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4050" r:id="rId1"/>
  </p:sldMasterIdLst>
  <p:sldIdLst>
    <p:sldId id="256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57" r:id="rId11"/>
    <p:sldId id="266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6172" autoAdjust="0"/>
    <p:restoredTop sz="94660"/>
  </p:normalViewPr>
  <p:slideViewPr>
    <p:cSldViewPr snapToGrid="0">
      <p:cViewPr varScale="1">
        <p:scale>
          <a:sx n="115" d="100"/>
          <a:sy n="115" d="100"/>
        </p:scale>
        <p:origin x="936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 bwMode="blackWhite"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 algn="ctr"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5194" y="4352544"/>
            <a:ext cx="6801612" cy="1239894"/>
          </a:xfrm>
          <a:noFill/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10/23/2018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3844795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/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10/23/2018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3952554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695194" y="4352465"/>
            <a:ext cx="6801612" cy="1265082"/>
          </a:xfrm>
        </p:spPr>
        <p:txBody>
          <a:bodyPr anchor="t" anchorCtr="1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10/23/2018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7527698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581912" y="2638044"/>
            <a:ext cx="4271771" cy="3101982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38315" y="2638044"/>
            <a:ext cx="4270247" cy="3101982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10/23/2018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12922876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8343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583436" y="3143250"/>
            <a:ext cx="4270248" cy="2596776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38316" y="3143250"/>
            <a:ext cx="4253484" cy="2596776"/>
          </a:xfrm>
        </p:spPr>
        <p:txBody>
          <a:bodyPr/>
          <a:lstStyle>
            <a:lvl5pPr>
              <a:defRPr/>
            </a:lvl5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633831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10/23/2018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7357144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10/23/2018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640385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10/23/2018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92801007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/>
          <p:cNvSpPr/>
          <p:nvPr/>
        </p:nvSpPr>
        <p:spPr>
          <a:xfrm>
            <a:off x="0" y="0"/>
            <a:ext cx="6096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804672" y="2243828"/>
            <a:ext cx="4486656" cy="1141497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rm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36080" y="804672"/>
            <a:ext cx="4815840" cy="5248656"/>
          </a:xfrm>
        </p:spPr>
        <p:txBody>
          <a:bodyPr>
            <a:normAutofit/>
          </a:bodyPr>
          <a:lstStyle>
            <a:lvl1pPr>
              <a:defRPr sz="1900">
                <a:solidFill>
                  <a:schemeClr val="tx1"/>
                </a:solidFill>
              </a:defRPr>
            </a:lvl1pPr>
            <a:lvl2pPr>
              <a:defRPr sz="1600">
                <a:solidFill>
                  <a:schemeClr val="tx1"/>
                </a:solidFill>
              </a:defRPr>
            </a:lvl2pPr>
            <a:lvl3pPr>
              <a:defRPr sz="1600">
                <a:solidFill>
                  <a:schemeClr val="tx1"/>
                </a:solidFill>
              </a:defRPr>
            </a:lvl3pPr>
            <a:lvl4pPr>
              <a:defRPr sz="1600">
                <a:solidFill>
                  <a:schemeClr val="tx1"/>
                </a:solidFill>
              </a:defRPr>
            </a:lvl4pPr>
            <a:lvl5pPr>
              <a:defRPr sz="1600">
                <a:solidFill>
                  <a:schemeClr val="tx1"/>
                </a:solidFill>
              </a:defRPr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6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10/23/2018</a:t>
            </a:fld>
            <a:endParaRPr lang="en-US" dirty="0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1"/>
          </p:nvPr>
        </p:nvSpPr>
        <p:spPr>
          <a:xfrm>
            <a:off x="804672" y="6236208"/>
            <a:ext cx="5124797" cy="320040"/>
          </a:xfrm>
        </p:spPr>
        <p:txBody>
          <a:bodyPr/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20980712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/>
          <p:cNvSpPr/>
          <p:nvPr/>
        </p:nvSpPr>
        <p:spPr>
          <a:xfrm>
            <a:off x="0" y="0"/>
            <a:ext cx="6095999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808523" y="2243828"/>
            <a:ext cx="4494998" cy="1134640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095999" y="0"/>
            <a:ext cx="6102097" cy="6858000"/>
          </a:xfrm>
          <a:solidFill>
            <a:schemeClr val="bg1">
              <a:lumMod val="75000"/>
            </a:schemeClr>
          </a:solidFill>
        </p:spPr>
        <p:txBody>
          <a:bodyPr anchor="t"/>
          <a:lstStyle>
            <a:lvl1pPr marL="0" indent="0">
              <a:buNone/>
              <a:defRPr sz="3200">
                <a:solidFill>
                  <a:schemeClr val="bg1">
                    <a:lumMod val="85000"/>
                    <a:lumOff val="15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7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50800" dist="38100" dir="2700000" algn="tl" rotWithShape="0">
                    <a:prstClr val="black">
                      <a:alpha val="43000"/>
                    </a:prstClr>
                  </a:outerShdw>
                </a:effectLst>
              </a:defRPr>
            </a:lvl1pPr>
          </a:lstStyle>
          <a:p>
            <a:fld id="{B61BEF0D-F0BB-DE4B-95CE-6DB70DBA9567}" type="datetimeFigureOut">
              <a:rPr lang="en-US" smtClean="0"/>
              <a:pPr/>
              <a:t>10/23/2018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804672" y="6236208"/>
            <a:ext cx="5124797" cy="320040"/>
          </a:xfrm>
        </p:spPr>
        <p:txBody>
          <a:bodyPr/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4468195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10/23/2018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884052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53112" y="937260"/>
            <a:ext cx="1298608" cy="4983480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231136" y="937260"/>
            <a:ext cx="6198489" cy="4983480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10/23/2018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227919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black">
          <a:xfrm>
            <a:off x="2231136" y="964692"/>
            <a:ext cx="7729728" cy="1188720"/>
          </a:xfrm>
          <a:prstGeom prst="rect">
            <a:avLst/>
          </a:prstGeom>
          <a:solidFill>
            <a:srgbClr val="FFFFFF"/>
          </a:solidFill>
          <a:ln w="31750" cap="sq">
            <a:solidFill>
              <a:srgbClr val="404040"/>
            </a:solidFill>
            <a:miter lim="800000"/>
          </a:ln>
        </p:spPr>
        <p:txBody>
          <a:bodyPr vert="horz" lIns="182880" tIns="182880" rIns="182880" bIns="18288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31136" y="2638044"/>
            <a:ext cx="7729728" cy="310198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821429" y="6238816"/>
            <a:ext cx="2753746" cy="32396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smtClean="0"/>
              <a:pPr/>
              <a:t>10/23/2018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600200" y="6236208"/>
            <a:ext cx="5901189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758922" y="6217920"/>
            <a:ext cx="365760" cy="365760"/>
          </a:xfrm>
          <a:prstGeom prst="ellipse">
            <a:avLst/>
          </a:prstGeom>
          <a:solidFill>
            <a:srgbClr val="1D1D1D">
              <a:alpha val="70000"/>
            </a:srgbClr>
          </a:solidFill>
        </p:spPr>
        <p:txBody>
          <a:bodyPr vert="horz" lIns="18288" tIns="45720" rIns="18288" bIns="45720" rtlCol="0" anchor="ctr">
            <a:noAutofit/>
          </a:bodyPr>
          <a:lstStyle>
            <a:lvl1pPr algn="ctr">
              <a:defRPr sz="1100" spc="0" baseline="0">
                <a:solidFill>
                  <a:srgbClr val="FFFFFF"/>
                </a:solidFill>
              </a:defRPr>
            </a:lvl1pPr>
          </a:lstStyle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8277494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051" r:id="rId1"/>
    <p:sldLayoutId id="2147484052" r:id="rId2"/>
    <p:sldLayoutId id="2147484053" r:id="rId3"/>
    <p:sldLayoutId id="2147484054" r:id="rId4"/>
    <p:sldLayoutId id="2147484055" r:id="rId5"/>
    <p:sldLayoutId id="2147484056" r:id="rId6"/>
    <p:sldLayoutId id="2147484057" r:id="rId7"/>
    <p:sldLayoutId id="2147484058" r:id="rId8"/>
    <p:sldLayoutId id="2147484059" r:id="rId9"/>
    <p:sldLayoutId id="2147484060" r:id="rId10"/>
    <p:sldLayoutId id="2147484061" r:id="rId11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2800" kern="1200" cap="all" spc="200" baseline="0">
          <a:solidFill>
            <a:srgbClr val="262626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131286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48431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165735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882775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JP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JP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3.jpeg"/><Relationship Id="rId4" Type="http://schemas.openxmlformats.org/officeDocument/2006/relationships/image" Target="../media/image12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7.jpeg"/><Relationship Id="rId4" Type="http://schemas.openxmlformats.org/officeDocument/2006/relationships/image" Target="../media/image16.gi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atl.org.uk/system/files_force/publication-files/PED16-ATL-playing-to-learn-2016.pdf?download=1" TargetMode="External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s://outdoorclassroomproject.org/about/the-outdoor-classro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98117" y="373941"/>
            <a:ext cx="9854124" cy="1424016"/>
          </a:xfrm>
        </p:spPr>
        <p:txBody>
          <a:bodyPr>
            <a:normAutofit/>
          </a:bodyPr>
          <a:lstStyle/>
          <a:p>
            <a:r>
              <a:rPr lang="en-GB" dirty="0" smtClean="0"/>
              <a:t>Fresh Farm School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58578" y="2054821"/>
            <a:ext cx="6800498" cy="2548442"/>
          </a:xfrm>
        </p:spPr>
        <p:txBody>
          <a:bodyPr>
            <a:normAutofit/>
          </a:bodyPr>
          <a:lstStyle/>
          <a:p>
            <a:pPr algn="l"/>
            <a:r>
              <a:rPr lang="en-GB" dirty="0" smtClean="0">
                <a:solidFill>
                  <a:schemeClr val="bg1"/>
                </a:solidFill>
              </a:rPr>
              <a:t>F</a:t>
            </a:r>
            <a:r>
              <a:rPr lang="en-GB" dirty="0" smtClean="0"/>
              <a:t>reedom</a:t>
            </a:r>
          </a:p>
          <a:p>
            <a:pPr algn="l"/>
            <a:r>
              <a:rPr lang="en-GB" dirty="0" smtClean="0">
                <a:solidFill>
                  <a:schemeClr val="bg1"/>
                </a:solidFill>
              </a:rPr>
              <a:t>R</a:t>
            </a:r>
            <a:r>
              <a:rPr lang="en-GB" dirty="0" smtClean="0"/>
              <a:t>espect</a:t>
            </a:r>
          </a:p>
          <a:p>
            <a:pPr algn="l"/>
            <a:r>
              <a:rPr lang="en-GB" dirty="0" smtClean="0">
                <a:solidFill>
                  <a:schemeClr val="bg1"/>
                </a:solidFill>
              </a:rPr>
              <a:t>E</a:t>
            </a:r>
            <a:r>
              <a:rPr lang="en-GB" dirty="0" smtClean="0"/>
              <a:t>quality</a:t>
            </a:r>
          </a:p>
          <a:p>
            <a:pPr algn="l"/>
            <a:r>
              <a:rPr lang="en-GB" dirty="0" smtClean="0">
                <a:solidFill>
                  <a:schemeClr val="bg1"/>
                </a:solidFill>
              </a:rPr>
              <a:t>S</a:t>
            </a:r>
            <a:r>
              <a:rPr lang="en-GB" dirty="0" smtClean="0"/>
              <a:t>elf – governing</a:t>
            </a:r>
          </a:p>
          <a:p>
            <a:pPr algn="l"/>
            <a:r>
              <a:rPr lang="en-GB" dirty="0" smtClean="0">
                <a:solidFill>
                  <a:schemeClr val="bg1"/>
                </a:solidFill>
              </a:rPr>
              <a:t>H</a:t>
            </a:r>
            <a:r>
              <a:rPr lang="en-GB" dirty="0" smtClean="0"/>
              <a:t>ealthy Environment  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138741" y="2173569"/>
            <a:ext cx="2721227" cy="1817695"/>
          </a:xfrm>
          <a:prstGeom prst="rect">
            <a:avLst/>
          </a:prstGeom>
        </p:spPr>
      </p:pic>
      <p:pic>
        <p:nvPicPr>
          <p:cNvPr id="14" name="Picture 1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38741" y="4152847"/>
            <a:ext cx="1939917" cy="2463387"/>
          </a:xfrm>
          <a:prstGeom prst="rect">
            <a:avLst/>
          </a:prstGeom>
        </p:spPr>
      </p:pic>
      <p:pic>
        <p:nvPicPr>
          <p:cNvPr id="17" name="Picture 16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80139" y="2168185"/>
            <a:ext cx="1820731" cy="3238474"/>
          </a:xfrm>
          <a:prstGeom prst="rect">
            <a:avLst/>
          </a:prstGeom>
        </p:spPr>
      </p:pic>
      <p:sp>
        <p:nvSpPr>
          <p:cNvPr id="18" name="TextBox 17"/>
          <p:cNvSpPr txBox="1"/>
          <p:nvPr/>
        </p:nvSpPr>
        <p:spPr>
          <a:xfrm>
            <a:off x="858578" y="5388200"/>
            <a:ext cx="971417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dirty="0" smtClean="0"/>
              <a:t>‘ Happy Children Learn’ </a:t>
            </a:r>
            <a:endParaRPr lang="en-GB" sz="4400" dirty="0"/>
          </a:p>
        </p:txBody>
      </p:sp>
      <p:sp>
        <p:nvSpPr>
          <p:cNvPr id="19" name="TextBox 18"/>
          <p:cNvSpPr txBox="1"/>
          <p:nvPr/>
        </p:nvSpPr>
        <p:spPr>
          <a:xfrm>
            <a:off x="4215673" y="6409785"/>
            <a:ext cx="3928932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 smtClean="0"/>
              <a:t>(Pine Community School, 2018, para. 1) </a:t>
            </a:r>
            <a:endParaRPr lang="en-GB" sz="1100" dirty="0"/>
          </a:p>
        </p:txBody>
      </p:sp>
    </p:spTree>
    <p:extLst>
      <p:ext uri="{BB962C8B-B14F-4D97-AF65-F5344CB8AC3E}">
        <p14:creationId xmlns:p14="http://schemas.microsoft.com/office/powerpoint/2010/main" val="40508233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mage result for school background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69774" y="344556"/>
            <a:ext cx="8825948" cy="23713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Who is supported at this school?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323901" y="3482605"/>
            <a:ext cx="7729728" cy="3101983"/>
          </a:xfrm>
        </p:spPr>
        <p:txBody>
          <a:bodyPr>
            <a:normAutofit/>
          </a:bodyPr>
          <a:lstStyle/>
          <a:p>
            <a:r>
              <a:rPr lang="en-GB" dirty="0" smtClean="0"/>
              <a:t>Children aged 3- 11 </a:t>
            </a:r>
          </a:p>
          <a:p>
            <a:endParaRPr lang="en-GB" dirty="0"/>
          </a:p>
          <a:p>
            <a:r>
              <a:rPr lang="en-GB" dirty="0" smtClean="0"/>
              <a:t>Children who need and education that suits their interests individually.</a:t>
            </a:r>
          </a:p>
          <a:p>
            <a:endParaRPr lang="en-GB" dirty="0" smtClean="0"/>
          </a:p>
          <a:p>
            <a:r>
              <a:rPr lang="en-GB" dirty="0" smtClean="0"/>
              <a:t>As Chilvers (2016</a:t>
            </a:r>
            <a:r>
              <a:rPr lang="en-GB" dirty="0"/>
              <a:t>) illustrates </a:t>
            </a:r>
            <a:r>
              <a:rPr lang="en-GB" dirty="0" smtClean="0"/>
              <a:t>children will naturally seek to learn from the world around them especially if they are using their own interests, ideas and thoughts. </a:t>
            </a:r>
          </a:p>
          <a:p>
            <a:endParaRPr lang="en-GB" dirty="0"/>
          </a:p>
          <a:p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1531599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2" descr="mage result for school background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64367" y="315551"/>
            <a:ext cx="9084364" cy="64165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https://www.hart.gov.uk/sites/default/files/3_Visiting_Hart/Countryside_and_nature/Open_spaces_and_commons/Bramshot%20Hedgeline2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68163" y="3564041"/>
            <a:ext cx="8674443" cy="29456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mage result for farm school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81413" y="577720"/>
            <a:ext cx="4139513" cy="29086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4" descr="mage result for farm animals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50227" y="577720"/>
            <a:ext cx="4367106" cy="29275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736016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mage result for school background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69774" y="344556"/>
            <a:ext cx="8825948" cy="23713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is taught in the school?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88603" y="2770707"/>
            <a:ext cx="7729728" cy="3101983"/>
          </a:xfrm>
        </p:spPr>
        <p:txBody>
          <a:bodyPr/>
          <a:lstStyle/>
          <a:p>
            <a:endParaRPr lang="en-GB" dirty="0"/>
          </a:p>
          <a:p>
            <a:r>
              <a:rPr lang="en-GB" dirty="0" smtClean="0"/>
              <a:t>Classes take place more like workshops instead of lessons in a classroom.</a:t>
            </a:r>
          </a:p>
          <a:p>
            <a:endParaRPr lang="en-GB" dirty="0"/>
          </a:p>
          <a:p>
            <a:r>
              <a:rPr lang="en-GB" dirty="0" smtClean="0"/>
              <a:t>‘Intelligence </a:t>
            </a:r>
            <a:r>
              <a:rPr lang="en-GB" dirty="0" smtClean="0"/>
              <a:t>is not an innate internal characteristic of the individual but arises as a product of the interaction between the person and his or her environment’. (Kolb, 2015, p.12). </a:t>
            </a:r>
          </a:p>
        </p:txBody>
      </p:sp>
      <p:pic>
        <p:nvPicPr>
          <p:cNvPr id="1026" name="Picture 2" descr="mage result for farm school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03066" y="4933410"/>
            <a:ext cx="2624667" cy="16531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27733" y="3996267"/>
            <a:ext cx="1625599" cy="25902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187004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mage result for school background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69774" y="344556"/>
            <a:ext cx="8825948" cy="23713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Benefits of this curriculum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669774" y="2773548"/>
            <a:ext cx="7729728" cy="3101983"/>
          </a:xfrm>
        </p:spPr>
        <p:txBody>
          <a:bodyPr/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 smtClean="0"/>
          </a:p>
          <a:p>
            <a:pPr marL="0" marR="0" lvl="0" indent="0" defTabSz="914400" eaLnBrk="1" fontAlgn="auto" latinLnBrk="0" hangingPunct="1"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 smtClean="0"/>
              <a:t>The nature of the outdoor environment </a:t>
            </a:r>
            <a:r>
              <a:rPr lang="is-IS" dirty="0" smtClean="0"/>
              <a:t>… can lend iteself to different types of learning experiences that are more hands-on and interactive. This often breaks down barriers for individuals who find the constraint of an indoor environment a challenge and the increased freedom provides new opportunities for physical and social interaction. </a:t>
            </a:r>
          </a:p>
          <a:p>
            <a:pPr marL="0" marR="0" lvl="0" indent="0" defTabSz="914400" eaLnBrk="1" fontAlgn="auto" latinLnBrk="0" hangingPunct="1"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is-IS" dirty="0"/>
          </a:p>
          <a:p>
            <a:pPr marL="0" marR="0" lvl="0" indent="0" defTabSz="914400" eaLnBrk="1" fontAlgn="auto" latinLnBrk="0" hangingPunct="1"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is-IS" dirty="0" smtClean="0"/>
              <a:t>(Beames, Christie and Blackwelll, 2011, p. 89). </a:t>
            </a:r>
          </a:p>
        </p:txBody>
      </p:sp>
    </p:spTree>
    <p:extLst>
      <p:ext uri="{BB962C8B-B14F-4D97-AF65-F5344CB8AC3E}">
        <p14:creationId xmlns:p14="http://schemas.microsoft.com/office/powerpoint/2010/main" val="19551840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mage result for school background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69774" y="344556"/>
            <a:ext cx="8825948" cy="23713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Teacher’s Role at the school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49273" y="3336038"/>
            <a:ext cx="7379243" cy="3101983"/>
          </a:xfrm>
        </p:spPr>
        <p:txBody>
          <a:bodyPr/>
          <a:lstStyle/>
          <a:p>
            <a:r>
              <a:rPr lang="en-GB" dirty="0" smtClean="0"/>
              <a:t>Teachers are there to motivate the children not discourage.</a:t>
            </a:r>
          </a:p>
          <a:p>
            <a:endParaRPr lang="en-GB" dirty="0"/>
          </a:p>
          <a:p>
            <a:r>
              <a:rPr lang="en-GB" dirty="0" smtClean="0"/>
              <a:t> Hughes and Kwok (2007</a:t>
            </a:r>
            <a:r>
              <a:rPr lang="en-GB" dirty="0" smtClean="0"/>
              <a:t>)</a:t>
            </a:r>
            <a:r>
              <a:rPr lang="en-GB" dirty="0" smtClean="0"/>
              <a:t> states that pupils who have a close relationship with their teacher can cope better in difficult situations, with the motivation to work harder and have improved attendance</a:t>
            </a:r>
            <a:r>
              <a:rPr lang="en-GB" smtClean="0"/>
              <a:t>. </a:t>
            </a:r>
            <a:endParaRPr lang="en-GB" dirty="0"/>
          </a:p>
        </p:txBody>
      </p:sp>
      <p:pic>
        <p:nvPicPr>
          <p:cNvPr id="1028" name="Picture 4" descr="mage result for farm school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1420" y="3056883"/>
            <a:ext cx="4387853" cy="29833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03604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mage result for school background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96660" y="362141"/>
            <a:ext cx="8825948" cy="23713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44770" y="935869"/>
            <a:ext cx="7729728" cy="1188720"/>
          </a:xfrm>
        </p:spPr>
        <p:txBody>
          <a:bodyPr/>
          <a:lstStyle/>
          <a:p>
            <a:r>
              <a:rPr lang="en-GB" dirty="0" smtClean="0"/>
              <a:t>A day at the School</a:t>
            </a:r>
            <a:endParaRPr lang="en-GB" dirty="0"/>
          </a:p>
        </p:txBody>
      </p:sp>
      <p:pic>
        <p:nvPicPr>
          <p:cNvPr id="2050" name="Picture 2" descr="mage result for farm school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8340" y="3192943"/>
            <a:ext cx="3266990" cy="25420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mage result for farm school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8519"/>
          <a:stretch/>
        </p:blipFill>
        <p:spPr bwMode="auto">
          <a:xfrm>
            <a:off x="4106214" y="3192943"/>
            <a:ext cx="3497737" cy="25564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mage result for farm school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04835" y="3185701"/>
            <a:ext cx="3383875" cy="25564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349312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mage result for school background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69774" y="344556"/>
            <a:ext cx="8825948" cy="23713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Physical Learning Environment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41176" y="3024905"/>
            <a:ext cx="7729728" cy="3101983"/>
          </a:xfrm>
        </p:spPr>
        <p:txBody>
          <a:bodyPr/>
          <a:lstStyle/>
          <a:p>
            <a:r>
              <a:rPr lang="en-GB" dirty="0" smtClean="0"/>
              <a:t>Contains lots of space to use the natural resources.</a:t>
            </a:r>
          </a:p>
          <a:p>
            <a:endParaRPr lang="en-GB" dirty="0"/>
          </a:p>
          <a:p>
            <a:r>
              <a:rPr lang="en-GB" dirty="0" smtClean="0"/>
              <a:t>The school is inviting to make the children want to come to school .</a:t>
            </a:r>
          </a:p>
          <a:p>
            <a:endParaRPr lang="en-GB" dirty="0"/>
          </a:p>
          <a:p>
            <a:r>
              <a:rPr lang="en-GB" dirty="0" smtClean="0"/>
              <a:t>Has the right balance for children to be physically active in activities or take part in less physically active activities ( Outdoor Classroom Project, 2015). </a:t>
            </a:r>
            <a:endParaRPr lang="en-GB" dirty="0"/>
          </a:p>
        </p:txBody>
      </p:sp>
      <p:pic>
        <p:nvPicPr>
          <p:cNvPr id="1026" name="Picture 2" descr="mage result for physical learning environment outdoors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6985" y="2894181"/>
            <a:ext cx="2508301" cy="33634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03983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2" descr="mage result for school background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12142" y="273438"/>
            <a:ext cx="8379310" cy="22513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436933" y="756508"/>
            <a:ext cx="7729728" cy="1188720"/>
          </a:xfrm>
        </p:spPr>
        <p:txBody>
          <a:bodyPr/>
          <a:lstStyle/>
          <a:p>
            <a:r>
              <a:rPr lang="en-GB" dirty="0" smtClean="0"/>
              <a:t>Relevant Educational Philosophies</a:t>
            </a:r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1816314" y="2589606"/>
            <a:ext cx="124123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Jean Piaget </a:t>
            </a:r>
            <a:endParaRPr lang="en-GB" dirty="0"/>
          </a:p>
        </p:txBody>
      </p:sp>
      <p:sp>
        <p:nvSpPr>
          <p:cNvPr id="5" name="TextBox 4"/>
          <p:cNvSpPr txBox="1"/>
          <p:nvPr/>
        </p:nvSpPr>
        <p:spPr>
          <a:xfrm>
            <a:off x="8910626" y="2589606"/>
            <a:ext cx="13098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John Dewey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5501569" y="2589606"/>
            <a:ext cx="137588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Lev Vygotsky</a:t>
            </a:r>
            <a:endParaRPr lang="en-GB" dirty="0"/>
          </a:p>
        </p:txBody>
      </p:sp>
      <p:pic>
        <p:nvPicPr>
          <p:cNvPr id="2050" name="Picture 2" descr="mage result for piaget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89183" y="3104336"/>
            <a:ext cx="2095500" cy="3505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http://vygotsky.afraid.org/Image5.gif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48250" y="3104336"/>
            <a:ext cx="2095500" cy="34970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mage result for john dewey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17799" y="3104336"/>
            <a:ext cx="2095500" cy="3505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903734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mage result for school background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69774" y="344556"/>
            <a:ext cx="8825948" cy="23713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Reference List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891072" y="2928395"/>
            <a:ext cx="8409856" cy="3389695"/>
          </a:xfrm>
        </p:spPr>
        <p:txBody>
          <a:bodyPr>
            <a:noAutofit/>
          </a:bodyPr>
          <a:lstStyle/>
          <a:p>
            <a:r>
              <a:rPr lang="en-GB" sz="1600" dirty="0" err="1"/>
              <a:t>Beames</a:t>
            </a:r>
            <a:r>
              <a:rPr lang="en-GB" sz="1600" dirty="0"/>
              <a:t>, S., Christie, B., Blackwell, I. (2011) ‘Developing whole school approaches to integrated indoor/outdoor teaching’ in Waite, S. (ed.) </a:t>
            </a:r>
            <a:r>
              <a:rPr lang="en-GB" sz="1600" i="1" dirty="0"/>
              <a:t>Children Learning Outside the Classroom. </a:t>
            </a:r>
            <a:r>
              <a:rPr lang="en-GB" sz="1600" dirty="0"/>
              <a:t>London: SAGE. pp 82- 94. </a:t>
            </a:r>
            <a:endParaRPr lang="en-US" sz="1600" dirty="0"/>
          </a:p>
          <a:p>
            <a:endParaRPr lang="en-US" sz="1600" dirty="0"/>
          </a:p>
          <a:p>
            <a:r>
              <a:rPr lang="en-GB" sz="1600" dirty="0" err="1"/>
              <a:t>Chilvers</a:t>
            </a:r>
            <a:r>
              <a:rPr lang="en-GB" sz="1600" dirty="0"/>
              <a:t>, D. (2016) </a:t>
            </a:r>
            <a:r>
              <a:rPr lang="en-GB" sz="1600" i="1" dirty="0" err="1"/>
              <a:t>Plqying</a:t>
            </a:r>
            <a:r>
              <a:rPr lang="en-GB" sz="1600" i="1" dirty="0"/>
              <a:t> to learn. A guide to  child-led play and its </a:t>
            </a:r>
            <a:r>
              <a:rPr lang="en-GB" sz="1600" i="1" dirty="0" smtClean="0"/>
              <a:t>importance</a:t>
            </a:r>
            <a:r>
              <a:rPr lang="en-US" sz="1600" dirty="0"/>
              <a:t> </a:t>
            </a:r>
            <a:r>
              <a:rPr lang="en-GB" sz="1600" i="1" dirty="0" smtClean="0"/>
              <a:t>for </a:t>
            </a:r>
            <a:r>
              <a:rPr lang="en-GB" sz="1600" i="1" dirty="0"/>
              <a:t>thinking and learning</a:t>
            </a:r>
            <a:r>
              <a:rPr lang="en-GB" sz="1600" i="1" dirty="0" smtClean="0"/>
              <a:t>.</a:t>
            </a:r>
            <a:r>
              <a:rPr lang="en-US" sz="1600" dirty="0"/>
              <a:t> </a:t>
            </a:r>
            <a:r>
              <a:rPr lang="en-US" sz="1600" dirty="0" smtClean="0"/>
              <a:t> </a:t>
            </a:r>
            <a:r>
              <a:rPr lang="en-US" sz="1600" u="sng" dirty="0">
                <a:hlinkClick r:id="rId3"/>
              </a:rPr>
              <a:t>https://www.atl.org.uk/system/files_force/publication-files/PED16-ATL-playing-to-learn-2016.pdf?download=1</a:t>
            </a:r>
            <a:r>
              <a:rPr lang="en-US" sz="1600" dirty="0"/>
              <a:t>  ( Accessed: 18</a:t>
            </a:r>
            <a:r>
              <a:rPr lang="en-US" sz="1600" baseline="30000" dirty="0"/>
              <a:t>th</a:t>
            </a:r>
            <a:r>
              <a:rPr lang="en-US" sz="1600" dirty="0"/>
              <a:t> October 2018). </a:t>
            </a:r>
            <a:r>
              <a:rPr lang="en-GB" sz="1600" dirty="0"/>
              <a:t> </a:t>
            </a:r>
            <a:endParaRPr lang="en-GB" sz="1600" dirty="0" smtClean="0"/>
          </a:p>
          <a:p>
            <a:endParaRPr lang="en-US" sz="1600" dirty="0"/>
          </a:p>
          <a:p>
            <a:r>
              <a:rPr lang="en-GB" sz="1600" dirty="0"/>
              <a:t>Hughes, J. and Kwok, O. (2007) ’Influence of student-teacher and parent-teacher relationships on lower achieving readers' engagement and achievement in the primary grades’, Journal</a:t>
            </a:r>
            <a:r>
              <a:rPr lang="en-GB" sz="1600" i="1" dirty="0"/>
              <a:t> of Educational Psychology</a:t>
            </a:r>
            <a:r>
              <a:rPr lang="en-GB" sz="1600" dirty="0"/>
              <a:t>, 99(1), pp.39-51.</a:t>
            </a:r>
            <a:endParaRPr lang="en-US" sz="1600" dirty="0"/>
          </a:p>
          <a:p>
            <a:r>
              <a:rPr lang="en-GB" sz="1600" dirty="0"/>
              <a:t> </a:t>
            </a:r>
            <a:endParaRPr lang="en-US" sz="1600" dirty="0"/>
          </a:p>
          <a:p>
            <a:endParaRPr lang="en-GB" sz="600" i="1" dirty="0"/>
          </a:p>
        </p:txBody>
      </p:sp>
    </p:spTree>
    <p:extLst>
      <p:ext uri="{BB962C8B-B14F-4D97-AF65-F5344CB8AC3E}">
        <p14:creationId xmlns:p14="http://schemas.microsoft.com/office/powerpoint/2010/main" val="1557466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875295" y="987573"/>
            <a:ext cx="7826644" cy="5072264"/>
          </a:xfrm>
        </p:spPr>
        <p:txBody>
          <a:bodyPr>
            <a:normAutofit/>
          </a:bodyPr>
          <a:lstStyle/>
          <a:p>
            <a:r>
              <a:rPr lang="en-GB" sz="1600" dirty="0"/>
              <a:t>Kolb, D. (2015</a:t>
            </a:r>
            <a:r>
              <a:rPr lang="en-GB" sz="1600" i="1" dirty="0"/>
              <a:t>) Experiential Learning: Experience as the Source of Learning and Development</a:t>
            </a:r>
            <a:r>
              <a:rPr lang="en-GB" sz="1600" dirty="0"/>
              <a:t>. Upper Saddle River (New Jersey): Pearson Education.</a:t>
            </a:r>
            <a:endParaRPr lang="en-US" sz="1600" dirty="0"/>
          </a:p>
          <a:p>
            <a:r>
              <a:rPr lang="en-GB" sz="1600" dirty="0"/>
              <a:t> </a:t>
            </a:r>
            <a:endParaRPr lang="en-US" sz="1600" dirty="0"/>
          </a:p>
          <a:p>
            <a:r>
              <a:rPr lang="en-GB" sz="1600" dirty="0" smtClean="0"/>
              <a:t>Outdoor </a:t>
            </a:r>
            <a:r>
              <a:rPr lang="en-GB" sz="1600" dirty="0"/>
              <a:t>Classroom Project (2015) </a:t>
            </a:r>
            <a:r>
              <a:rPr lang="en-GB" sz="1600" i="1" dirty="0"/>
              <a:t>The Outdoor Classroom. </a:t>
            </a:r>
            <a:r>
              <a:rPr lang="en-GB" sz="1600" u="sng" dirty="0">
                <a:hlinkClick r:id="rId2"/>
              </a:rPr>
              <a:t>https://outdoorclassroomproject.org/about/the-outdoor-classroom/</a:t>
            </a:r>
            <a:r>
              <a:rPr lang="en-GB" sz="1600" u="sng" dirty="0"/>
              <a:t> </a:t>
            </a:r>
            <a:r>
              <a:rPr lang="en-GB" sz="1600" dirty="0"/>
              <a:t>(Accessed: 20</a:t>
            </a:r>
            <a:r>
              <a:rPr lang="en-GB" sz="1600" baseline="30000" dirty="0"/>
              <a:t>th</a:t>
            </a:r>
            <a:r>
              <a:rPr lang="en-GB" sz="1600" dirty="0"/>
              <a:t> October 2018). </a:t>
            </a:r>
            <a:endParaRPr lang="en-US" sz="1600" dirty="0"/>
          </a:p>
          <a:p>
            <a:r>
              <a:rPr lang="en-GB" sz="1600" dirty="0"/>
              <a:t> </a:t>
            </a:r>
            <a:endParaRPr lang="en-US" sz="1600" dirty="0"/>
          </a:p>
          <a:p>
            <a:r>
              <a:rPr lang="en-GB" sz="1600" dirty="0"/>
              <a:t>Pine Community School (2018) </a:t>
            </a:r>
            <a:r>
              <a:rPr lang="en-GB" sz="1600" i="1" dirty="0"/>
              <a:t>A parent’s understanding of Pine’s philosophy. </a:t>
            </a:r>
            <a:r>
              <a:rPr lang="en-GB" sz="1600" u="sng" dirty="0"/>
              <a:t>https://</a:t>
            </a:r>
            <a:r>
              <a:rPr lang="en-GB" sz="1600" u="sng" dirty="0" err="1"/>
              <a:t>www.pinecommunityschool.org</a:t>
            </a:r>
            <a:r>
              <a:rPr lang="en-GB" sz="1600" u="sng" dirty="0"/>
              <a:t>/philosophy/happy-children-learn</a:t>
            </a:r>
            <a:r>
              <a:rPr lang="en-GB" sz="1600" dirty="0"/>
              <a:t> (Accessed: 17th October 2018). </a:t>
            </a:r>
            <a:endParaRPr lang="en-US" sz="1600" dirty="0"/>
          </a:p>
          <a:p>
            <a:r>
              <a:rPr lang="en-GB" sz="1600" dirty="0"/>
              <a:t> </a:t>
            </a:r>
            <a:endParaRPr lang="en-US" sz="1600" dirty="0"/>
          </a:p>
          <a:p>
            <a:r>
              <a:rPr lang="en-GB" sz="1600" dirty="0"/>
              <a:t>Stoke Gabriel Preschool (2018) </a:t>
            </a:r>
            <a:r>
              <a:rPr lang="en-GB" sz="1600" i="1" dirty="0"/>
              <a:t>Forest and Farm School.</a:t>
            </a:r>
            <a:r>
              <a:rPr lang="en-GB" sz="1600" dirty="0"/>
              <a:t> </a:t>
            </a:r>
            <a:r>
              <a:rPr lang="en-GB" sz="1600" u="sng" dirty="0"/>
              <a:t>http://</a:t>
            </a:r>
            <a:r>
              <a:rPr lang="en-GB" sz="1600" u="sng" dirty="0" err="1"/>
              <a:t>www.stokegabrielpreschool.co.uk</a:t>
            </a:r>
            <a:r>
              <a:rPr lang="en-GB" sz="1600" u="sng" dirty="0"/>
              <a:t>/forest-and-farm-school</a:t>
            </a:r>
            <a:r>
              <a:rPr lang="en-GB" sz="1600" dirty="0"/>
              <a:t> (Accessed: 16th October 2018). </a:t>
            </a:r>
            <a:endParaRPr lang="en-US" sz="16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765367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Parcel">
  <a:themeElements>
    <a:clrScheme name="Parcel">
      <a:dk1>
        <a:srgbClr val="000000"/>
      </a:dk1>
      <a:lt1>
        <a:srgbClr val="FFFFFF"/>
      </a:lt1>
      <a:dk2>
        <a:srgbClr val="4A5356"/>
      </a:dk2>
      <a:lt2>
        <a:srgbClr val="E8E3CE"/>
      </a:lt2>
      <a:accent1>
        <a:srgbClr val="F6A21D"/>
      </a:accent1>
      <a:accent2>
        <a:srgbClr val="9BAFB5"/>
      </a:accent2>
      <a:accent3>
        <a:srgbClr val="C96731"/>
      </a:accent3>
      <a:accent4>
        <a:srgbClr val="9CA383"/>
      </a:accent4>
      <a:accent5>
        <a:srgbClr val="87795D"/>
      </a:accent5>
      <a:accent6>
        <a:srgbClr val="A0988C"/>
      </a:accent6>
      <a:hlink>
        <a:srgbClr val="00B0F0"/>
      </a:hlink>
      <a:folHlink>
        <a:srgbClr val="738F97"/>
      </a:folHlink>
    </a:clrScheme>
    <a:fontScheme name="Parcel">
      <a:maj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Parcel">
      <a: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107000"/>
                <a:lumMod val="103000"/>
              </a:schemeClr>
            </a:gs>
            <a:gs pos="100000">
              <a:schemeClr val="phClr">
                <a:tint val="82000"/>
                <a:satMod val="109000"/>
                <a:lumMod val="103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7000"/>
                <a:satMod val="100000"/>
                <a:lumMod val="102000"/>
              </a:schemeClr>
            </a:gs>
            <a:gs pos="50000">
              <a:schemeClr val="phClr">
                <a:shade val="100000"/>
                <a:satMod val="103000"/>
                <a:lumMod val="100000"/>
              </a:schemeClr>
            </a:gs>
            <a:gs pos="100000">
              <a:schemeClr val="phClr">
                <a:shade val="93000"/>
                <a:satMod val="11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5880" dist="1524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prstMaterial="dkEdge">
            <a:bevelT w="0" h="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7000"/>
                <a:shade val="100000"/>
                <a:satMod val="185000"/>
                <a:lumMod val="120000"/>
              </a:schemeClr>
            </a:gs>
            <a:gs pos="100000">
              <a:schemeClr val="phClr">
                <a:tint val="96000"/>
                <a:shade val="95000"/>
                <a:satMod val="215000"/>
                <a:lumMod val="80000"/>
              </a:schemeClr>
            </a:gs>
          </a:gsLst>
          <a:path path="circle">
            <a:fillToRect l="50000" t="55000" r="125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cel" id="{8BEC4385-4EB9-4D53-BFB5-0EA123736B6D}" vid="{4DB32801-28C0-48B0-8C1D-A9A58613615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TM10001115[[fn=Parcel]]</Template>
  <TotalTime>934</TotalTime>
  <Words>435</Words>
  <Application>Microsoft Office PowerPoint</Application>
  <PresentationFormat>Widescreen</PresentationFormat>
  <Paragraphs>53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4" baseType="lpstr">
      <vt:lpstr>Arial</vt:lpstr>
      <vt:lpstr>Gill Sans MT</vt:lpstr>
      <vt:lpstr>Parcel</vt:lpstr>
      <vt:lpstr>Fresh Farm School</vt:lpstr>
      <vt:lpstr>Who is supported at this school?</vt:lpstr>
      <vt:lpstr>PowerPoint Presentation</vt:lpstr>
      <vt:lpstr>What is taught in the school?</vt:lpstr>
      <vt:lpstr>Benefits of this curriculum </vt:lpstr>
      <vt:lpstr>Teacher’s Role at the school</vt:lpstr>
      <vt:lpstr>A day at the School</vt:lpstr>
      <vt:lpstr>Physical Learning Environment </vt:lpstr>
      <vt:lpstr>Relevant Educational Philosophies</vt:lpstr>
      <vt:lpstr>Reference List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Fresh Farm School</dc:title>
  <dc:creator>Jessica Williams (P149177)</dc:creator>
  <cp:lastModifiedBy>Jessica Williams (P149177)</cp:lastModifiedBy>
  <cp:revision>39</cp:revision>
  <dcterms:created xsi:type="dcterms:W3CDTF">2018-10-16T11:00:24Z</dcterms:created>
  <dcterms:modified xsi:type="dcterms:W3CDTF">2018-10-23T09:51:24Z</dcterms:modified>
</cp:coreProperties>
</file>