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79" r:id="rId3"/>
    <p:sldId id="257" r:id="rId4"/>
    <p:sldId id="259" r:id="rId5"/>
    <p:sldId id="258" r:id="rId6"/>
    <p:sldId id="260" r:id="rId7"/>
    <p:sldId id="261" r:id="rId8"/>
    <p:sldId id="280" r:id="rId9"/>
    <p:sldId id="262" r:id="rId10"/>
    <p:sldId id="263" r:id="rId11"/>
    <p:sldId id="274" r:id="rId12"/>
    <p:sldId id="266" r:id="rId13"/>
    <p:sldId id="264" r:id="rId14"/>
    <p:sldId id="277" r:id="rId15"/>
    <p:sldId id="265" r:id="rId16"/>
    <p:sldId id="275" r:id="rId17"/>
    <p:sldId id="273" r:id="rId18"/>
    <p:sldId id="278" r:id="rId19"/>
    <p:sldId id="281" r:id="rId20"/>
    <p:sldId id="268" r:id="rId21"/>
    <p:sldId id="267" r:id="rId22"/>
    <p:sldId id="282" r:id="rId23"/>
    <p:sldId id="272" r:id="rId24"/>
    <p:sldId id="283" r:id="rId25"/>
    <p:sldId id="270" r:id="rId26"/>
    <p:sldId id="269" r:id="rId27"/>
    <p:sldId id="276"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E135AB6E-6D13-44E7-AF0C-DC242BA84D46}" type="datetimeFigureOut">
              <a:rPr lang="en-GB" smtClean="0"/>
              <a:t>30/05/2023</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F9D86FD6-2C6A-431F-8619-FF99FC645401}" type="slidenum">
              <a:rPr lang="en-GB" smtClean="0"/>
              <a:t>‹#›</a:t>
            </a:fld>
            <a:endParaRPr lang="en-GB"/>
          </a:p>
        </p:txBody>
      </p:sp>
    </p:spTree>
    <p:extLst>
      <p:ext uri="{BB962C8B-B14F-4D97-AF65-F5344CB8AC3E}">
        <p14:creationId xmlns:p14="http://schemas.microsoft.com/office/powerpoint/2010/main" val="1390545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35AB6E-6D13-44E7-AF0C-DC242BA84D46}"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D86FD6-2C6A-431F-8619-FF99FC645401}" type="slidenum">
              <a:rPr lang="en-GB" smtClean="0"/>
              <a:t>‹#›</a:t>
            </a:fld>
            <a:endParaRPr lang="en-GB"/>
          </a:p>
        </p:txBody>
      </p:sp>
    </p:spTree>
    <p:extLst>
      <p:ext uri="{BB962C8B-B14F-4D97-AF65-F5344CB8AC3E}">
        <p14:creationId xmlns:p14="http://schemas.microsoft.com/office/powerpoint/2010/main" val="1937430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35AB6E-6D13-44E7-AF0C-DC242BA84D46}"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D86FD6-2C6A-431F-8619-FF99FC645401}" type="slidenum">
              <a:rPr lang="en-GB" smtClean="0"/>
              <a:t>‹#›</a:t>
            </a:fld>
            <a:endParaRPr lang="en-GB"/>
          </a:p>
        </p:txBody>
      </p:sp>
    </p:spTree>
    <p:extLst>
      <p:ext uri="{BB962C8B-B14F-4D97-AF65-F5344CB8AC3E}">
        <p14:creationId xmlns:p14="http://schemas.microsoft.com/office/powerpoint/2010/main" val="3876942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35AB6E-6D13-44E7-AF0C-DC242BA84D46}"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D86FD6-2C6A-431F-8619-FF99FC645401}" type="slidenum">
              <a:rPr lang="en-GB" smtClean="0"/>
              <a:t>‹#›</a:t>
            </a:fld>
            <a:endParaRPr lang="en-GB"/>
          </a:p>
        </p:txBody>
      </p:sp>
    </p:spTree>
    <p:extLst>
      <p:ext uri="{BB962C8B-B14F-4D97-AF65-F5344CB8AC3E}">
        <p14:creationId xmlns:p14="http://schemas.microsoft.com/office/powerpoint/2010/main" val="1001256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35AB6E-6D13-44E7-AF0C-DC242BA84D46}" type="datetimeFigureOut">
              <a:rPr lang="en-GB" smtClean="0"/>
              <a:t>30/05/2023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D86FD6-2C6A-431F-8619-FF99FC645401}" type="slidenum">
              <a:rPr lang="en-GB" smtClean="0"/>
              <a:t>‹#›</a:t>
            </a:fld>
            <a:endParaRPr lang="en-GB"/>
          </a:p>
        </p:txBody>
      </p:sp>
    </p:spTree>
    <p:extLst>
      <p:ext uri="{BB962C8B-B14F-4D97-AF65-F5344CB8AC3E}">
        <p14:creationId xmlns:p14="http://schemas.microsoft.com/office/powerpoint/2010/main" val="771006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35AB6E-6D13-44E7-AF0C-DC242BA84D46}" type="datetimeFigureOut">
              <a:rPr lang="en-GB" smtClean="0"/>
              <a:t>30/05/2023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D86FD6-2C6A-431F-8619-FF99FC645401}" type="slidenum">
              <a:rPr lang="en-GB" smtClean="0"/>
              <a:t>‹#›</a:t>
            </a:fld>
            <a:endParaRPr lang="en-GB"/>
          </a:p>
        </p:txBody>
      </p:sp>
    </p:spTree>
    <p:extLst>
      <p:ext uri="{BB962C8B-B14F-4D97-AF65-F5344CB8AC3E}">
        <p14:creationId xmlns:p14="http://schemas.microsoft.com/office/powerpoint/2010/main" val="732170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35AB6E-6D13-44E7-AF0C-DC242BA84D46}" type="datetimeFigureOut">
              <a:rPr lang="en-GB" smtClean="0"/>
              <a:t>30/05/2023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D86FD6-2C6A-431F-8619-FF99FC645401}" type="slidenum">
              <a:rPr lang="en-GB" smtClean="0"/>
              <a:t>‹#›</a:t>
            </a:fld>
            <a:endParaRPr lang="en-GB"/>
          </a:p>
        </p:txBody>
      </p:sp>
    </p:spTree>
    <p:extLst>
      <p:ext uri="{BB962C8B-B14F-4D97-AF65-F5344CB8AC3E}">
        <p14:creationId xmlns:p14="http://schemas.microsoft.com/office/powerpoint/2010/main" val="3282700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35AB6E-6D13-44E7-AF0C-DC242BA84D46}"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D86FD6-2C6A-431F-8619-FF99FC645401}" type="slidenum">
              <a:rPr lang="en-GB" smtClean="0"/>
              <a:t>‹#›</a:t>
            </a:fld>
            <a:endParaRPr lang="en-GB"/>
          </a:p>
        </p:txBody>
      </p:sp>
    </p:spTree>
    <p:extLst>
      <p:ext uri="{BB962C8B-B14F-4D97-AF65-F5344CB8AC3E}">
        <p14:creationId xmlns:p14="http://schemas.microsoft.com/office/powerpoint/2010/main" val="996149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35AB6E-6D13-44E7-AF0C-DC242BA84D46}"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D86FD6-2C6A-431F-8619-FF99FC645401}" type="slidenum">
              <a:rPr lang="en-GB" smtClean="0"/>
              <a:t>‹#›</a:t>
            </a:fld>
            <a:endParaRPr lang="en-GB"/>
          </a:p>
        </p:txBody>
      </p:sp>
    </p:spTree>
    <p:extLst>
      <p:ext uri="{BB962C8B-B14F-4D97-AF65-F5344CB8AC3E}">
        <p14:creationId xmlns:p14="http://schemas.microsoft.com/office/powerpoint/2010/main" val="3059137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35AB6E-6D13-44E7-AF0C-DC242BA84D46}"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D86FD6-2C6A-431F-8619-FF99FC645401}" type="slidenum">
              <a:rPr lang="en-GB" smtClean="0"/>
              <a:t>‹#›</a:t>
            </a:fld>
            <a:endParaRPr lang="en-GB"/>
          </a:p>
        </p:txBody>
      </p:sp>
    </p:spTree>
    <p:extLst>
      <p:ext uri="{BB962C8B-B14F-4D97-AF65-F5344CB8AC3E}">
        <p14:creationId xmlns:p14="http://schemas.microsoft.com/office/powerpoint/2010/main" val="1210942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35AB6E-6D13-44E7-AF0C-DC242BA84D46}"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D86FD6-2C6A-431F-8619-FF99FC645401}" type="slidenum">
              <a:rPr lang="en-GB" smtClean="0"/>
              <a:t>‹#›</a:t>
            </a:fld>
            <a:endParaRPr lang="en-GB"/>
          </a:p>
        </p:txBody>
      </p:sp>
    </p:spTree>
    <p:extLst>
      <p:ext uri="{BB962C8B-B14F-4D97-AF65-F5344CB8AC3E}">
        <p14:creationId xmlns:p14="http://schemas.microsoft.com/office/powerpoint/2010/main" val="3206913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35AB6E-6D13-44E7-AF0C-DC242BA84D46}"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D86FD6-2C6A-431F-8619-FF99FC645401}"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163362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35AB6E-6D13-44E7-AF0C-DC242BA84D46}"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D86FD6-2C6A-431F-8619-FF99FC645401}" type="slidenum">
              <a:rPr lang="en-GB" smtClean="0"/>
              <a:t>‹#›</a:t>
            </a:fld>
            <a:endParaRPr lang="en-GB"/>
          </a:p>
        </p:txBody>
      </p:sp>
    </p:spTree>
    <p:extLst>
      <p:ext uri="{BB962C8B-B14F-4D97-AF65-F5344CB8AC3E}">
        <p14:creationId xmlns:p14="http://schemas.microsoft.com/office/powerpoint/2010/main" val="36606519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135AB6E-6D13-44E7-AF0C-DC242BA84D46}" type="datetimeFigureOut">
              <a:rPr lang="en-GB" smtClean="0"/>
              <a:t>30/05/2023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D86FD6-2C6A-431F-8619-FF99FC645401}" type="slidenum">
              <a:rPr lang="en-GB" smtClean="0"/>
              <a:t>‹#›</a:t>
            </a:fld>
            <a:endParaRPr lang="en-GB"/>
          </a:p>
        </p:txBody>
      </p:sp>
    </p:spTree>
    <p:extLst>
      <p:ext uri="{BB962C8B-B14F-4D97-AF65-F5344CB8AC3E}">
        <p14:creationId xmlns:p14="http://schemas.microsoft.com/office/powerpoint/2010/main" val="10990613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135AB6E-6D13-44E7-AF0C-DC242BA84D46}" type="datetimeFigureOut">
              <a:rPr lang="en-GB" smtClean="0"/>
              <a:t>30/05/2023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D86FD6-2C6A-431F-8619-FF99FC645401}" type="slidenum">
              <a:rPr lang="en-GB" smtClean="0"/>
              <a:t>‹#›</a:t>
            </a:fld>
            <a:endParaRPr lang="en-GB"/>
          </a:p>
        </p:txBody>
      </p:sp>
    </p:spTree>
    <p:extLst>
      <p:ext uri="{BB962C8B-B14F-4D97-AF65-F5344CB8AC3E}">
        <p14:creationId xmlns:p14="http://schemas.microsoft.com/office/powerpoint/2010/main" val="12979531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35AB6E-6D13-44E7-AF0C-DC242BA84D46}"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D86FD6-2C6A-431F-8619-FF99FC645401}" type="slidenum">
              <a:rPr lang="en-GB" smtClean="0"/>
              <a:t>‹#›</a:t>
            </a:fld>
            <a:endParaRPr lang="en-GB"/>
          </a:p>
        </p:txBody>
      </p:sp>
    </p:spTree>
    <p:extLst>
      <p:ext uri="{BB962C8B-B14F-4D97-AF65-F5344CB8AC3E}">
        <p14:creationId xmlns:p14="http://schemas.microsoft.com/office/powerpoint/2010/main" val="769642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35AB6E-6D13-44E7-AF0C-DC242BA84D46}"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D86FD6-2C6A-431F-8619-FF99FC645401}" type="slidenum">
              <a:rPr lang="en-GB" smtClean="0"/>
              <a:t>‹#›</a:t>
            </a:fld>
            <a:endParaRPr lang="en-GB"/>
          </a:p>
        </p:txBody>
      </p:sp>
    </p:spTree>
    <p:extLst>
      <p:ext uri="{BB962C8B-B14F-4D97-AF65-F5344CB8AC3E}">
        <p14:creationId xmlns:p14="http://schemas.microsoft.com/office/powerpoint/2010/main" val="3663258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135AB6E-6D13-44E7-AF0C-DC242BA84D46}" type="datetimeFigureOut">
              <a:rPr lang="en-GB" smtClean="0"/>
              <a:t>30/05/2023</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9D86FD6-2C6A-431F-8619-FF99FC645401}" type="slidenum">
              <a:rPr lang="en-GB" smtClean="0"/>
              <a:t>‹#›</a:t>
            </a:fld>
            <a:endParaRPr lang="en-GB"/>
          </a:p>
        </p:txBody>
      </p:sp>
    </p:spTree>
    <p:extLst>
      <p:ext uri="{BB962C8B-B14F-4D97-AF65-F5344CB8AC3E}">
        <p14:creationId xmlns:p14="http://schemas.microsoft.com/office/powerpoint/2010/main" val="60080171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49320-2E9B-76B4-7B2C-5B1473D6346F}"/>
              </a:ext>
            </a:extLst>
          </p:cNvPr>
          <p:cNvSpPr>
            <a:spLocks noGrp="1"/>
          </p:cNvSpPr>
          <p:nvPr>
            <p:ph type="ctrTitle"/>
          </p:nvPr>
        </p:nvSpPr>
        <p:spPr/>
        <p:txBody>
          <a:bodyPr/>
          <a:lstStyle/>
          <a:p>
            <a:r>
              <a:rPr lang="en-GB" dirty="0"/>
              <a:t>GDAC 2</a:t>
            </a:r>
          </a:p>
        </p:txBody>
      </p:sp>
      <p:sp>
        <p:nvSpPr>
          <p:cNvPr id="3" name="Subtitle 2">
            <a:extLst>
              <a:ext uri="{FF2B5EF4-FFF2-40B4-BE49-F238E27FC236}">
                <a16:creationId xmlns:a16="http://schemas.microsoft.com/office/drawing/2014/main" id="{1A4A5D0B-A4D8-FFBB-22E7-B89871CB19DD}"/>
              </a:ext>
            </a:extLst>
          </p:cNvPr>
          <p:cNvSpPr>
            <a:spLocks noGrp="1"/>
          </p:cNvSpPr>
          <p:nvPr>
            <p:ph type="subTitle" idx="1"/>
          </p:nvPr>
        </p:nvSpPr>
        <p:spPr/>
        <p:txBody>
          <a:bodyPr/>
          <a:lstStyle/>
          <a:p>
            <a:r>
              <a:rPr lang="en-GB" dirty="0"/>
              <a:t>By Luke Rees</a:t>
            </a:r>
          </a:p>
        </p:txBody>
      </p:sp>
    </p:spTree>
    <p:extLst>
      <p:ext uri="{BB962C8B-B14F-4D97-AF65-F5344CB8AC3E}">
        <p14:creationId xmlns:p14="http://schemas.microsoft.com/office/powerpoint/2010/main" val="1288708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E371AF-B5E9-D91D-D901-0F120796BA6F}"/>
              </a:ext>
            </a:extLst>
          </p:cNvPr>
          <p:cNvSpPr>
            <a:spLocks noGrp="1"/>
          </p:cNvSpPr>
          <p:nvPr>
            <p:ph type="title"/>
          </p:nvPr>
        </p:nvSpPr>
        <p:spPr/>
        <p:txBody>
          <a:bodyPr/>
          <a:lstStyle/>
          <a:p>
            <a:r>
              <a:rPr lang="en-GB" dirty="0"/>
              <a:t>Planning and Idea Generation</a:t>
            </a:r>
          </a:p>
        </p:txBody>
      </p:sp>
      <p:sp>
        <p:nvSpPr>
          <p:cNvPr id="5" name="Text Placeholder 4">
            <a:extLst>
              <a:ext uri="{FF2B5EF4-FFF2-40B4-BE49-F238E27FC236}">
                <a16:creationId xmlns:a16="http://schemas.microsoft.com/office/drawing/2014/main" id="{71B389F3-A8DF-0343-2A8B-65C77DA99F5B}"/>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223953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Planning – Moodboards</a:t>
            </a:r>
          </a:p>
        </p:txBody>
      </p:sp>
      <p:sp>
        <p:nvSpPr>
          <p:cNvPr id="3" name="Content Placeholder 2">
            <a:extLst>
              <a:ext uri="{FF2B5EF4-FFF2-40B4-BE49-F238E27FC236}">
                <a16:creationId xmlns:a16="http://schemas.microsoft.com/office/drawing/2014/main" id="{22C2EC97-FEF8-1A99-8A8A-C553D2B9301A}"/>
              </a:ext>
            </a:extLst>
          </p:cNvPr>
          <p:cNvSpPr>
            <a:spLocks noGrp="1"/>
          </p:cNvSpPr>
          <p:nvPr>
            <p:ph idx="1"/>
          </p:nvPr>
        </p:nvSpPr>
        <p:spPr>
          <a:xfrm>
            <a:off x="1141413" y="2249487"/>
            <a:ext cx="3652530" cy="3541714"/>
          </a:xfrm>
        </p:spPr>
        <p:txBody>
          <a:bodyPr/>
          <a:lstStyle/>
          <a:p>
            <a:pPr marL="0" indent="0">
              <a:buNone/>
            </a:pPr>
            <a:r>
              <a:rPr lang="en-GB" dirty="0"/>
              <a:t>I used Trello to create a mood board to help define what theming I wanted to use in my game.</a:t>
            </a:r>
          </a:p>
        </p:txBody>
      </p:sp>
      <p:pic>
        <p:nvPicPr>
          <p:cNvPr id="7" name="Picture 6">
            <a:extLst>
              <a:ext uri="{FF2B5EF4-FFF2-40B4-BE49-F238E27FC236}">
                <a16:creationId xmlns:a16="http://schemas.microsoft.com/office/drawing/2014/main" id="{6D4C2AFF-4A13-5E5E-47E3-0AA2C333FF79}"/>
              </a:ext>
            </a:extLst>
          </p:cNvPr>
          <p:cNvPicPr>
            <a:picLocks noChangeAspect="1"/>
          </p:cNvPicPr>
          <p:nvPr/>
        </p:nvPicPr>
        <p:blipFill>
          <a:blip r:embed="rId2"/>
          <a:stretch>
            <a:fillRect/>
          </a:stretch>
        </p:blipFill>
        <p:spPr>
          <a:xfrm>
            <a:off x="4793943" y="2249487"/>
            <a:ext cx="6258684" cy="3417829"/>
          </a:xfrm>
          <a:prstGeom prst="rect">
            <a:avLst/>
          </a:prstGeom>
        </p:spPr>
      </p:pic>
    </p:spTree>
    <p:extLst>
      <p:ext uri="{BB962C8B-B14F-4D97-AF65-F5344CB8AC3E}">
        <p14:creationId xmlns:p14="http://schemas.microsoft.com/office/powerpoint/2010/main" val="382297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Planning – Idea Generation</a:t>
            </a:r>
          </a:p>
        </p:txBody>
      </p:sp>
      <p:sp>
        <p:nvSpPr>
          <p:cNvPr id="3" name="Content Placeholder 2">
            <a:extLst>
              <a:ext uri="{FF2B5EF4-FFF2-40B4-BE49-F238E27FC236}">
                <a16:creationId xmlns:a16="http://schemas.microsoft.com/office/drawing/2014/main" id="{22C2EC97-FEF8-1A99-8A8A-C553D2B9301A}"/>
              </a:ext>
            </a:extLst>
          </p:cNvPr>
          <p:cNvSpPr>
            <a:spLocks noGrp="1"/>
          </p:cNvSpPr>
          <p:nvPr>
            <p:ph idx="1"/>
          </p:nvPr>
        </p:nvSpPr>
        <p:spPr>
          <a:xfrm>
            <a:off x="1141413" y="2249487"/>
            <a:ext cx="5143978" cy="3541714"/>
          </a:xfrm>
        </p:spPr>
        <p:txBody>
          <a:bodyPr/>
          <a:lstStyle/>
          <a:p>
            <a:pPr marL="0" indent="0">
              <a:buNone/>
            </a:pPr>
            <a:r>
              <a:rPr lang="en-GB" dirty="0"/>
              <a:t>Using word I bullet pointed some ideas for my game based around the theme I decided upon in my mood board.</a:t>
            </a:r>
          </a:p>
          <a:p>
            <a:pPr marL="0" indent="0">
              <a:buNone/>
            </a:pPr>
            <a:r>
              <a:rPr lang="en-GB" dirty="0"/>
              <a:t>I wasn’t able to do everything in this list it helped in giving me a good range of stuff to work towards including in my game.</a:t>
            </a:r>
          </a:p>
        </p:txBody>
      </p:sp>
      <p:pic>
        <p:nvPicPr>
          <p:cNvPr id="5" name="Picture 4">
            <a:extLst>
              <a:ext uri="{FF2B5EF4-FFF2-40B4-BE49-F238E27FC236}">
                <a16:creationId xmlns:a16="http://schemas.microsoft.com/office/drawing/2014/main" id="{80B4A02B-0A2B-1737-CD63-AEB6461FABAF}"/>
              </a:ext>
            </a:extLst>
          </p:cNvPr>
          <p:cNvPicPr>
            <a:picLocks noChangeAspect="1"/>
          </p:cNvPicPr>
          <p:nvPr/>
        </p:nvPicPr>
        <p:blipFill>
          <a:blip r:embed="rId2"/>
          <a:stretch>
            <a:fillRect/>
          </a:stretch>
        </p:blipFill>
        <p:spPr>
          <a:xfrm>
            <a:off x="6488490" y="1679844"/>
            <a:ext cx="5019443" cy="4842017"/>
          </a:xfrm>
          <a:prstGeom prst="rect">
            <a:avLst/>
          </a:prstGeom>
        </p:spPr>
      </p:pic>
    </p:spTree>
    <p:extLst>
      <p:ext uri="{BB962C8B-B14F-4D97-AF65-F5344CB8AC3E}">
        <p14:creationId xmlns:p14="http://schemas.microsoft.com/office/powerpoint/2010/main" val="581194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Planning – Asset List</a:t>
            </a:r>
          </a:p>
        </p:txBody>
      </p:sp>
      <p:sp>
        <p:nvSpPr>
          <p:cNvPr id="3" name="Content Placeholder 2">
            <a:extLst>
              <a:ext uri="{FF2B5EF4-FFF2-40B4-BE49-F238E27FC236}">
                <a16:creationId xmlns:a16="http://schemas.microsoft.com/office/drawing/2014/main" id="{22C2EC97-FEF8-1A99-8A8A-C553D2B9301A}"/>
              </a:ext>
            </a:extLst>
          </p:cNvPr>
          <p:cNvSpPr>
            <a:spLocks noGrp="1"/>
          </p:cNvSpPr>
          <p:nvPr>
            <p:ph idx="1"/>
          </p:nvPr>
        </p:nvSpPr>
        <p:spPr>
          <a:xfrm>
            <a:off x="1141413" y="2249487"/>
            <a:ext cx="6431240" cy="3541714"/>
          </a:xfrm>
        </p:spPr>
        <p:txBody>
          <a:bodyPr/>
          <a:lstStyle/>
          <a:p>
            <a:pPr marL="0" indent="0">
              <a:buNone/>
            </a:pPr>
            <a:r>
              <a:rPr lang="en-GB" dirty="0"/>
              <a:t>I made use of an asset list to decide upon exactly what I would need in terms of models and textures.</a:t>
            </a:r>
          </a:p>
          <a:p>
            <a:pPr marL="0" indent="0">
              <a:buNone/>
            </a:pPr>
            <a:r>
              <a:rPr lang="en-GB" dirty="0"/>
              <a:t>Anything outside of this list would be extra decoration and wouldn’t impact the gameplay if it wasn’t included.</a:t>
            </a:r>
          </a:p>
        </p:txBody>
      </p:sp>
      <p:pic>
        <p:nvPicPr>
          <p:cNvPr id="5" name="Picture 4">
            <a:extLst>
              <a:ext uri="{FF2B5EF4-FFF2-40B4-BE49-F238E27FC236}">
                <a16:creationId xmlns:a16="http://schemas.microsoft.com/office/drawing/2014/main" id="{AC20846D-4C21-5F8C-D60B-6F6C0272A0DC}"/>
              </a:ext>
            </a:extLst>
          </p:cNvPr>
          <p:cNvPicPr>
            <a:picLocks noChangeAspect="1"/>
          </p:cNvPicPr>
          <p:nvPr/>
        </p:nvPicPr>
        <p:blipFill rotWithShape="1">
          <a:blip r:embed="rId2"/>
          <a:srcRect r="47088"/>
          <a:stretch/>
        </p:blipFill>
        <p:spPr>
          <a:xfrm>
            <a:off x="7747779" y="1894300"/>
            <a:ext cx="3544617" cy="4252087"/>
          </a:xfrm>
          <a:prstGeom prst="rect">
            <a:avLst/>
          </a:prstGeom>
        </p:spPr>
      </p:pic>
    </p:spTree>
    <p:extLst>
      <p:ext uri="{BB962C8B-B14F-4D97-AF65-F5344CB8AC3E}">
        <p14:creationId xmlns:p14="http://schemas.microsoft.com/office/powerpoint/2010/main" val="4092529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Planning – Gantt Chart</a:t>
            </a:r>
          </a:p>
        </p:txBody>
      </p:sp>
      <p:sp>
        <p:nvSpPr>
          <p:cNvPr id="3" name="Content Placeholder 2">
            <a:extLst>
              <a:ext uri="{FF2B5EF4-FFF2-40B4-BE49-F238E27FC236}">
                <a16:creationId xmlns:a16="http://schemas.microsoft.com/office/drawing/2014/main" id="{22C2EC97-FEF8-1A99-8A8A-C553D2B9301A}"/>
              </a:ext>
            </a:extLst>
          </p:cNvPr>
          <p:cNvSpPr>
            <a:spLocks noGrp="1"/>
          </p:cNvSpPr>
          <p:nvPr>
            <p:ph idx="1"/>
          </p:nvPr>
        </p:nvSpPr>
        <p:spPr/>
        <p:txBody>
          <a:bodyPr/>
          <a:lstStyle/>
          <a:p>
            <a:pPr marL="0" indent="0">
              <a:buNone/>
            </a:pPr>
            <a:r>
              <a:rPr lang="en-GB" dirty="0"/>
              <a:t>I made use of a Gantt Chart to give me a basic timeline for the entire project and when I should aim to have work done by.</a:t>
            </a:r>
          </a:p>
        </p:txBody>
      </p:sp>
      <p:pic>
        <p:nvPicPr>
          <p:cNvPr id="7" name="Picture 6">
            <a:extLst>
              <a:ext uri="{FF2B5EF4-FFF2-40B4-BE49-F238E27FC236}">
                <a16:creationId xmlns:a16="http://schemas.microsoft.com/office/drawing/2014/main" id="{2F8AB51D-E4D0-D90D-CCEC-38BCCC79E6CA}"/>
              </a:ext>
            </a:extLst>
          </p:cNvPr>
          <p:cNvPicPr>
            <a:picLocks noChangeAspect="1"/>
          </p:cNvPicPr>
          <p:nvPr/>
        </p:nvPicPr>
        <p:blipFill>
          <a:blip r:embed="rId2"/>
          <a:stretch>
            <a:fillRect/>
          </a:stretch>
        </p:blipFill>
        <p:spPr>
          <a:xfrm>
            <a:off x="1649657" y="3505398"/>
            <a:ext cx="8711953" cy="2849940"/>
          </a:xfrm>
          <a:prstGeom prst="rect">
            <a:avLst/>
          </a:prstGeom>
        </p:spPr>
      </p:pic>
    </p:spTree>
    <p:extLst>
      <p:ext uri="{BB962C8B-B14F-4D97-AF65-F5344CB8AC3E}">
        <p14:creationId xmlns:p14="http://schemas.microsoft.com/office/powerpoint/2010/main" val="1512437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Planning – To Do List</a:t>
            </a:r>
          </a:p>
        </p:txBody>
      </p:sp>
      <p:sp>
        <p:nvSpPr>
          <p:cNvPr id="3" name="Content Placeholder 2">
            <a:extLst>
              <a:ext uri="{FF2B5EF4-FFF2-40B4-BE49-F238E27FC236}">
                <a16:creationId xmlns:a16="http://schemas.microsoft.com/office/drawing/2014/main" id="{22C2EC97-FEF8-1A99-8A8A-C553D2B9301A}"/>
              </a:ext>
            </a:extLst>
          </p:cNvPr>
          <p:cNvSpPr>
            <a:spLocks noGrp="1"/>
          </p:cNvSpPr>
          <p:nvPr>
            <p:ph idx="1"/>
          </p:nvPr>
        </p:nvSpPr>
        <p:spPr>
          <a:xfrm>
            <a:off x="5449078" y="2249487"/>
            <a:ext cx="5598333" cy="3541714"/>
          </a:xfrm>
        </p:spPr>
        <p:txBody>
          <a:bodyPr/>
          <a:lstStyle/>
          <a:p>
            <a:pPr marL="0" indent="0">
              <a:buNone/>
            </a:pPr>
            <a:r>
              <a:rPr lang="en-GB" dirty="0"/>
              <a:t>While working on the project I used a to do list to organise the work I needed to do into more manageable tasks.</a:t>
            </a:r>
          </a:p>
          <a:p>
            <a:pPr marL="0" indent="0">
              <a:buNone/>
            </a:pPr>
            <a:r>
              <a:rPr lang="en-GB" dirty="0"/>
              <a:t>This made the work easier to complete since I was able to work at each point as their own individual goal rather than focusing on the whole project as my goal.</a:t>
            </a:r>
          </a:p>
        </p:txBody>
      </p:sp>
      <p:pic>
        <p:nvPicPr>
          <p:cNvPr id="5" name="Picture 4">
            <a:extLst>
              <a:ext uri="{FF2B5EF4-FFF2-40B4-BE49-F238E27FC236}">
                <a16:creationId xmlns:a16="http://schemas.microsoft.com/office/drawing/2014/main" id="{FABB4D49-5A32-F351-1271-764E60BD2C71}"/>
              </a:ext>
            </a:extLst>
          </p:cNvPr>
          <p:cNvPicPr>
            <a:picLocks noChangeAspect="1"/>
          </p:cNvPicPr>
          <p:nvPr/>
        </p:nvPicPr>
        <p:blipFill>
          <a:blip r:embed="rId2"/>
          <a:stretch>
            <a:fillRect/>
          </a:stretch>
        </p:blipFill>
        <p:spPr>
          <a:xfrm>
            <a:off x="1141412" y="2015790"/>
            <a:ext cx="3963806" cy="4009107"/>
          </a:xfrm>
          <a:prstGeom prst="rect">
            <a:avLst/>
          </a:prstGeom>
        </p:spPr>
      </p:pic>
    </p:spTree>
    <p:extLst>
      <p:ext uri="{BB962C8B-B14F-4D97-AF65-F5344CB8AC3E}">
        <p14:creationId xmlns:p14="http://schemas.microsoft.com/office/powerpoint/2010/main" val="9561947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E371AF-B5E9-D91D-D901-0F120796BA6F}"/>
              </a:ext>
            </a:extLst>
          </p:cNvPr>
          <p:cNvSpPr>
            <a:spLocks noGrp="1"/>
          </p:cNvSpPr>
          <p:nvPr>
            <p:ph type="title"/>
          </p:nvPr>
        </p:nvSpPr>
        <p:spPr/>
        <p:txBody>
          <a:bodyPr/>
          <a:lstStyle/>
          <a:p>
            <a:r>
              <a:rPr lang="en-GB" dirty="0"/>
              <a:t>Models and Textures</a:t>
            </a:r>
          </a:p>
        </p:txBody>
      </p:sp>
      <p:sp>
        <p:nvSpPr>
          <p:cNvPr id="5" name="Text Placeholder 4">
            <a:extLst>
              <a:ext uri="{FF2B5EF4-FFF2-40B4-BE49-F238E27FC236}">
                <a16:creationId xmlns:a16="http://schemas.microsoft.com/office/drawing/2014/main" id="{71B389F3-A8DF-0343-2A8B-65C77DA99F5B}"/>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865732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Asset Creation – Ship Models</a:t>
            </a:r>
          </a:p>
        </p:txBody>
      </p:sp>
      <p:sp>
        <p:nvSpPr>
          <p:cNvPr id="3" name="Content Placeholder 2">
            <a:extLst>
              <a:ext uri="{FF2B5EF4-FFF2-40B4-BE49-F238E27FC236}">
                <a16:creationId xmlns:a16="http://schemas.microsoft.com/office/drawing/2014/main" id="{22C2EC97-FEF8-1A99-8A8A-C553D2B9301A}"/>
              </a:ext>
            </a:extLst>
          </p:cNvPr>
          <p:cNvSpPr>
            <a:spLocks noGrp="1"/>
          </p:cNvSpPr>
          <p:nvPr>
            <p:ph idx="1"/>
          </p:nvPr>
        </p:nvSpPr>
        <p:spPr/>
        <p:txBody>
          <a:bodyPr/>
          <a:lstStyle/>
          <a:p>
            <a:pPr marL="0" indent="0">
              <a:buNone/>
            </a:pPr>
            <a:r>
              <a:rPr lang="en-GB" dirty="0"/>
              <a:t>I created the models for the ships in Maya. I made use of Maya’s material system to section of parts of the model.</a:t>
            </a:r>
          </a:p>
        </p:txBody>
      </p:sp>
      <p:pic>
        <p:nvPicPr>
          <p:cNvPr id="5" name="Picture 4">
            <a:extLst>
              <a:ext uri="{FF2B5EF4-FFF2-40B4-BE49-F238E27FC236}">
                <a16:creationId xmlns:a16="http://schemas.microsoft.com/office/drawing/2014/main" id="{D9C629FC-468A-8DB7-5964-919F924B66E9}"/>
              </a:ext>
            </a:extLst>
          </p:cNvPr>
          <p:cNvPicPr>
            <a:picLocks noChangeAspect="1"/>
          </p:cNvPicPr>
          <p:nvPr/>
        </p:nvPicPr>
        <p:blipFill>
          <a:blip r:embed="rId2"/>
          <a:stretch>
            <a:fillRect/>
          </a:stretch>
        </p:blipFill>
        <p:spPr>
          <a:xfrm>
            <a:off x="5899221" y="4504886"/>
            <a:ext cx="3130170" cy="1931762"/>
          </a:xfrm>
          <a:prstGeom prst="rect">
            <a:avLst/>
          </a:prstGeom>
        </p:spPr>
      </p:pic>
      <p:pic>
        <p:nvPicPr>
          <p:cNvPr id="7" name="Picture 6">
            <a:extLst>
              <a:ext uri="{FF2B5EF4-FFF2-40B4-BE49-F238E27FC236}">
                <a16:creationId xmlns:a16="http://schemas.microsoft.com/office/drawing/2014/main" id="{D9463AB0-2C4B-5FF9-B993-84660628FE2A}"/>
              </a:ext>
            </a:extLst>
          </p:cNvPr>
          <p:cNvPicPr>
            <a:picLocks noChangeAspect="1"/>
          </p:cNvPicPr>
          <p:nvPr/>
        </p:nvPicPr>
        <p:blipFill rotWithShape="1">
          <a:blip r:embed="rId3"/>
          <a:srcRect l="10087" r="3657" b="17541"/>
          <a:stretch/>
        </p:blipFill>
        <p:spPr>
          <a:xfrm>
            <a:off x="6096000" y="3181608"/>
            <a:ext cx="2933390" cy="1556999"/>
          </a:xfrm>
          <a:prstGeom prst="rect">
            <a:avLst/>
          </a:prstGeom>
        </p:spPr>
      </p:pic>
      <p:pic>
        <p:nvPicPr>
          <p:cNvPr id="9" name="Picture 8">
            <a:extLst>
              <a:ext uri="{FF2B5EF4-FFF2-40B4-BE49-F238E27FC236}">
                <a16:creationId xmlns:a16="http://schemas.microsoft.com/office/drawing/2014/main" id="{55FD31A4-BABD-11EC-861C-748C2CE26809}"/>
              </a:ext>
            </a:extLst>
          </p:cNvPr>
          <p:cNvPicPr>
            <a:picLocks noChangeAspect="1"/>
          </p:cNvPicPr>
          <p:nvPr/>
        </p:nvPicPr>
        <p:blipFill rotWithShape="1">
          <a:blip r:embed="rId4"/>
          <a:srcRect t="4830" b="25238"/>
          <a:stretch/>
        </p:blipFill>
        <p:spPr>
          <a:xfrm>
            <a:off x="2695249" y="5033768"/>
            <a:ext cx="3203971" cy="1402879"/>
          </a:xfrm>
          <a:prstGeom prst="rect">
            <a:avLst/>
          </a:prstGeom>
        </p:spPr>
      </p:pic>
      <p:pic>
        <p:nvPicPr>
          <p:cNvPr id="11" name="Picture 10">
            <a:extLst>
              <a:ext uri="{FF2B5EF4-FFF2-40B4-BE49-F238E27FC236}">
                <a16:creationId xmlns:a16="http://schemas.microsoft.com/office/drawing/2014/main" id="{32367F23-085D-4B12-566C-3E48E919EDA6}"/>
              </a:ext>
            </a:extLst>
          </p:cNvPr>
          <p:cNvPicPr>
            <a:picLocks noChangeAspect="1"/>
          </p:cNvPicPr>
          <p:nvPr/>
        </p:nvPicPr>
        <p:blipFill>
          <a:blip r:embed="rId5"/>
          <a:stretch>
            <a:fillRect/>
          </a:stretch>
        </p:blipFill>
        <p:spPr>
          <a:xfrm>
            <a:off x="2695249" y="3181608"/>
            <a:ext cx="3400751" cy="1901063"/>
          </a:xfrm>
          <a:prstGeom prst="rect">
            <a:avLst/>
          </a:prstGeom>
        </p:spPr>
      </p:pic>
    </p:spTree>
    <p:extLst>
      <p:ext uri="{BB962C8B-B14F-4D97-AF65-F5344CB8AC3E}">
        <p14:creationId xmlns:p14="http://schemas.microsoft.com/office/powerpoint/2010/main" val="2342371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Asset Creation – Decoration Models</a:t>
            </a:r>
          </a:p>
        </p:txBody>
      </p:sp>
      <p:sp>
        <p:nvSpPr>
          <p:cNvPr id="3" name="Content Placeholder 2">
            <a:extLst>
              <a:ext uri="{FF2B5EF4-FFF2-40B4-BE49-F238E27FC236}">
                <a16:creationId xmlns:a16="http://schemas.microsoft.com/office/drawing/2014/main" id="{22C2EC97-FEF8-1A99-8A8A-C553D2B9301A}"/>
              </a:ext>
            </a:extLst>
          </p:cNvPr>
          <p:cNvSpPr>
            <a:spLocks noGrp="1"/>
          </p:cNvSpPr>
          <p:nvPr>
            <p:ph idx="1"/>
          </p:nvPr>
        </p:nvSpPr>
        <p:spPr/>
        <p:txBody>
          <a:bodyPr/>
          <a:lstStyle/>
          <a:p>
            <a:pPr marL="0" indent="0">
              <a:buNone/>
            </a:pPr>
            <a:r>
              <a:rPr lang="en-GB" dirty="0"/>
              <a:t>I used a mix of Maya and Blender for the decorative models. These wouldn’t be used in gameplay instead acting as props for the levels to show the level theme.</a:t>
            </a:r>
          </a:p>
        </p:txBody>
      </p:sp>
      <p:pic>
        <p:nvPicPr>
          <p:cNvPr id="5" name="Picture 4">
            <a:extLst>
              <a:ext uri="{FF2B5EF4-FFF2-40B4-BE49-F238E27FC236}">
                <a16:creationId xmlns:a16="http://schemas.microsoft.com/office/drawing/2014/main" id="{08F195B2-BA70-48B4-9926-C8E90305701B}"/>
              </a:ext>
            </a:extLst>
          </p:cNvPr>
          <p:cNvPicPr>
            <a:picLocks noChangeAspect="1"/>
          </p:cNvPicPr>
          <p:nvPr/>
        </p:nvPicPr>
        <p:blipFill>
          <a:blip r:embed="rId2"/>
          <a:stretch>
            <a:fillRect/>
          </a:stretch>
        </p:blipFill>
        <p:spPr>
          <a:xfrm>
            <a:off x="939951" y="3203331"/>
            <a:ext cx="1811654" cy="1343190"/>
          </a:xfrm>
          <a:prstGeom prst="rect">
            <a:avLst/>
          </a:prstGeom>
        </p:spPr>
      </p:pic>
      <p:pic>
        <p:nvPicPr>
          <p:cNvPr id="6" name="Picture 5">
            <a:extLst>
              <a:ext uri="{FF2B5EF4-FFF2-40B4-BE49-F238E27FC236}">
                <a16:creationId xmlns:a16="http://schemas.microsoft.com/office/drawing/2014/main" id="{A29C5AAA-65A6-73A7-49E1-ACA59F1BD134}"/>
              </a:ext>
            </a:extLst>
          </p:cNvPr>
          <p:cNvPicPr>
            <a:picLocks noChangeAspect="1"/>
          </p:cNvPicPr>
          <p:nvPr/>
        </p:nvPicPr>
        <p:blipFill>
          <a:blip r:embed="rId3"/>
          <a:stretch>
            <a:fillRect/>
          </a:stretch>
        </p:blipFill>
        <p:spPr>
          <a:xfrm>
            <a:off x="2847352" y="3228811"/>
            <a:ext cx="2140639" cy="1343190"/>
          </a:xfrm>
          <a:prstGeom prst="rect">
            <a:avLst/>
          </a:prstGeom>
        </p:spPr>
      </p:pic>
      <p:pic>
        <p:nvPicPr>
          <p:cNvPr id="7" name="Picture 6">
            <a:extLst>
              <a:ext uri="{FF2B5EF4-FFF2-40B4-BE49-F238E27FC236}">
                <a16:creationId xmlns:a16="http://schemas.microsoft.com/office/drawing/2014/main" id="{9EE474EA-1031-E082-39A1-E8EE06F3351F}"/>
              </a:ext>
            </a:extLst>
          </p:cNvPr>
          <p:cNvPicPr>
            <a:picLocks noChangeAspect="1"/>
          </p:cNvPicPr>
          <p:nvPr/>
        </p:nvPicPr>
        <p:blipFill>
          <a:blip r:embed="rId4"/>
          <a:stretch>
            <a:fillRect/>
          </a:stretch>
        </p:blipFill>
        <p:spPr>
          <a:xfrm>
            <a:off x="2463259" y="4879730"/>
            <a:ext cx="1551034" cy="1343190"/>
          </a:xfrm>
          <a:prstGeom prst="rect">
            <a:avLst/>
          </a:prstGeom>
        </p:spPr>
      </p:pic>
      <p:pic>
        <p:nvPicPr>
          <p:cNvPr id="9" name="Picture 8">
            <a:extLst>
              <a:ext uri="{FF2B5EF4-FFF2-40B4-BE49-F238E27FC236}">
                <a16:creationId xmlns:a16="http://schemas.microsoft.com/office/drawing/2014/main" id="{BA05C621-86A6-DEE0-E3AB-1E1214EFC13B}"/>
              </a:ext>
            </a:extLst>
          </p:cNvPr>
          <p:cNvPicPr>
            <a:picLocks noChangeAspect="1"/>
          </p:cNvPicPr>
          <p:nvPr/>
        </p:nvPicPr>
        <p:blipFill>
          <a:blip r:embed="rId5"/>
          <a:stretch>
            <a:fillRect/>
          </a:stretch>
        </p:blipFill>
        <p:spPr>
          <a:xfrm>
            <a:off x="4014293" y="4891549"/>
            <a:ext cx="1783979" cy="1343190"/>
          </a:xfrm>
          <a:prstGeom prst="rect">
            <a:avLst/>
          </a:prstGeom>
        </p:spPr>
      </p:pic>
      <p:pic>
        <p:nvPicPr>
          <p:cNvPr id="11" name="Picture 10">
            <a:extLst>
              <a:ext uri="{FF2B5EF4-FFF2-40B4-BE49-F238E27FC236}">
                <a16:creationId xmlns:a16="http://schemas.microsoft.com/office/drawing/2014/main" id="{69981067-414C-A167-0C03-A64BA3D64E47}"/>
              </a:ext>
            </a:extLst>
          </p:cNvPr>
          <p:cNvPicPr>
            <a:picLocks noChangeAspect="1"/>
          </p:cNvPicPr>
          <p:nvPr/>
        </p:nvPicPr>
        <p:blipFill>
          <a:blip r:embed="rId6"/>
          <a:stretch>
            <a:fillRect/>
          </a:stretch>
        </p:blipFill>
        <p:spPr>
          <a:xfrm>
            <a:off x="5798272" y="4879730"/>
            <a:ext cx="1673713" cy="1343190"/>
          </a:xfrm>
          <a:prstGeom prst="rect">
            <a:avLst/>
          </a:prstGeom>
        </p:spPr>
      </p:pic>
      <p:pic>
        <p:nvPicPr>
          <p:cNvPr id="13" name="Picture 12">
            <a:extLst>
              <a:ext uri="{FF2B5EF4-FFF2-40B4-BE49-F238E27FC236}">
                <a16:creationId xmlns:a16="http://schemas.microsoft.com/office/drawing/2014/main" id="{9AB47AA9-337E-9F04-188D-8F143B3F09ED}"/>
              </a:ext>
            </a:extLst>
          </p:cNvPr>
          <p:cNvPicPr>
            <a:picLocks noChangeAspect="1"/>
          </p:cNvPicPr>
          <p:nvPr/>
        </p:nvPicPr>
        <p:blipFill>
          <a:blip r:embed="rId7"/>
          <a:stretch>
            <a:fillRect/>
          </a:stretch>
        </p:blipFill>
        <p:spPr>
          <a:xfrm>
            <a:off x="5422599" y="3203331"/>
            <a:ext cx="1343624" cy="1588382"/>
          </a:xfrm>
          <a:prstGeom prst="rect">
            <a:avLst/>
          </a:prstGeom>
        </p:spPr>
      </p:pic>
      <p:pic>
        <p:nvPicPr>
          <p:cNvPr id="15" name="Picture 14">
            <a:extLst>
              <a:ext uri="{FF2B5EF4-FFF2-40B4-BE49-F238E27FC236}">
                <a16:creationId xmlns:a16="http://schemas.microsoft.com/office/drawing/2014/main" id="{33A095E3-974E-E9E7-C4A8-42BF18563FFC}"/>
              </a:ext>
            </a:extLst>
          </p:cNvPr>
          <p:cNvPicPr>
            <a:picLocks noChangeAspect="1"/>
          </p:cNvPicPr>
          <p:nvPr/>
        </p:nvPicPr>
        <p:blipFill>
          <a:blip r:embed="rId8"/>
          <a:stretch>
            <a:fillRect/>
          </a:stretch>
        </p:blipFill>
        <p:spPr>
          <a:xfrm>
            <a:off x="7200831" y="3150470"/>
            <a:ext cx="2113444" cy="1641243"/>
          </a:xfrm>
          <a:prstGeom prst="rect">
            <a:avLst/>
          </a:prstGeom>
        </p:spPr>
      </p:pic>
      <p:pic>
        <p:nvPicPr>
          <p:cNvPr id="17" name="Picture 16">
            <a:extLst>
              <a:ext uri="{FF2B5EF4-FFF2-40B4-BE49-F238E27FC236}">
                <a16:creationId xmlns:a16="http://schemas.microsoft.com/office/drawing/2014/main" id="{434B9FB8-9ACD-429A-7A29-CA121571A2DC}"/>
              </a:ext>
            </a:extLst>
          </p:cNvPr>
          <p:cNvPicPr>
            <a:picLocks noChangeAspect="1"/>
          </p:cNvPicPr>
          <p:nvPr/>
        </p:nvPicPr>
        <p:blipFill>
          <a:blip r:embed="rId9"/>
          <a:stretch>
            <a:fillRect/>
          </a:stretch>
        </p:blipFill>
        <p:spPr>
          <a:xfrm>
            <a:off x="9505770" y="3683395"/>
            <a:ext cx="1976249" cy="2660683"/>
          </a:xfrm>
          <a:prstGeom prst="rect">
            <a:avLst/>
          </a:prstGeom>
        </p:spPr>
      </p:pic>
    </p:spTree>
    <p:extLst>
      <p:ext uri="{BB962C8B-B14F-4D97-AF65-F5344CB8AC3E}">
        <p14:creationId xmlns:p14="http://schemas.microsoft.com/office/powerpoint/2010/main" val="2988182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Asset Creation – Decoration Models</a:t>
            </a:r>
          </a:p>
        </p:txBody>
      </p:sp>
      <p:pic>
        <p:nvPicPr>
          <p:cNvPr id="7" name="Picture 6">
            <a:extLst>
              <a:ext uri="{FF2B5EF4-FFF2-40B4-BE49-F238E27FC236}">
                <a16:creationId xmlns:a16="http://schemas.microsoft.com/office/drawing/2014/main" id="{2F5FD6DB-F575-8B24-0098-43467C40D83D}"/>
              </a:ext>
            </a:extLst>
          </p:cNvPr>
          <p:cNvPicPr>
            <a:picLocks noChangeAspect="1"/>
          </p:cNvPicPr>
          <p:nvPr/>
        </p:nvPicPr>
        <p:blipFill>
          <a:blip r:embed="rId2"/>
          <a:stretch>
            <a:fillRect/>
          </a:stretch>
        </p:blipFill>
        <p:spPr>
          <a:xfrm>
            <a:off x="1073021" y="2097088"/>
            <a:ext cx="3276906" cy="1695137"/>
          </a:xfrm>
          <a:prstGeom prst="rect">
            <a:avLst/>
          </a:prstGeom>
        </p:spPr>
      </p:pic>
      <p:pic>
        <p:nvPicPr>
          <p:cNvPr id="9" name="Picture 8">
            <a:extLst>
              <a:ext uri="{FF2B5EF4-FFF2-40B4-BE49-F238E27FC236}">
                <a16:creationId xmlns:a16="http://schemas.microsoft.com/office/drawing/2014/main" id="{6F102BC2-D4DA-156C-7AAE-F412F1010EFC}"/>
              </a:ext>
            </a:extLst>
          </p:cNvPr>
          <p:cNvPicPr>
            <a:picLocks noChangeAspect="1"/>
          </p:cNvPicPr>
          <p:nvPr/>
        </p:nvPicPr>
        <p:blipFill>
          <a:blip r:embed="rId3"/>
          <a:stretch>
            <a:fillRect/>
          </a:stretch>
        </p:blipFill>
        <p:spPr>
          <a:xfrm>
            <a:off x="1409673" y="3913117"/>
            <a:ext cx="2752892" cy="2241785"/>
          </a:xfrm>
          <a:prstGeom prst="rect">
            <a:avLst/>
          </a:prstGeom>
        </p:spPr>
      </p:pic>
      <p:pic>
        <p:nvPicPr>
          <p:cNvPr id="11" name="Picture 10">
            <a:extLst>
              <a:ext uri="{FF2B5EF4-FFF2-40B4-BE49-F238E27FC236}">
                <a16:creationId xmlns:a16="http://schemas.microsoft.com/office/drawing/2014/main" id="{F5414756-E1E8-2165-2AAA-529719486231}"/>
              </a:ext>
            </a:extLst>
          </p:cNvPr>
          <p:cNvPicPr>
            <a:picLocks noChangeAspect="1"/>
          </p:cNvPicPr>
          <p:nvPr/>
        </p:nvPicPr>
        <p:blipFill>
          <a:blip r:embed="rId4"/>
          <a:stretch>
            <a:fillRect/>
          </a:stretch>
        </p:blipFill>
        <p:spPr>
          <a:xfrm>
            <a:off x="4772972" y="2564289"/>
            <a:ext cx="2646055" cy="3590613"/>
          </a:xfrm>
          <a:prstGeom prst="rect">
            <a:avLst/>
          </a:prstGeom>
        </p:spPr>
      </p:pic>
      <p:pic>
        <p:nvPicPr>
          <p:cNvPr id="13" name="Picture 12">
            <a:extLst>
              <a:ext uri="{FF2B5EF4-FFF2-40B4-BE49-F238E27FC236}">
                <a16:creationId xmlns:a16="http://schemas.microsoft.com/office/drawing/2014/main" id="{21395350-676A-5A02-C882-9765E63370DD}"/>
              </a:ext>
            </a:extLst>
          </p:cNvPr>
          <p:cNvPicPr>
            <a:picLocks noChangeAspect="1"/>
          </p:cNvPicPr>
          <p:nvPr/>
        </p:nvPicPr>
        <p:blipFill>
          <a:blip r:embed="rId5"/>
          <a:stretch>
            <a:fillRect/>
          </a:stretch>
        </p:blipFill>
        <p:spPr>
          <a:xfrm>
            <a:off x="7842072" y="3249827"/>
            <a:ext cx="3519570" cy="3022171"/>
          </a:xfrm>
          <a:prstGeom prst="rect">
            <a:avLst/>
          </a:prstGeom>
        </p:spPr>
      </p:pic>
    </p:spTree>
    <p:extLst>
      <p:ext uri="{BB962C8B-B14F-4D97-AF65-F5344CB8AC3E}">
        <p14:creationId xmlns:p14="http://schemas.microsoft.com/office/powerpoint/2010/main" val="39313948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Asset Creation – Maya to Blender</a:t>
            </a:r>
          </a:p>
        </p:txBody>
      </p:sp>
      <p:sp>
        <p:nvSpPr>
          <p:cNvPr id="3" name="Content Placeholder 2">
            <a:extLst>
              <a:ext uri="{FF2B5EF4-FFF2-40B4-BE49-F238E27FC236}">
                <a16:creationId xmlns:a16="http://schemas.microsoft.com/office/drawing/2014/main" id="{22C2EC97-FEF8-1A99-8A8A-C553D2B9301A}"/>
              </a:ext>
            </a:extLst>
          </p:cNvPr>
          <p:cNvSpPr>
            <a:spLocks noGrp="1"/>
          </p:cNvSpPr>
          <p:nvPr>
            <p:ph idx="1"/>
          </p:nvPr>
        </p:nvSpPr>
        <p:spPr>
          <a:xfrm>
            <a:off x="3610947" y="2249487"/>
            <a:ext cx="7436464" cy="3541714"/>
          </a:xfrm>
        </p:spPr>
        <p:txBody>
          <a:bodyPr>
            <a:normAutofit fontScale="92500" lnSpcReduction="20000"/>
          </a:bodyPr>
          <a:lstStyle/>
          <a:p>
            <a:pPr marL="0" indent="0">
              <a:buNone/>
            </a:pPr>
            <a:r>
              <a:rPr lang="en-GB" dirty="0"/>
              <a:t>When creating my models I swapped from Maya to Blender during the development of them. </a:t>
            </a:r>
          </a:p>
          <a:p>
            <a:pPr marL="0" indent="0">
              <a:buNone/>
            </a:pPr>
            <a:r>
              <a:rPr lang="en-GB" dirty="0"/>
              <a:t>There are a couple reasons for this.</a:t>
            </a:r>
          </a:p>
          <a:p>
            <a:pPr marL="0" indent="0">
              <a:buNone/>
            </a:pPr>
            <a:r>
              <a:rPr lang="en-GB" dirty="0"/>
              <a:t>Firstly, I wasn’t able to access Maya at home due to my computer not supporting it so Blender worked better as a way to continue doing work while at home.</a:t>
            </a:r>
          </a:p>
          <a:p>
            <a:pPr marL="0" indent="0">
              <a:buNone/>
            </a:pPr>
            <a:r>
              <a:rPr lang="en-GB" dirty="0"/>
              <a:t>Secondly, after learning Blender I found it much better to work with compared to Maya. This allowed me to work on models faster.</a:t>
            </a:r>
          </a:p>
        </p:txBody>
      </p:sp>
      <p:pic>
        <p:nvPicPr>
          <p:cNvPr id="5" name="Picture 4">
            <a:extLst>
              <a:ext uri="{FF2B5EF4-FFF2-40B4-BE49-F238E27FC236}">
                <a16:creationId xmlns:a16="http://schemas.microsoft.com/office/drawing/2014/main" id="{CDEFCFE0-D9BF-C5A0-47C1-874A7D2450AB}"/>
              </a:ext>
            </a:extLst>
          </p:cNvPr>
          <p:cNvPicPr>
            <a:picLocks noChangeAspect="1"/>
          </p:cNvPicPr>
          <p:nvPr/>
        </p:nvPicPr>
        <p:blipFill>
          <a:blip r:embed="rId2"/>
          <a:stretch>
            <a:fillRect/>
          </a:stretch>
        </p:blipFill>
        <p:spPr>
          <a:xfrm>
            <a:off x="164121" y="2097088"/>
            <a:ext cx="3269274" cy="1770856"/>
          </a:xfrm>
          <a:prstGeom prst="rect">
            <a:avLst/>
          </a:prstGeom>
        </p:spPr>
      </p:pic>
      <p:pic>
        <p:nvPicPr>
          <p:cNvPr id="6" name="Picture 5">
            <a:extLst>
              <a:ext uri="{FF2B5EF4-FFF2-40B4-BE49-F238E27FC236}">
                <a16:creationId xmlns:a16="http://schemas.microsoft.com/office/drawing/2014/main" id="{E489DF2C-D956-BF03-CCC6-00763DDA97B4}"/>
              </a:ext>
            </a:extLst>
          </p:cNvPr>
          <p:cNvPicPr>
            <a:picLocks noChangeAspect="1"/>
          </p:cNvPicPr>
          <p:nvPr/>
        </p:nvPicPr>
        <p:blipFill>
          <a:blip r:embed="rId3"/>
          <a:stretch>
            <a:fillRect/>
          </a:stretch>
        </p:blipFill>
        <p:spPr>
          <a:xfrm>
            <a:off x="135582" y="4020344"/>
            <a:ext cx="3297813" cy="1770857"/>
          </a:xfrm>
          <a:prstGeom prst="rect">
            <a:avLst/>
          </a:prstGeom>
        </p:spPr>
      </p:pic>
    </p:spTree>
    <p:extLst>
      <p:ext uri="{BB962C8B-B14F-4D97-AF65-F5344CB8AC3E}">
        <p14:creationId xmlns:p14="http://schemas.microsoft.com/office/powerpoint/2010/main" val="3108713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AEFD0C8-9CBF-23F8-E321-C672D1053124}"/>
              </a:ext>
            </a:extLst>
          </p:cNvPr>
          <p:cNvPicPr>
            <a:picLocks noChangeAspect="1"/>
          </p:cNvPicPr>
          <p:nvPr/>
        </p:nvPicPr>
        <p:blipFill rotWithShape="1">
          <a:blip r:embed="rId2"/>
          <a:srcRect l="3589" t="24675" r="34487"/>
          <a:stretch/>
        </p:blipFill>
        <p:spPr>
          <a:xfrm>
            <a:off x="7914568" y="3309774"/>
            <a:ext cx="1943951" cy="1421139"/>
          </a:xfrm>
          <a:prstGeom prst="rect">
            <a:avLst/>
          </a:prstGeom>
        </p:spPr>
      </p:pic>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Asset Creation – Substance Textures</a:t>
            </a:r>
          </a:p>
        </p:txBody>
      </p:sp>
      <p:sp>
        <p:nvSpPr>
          <p:cNvPr id="3" name="Content Placeholder 2">
            <a:extLst>
              <a:ext uri="{FF2B5EF4-FFF2-40B4-BE49-F238E27FC236}">
                <a16:creationId xmlns:a16="http://schemas.microsoft.com/office/drawing/2014/main" id="{22C2EC97-FEF8-1A99-8A8A-C553D2B9301A}"/>
              </a:ext>
            </a:extLst>
          </p:cNvPr>
          <p:cNvSpPr>
            <a:spLocks noGrp="1"/>
          </p:cNvSpPr>
          <p:nvPr>
            <p:ph idx="1"/>
          </p:nvPr>
        </p:nvSpPr>
        <p:spPr/>
        <p:txBody>
          <a:bodyPr/>
          <a:lstStyle/>
          <a:p>
            <a:pPr marL="0" indent="0">
              <a:buNone/>
            </a:pPr>
            <a:r>
              <a:rPr lang="en-GB" dirty="0"/>
              <a:t>I made the textures for certain models in Substance painter. I decide to only use these types of textures for the ships since other stuff would be too far away to warrant the detail.</a:t>
            </a:r>
          </a:p>
        </p:txBody>
      </p:sp>
      <p:pic>
        <p:nvPicPr>
          <p:cNvPr id="5" name="Picture 4">
            <a:extLst>
              <a:ext uri="{FF2B5EF4-FFF2-40B4-BE49-F238E27FC236}">
                <a16:creationId xmlns:a16="http://schemas.microsoft.com/office/drawing/2014/main" id="{ABAC6109-6227-D39B-5B80-6DF765BAEC49}"/>
              </a:ext>
            </a:extLst>
          </p:cNvPr>
          <p:cNvPicPr>
            <a:picLocks noChangeAspect="1"/>
          </p:cNvPicPr>
          <p:nvPr/>
        </p:nvPicPr>
        <p:blipFill rotWithShape="1">
          <a:blip r:embed="rId3"/>
          <a:srcRect l="1121" t="12997" r="2328" b="8948"/>
          <a:stretch/>
        </p:blipFill>
        <p:spPr>
          <a:xfrm>
            <a:off x="2030371" y="3711876"/>
            <a:ext cx="4951731" cy="2766076"/>
          </a:xfrm>
          <a:prstGeom prst="rect">
            <a:avLst/>
          </a:prstGeom>
        </p:spPr>
      </p:pic>
      <p:pic>
        <p:nvPicPr>
          <p:cNvPr id="15" name="Picture 14">
            <a:extLst>
              <a:ext uri="{FF2B5EF4-FFF2-40B4-BE49-F238E27FC236}">
                <a16:creationId xmlns:a16="http://schemas.microsoft.com/office/drawing/2014/main" id="{9552CB00-CA6E-C6F6-F780-C815A1987768}"/>
              </a:ext>
            </a:extLst>
          </p:cNvPr>
          <p:cNvPicPr>
            <a:picLocks noChangeAspect="1"/>
          </p:cNvPicPr>
          <p:nvPr/>
        </p:nvPicPr>
        <p:blipFill>
          <a:blip r:embed="rId4"/>
          <a:stretch>
            <a:fillRect/>
          </a:stretch>
        </p:blipFill>
        <p:spPr>
          <a:xfrm>
            <a:off x="7262573" y="4842244"/>
            <a:ext cx="3247943" cy="1700897"/>
          </a:xfrm>
          <a:prstGeom prst="rect">
            <a:avLst/>
          </a:prstGeom>
        </p:spPr>
      </p:pic>
    </p:spTree>
    <p:extLst>
      <p:ext uri="{BB962C8B-B14F-4D97-AF65-F5344CB8AC3E}">
        <p14:creationId xmlns:p14="http://schemas.microsoft.com/office/powerpoint/2010/main" val="790111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Asset Creation – Substance Textures</a:t>
            </a:r>
          </a:p>
        </p:txBody>
      </p:sp>
      <p:pic>
        <p:nvPicPr>
          <p:cNvPr id="9" name="Picture 8">
            <a:extLst>
              <a:ext uri="{FF2B5EF4-FFF2-40B4-BE49-F238E27FC236}">
                <a16:creationId xmlns:a16="http://schemas.microsoft.com/office/drawing/2014/main" id="{42ABDBF4-2278-8DA0-D62C-F76C7E24766C}"/>
              </a:ext>
            </a:extLst>
          </p:cNvPr>
          <p:cNvPicPr>
            <a:picLocks noChangeAspect="1"/>
          </p:cNvPicPr>
          <p:nvPr/>
        </p:nvPicPr>
        <p:blipFill>
          <a:blip r:embed="rId2"/>
          <a:stretch>
            <a:fillRect/>
          </a:stretch>
        </p:blipFill>
        <p:spPr>
          <a:xfrm>
            <a:off x="9038501" y="2097088"/>
            <a:ext cx="2069576" cy="3255364"/>
          </a:xfrm>
          <a:prstGeom prst="rect">
            <a:avLst/>
          </a:prstGeom>
        </p:spPr>
      </p:pic>
      <p:pic>
        <p:nvPicPr>
          <p:cNvPr id="11" name="Picture 10">
            <a:extLst>
              <a:ext uri="{FF2B5EF4-FFF2-40B4-BE49-F238E27FC236}">
                <a16:creationId xmlns:a16="http://schemas.microsoft.com/office/drawing/2014/main" id="{2856582F-D63D-D8A6-CFBC-CE6779AD2111}"/>
              </a:ext>
            </a:extLst>
          </p:cNvPr>
          <p:cNvPicPr>
            <a:picLocks noChangeAspect="1"/>
          </p:cNvPicPr>
          <p:nvPr/>
        </p:nvPicPr>
        <p:blipFill>
          <a:blip r:embed="rId3"/>
          <a:stretch>
            <a:fillRect/>
          </a:stretch>
        </p:blipFill>
        <p:spPr>
          <a:xfrm>
            <a:off x="1274547" y="3902306"/>
            <a:ext cx="3134114" cy="2069208"/>
          </a:xfrm>
          <a:prstGeom prst="rect">
            <a:avLst/>
          </a:prstGeom>
        </p:spPr>
      </p:pic>
      <p:pic>
        <p:nvPicPr>
          <p:cNvPr id="13" name="Picture 12">
            <a:extLst>
              <a:ext uri="{FF2B5EF4-FFF2-40B4-BE49-F238E27FC236}">
                <a16:creationId xmlns:a16="http://schemas.microsoft.com/office/drawing/2014/main" id="{6A6517A0-BF4F-06D8-EA2E-184418F619AC}"/>
              </a:ext>
            </a:extLst>
          </p:cNvPr>
          <p:cNvPicPr>
            <a:picLocks noChangeAspect="1"/>
          </p:cNvPicPr>
          <p:nvPr/>
        </p:nvPicPr>
        <p:blipFill>
          <a:blip r:embed="rId4"/>
          <a:stretch>
            <a:fillRect/>
          </a:stretch>
        </p:blipFill>
        <p:spPr>
          <a:xfrm>
            <a:off x="1274547" y="2097088"/>
            <a:ext cx="3134114" cy="1686452"/>
          </a:xfrm>
          <a:prstGeom prst="rect">
            <a:avLst/>
          </a:prstGeom>
        </p:spPr>
      </p:pic>
      <p:pic>
        <p:nvPicPr>
          <p:cNvPr id="6" name="Picture 5">
            <a:extLst>
              <a:ext uri="{FF2B5EF4-FFF2-40B4-BE49-F238E27FC236}">
                <a16:creationId xmlns:a16="http://schemas.microsoft.com/office/drawing/2014/main" id="{66C3AB69-2DFA-4596-CFF8-E80B94D92CBA}"/>
              </a:ext>
            </a:extLst>
          </p:cNvPr>
          <p:cNvPicPr>
            <a:picLocks noChangeAspect="1"/>
          </p:cNvPicPr>
          <p:nvPr/>
        </p:nvPicPr>
        <p:blipFill>
          <a:blip r:embed="rId5"/>
          <a:stretch>
            <a:fillRect/>
          </a:stretch>
        </p:blipFill>
        <p:spPr>
          <a:xfrm>
            <a:off x="4496429" y="2622090"/>
            <a:ext cx="4356398" cy="2560431"/>
          </a:xfrm>
          <a:prstGeom prst="rect">
            <a:avLst/>
          </a:prstGeom>
        </p:spPr>
      </p:pic>
    </p:spTree>
    <p:extLst>
      <p:ext uri="{BB962C8B-B14F-4D97-AF65-F5344CB8AC3E}">
        <p14:creationId xmlns:p14="http://schemas.microsoft.com/office/powerpoint/2010/main" val="21547528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Asset Creation – Unreal Textures</a:t>
            </a:r>
          </a:p>
        </p:txBody>
      </p:sp>
      <p:sp>
        <p:nvSpPr>
          <p:cNvPr id="3" name="Content Placeholder 2">
            <a:extLst>
              <a:ext uri="{FF2B5EF4-FFF2-40B4-BE49-F238E27FC236}">
                <a16:creationId xmlns:a16="http://schemas.microsoft.com/office/drawing/2014/main" id="{22C2EC97-FEF8-1A99-8A8A-C553D2B9301A}"/>
              </a:ext>
            </a:extLst>
          </p:cNvPr>
          <p:cNvSpPr>
            <a:spLocks noGrp="1"/>
          </p:cNvSpPr>
          <p:nvPr>
            <p:ph idx="1"/>
          </p:nvPr>
        </p:nvSpPr>
        <p:spPr/>
        <p:txBody>
          <a:bodyPr/>
          <a:lstStyle/>
          <a:p>
            <a:pPr marL="0" indent="0">
              <a:buNone/>
            </a:pPr>
            <a:r>
              <a:rPr lang="en-GB" dirty="0"/>
              <a:t>I used </a:t>
            </a:r>
            <a:r>
              <a:rPr lang="en-GB" dirty="0" err="1"/>
              <a:t>Unreal’s</a:t>
            </a:r>
            <a:r>
              <a:rPr lang="en-GB" dirty="0"/>
              <a:t> built in material system to create the other textures. This is mainly used in things like the environment and decoration since they aren’t going to be seen as closely by the player and therefore don’t require a detailed texture.</a:t>
            </a:r>
          </a:p>
        </p:txBody>
      </p:sp>
      <p:pic>
        <p:nvPicPr>
          <p:cNvPr id="7" name="Picture 6">
            <a:extLst>
              <a:ext uri="{FF2B5EF4-FFF2-40B4-BE49-F238E27FC236}">
                <a16:creationId xmlns:a16="http://schemas.microsoft.com/office/drawing/2014/main" id="{45DE3BA4-3101-258A-E3FE-896ACBDA24F3}"/>
              </a:ext>
            </a:extLst>
          </p:cNvPr>
          <p:cNvPicPr>
            <a:picLocks noChangeAspect="1"/>
          </p:cNvPicPr>
          <p:nvPr/>
        </p:nvPicPr>
        <p:blipFill>
          <a:blip r:embed="rId2"/>
          <a:stretch>
            <a:fillRect/>
          </a:stretch>
        </p:blipFill>
        <p:spPr>
          <a:xfrm>
            <a:off x="2277540" y="3702170"/>
            <a:ext cx="3642276" cy="2726254"/>
          </a:xfrm>
          <a:prstGeom prst="rect">
            <a:avLst/>
          </a:prstGeom>
        </p:spPr>
      </p:pic>
      <p:pic>
        <p:nvPicPr>
          <p:cNvPr id="10" name="Picture 9">
            <a:extLst>
              <a:ext uri="{FF2B5EF4-FFF2-40B4-BE49-F238E27FC236}">
                <a16:creationId xmlns:a16="http://schemas.microsoft.com/office/drawing/2014/main" id="{0DDC6C3F-E155-4C58-E56F-814A5DC05B91}"/>
              </a:ext>
            </a:extLst>
          </p:cNvPr>
          <p:cNvPicPr>
            <a:picLocks noChangeAspect="1"/>
          </p:cNvPicPr>
          <p:nvPr/>
        </p:nvPicPr>
        <p:blipFill>
          <a:blip r:embed="rId3"/>
          <a:stretch>
            <a:fillRect/>
          </a:stretch>
        </p:blipFill>
        <p:spPr>
          <a:xfrm>
            <a:off x="6094411" y="3702170"/>
            <a:ext cx="4430520" cy="2797185"/>
          </a:xfrm>
          <a:prstGeom prst="rect">
            <a:avLst/>
          </a:prstGeom>
        </p:spPr>
      </p:pic>
    </p:spTree>
    <p:extLst>
      <p:ext uri="{BB962C8B-B14F-4D97-AF65-F5344CB8AC3E}">
        <p14:creationId xmlns:p14="http://schemas.microsoft.com/office/powerpoint/2010/main" val="1990168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Asset Creation – Unreal Textures</a:t>
            </a:r>
          </a:p>
        </p:txBody>
      </p:sp>
      <p:pic>
        <p:nvPicPr>
          <p:cNvPr id="6" name="Picture 5">
            <a:extLst>
              <a:ext uri="{FF2B5EF4-FFF2-40B4-BE49-F238E27FC236}">
                <a16:creationId xmlns:a16="http://schemas.microsoft.com/office/drawing/2014/main" id="{214EC591-7576-E1D1-46E1-204C64F02134}"/>
              </a:ext>
            </a:extLst>
          </p:cNvPr>
          <p:cNvPicPr>
            <a:picLocks noChangeAspect="1"/>
          </p:cNvPicPr>
          <p:nvPr/>
        </p:nvPicPr>
        <p:blipFill>
          <a:blip r:embed="rId2"/>
          <a:stretch>
            <a:fillRect/>
          </a:stretch>
        </p:blipFill>
        <p:spPr>
          <a:xfrm>
            <a:off x="954800" y="2430039"/>
            <a:ext cx="5999025" cy="2739712"/>
          </a:xfrm>
          <a:prstGeom prst="rect">
            <a:avLst/>
          </a:prstGeom>
        </p:spPr>
      </p:pic>
      <p:pic>
        <p:nvPicPr>
          <p:cNvPr id="11" name="Picture 10">
            <a:extLst>
              <a:ext uri="{FF2B5EF4-FFF2-40B4-BE49-F238E27FC236}">
                <a16:creationId xmlns:a16="http://schemas.microsoft.com/office/drawing/2014/main" id="{AF4063FF-7443-AC0C-5B6E-A3541B558273}"/>
              </a:ext>
            </a:extLst>
          </p:cNvPr>
          <p:cNvPicPr>
            <a:picLocks noChangeAspect="1"/>
          </p:cNvPicPr>
          <p:nvPr/>
        </p:nvPicPr>
        <p:blipFill>
          <a:blip r:embed="rId3"/>
          <a:stretch>
            <a:fillRect/>
          </a:stretch>
        </p:blipFill>
        <p:spPr>
          <a:xfrm>
            <a:off x="7328747" y="1720328"/>
            <a:ext cx="3343742" cy="1419423"/>
          </a:xfrm>
          <a:prstGeom prst="rect">
            <a:avLst/>
          </a:prstGeom>
        </p:spPr>
      </p:pic>
      <p:pic>
        <p:nvPicPr>
          <p:cNvPr id="12" name="Picture 11">
            <a:extLst>
              <a:ext uri="{FF2B5EF4-FFF2-40B4-BE49-F238E27FC236}">
                <a16:creationId xmlns:a16="http://schemas.microsoft.com/office/drawing/2014/main" id="{0550B703-5A4D-01F1-A069-524CEC17555D}"/>
              </a:ext>
            </a:extLst>
          </p:cNvPr>
          <p:cNvPicPr>
            <a:picLocks noChangeAspect="1"/>
          </p:cNvPicPr>
          <p:nvPr/>
        </p:nvPicPr>
        <p:blipFill rotWithShape="1">
          <a:blip r:embed="rId4"/>
          <a:srcRect r="51153"/>
          <a:stretch/>
        </p:blipFill>
        <p:spPr>
          <a:xfrm>
            <a:off x="7369062" y="3429000"/>
            <a:ext cx="2503490" cy="1457528"/>
          </a:xfrm>
          <a:prstGeom prst="rect">
            <a:avLst/>
          </a:prstGeom>
        </p:spPr>
      </p:pic>
      <p:pic>
        <p:nvPicPr>
          <p:cNvPr id="13" name="Picture 12">
            <a:extLst>
              <a:ext uri="{FF2B5EF4-FFF2-40B4-BE49-F238E27FC236}">
                <a16:creationId xmlns:a16="http://schemas.microsoft.com/office/drawing/2014/main" id="{9496E5E9-A5DD-4EDF-A302-3BE5061F937B}"/>
              </a:ext>
            </a:extLst>
          </p:cNvPr>
          <p:cNvPicPr>
            <a:picLocks noChangeAspect="1"/>
          </p:cNvPicPr>
          <p:nvPr/>
        </p:nvPicPr>
        <p:blipFill rotWithShape="1">
          <a:blip r:embed="rId4"/>
          <a:srcRect l="48422"/>
          <a:stretch/>
        </p:blipFill>
        <p:spPr>
          <a:xfrm>
            <a:off x="7369062" y="4997666"/>
            <a:ext cx="2643447" cy="1457528"/>
          </a:xfrm>
          <a:prstGeom prst="rect">
            <a:avLst/>
          </a:prstGeom>
        </p:spPr>
      </p:pic>
    </p:spTree>
    <p:extLst>
      <p:ext uri="{BB962C8B-B14F-4D97-AF65-F5344CB8AC3E}">
        <p14:creationId xmlns:p14="http://schemas.microsoft.com/office/powerpoint/2010/main" val="1070407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Asset Creation – Applying Textures</a:t>
            </a:r>
          </a:p>
        </p:txBody>
      </p:sp>
      <p:sp>
        <p:nvSpPr>
          <p:cNvPr id="3" name="Content Placeholder 2">
            <a:extLst>
              <a:ext uri="{FF2B5EF4-FFF2-40B4-BE49-F238E27FC236}">
                <a16:creationId xmlns:a16="http://schemas.microsoft.com/office/drawing/2014/main" id="{22C2EC97-FEF8-1A99-8A8A-C553D2B9301A}"/>
              </a:ext>
            </a:extLst>
          </p:cNvPr>
          <p:cNvSpPr>
            <a:spLocks noGrp="1"/>
          </p:cNvSpPr>
          <p:nvPr>
            <p:ph idx="1"/>
          </p:nvPr>
        </p:nvSpPr>
        <p:spPr/>
        <p:txBody>
          <a:bodyPr/>
          <a:lstStyle/>
          <a:p>
            <a:pPr marL="0" indent="0">
              <a:buNone/>
            </a:pPr>
            <a:r>
              <a:rPr lang="en-GB" dirty="0"/>
              <a:t>I applied the textures directly to the mesh in unreal. This helped to save time especially with the foliage as I wouldn’t need to apply the materials to every instance of a mesh.</a:t>
            </a:r>
          </a:p>
        </p:txBody>
      </p:sp>
      <p:pic>
        <p:nvPicPr>
          <p:cNvPr id="4" name="Picture 3">
            <a:extLst>
              <a:ext uri="{FF2B5EF4-FFF2-40B4-BE49-F238E27FC236}">
                <a16:creationId xmlns:a16="http://schemas.microsoft.com/office/drawing/2014/main" id="{E7F1621C-18B5-C4F2-36DF-BEC19156C292}"/>
              </a:ext>
            </a:extLst>
          </p:cNvPr>
          <p:cNvPicPr>
            <a:picLocks noChangeAspect="1"/>
          </p:cNvPicPr>
          <p:nvPr/>
        </p:nvPicPr>
        <p:blipFill>
          <a:blip r:embed="rId2"/>
          <a:stretch>
            <a:fillRect/>
          </a:stretch>
        </p:blipFill>
        <p:spPr>
          <a:xfrm>
            <a:off x="1111741" y="3823443"/>
            <a:ext cx="4828782" cy="2232934"/>
          </a:xfrm>
          <a:prstGeom prst="rect">
            <a:avLst/>
          </a:prstGeom>
        </p:spPr>
      </p:pic>
      <p:pic>
        <p:nvPicPr>
          <p:cNvPr id="9" name="Picture 8">
            <a:extLst>
              <a:ext uri="{FF2B5EF4-FFF2-40B4-BE49-F238E27FC236}">
                <a16:creationId xmlns:a16="http://schemas.microsoft.com/office/drawing/2014/main" id="{C6D39E7F-92A8-904D-39CE-80FF0048BC3C}"/>
              </a:ext>
            </a:extLst>
          </p:cNvPr>
          <p:cNvPicPr>
            <a:picLocks noChangeAspect="1"/>
          </p:cNvPicPr>
          <p:nvPr/>
        </p:nvPicPr>
        <p:blipFill>
          <a:blip r:embed="rId3"/>
          <a:stretch>
            <a:fillRect/>
          </a:stretch>
        </p:blipFill>
        <p:spPr>
          <a:xfrm>
            <a:off x="6096000" y="3823443"/>
            <a:ext cx="4899969" cy="2265467"/>
          </a:xfrm>
          <a:prstGeom prst="rect">
            <a:avLst/>
          </a:prstGeom>
        </p:spPr>
      </p:pic>
    </p:spTree>
    <p:extLst>
      <p:ext uri="{BB962C8B-B14F-4D97-AF65-F5344CB8AC3E}">
        <p14:creationId xmlns:p14="http://schemas.microsoft.com/office/powerpoint/2010/main" val="7413583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Asset Creation – Applying Textures</a:t>
            </a:r>
          </a:p>
        </p:txBody>
      </p:sp>
      <p:pic>
        <p:nvPicPr>
          <p:cNvPr id="6" name="Picture 5">
            <a:extLst>
              <a:ext uri="{FF2B5EF4-FFF2-40B4-BE49-F238E27FC236}">
                <a16:creationId xmlns:a16="http://schemas.microsoft.com/office/drawing/2014/main" id="{BF484B30-E45A-F0A8-D6C5-3D37CA96FF11}"/>
              </a:ext>
            </a:extLst>
          </p:cNvPr>
          <p:cNvPicPr>
            <a:picLocks noChangeAspect="1"/>
          </p:cNvPicPr>
          <p:nvPr/>
        </p:nvPicPr>
        <p:blipFill>
          <a:blip r:embed="rId2"/>
          <a:stretch>
            <a:fillRect/>
          </a:stretch>
        </p:blipFill>
        <p:spPr>
          <a:xfrm>
            <a:off x="721489" y="1746169"/>
            <a:ext cx="5810146" cy="3365661"/>
          </a:xfrm>
          <a:prstGeom prst="rect">
            <a:avLst/>
          </a:prstGeom>
        </p:spPr>
      </p:pic>
      <p:pic>
        <p:nvPicPr>
          <p:cNvPr id="8" name="Picture 7">
            <a:extLst>
              <a:ext uri="{FF2B5EF4-FFF2-40B4-BE49-F238E27FC236}">
                <a16:creationId xmlns:a16="http://schemas.microsoft.com/office/drawing/2014/main" id="{D8771194-4B08-0620-1953-490DB459DB7E}"/>
              </a:ext>
            </a:extLst>
          </p:cNvPr>
          <p:cNvPicPr>
            <a:picLocks noChangeAspect="1"/>
          </p:cNvPicPr>
          <p:nvPr/>
        </p:nvPicPr>
        <p:blipFill>
          <a:blip r:embed="rId3"/>
          <a:stretch>
            <a:fillRect/>
          </a:stretch>
        </p:blipFill>
        <p:spPr>
          <a:xfrm>
            <a:off x="5779865" y="3085425"/>
            <a:ext cx="5846094" cy="3350976"/>
          </a:xfrm>
          <a:prstGeom prst="rect">
            <a:avLst/>
          </a:prstGeom>
        </p:spPr>
      </p:pic>
    </p:spTree>
    <p:extLst>
      <p:ext uri="{BB962C8B-B14F-4D97-AF65-F5344CB8AC3E}">
        <p14:creationId xmlns:p14="http://schemas.microsoft.com/office/powerpoint/2010/main" val="32903761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E371AF-B5E9-D91D-D901-0F120796BA6F}"/>
              </a:ext>
            </a:extLst>
          </p:cNvPr>
          <p:cNvSpPr>
            <a:spLocks noGrp="1"/>
          </p:cNvSpPr>
          <p:nvPr>
            <p:ph type="title"/>
          </p:nvPr>
        </p:nvSpPr>
        <p:spPr/>
        <p:txBody>
          <a:bodyPr/>
          <a:lstStyle/>
          <a:p>
            <a:r>
              <a:rPr lang="en-GB" dirty="0"/>
              <a:t>Gameplay and Level Design</a:t>
            </a:r>
          </a:p>
        </p:txBody>
      </p:sp>
      <p:sp>
        <p:nvSpPr>
          <p:cNvPr id="5" name="Text Placeholder 4">
            <a:extLst>
              <a:ext uri="{FF2B5EF4-FFF2-40B4-BE49-F238E27FC236}">
                <a16:creationId xmlns:a16="http://schemas.microsoft.com/office/drawing/2014/main" id="{71B389F3-A8DF-0343-2A8B-65C77DA99F5B}"/>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2456875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Gameplay – Gameplay Changes</a:t>
            </a:r>
          </a:p>
        </p:txBody>
      </p:sp>
      <p:sp>
        <p:nvSpPr>
          <p:cNvPr id="3" name="Content Placeholder 2">
            <a:extLst>
              <a:ext uri="{FF2B5EF4-FFF2-40B4-BE49-F238E27FC236}">
                <a16:creationId xmlns:a16="http://schemas.microsoft.com/office/drawing/2014/main" id="{22C2EC97-FEF8-1A99-8A8A-C553D2B9301A}"/>
              </a:ext>
            </a:extLst>
          </p:cNvPr>
          <p:cNvSpPr>
            <a:spLocks noGrp="1"/>
          </p:cNvSpPr>
          <p:nvPr>
            <p:ph idx="1"/>
          </p:nvPr>
        </p:nvSpPr>
        <p:spPr/>
        <p:txBody>
          <a:bodyPr/>
          <a:lstStyle/>
          <a:p>
            <a:pPr marL="0" indent="0">
              <a:buNone/>
            </a:pPr>
            <a:r>
              <a:rPr lang="en-GB" dirty="0"/>
              <a:t>The only change I made to gameplay was by adding a ‘shield’ weapon. This would protect the player from damage but prevent them from firing.</a:t>
            </a:r>
          </a:p>
        </p:txBody>
      </p:sp>
      <p:pic>
        <p:nvPicPr>
          <p:cNvPr id="7" name="Picture 6">
            <a:extLst>
              <a:ext uri="{FF2B5EF4-FFF2-40B4-BE49-F238E27FC236}">
                <a16:creationId xmlns:a16="http://schemas.microsoft.com/office/drawing/2014/main" id="{03B7CE2B-A8E8-1653-603C-7833BF39173E}"/>
              </a:ext>
            </a:extLst>
          </p:cNvPr>
          <p:cNvPicPr>
            <a:picLocks noChangeAspect="1"/>
          </p:cNvPicPr>
          <p:nvPr/>
        </p:nvPicPr>
        <p:blipFill>
          <a:blip r:embed="rId2"/>
          <a:stretch>
            <a:fillRect/>
          </a:stretch>
        </p:blipFill>
        <p:spPr>
          <a:xfrm>
            <a:off x="4481223" y="3199065"/>
            <a:ext cx="6404303" cy="2301331"/>
          </a:xfrm>
          <a:prstGeom prst="rect">
            <a:avLst/>
          </a:prstGeom>
        </p:spPr>
      </p:pic>
      <p:pic>
        <p:nvPicPr>
          <p:cNvPr id="9" name="Picture 8">
            <a:extLst>
              <a:ext uri="{FF2B5EF4-FFF2-40B4-BE49-F238E27FC236}">
                <a16:creationId xmlns:a16="http://schemas.microsoft.com/office/drawing/2014/main" id="{235B2FFA-49C8-9534-9BD8-3DEBC6811B1C}"/>
              </a:ext>
            </a:extLst>
          </p:cNvPr>
          <p:cNvPicPr>
            <a:picLocks noChangeAspect="1"/>
          </p:cNvPicPr>
          <p:nvPr/>
        </p:nvPicPr>
        <p:blipFill>
          <a:blip r:embed="rId3"/>
          <a:stretch>
            <a:fillRect/>
          </a:stretch>
        </p:blipFill>
        <p:spPr>
          <a:xfrm>
            <a:off x="1446059" y="4492802"/>
            <a:ext cx="5262465" cy="2149402"/>
          </a:xfrm>
          <a:prstGeom prst="rect">
            <a:avLst/>
          </a:prstGeom>
        </p:spPr>
      </p:pic>
    </p:spTree>
    <p:extLst>
      <p:ext uri="{BB962C8B-B14F-4D97-AF65-F5344CB8AC3E}">
        <p14:creationId xmlns:p14="http://schemas.microsoft.com/office/powerpoint/2010/main" val="2334718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Gameplay – Levels</a:t>
            </a:r>
          </a:p>
        </p:txBody>
      </p:sp>
      <p:sp>
        <p:nvSpPr>
          <p:cNvPr id="3" name="Content Placeholder 2">
            <a:extLst>
              <a:ext uri="{FF2B5EF4-FFF2-40B4-BE49-F238E27FC236}">
                <a16:creationId xmlns:a16="http://schemas.microsoft.com/office/drawing/2014/main" id="{22C2EC97-FEF8-1A99-8A8A-C553D2B9301A}"/>
              </a:ext>
            </a:extLst>
          </p:cNvPr>
          <p:cNvSpPr>
            <a:spLocks noGrp="1"/>
          </p:cNvSpPr>
          <p:nvPr>
            <p:ph idx="1"/>
          </p:nvPr>
        </p:nvSpPr>
        <p:spPr/>
        <p:txBody>
          <a:bodyPr/>
          <a:lstStyle/>
          <a:p>
            <a:pPr marL="0" indent="0">
              <a:buNone/>
            </a:pPr>
            <a:r>
              <a:rPr lang="en-GB" dirty="0"/>
              <a:t>I made use of the survival level type for my levels since I found the gameplay in that level type to be the most engaging and fun. It also allowed me to create larger landscapes than I’ve made previously.</a:t>
            </a:r>
          </a:p>
        </p:txBody>
      </p:sp>
      <p:pic>
        <p:nvPicPr>
          <p:cNvPr id="7" name="Picture 6">
            <a:extLst>
              <a:ext uri="{FF2B5EF4-FFF2-40B4-BE49-F238E27FC236}">
                <a16:creationId xmlns:a16="http://schemas.microsoft.com/office/drawing/2014/main" id="{0C565C28-6842-2EA3-D706-F36B5AE2F6F0}"/>
              </a:ext>
            </a:extLst>
          </p:cNvPr>
          <p:cNvPicPr>
            <a:picLocks noChangeAspect="1"/>
          </p:cNvPicPr>
          <p:nvPr/>
        </p:nvPicPr>
        <p:blipFill>
          <a:blip r:embed="rId2"/>
          <a:stretch>
            <a:fillRect/>
          </a:stretch>
        </p:blipFill>
        <p:spPr>
          <a:xfrm>
            <a:off x="6263640" y="3685943"/>
            <a:ext cx="4902956" cy="2835833"/>
          </a:xfrm>
          <a:prstGeom prst="rect">
            <a:avLst/>
          </a:prstGeom>
        </p:spPr>
      </p:pic>
      <p:pic>
        <p:nvPicPr>
          <p:cNvPr id="5" name="Picture 4">
            <a:extLst>
              <a:ext uri="{FF2B5EF4-FFF2-40B4-BE49-F238E27FC236}">
                <a16:creationId xmlns:a16="http://schemas.microsoft.com/office/drawing/2014/main" id="{A7B817DA-A8D9-ADE3-2506-C47F34997BF4}"/>
              </a:ext>
            </a:extLst>
          </p:cNvPr>
          <p:cNvPicPr>
            <a:picLocks noChangeAspect="1"/>
          </p:cNvPicPr>
          <p:nvPr/>
        </p:nvPicPr>
        <p:blipFill>
          <a:blip r:embed="rId3"/>
          <a:stretch>
            <a:fillRect/>
          </a:stretch>
        </p:blipFill>
        <p:spPr>
          <a:xfrm>
            <a:off x="1286689" y="3685943"/>
            <a:ext cx="4857766" cy="2835833"/>
          </a:xfrm>
          <a:prstGeom prst="rect">
            <a:avLst/>
          </a:prstGeom>
        </p:spPr>
      </p:pic>
    </p:spTree>
    <p:extLst>
      <p:ext uri="{BB962C8B-B14F-4D97-AF65-F5344CB8AC3E}">
        <p14:creationId xmlns:p14="http://schemas.microsoft.com/office/powerpoint/2010/main" val="15316556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Gameplay – Levels</a:t>
            </a:r>
          </a:p>
        </p:txBody>
      </p:sp>
      <p:pic>
        <p:nvPicPr>
          <p:cNvPr id="9" name="Picture 8">
            <a:extLst>
              <a:ext uri="{FF2B5EF4-FFF2-40B4-BE49-F238E27FC236}">
                <a16:creationId xmlns:a16="http://schemas.microsoft.com/office/drawing/2014/main" id="{77E2A643-2285-8A0C-85EA-9AC834B2BF2A}"/>
              </a:ext>
            </a:extLst>
          </p:cNvPr>
          <p:cNvPicPr>
            <a:picLocks noChangeAspect="1"/>
          </p:cNvPicPr>
          <p:nvPr/>
        </p:nvPicPr>
        <p:blipFill>
          <a:blip r:embed="rId2"/>
          <a:stretch>
            <a:fillRect/>
          </a:stretch>
        </p:blipFill>
        <p:spPr>
          <a:xfrm>
            <a:off x="988457" y="2097088"/>
            <a:ext cx="4875307" cy="2835670"/>
          </a:xfrm>
          <a:prstGeom prst="rect">
            <a:avLst/>
          </a:prstGeom>
        </p:spPr>
      </p:pic>
      <p:pic>
        <p:nvPicPr>
          <p:cNvPr id="8" name="Picture 7">
            <a:extLst>
              <a:ext uri="{FF2B5EF4-FFF2-40B4-BE49-F238E27FC236}">
                <a16:creationId xmlns:a16="http://schemas.microsoft.com/office/drawing/2014/main" id="{B31F7B12-98E6-170C-ED8F-3002924897FF}"/>
              </a:ext>
            </a:extLst>
          </p:cNvPr>
          <p:cNvPicPr>
            <a:picLocks noChangeAspect="1"/>
          </p:cNvPicPr>
          <p:nvPr/>
        </p:nvPicPr>
        <p:blipFill>
          <a:blip r:embed="rId3"/>
          <a:stretch>
            <a:fillRect/>
          </a:stretch>
        </p:blipFill>
        <p:spPr>
          <a:xfrm>
            <a:off x="6017933" y="2644990"/>
            <a:ext cx="4875308" cy="2833210"/>
          </a:xfrm>
          <a:prstGeom prst="rect">
            <a:avLst/>
          </a:prstGeom>
        </p:spPr>
      </p:pic>
    </p:spTree>
    <p:extLst>
      <p:ext uri="{BB962C8B-B14F-4D97-AF65-F5344CB8AC3E}">
        <p14:creationId xmlns:p14="http://schemas.microsoft.com/office/powerpoint/2010/main" val="30666722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Gameplay – Levels</a:t>
            </a:r>
          </a:p>
        </p:txBody>
      </p:sp>
      <p:pic>
        <p:nvPicPr>
          <p:cNvPr id="5" name="Picture 4">
            <a:extLst>
              <a:ext uri="{FF2B5EF4-FFF2-40B4-BE49-F238E27FC236}">
                <a16:creationId xmlns:a16="http://schemas.microsoft.com/office/drawing/2014/main" id="{5B505A80-9A9F-ECF4-245E-C1A10E4A8AA4}"/>
              </a:ext>
            </a:extLst>
          </p:cNvPr>
          <p:cNvPicPr>
            <a:picLocks noChangeAspect="1"/>
          </p:cNvPicPr>
          <p:nvPr/>
        </p:nvPicPr>
        <p:blipFill>
          <a:blip r:embed="rId2"/>
          <a:stretch>
            <a:fillRect/>
          </a:stretch>
        </p:blipFill>
        <p:spPr>
          <a:xfrm>
            <a:off x="1025718" y="1648594"/>
            <a:ext cx="4989608" cy="2911151"/>
          </a:xfrm>
          <a:prstGeom prst="rect">
            <a:avLst/>
          </a:prstGeom>
        </p:spPr>
      </p:pic>
      <p:pic>
        <p:nvPicPr>
          <p:cNvPr id="9" name="Picture 8">
            <a:extLst>
              <a:ext uri="{FF2B5EF4-FFF2-40B4-BE49-F238E27FC236}">
                <a16:creationId xmlns:a16="http://schemas.microsoft.com/office/drawing/2014/main" id="{192828B5-E154-9B79-1EED-2CBCDCA4F543}"/>
              </a:ext>
            </a:extLst>
          </p:cNvPr>
          <p:cNvPicPr>
            <a:picLocks noChangeAspect="1"/>
          </p:cNvPicPr>
          <p:nvPr/>
        </p:nvPicPr>
        <p:blipFill>
          <a:blip r:embed="rId3"/>
          <a:stretch>
            <a:fillRect/>
          </a:stretch>
        </p:blipFill>
        <p:spPr>
          <a:xfrm>
            <a:off x="6176675" y="2800668"/>
            <a:ext cx="5215522" cy="3047541"/>
          </a:xfrm>
          <a:prstGeom prst="rect">
            <a:avLst/>
          </a:prstGeom>
        </p:spPr>
      </p:pic>
    </p:spTree>
    <p:extLst>
      <p:ext uri="{BB962C8B-B14F-4D97-AF65-F5344CB8AC3E}">
        <p14:creationId xmlns:p14="http://schemas.microsoft.com/office/powerpoint/2010/main" val="4694900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Gameplay – Levels</a:t>
            </a:r>
          </a:p>
        </p:txBody>
      </p:sp>
      <p:pic>
        <p:nvPicPr>
          <p:cNvPr id="6" name="Picture 5">
            <a:extLst>
              <a:ext uri="{FF2B5EF4-FFF2-40B4-BE49-F238E27FC236}">
                <a16:creationId xmlns:a16="http://schemas.microsoft.com/office/drawing/2014/main" id="{254A4957-CAD7-6031-6477-56C89554B265}"/>
              </a:ext>
            </a:extLst>
          </p:cNvPr>
          <p:cNvPicPr>
            <a:picLocks noChangeAspect="1"/>
          </p:cNvPicPr>
          <p:nvPr/>
        </p:nvPicPr>
        <p:blipFill>
          <a:blip r:embed="rId2"/>
          <a:stretch>
            <a:fillRect/>
          </a:stretch>
        </p:blipFill>
        <p:spPr>
          <a:xfrm>
            <a:off x="1318570" y="2097088"/>
            <a:ext cx="4775842" cy="2787737"/>
          </a:xfrm>
          <a:prstGeom prst="rect">
            <a:avLst/>
          </a:prstGeom>
        </p:spPr>
      </p:pic>
      <p:pic>
        <p:nvPicPr>
          <p:cNvPr id="11" name="Picture 10">
            <a:extLst>
              <a:ext uri="{FF2B5EF4-FFF2-40B4-BE49-F238E27FC236}">
                <a16:creationId xmlns:a16="http://schemas.microsoft.com/office/drawing/2014/main" id="{50F80E58-C58B-5192-BADF-27DE4670D1BF}"/>
              </a:ext>
            </a:extLst>
          </p:cNvPr>
          <p:cNvPicPr>
            <a:picLocks noChangeAspect="1"/>
          </p:cNvPicPr>
          <p:nvPr/>
        </p:nvPicPr>
        <p:blipFill>
          <a:blip r:embed="rId3"/>
          <a:stretch>
            <a:fillRect/>
          </a:stretch>
        </p:blipFill>
        <p:spPr>
          <a:xfrm>
            <a:off x="6189470" y="2869702"/>
            <a:ext cx="5040639" cy="2912516"/>
          </a:xfrm>
          <a:prstGeom prst="rect">
            <a:avLst/>
          </a:prstGeom>
        </p:spPr>
      </p:pic>
    </p:spTree>
    <p:extLst>
      <p:ext uri="{BB962C8B-B14F-4D97-AF65-F5344CB8AC3E}">
        <p14:creationId xmlns:p14="http://schemas.microsoft.com/office/powerpoint/2010/main" val="27716154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Level Design – Landscape</a:t>
            </a:r>
          </a:p>
        </p:txBody>
      </p:sp>
      <p:sp>
        <p:nvSpPr>
          <p:cNvPr id="3" name="Content Placeholder 2">
            <a:extLst>
              <a:ext uri="{FF2B5EF4-FFF2-40B4-BE49-F238E27FC236}">
                <a16:creationId xmlns:a16="http://schemas.microsoft.com/office/drawing/2014/main" id="{22C2EC97-FEF8-1A99-8A8A-C553D2B9301A}"/>
              </a:ext>
            </a:extLst>
          </p:cNvPr>
          <p:cNvSpPr>
            <a:spLocks noGrp="1"/>
          </p:cNvSpPr>
          <p:nvPr>
            <p:ph idx="1"/>
          </p:nvPr>
        </p:nvSpPr>
        <p:spPr/>
        <p:txBody>
          <a:bodyPr/>
          <a:lstStyle/>
          <a:p>
            <a:pPr marL="0" indent="0">
              <a:buNone/>
            </a:pPr>
            <a:r>
              <a:rPr lang="en-GB" dirty="0"/>
              <a:t>I made use of </a:t>
            </a:r>
            <a:r>
              <a:rPr lang="en-GB" dirty="0" err="1"/>
              <a:t>Unreal’s</a:t>
            </a:r>
            <a:r>
              <a:rPr lang="en-GB" dirty="0"/>
              <a:t> Landscape tool to construct the main environment features in the levels.</a:t>
            </a:r>
          </a:p>
        </p:txBody>
      </p:sp>
      <p:pic>
        <p:nvPicPr>
          <p:cNvPr id="5" name="Picture 4">
            <a:extLst>
              <a:ext uri="{FF2B5EF4-FFF2-40B4-BE49-F238E27FC236}">
                <a16:creationId xmlns:a16="http://schemas.microsoft.com/office/drawing/2014/main" id="{D2156B5B-2FB7-16FB-A855-28522EC56219}"/>
              </a:ext>
            </a:extLst>
          </p:cNvPr>
          <p:cNvPicPr>
            <a:picLocks noChangeAspect="1"/>
          </p:cNvPicPr>
          <p:nvPr/>
        </p:nvPicPr>
        <p:blipFill>
          <a:blip r:embed="rId2"/>
          <a:stretch>
            <a:fillRect/>
          </a:stretch>
        </p:blipFill>
        <p:spPr>
          <a:xfrm>
            <a:off x="1347119" y="3399229"/>
            <a:ext cx="4656521" cy="2723913"/>
          </a:xfrm>
          <a:prstGeom prst="rect">
            <a:avLst/>
          </a:prstGeom>
        </p:spPr>
      </p:pic>
      <p:pic>
        <p:nvPicPr>
          <p:cNvPr id="7" name="Picture 6">
            <a:extLst>
              <a:ext uri="{FF2B5EF4-FFF2-40B4-BE49-F238E27FC236}">
                <a16:creationId xmlns:a16="http://schemas.microsoft.com/office/drawing/2014/main" id="{1BC80237-EF43-809F-43B6-C0CB2242E028}"/>
              </a:ext>
            </a:extLst>
          </p:cNvPr>
          <p:cNvPicPr>
            <a:picLocks noChangeAspect="1"/>
          </p:cNvPicPr>
          <p:nvPr/>
        </p:nvPicPr>
        <p:blipFill>
          <a:blip r:embed="rId3"/>
          <a:stretch>
            <a:fillRect/>
          </a:stretch>
        </p:blipFill>
        <p:spPr>
          <a:xfrm>
            <a:off x="6204856" y="3399230"/>
            <a:ext cx="4724967" cy="2723914"/>
          </a:xfrm>
          <a:prstGeom prst="rect">
            <a:avLst/>
          </a:prstGeom>
        </p:spPr>
      </p:pic>
    </p:spTree>
    <p:extLst>
      <p:ext uri="{BB962C8B-B14F-4D97-AF65-F5344CB8AC3E}">
        <p14:creationId xmlns:p14="http://schemas.microsoft.com/office/powerpoint/2010/main" val="22193332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114D-45D1-F319-F074-7DE02CE0101B}"/>
              </a:ext>
            </a:extLst>
          </p:cNvPr>
          <p:cNvSpPr>
            <a:spLocks noGrp="1"/>
          </p:cNvSpPr>
          <p:nvPr>
            <p:ph type="title"/>
          </p:nvPr>
        </p:nvSpPr>
        <p:spPr/>
        <p:txBody>
          <a:bodyPr/>
          <a:lstStyle/>
          <a:p>
            <a:r>
              <a:rPr lang="en-GB" dirty="0"/>
              <a:t>Level Design – Foliage</a:t>
            </a:r>
          </a:p>
        </p:txBody>
      </p:sp>
      <p:sp>
        <p:nvSpPr>
          <p:cNvPr id="3" name="Content Placeholder 2">
            <a:extLst>
              <a:ext uri="{FF2B5EF4-FFF2-40B4-BE49-F238E27FC236}">
                <a16:creationId xmlns:a16="http://schemas.microsoft.com/office/drawing/2014/main" id="{22C2EC97-FEF8-1A99-8A8A-C553D2B9301A}"/>
              </a:ext>
            </a:extLst>
          </p:cNvPr>
          <p:cNvSpPr>
            <a:spLocks noGrp="1"/>
          </p:cNvSpPr>
          <p:nvPr>
            <p:ph idx="1"/>
          </p:nvPr>
        </p:nvSpPr>
        <p:spPr/>
        <p:txBody>
          <a:bodyPr/>
          <a:lstStyle/>
          <a:p>
            <a:pPr marL="0" indent="0">
              <a:buNone/>
            </a:pPr>
            <a:r>
              <a:rPr lang="en-GB" dirty="0"/>
              <a:t>I made use of </a:t>
            </a:r>
            <a:r>
              <a:rPr lang="en-GB" dirty="0" err="1"/>
              <a:t>Unreal’s</a:t>
            </a:r>
            <a:r>
              <a:rPr lang="en-GB" dirty="0"/>
              <a:t> Foliage tool to apply lot’s of similar models in a random fashion. This was used for the trees, bushes and the small purple crystals.</a:t>
            </a:r>
          </a:p>
        </p:txBody>
      </p:sp>
      <p:pic>
        <p:nvPicPr>
          <p:cNvPr id="5" name="Picture 4">
            <a:extLst>
              <a:ext uri="{FF2B5EF4-FFF2-40B4-BE49-F238E27FC236}">
                <a16:creationId xmlns:a16="http://schemas.microsoft.com/office/drawing/2014/main" id="{8555DF1A-E5E7-8E47-2695-FD76ABB2CB96}"/>
              </a:ext>
            </a:extLst>
          </p:cNvPr>
          <p:cNvPicPr>
            <a:picLocks noChangeAspect="1"/>
          </p:cNvPicPr>
          <p:nvPr/>
        </p:nvPicPr>
        <p:blipFill>
          <a:blip r:embed="rId2"/>
          <a:stretch>
            <a:fillRect/>
          </a:stretch>
        </p:blipFill>
        <p:spPr>
          <a:xfrm>
            <a:off x="1141412" y="3419006"/>
            <a:ext cx="4829237" cy="2820476"/>
          </a:xfrm>
          <a:prstGeom prst="rect">
            <a:avLst/>
          </a:prstGeom>
        </p:spPr>
      </p:pic>
      <p:pic>
        <p:nvPicPr>
          <p:cNvPr id="7" name="Picture 6">
            <a:extLst>
              <a:ext uri="{FF2B5EF4-FFF2-40B4-BE49-F238E27FC236}">
                <a16:creationId xmlns:a16="http://schemas.microsoft.com/office/drawing/2014/main" id="{0FA68244-41E4-A42F-F8C2-8A2C9CD7278C}"/>
              </a:ext>
            </a:extLst>
          </p:cNvPr>
          <p:cNvPicPr>
            <a:picLocks noChangeAspect="1"/>
          </p:cNvPicPr>
          <p:nvPr/>
        </p:nvPicPr>
        <p:blipFill>
          <a:blip r:embed="rId3"/>
          <a:stretch>
            <a:fillRect/>
          </a:stretch>
        </p:blipFill>
        <p:spPr>
          <a:xfrm>
            <a:off x="6218616" y="3429000"/>
            <a:ext cx="4826500" cy="2820476"/>
          </a:xfrm>
          <a:prstGeom prst="rect">
            <a:avLst/>
          </a:prstGeom>
        </p:spPr>
      </p:pic>
    </p:spTree>
    <p:extLst>
      <p:ext uri="{BB962C8B-B14F-4D97-AF65-F5344CB8AC3E}">
        <p14:creationId xmlns:p14="http://schemas.microsoft.com/office/powerpoint/2010/main" val="23105669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19A42-9279-3407-16FC-4260D75ACF21}"/>
              </a:ext>
            </a:extLst>
          </p:cNvPr>
          <p:cNvSpPr>
            <a:spLocks noGrp="1"/>
          </p:cNvSpPr>
          <p:nvPr>
            <p:ph type="title"/>
          </p:nvPr>
        </p:nvSpPr>
        <p:spPr/>
        <p:txBody>
          <a:bodyPr/>
          <a:lstStyle/>
          <a:p>
            <a:r>
              <a:rPr lang="en-GB" dirty="0"/>
              <a:t>Gameplay Showcase</a:t>
            </a:r>
          </a:p>
        </p:txBody>
      </p:sp>
    </p:spTree>
    <p:extLst>
      <p:ext uri="{BB962C8B-B14F-4D97-AF65-F5344CB8AC3E}">
        <p14:creationId xmlns:p14="http://schemas.microsoft.com/office/powerpoint/2010/main" val="1114646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TM04033919[[fn=Circuit]]</Template>
  <TotalTime>233</TotalTime>
  <Words>681</Words>
  <Application>Microsoft Office PowerPoint</Application>
  <PresentationFormat>Widescreen</PresentationFormat>
  <Paragraphs>49</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Circuit</vt:lpstr>
      <vt:lpstr>GDAC 2</vt:lpstr>
      <vt:lpstr>Planning and Idea Generation</vt:lpstr>
      <vt:lpstr>Planning – Moodboards</vt:lpstr>
      <vt:lpstr>Planning – Idea Generation</vt:lpstr>
      <vt:lpstr>Planning – Asset List</vt:lpstr>
      <vt:lpstr>Planning – Gantt Chart</vt:lpstr>
      <vt:lpstr>Planning – To Do List</vt:lpstr>
      <vt:lpstr>Models and Textures</vt:lpstr>
      <vt:lpstr>Asset Creation – Ship Models</vt:lpstr>
      <vt:lpstr>Asset Creation – Decoration Models</vt:lpstr>
      <vt:lpstr>Asset Creation – Decoration Models</vt:lpstr>
      <vt:lpstr>Asset Creation – Maya to Blender</vt:lpstr>
      <vt:lpstr>Asset Creation – Substance Textures</vt:lpstr>
      <vt:lpstr>Asset Creation – Substance Textures</vt:lpstr>
      <vt:lpstr>Asset Creation – Unreal Textures</vt:lpstr>
      <vt:lpstr>Asset Creation – Unreal Textures</vt:lpstr>
      <vt:lpstr>Asset Creation – Applying Textures</vt:lpstr>
      <vt:lpstr>Asset Creation – Applying Textures</vt:lpstr>
      <vt:lpstr>Gameplay and Level Design</vt:lpstr>
      <vt:lpstr>Gameplay – Gameplay Changes</vt:lpstr>
      <vt:lpstr>Gameplay – Levels</vt:lpstr>
      <vt:lpstr>Gameplay – Levels</vt:lpstr>
      <vt:lpstr>Gameplay – Levels</vt:lpstr>
      <vt:lpstr>Gameplay – Levels</vt:lpstr>
      <vt:lpstr>Level Design – Landscape</vt:lpstr>
      <vt:lpstr>Level Design – Foliage</vt:lpstr>
      <vt:lpstr>Gameplay Showcase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Luke Rees (2100874)</dc:creator>
  <cp:lastModifiedBy>Luke Rees (2100874)</cp:lastModifiedBy>
  <cp:revision>25</cp:revision>
  <dcterms:created xsi:type="dcterms:W3CDTF">2023-04-24T14:26:55Z</dcterms:created>
  <dcterms:modified xsi:type="dcterms:W3CDTF">2023-05-30T16:30:10Z</dcterms:modified>
</cp:coreProperties>
</file>