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8"/>
  </p:notesMasterIdLst>
  <p:sldIdLst>
    <p:sldId id="256" r:id="rId5"/>
    <p:sldId id="277" r:id="rId6"/>
    <p:sldId id="258" r:id="rId7"/>
    <p:sldId id="275" r:id="rId8"/>
    <p:sldId id="265" r:id="rId9"/>
    <p:sldId id="262" r:id="rId10"/>
    <p:sldId id="260" r:id="rId11"/>
    <p:sldId id="267" r:id="rId12"/>
    <p:sldId id="266" r:id="rId13"/>
    <p:sldId id="269" r:id="rId14"/>
    <p:sldId id="257" r:id="rId15"/>
    <p:sldId id="276" r:id="rId16"/>
    <p:sldId id="272" r:id="rId17"/>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999" autoAdjust="0"/>
    <p:restoredTop sz="55837" autoAdjust="0"/>
  </p:normalViewPr>
  <p:slideViewPr>
    <p:cSldViewPr snapToGrid="0">
      <p:cViewPr varScale="1">
        <p:scale>
          <a:sx n="54" d="100"/>
          <a:sy n="54" d="100"/>
        </p:scale>
        <p:origin x="2156"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778250" y="0"/>
            <a:ext cx="2889250" cy="488950"/>
          </a:xfrm>
          <a:prstGeom prst="rect">
            <a:avLst/>
          </a:prstGeom>
        </p:spPr>
        <p:txBody>
          <a:bodyPr vert="horz" lIns="91440" tIns="45720" rIns="91440" bIns="45720" rtlCol="0"/>
          <a:lstStyle>
            <a:lvl1pPr algn="r">
              <a:defRPr sz="1200"/>
            </a:lvl1pPr>
          </a:lstStyle>
          <a:p>
            <a:fld id="{511C87DC-D803-46D0-BAED-5E5B5C161343}" type="datetimeFigureOut">
              <a:rPr lang="en-GB" smtClean="0"/>
              <a:t>17/11/2024</a:t>
            </a:fld>
            <a:endParaRPr lang="en-GB" dirty="0"/>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66750" y="4694238"/>
            <a:ext cx="5335588" cy="3840162"/>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778250" y="9264650"/>
            <a:ext cx="2889250" cy="488950"/>
          </a:xfrm>
          <a:prstGeom prst="rect">
            <a:avLst/>
          </a:prstGeom>
        </p:spPr>
        <p:txBody>
          <a:bodyPr vert="horz" lIns="91440" tIns="45720" rIns="91440" bIns="45720" rtlCol="0" anchor="b"/>
          <a:lstStyle>
            <a:lvl1pPr algn="r">
              <a:defRPr sz="1200"/>
            </a:lvl1pPr>
          </a:lstStyle>
          <a:p>
            <a:fld id="{9C767DCD-8C8C-45A2-BF4A-C59C0EB51B6C}" type="slidenum">
              <a:rPr lang="en-GB" smtClean="0"/>
              <a:t>‹#›</a:t>
            </a:fld>
            <a:endParaRPr lang="en-GB" dirty="0"/>
          </a:p>
        </p:txBody>
      </p:sp>
    </p:spTree>
    <p:extLst>
      <p:ext uri="{BB962C8B-B14F-4D97-AF65-F5344CB8AC3E}">
        <p14:creationId xmlns:p14="http://schemas.microsoft.com/office/powerpoint/2010/main" val="529545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767DCD-8C8C-45A2-BF4A-C59C0EB51B6C}" type="slidenum">
              <a:rPr lang="en-GB" smtClean="0"/>
              <a:t>1</a:t>
            </a:fld>
            <a:endParaRPr lang="en-GB" dirty="0"/>
          </a:p>
        </p:txBody>
      </p:sp>
    </p:spTree>
    <p:extLst>
      <p:ext uri="{BB962C8B-B14F-4D97-AF65-F5344CB8AC3E}">
        <p14:creationId xmlns:p14="http://schemas.microsoft.com/office/powerpoint/2010/main" val="39299020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closed door pattern: the school deals with all the child’s educational and social problems, and community involvement and intervention are minimal. With a closed system like the laws of nature (entropy), the energy of the system will deteriorate. Therefore , the closed door policy towards the community needs feedback. A closed door policy will waste energy without the right guidance. In the absence of constant input from the parents and the community, the school will be unaware of changes occurring in these systems, and hence will be unable to adapt itself and its curricula to these changes and will keep degenerating</a:t>
            </a:r>
          </a:p>
          <a:p>
            <a:endParaRPr lang="en-GB" dirty="0"/>
          </a:p>
          <a:p>
            <a:endParaRPr lang="en-GB" dirty="0"/>
          </a:p>
          <a:p>
            <a:r>
              <a:rPr lang="en-GB" dirty="0"/>
              <a:t>. 2. The open door pattern: the school and the parents operate as open systems, so that information flows freely in both directions. The school with an open door policy makes the parents partners to their child’s educational process and strives to become an influential factor in the life of the community. A basic assumption of systems theory is that the open system is designed to process the inputs of its external environment, only to return the processed product to the environment for its use and benefit. The exchange of energy occurs in a cyclic nature. The final and improved product serves as a new source of energy passing from the environment to the system. In this way the deteriorating entropy process is stopped. The school with an open door policy receives its pupils from the parents, teaches them and raises their level of education, in order to return them to their community. In their adult life they will produce a new generation of pupils, whose contribution to their children’s education is expected to be greater than that of their parents’ generation.</a:t>
            </a:r>
          </a:p>
          <a:p>
            <a:endParaRPr lang="en-GB" dirty="0"/>
          </a:p>
          <a:p>
            <a:endParaRPr lang="en-GB" dirty="0"/>
          </a:p>
          <a:p>
            <a:r>
              <a:rPr lang="en-GB" dirty="0"/>
              <a:t> 3. The balanced pattern: the school and the parents set the degree of closeness or distance between them, in order to achieve their educational and social goals to the optimal extent. When the distance is large, the school has to bridge the gap and reach out to the community; when the distance is small, the school has to close its gates somewhat.</a:t>
            </a:r>
          </a:p>
          <a:p>
            <a:endParaRPr lang="en-GB" dirty="0"/>
          </a:p>
          <a:p>
            <a:r>
              <a:rPr lang="en-GB" dirty="0"/>
              <a:t> How would you describe your school/EY community?</a:t>
            </a:r>
          </a:p>
          <a:p>
            <a:endParaRPr lang="en-GB" dirty="0"/>
          </a:p>
          <a:p>
            <a:r>
              <a:rPr lang="en-GB" dirty="0"/>
              <a:t> ■ How does your school/EY participate in the community in which it is located? </a:t>
            </a:r>
          </a:p>
          <a:p>
            <a:endParaRPr lang="en-GB" dirty="0"/>
          </a:p>
          <a:p>
            <a:r>
              <a:rPr lang="en-GB" dirty="0"/>
              <a:t>■ What are the values that underpin practice in your school/EY?</a:t>
            </a:r>
          </a:p>
          <a:p>
            <a:endParaRPr lang="en-GB" dirty="0"/>
          </a:p>
          <a:p>
            <a:r>
              <a:rPr lang="en-GB" dirty="0"/>
              <a:t> ■ Does your school/EY have an open or closed door policy? Or both? </a:t>
            </a:r>
          </a:p>
        </p:txBody>
      </p:sp>
      <p:sp>
        <p:nvSpPr>
          <p:cNvPr id="4" name="Slide Number Placeholder 3"/>
          <p:cNvSpPr>
            <a:spLocks noGrp="1"/>
          </p:cNvSpPr>
          <p:nvPr>
            <p:ph type="sldNum" sz="quarter" idx="5"/>
          </p:nvPr>
        </p:nvSpPr>
        <p:spPr/>
        <p:txBody>
          <a:bodyPr/>
          <a:lstStyle/>
          <a:p>
            <a:fld id="{9C767DCD-8C8C-45A2-BF4A-C59C0EB51B6C}" type="slidenum">
              <a:rPr lang="en-GB" smtClean="0"/>
              <a:t>4</a:t>
            </a:fld>
            <a:endParaRPr lang="en-GB" dirty="0"/>
          </a:p>
        </p:txBody>
      </p:sp>
    </p:spTree>
    <p:extLst>
      <p:ext uri="{BB962C8B-B14F-4D97-AF65-F5344CB8AC3E}">
        <p14:creationId xmlns:p14="http://schemas.microsoft.com/office/powerpoint/2010/main" val="497471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767DCD-8C8C-45A2-BF4A-C59C0EB51B6C}" type="slidenum">
              <a:rPr lang="en-GB" smtClean="0"/>
              <a:t>5</a:t>
            </a:fld>
            <a:endParaRPr lang="en-GB" dirty="0"/>
          </a:p>
        </p:txBody>
      </p:sp>
    </p:spTree>
    <p:extLst>
      <p:ext uri="{BB962C8B-B14F-4D97-AF65-F5344CB8AC3E}">
        <p14:creationId xmlns:p14="http://schemas.microsoft.com/office/powerpoint/2010/main" val="38105360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767DCD-8C8C-45A2-BF4A-C59C0EB51B6C}" type="slidenum">
              <a:rPr lang="en-GB" smtClean="0"/>
              <a:t>8</a:t>
            </a:fld>
            <a:endParaRPr lang="en-GB" dirty="0"/>
          </a:p>
        </p:txBody>
      </p:sp>
    </p:spTree>
    <p:extLst>
      <p:ext uri="{BB962C8B-B14F-4D97-AF65-F5344CB8AC3E}">
        <p14:creationId xmlns:p14="http://schemas.microsoft.com/office/powerpoint/2010/main" val="40038120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767DCD-8C8C-45A2-BF4A-C59C0EB51B6C}" type="slidenum">
              <a:rPr lang="en-GB" smtClean="0"/>
              <a:t>9</a:t>
            </a:fld>
            <a:endParaRPr lang="en-GB" dirty="0"/>
          </a:p>
        </p:txBody>
      </p:sp>
    </p:spTree>
    <p:extLst>
      <p:ext uri="{BB962C8B-B14F-4D97-AF65-F5344CB8AC3E}">
        <p14:creationId xmlns:p14="http://schemas.microsoft.com/office/powerpoint/2010/main" val="181178603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11/17/2024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11/17/2024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11/17/2024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11/17/2024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11/17/2024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11/17/2024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11/17/2024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945117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11/17/2024</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dirty="0"/>
          </a:p>
        </p:txBody>
      </p:sp>
      <p:pic>
        <p:nvPicPr>
          <p:cNvPr id="7" name="Picture 6"/>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hyperlink" Target="https://www.iriss.org.uk/resources/irisson/place-based-working#:~:text=Place%2Dbased%20working%20is%20a,gain%20local%20knowledge%20and%20insight" TargetMode="External"/><Relationship Id="rId2" Type="http://schemas.openxmlformats.org/officeDocument/2006/relationships/hyperlink" Target="http://196.189.45.87/bitstream/123456789/28265/1/31..pdf" TargetMode="Externa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hyperlink" Target="https://senedd.wales/NAfW%20Documents/cyp_3__sp_07a__community_focused_schools_e_.pdf%20-%2019022010/cyp_3__sp_07a__community_focused_schools_e_-English.pdf" TargetMode="External"/><Relationship Id="rId2" Type="http://schemas.openxmlformats.org/officeDocument/2006/relationships/hyperlink" Target="https://wales.britishcouncil.org/en/community-school-wales-webinar" TargetMode="External"/><Relationship Id="rId1" Type="http://schemas.openxmlformats.org/officeDocument/2006/relationships/slideLayout" Target="../slideLayouts/slideLayout4.xml"/><Relationship Id="rId4" Type="http://schemas.openxmlformats.org/officeDocument/2006/relationships/hyperlink" Target="https://gov.wales/sites/default/files/publications/2018-12/face-the-challenge-together-family-and-community-engagement-toolkit-for-schools-in-wales-main-guidance.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1E90F2F-7A0A-4AEF-8337-78960EC11BB7}"/>
              </a:ext>
            </a:extLst>
          </p:cNvPr>
          <p:cNvSpPr txBox="1"/>
          <p:nvPr/>
        </p:nvSpPr>
        <p:spPr>
          <a:xfrm>
            <a:off x="1670388" y="4396153"/>
            <a:ext cx="5330626" cy="646331"/>
          </a:xfrm>
          <a:prstGeom prst="rect">
            <a:avLst/>
          </a:prstGeom>
          <a:noFill/>
        </p:spPr>
        <p:txBody>
          <a:bodyPr wrap="none" rtlCol="0">
            <a:spAutoFit/>
          </a:bodyPr>
          <a:lstStyle/>
          <a:p>
            <a:pPr algn="ctr"/>
            <a:endParaRPr lang="en-GB" dirty="0">
              <a:solidFill>
                <a:schemeClr val="bg1"/>
              </a:solidFill>
            </a:endParaRPr>
          </a:p>
          <a:p>
            <a:pPr algn="ctr"/>
            <a:r>
              <a:rPr lang="en-GB" dirty="0">
                <a:solidFill>
                  <a:schemeClr val="bg1"/>
                </a:solidFill>
              </a:rPr>
              <a:t>Working with the community and inclusive leadership</a:t>
            </a:r>
          </a:p>
        </p:txBody>
      </p:sp>
    </p:spTree>
    <p:extLst>
      <p:ext uri="{BB962C8B-B14F-4D97-AF65-F5344CB8AC3E}">
        <p14:creationId xmlns:p14="http://schemas.microsoft.com/office/powerpoint/2010/main" val="4290095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B845ADD9-6302-4CC1-9725-2498B9C8B2DD}"/>
              </a:ext>
            </a:extLst>
          </p:cNvPr>
          <p:cNvSpPr>
            <a:spLocks noGrp="1"/>
          </p:cNvSpPr>
          <p:nvPr>
            <p:ph sz="half" idx="2"/>
          </p:nvPr>
        </p:nvSpPr>
        <p:spPr>
          <a:xfrm>
            <a:off x="5369669" y="1415714"/>
            <a:ext cx="3886200" cy="4351338"/>
          </a:xfrm>
        </p:spPr>
        <p:txBody>
          <a:bodyPr/>
          <a:lstStyle/>
          <a:p>
            <a:pPr marL="0" indent="0">
              <a:buNone/>
            </a:pPr>
            <a:endParaRPr lang="en-GB" dirty="0">
              <a:solidFill>
                <a:schemeClr val="accent1">
                  <a:lumMod val="75000"/>
                </a:schemeClr>
              </a:solidFill>
            </a:endParaRPr>
          </a:p>
          <a:p>
            <a:r>
              <a:rPr lang="en-GB" dirty="0">
                <a:solidFill>
                  <a:schemeClr val="accent1">
                    <a:lumMod val="75000"/>
                  </a:schemeClr>
                </a:solidFill>
              </a:rPr>
              <a:t>What is a community?</a:t>
            </a:r>
          </a:p>
        </p:txBody>
      </p:sp>
      <p:pic>
        <p:nvPicPr>
          <p:cNvPr id="6" name="Picture 5">
            <a:extLst>
              <a:ext uri="{FF2B5EF4-FFF2-40B4-BE49-F238E27FC236}">
                <a16:creationId xmlns:a16="http://schemas.microsoft.com/office/drawing/2014/main" id="{F485F699-7E0D-416E-9337-52DA10BE320D}"/>
              </a:ext>
            </a:extLst>
          </p:cNvPr>
          <p:cNvPicPr>
            <a:picLocks noChangeAspect="1"/>
          </p:cNvPicPr>
          <p:nvPr/>
        </p:nvPicPr>
        <p:blipFill>
          <a:blip r:embed="rId2"/>
          <a:stretch>
            <a:fillRect/>
          </a:stretch>
        </p:blipFill>
        <p:spPr>
          <a:xfrm>
            <a:off x="198608" y="729575"/>
            <a:ext cx="5034873" cy="4445540"/>
          </a:xfrm>
          <a:prstGeom prst="rect">
            <a:avLst/>
          </a:prstGeom>
        </p:spPr>
      </p:pic>
    </p:spTree>
    <p:extLst>
      <p:ext uri="{BB962C8B-B14F-4D97-AF65-F5344CB8AC3E}">
        <p14:creationId xmlns:p14="http://schemas.microsoft.com/office/powerpoint/2010/main" val="19563732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7087C46-F677-4D82-B26B-E7D26C7BC239}"/>
              </a:ext>
            </a:extLst>
          </p:cNvPr>
          <p:cNvSpPr>
            <a:spLocks noGrp="1"/>
          </p:cNvSpPr>
          <p:nvPr>
            <p:ph sz="half" idx="1"/>
          </p:nvPr>
        </p:nvSpPr>
        <p:spPr>
          <a:xfrm>
            <a:off x="461595" y="1016732"/>
            <a:ext cx="7750419" cy="4351338"/>
          </a:xfrm>
        </p:spPr>
        <p:txBody>
          <a:bodyPr/>
          <a:lstStyle/>
          <a:p>
            <a:r>
              <a:rPr lang="en-GB" sz="2400" dirty="0"/>
              <a:t>Children spend only 14 per cent of their time in school </a:t>
            </a:r>
          </a:p>
          <a:p>
            <a:r>
              <a:rPr lang="en-GB" sz="2400" dirty="0"/>
              <a:t>Schools (and any EY setting) do not work in isolation. </a:t>
            </a:r>
          </a:p>
          <a:p>
            <a:r>
              <a:rPr lang="en-GB" sz="2400" dirty="0"/>
              <a:t>Community partnership working can support the school’s family engagement work, strengthens a school in other ways and enrich school life. </a:t>
            </a:r>
          </a:p>
          <a:p>
            <a:pPr marL="0" indent="0" algn="r">
              <a:buNone/>
            </a:pPr>
            <a:r>
              <a:rPr lang="en-GB" sz="2400" dirty="0"/>
              <a:t>(Welsh Government, 2016)</a:t>
            </a:r>
          </a:p>
          <a:p>
            <a:pPr marL="0" indent="0">
              <a:buNone/>
            </a:pPr>
            <a:endParaRPr lang="en-GB" dirty="0"/>
          </a:p>
        </p:txBody>
      </p:sp>
    </p:spTree>
    <p:extLst>
      <p:ext uri="{BB962C8B-B14F-4D97-AF65-F5344CB8AC3E}">
        <p14:creationId xmlns:p14="http://schemas.microsoft.com/office/powerpoint/2010/main" val="26506870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9BA58-B8EE-4396-95A4-E76419061FFA}"/>
              </a:ext>
            </a:extLst>
          </p:cNvPr>
          <p:cNvSpPr>
            <a:spLocks noGrp="1"/>
          </p:cNvSpPr>
          <p:nvPr>
            <p:ph type="title"/>
          </p:nvPr>
        </p:nvSpPr>
        <p:spPr/>
        <p:txBody>
          <a:bodyPr/>
          <a:lstStyle/>
          <a:p>
            <a:r>
              <a:rPr lang="en-GB" dirty="0"/>
              <a:t>School (and EY settings)  and community</a:t>
            </a:r>
          </a:p>
        </p:txBody>
      </p:sp>
      <p:sp>
        <p:nvSpPr>
          <p:cNvPr id="3" name="Content Placeholder 2">
            <a:extLst>
              <a:ext uri="{FF2B5EF4-FFF2-40B4-BE49-F238E27FC236}">
                <a16:creationId xmlns:a16="http://schemas.microsoft.com/office/drawing/2014/main" id="{CAC32789-D2DA-4EE9-9C83-CB1F15941CBD}"/>
              </a:ext>
            </a:extLst>
          </p:cNvPr>
          <p:cNvSpPr>
            <a:spLocks noGrp="1"/>
          </p:cNvSpPr>
          <p:nvPr>
            <p:ph sz="half" idx="1"/>
          </p:nvPr>
        </p:nvSpPr>
        <p:spPr>
          <a:xfrm>
            <a:off x="329712" y="2168227"/>
            <a:ext cx="4242287" cy="3212665"/>
          </a:xfrm>
        </p:spPr>
        <p:txBody>
          <a:bodyPr>
            <a:normAutofit/>
          </a:bodyPr>
          <a:lstStyle/>
          <a:p>
            <a:r>
              <a:rPr lang="en-GB" dirty="0">
                <a:latin typeface="Arial" panose="020B0604020202020204" pitchFamily="34" charset="0"/>
                <a:cs typeface="Arial" panose="020B0604020202020204" pitchFamily="34" charset="0"/>
              </a:rPr>
              <a:t>The closed door pattern</a:t>
            </a:r>
          </a:p>
          <a:p>
            <a:r>
              <a:rPr lang="en-GB" dirty="0">
                <a:latin typeface="Arial" panose="020B0604020202020204" pitchFamily="34" charset="0"/>
                <a:cs typeface="Arial" panose="020B0604020202020204" pitchFamily="34" charset="0"/>
              </a:rPr>
              <a:t>The open door pattern</a:t>
            </a:r>
          </a:p>
          <a:p>
            <a:r>
              <a:rPr lang="en-GB" dirty="0">
                <a:latin typeface="Arial" panose="020B0604020202020204" pitchFamily="34" charset="0"/>
                <a:cs typeface="Arial" panose="020B0604020202020204" pitchFamily="34" charset="0"/>
              </a:rPr>
              <a:t>The balanced pattern</a:t>
            </a:r>
          </a:p>
          <a:p>
            <a:endParaRPr lang="en-GB" dirty="0">
              <a:latin typeface="Arial" panose="020B0604020202020204" pitchFamily="34" charset="0"/>
              <a:cs typeface="Arial" panose="020B0604020202020204" pitchFamily="34" charset="0"/>
            </a:endParaRPr>
          </a:p>
          <a:p>
            <a:r>
              <a:rPr lang="en-GB" dirty="0"/>
              <a:t>Gibson and Blandford (2005)</a:t>
            </a: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pic>
        <p:nvPicPr>
          <p:cNvPr id="1026" name="Picture 2" descr="Open door. Cartoon style. stock vector. Illustration of input - 40473222">
            <a:extLst>
              <a:ext uri="{FF2B5EF4-FFF2-40B4-BE49-F238E27FC236}">
                <a16:creationId xmlns:a16="http://schemas.microsoft.com/office/drawing/2014/main" id="{82C07F60-2003-447E-B8CE-7FBB102B12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40164" y="1565029"/>
            <a:ext cx="3974123" cy="39741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48269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3A46E301-45A2-4F9B-BB7B-DE637819C2CF}"/>
              </a:ext>
            </a:extLst>
          </p:cNvPr>
          <p:cNvSpPr>
            <a:spLocks noGrp="1"/>
          </p:cNvSpPr>
          <p:nvPr>
            <p:ph sz="half" idx="2"/>
          </p:nvPr>
        </p:nvSpPr>
        <p:spPr>
          <a:xfrm>
            <a:off x="5213003" y="1253331"/>
            <a:ext cx="3886200" cy="4351338"/>
          </a:xfrm>
        </p:spPr>
        <p:txBody>
          <a:bodyPr/>
          <a:lstStyle/>
          <a:p>
            <a:r>
              <a:rPr lang="en-GB" dirty="0"/>
              <a:t>Who could be part of the community in the EY environment?</a:t>
            </a:r>
          </a:p>
          <a:p>
            <a:pPr marL="0" indent="0">
              <a:buNone/>
            </a:pPr>
            <a:endParaRPr lang="en-GB" dirty="0"/>
          </a:p>
        </p:txBody>
      </p:sp>
      <p:pic>
        <p:nvPicPr>
          <p:cNvPr id="10" name="Content Placeholder 9">
            <a:extLst>
              <a:ext uri="{FF2B5EF4-FFF2-40B4-BE49-F238E27FC236}">
                <a16:creationId xmlns:a16="http://schemas.microsoft.com/office/drawing/2014/main" id="{C6C20C8D-561A-466D-BED8-0223DD3F650B}"/>
              </a:ext>
            </a:extLst>
          </p:cNvPr>
          <p:cNvPicPr>
            <a:picLocks noGrp="1" noChangeAspect="1"/>
          </p:cNvPicPr>
          <p:nvPr>
            <p:ph sz="half" idx="1"/>
          </p:nvPr>
        </p:nvPicPr>
        <p:blipFill>
          <a:blip r:embed="rId3"/>
          <a:stretch>
            <a:fillRect/>
          </a:stretch>
        </p:blipFill>
        <p:spPr>
          <a:xfrm>
            <a:off x="44797" y="1034716"/>
            <a:ext cx="4824985" cy="4138863"/>
          </a:xfrm>
        </p:spPr>
      </p:pic>
    </p:spTree>
    <p:extLst>
      <p:ext uri="{BB962C8B-B14F-4D97-AF65-F5344CB8AC3E}">
        <p14:creationId xmlns:p14="http://schemas.microsoft.com/office/powerpoint/2010/main" val="11161685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DC34A-591F-4221-ADBF-5F952EBA46D0}"/>
              </a:ext>
            </a:extLst>
          </p:cNvPr>
          <p:cNvSpPr>
            <a:spLocks noGrp="1"/>
          </p:cNvSpPr>
          <p:nvPr>
            <p:ph type="title"/>
          </p:nvPr>
        </p:nvSpPr>
        <p:spPr/>
        <p:txBody>
          <a:bodyPr/>
          <a:lstStyle/>
          <a:p>
            <a:r>
              <a:rPr lang="en-GB" b="0" i="0" dirty="0" err="1">
                <a:solidFill>
                  <a:srgbClr val="030303"/>
                </a:solidFill>
                <a:effectLst/>
                <a:latin typeface="Roboto" panose="02000000000000000000" pitchFamily="2" charset="0"/>
              </a:rPr>
              <a:t>Te</a:t>
            </a:r>
            <a:r>
              <a:rPr lang="en-GB" b="0" i="0" dirty="0">
                <a:solidFill>
                  <a:srgbClr val="030303"/>
                </a:solidFill>
                <a:effectLst/>
                <a:latin typeface="Roboto" panose="02000000000000000000" pitchFamily="2" charset="0"/>
              </a:rPr>
              <a:t> Whaariki</a:t>
            </a:r>
            <a:endParaRPr lang="en-GB" dirty="0"/>
          </a:p>
        </p:txBody>
      </p:sp>
      <p:sp>
        <p:nvSpPr>
          <p:cNvPr id="3" name="Content Placeholder 2">
            <a:extLst>
              <a:ext uri="{FF2B5EF4-FFF2-40B4-BE49-F238E27FC236}">
                <a16:creationId xmlns:a16="http://schemas.microsoft.com/office/drawing/2014/main" id="{8A665A6E-17EF-46AA-BE89-73BA4C5B535E}"/>
              </a:ext>
            </a:extLst>
          </p:cNvPr>
          <p:cNvSpPr>
            <a:spLocks noGrp="1"/>
          </p:cNvSpPr>
          <p:nvPr>
            <p:ph sz="half" idx="1"/>
          </p:nvPr>
        </p:nvSpPr>
        <p:spPr/>
        <p:txBody>
          <a:bodyPr/>
          <a:lstStyle/>
          <a:p>
            <a:r>
              <a:rPr lang="en-GB" dirty="0"/>
              <a:t>https://www.youtube.com/watch?v=cLDDFedc0zM</a:t>
            </a:r>
          </a:p>
        </p:txBody>
      </p:sp>
      <p:pic>
        <p:nvPicPr>
          <p:cNvPr id="6" name="Content Placeholder 5">
            <a:extLst>
              <a:ext uri="{FF2B5EF4-FFF2-40B4-BE49-F238E27FC236}">
                <a16:creationId xmlns:a16="http://schemas.microsoft.com/office/drawing/2014/main" id="{483BD5F7-75A2-4148-8214-0D6D5F9D12D0}"/>
              </a:ext>
            </a:extLst>
          </p:cNvPr>
          <p:cNvPicPr>
            <a:picLocks noGrp="1" noChangeAspect="1"/>
          </p:cNvPicPr>
          <p:nvPr>
            <p:ph sz="half" idx="2"/>
          </p:nvPr>
        </p:nvPicPr>
        <p:blipFill>
          <a:blip r:embed="rId2"/>
          <a:stretch>
            <a:fillRect/>
          </a:stretch>
        </p:blipFill>
        <p:spPr>
          <a:xfrm>
            <a:off x="4629150" y="2767299"/>
            <a:ext cx="3886200" cy="2467989"/>
          </a:xfrm>
        </p:spPr>
      </p:pic>
    </p:spTree>
    <p:extLst>
      <p:ext uri="{BB962C8B-B14F-4D97-AF65-F5344CB8AC3E}">
        <p14:creationId xmlns:p14="http://schemas.microsoft.com/office/powerpoint/2010/main" val="13552404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30E28-B440-499D-9FFB-7F0F81724C91}"/>
              </a:ext>
            </a:extLst>
          </p:cNvPr>
          <p:cNvSpPr>
            <a:spLocks noGrp="1"/>
          </p:cNvSpPr>
          <p:nvPr>
            <p:ph type="title"/>
          </p:nvPr>
        </p:nvSpPr>
        <p:spPr/>
        <p:txBody>
          <a:bodyPr/>
          <a:lstStyle/>
          <a:p>
            <a:r>
              <a:rPr lang="en-GB" dirty="0"/>
              <a:t>Theory: Schools as Social Frontiers</a:t>
            </a:r>
          </a:p>
        </p:txBody>
      </p:sp>
      <p:sp>
        <p:nvSpPr>
          <p:cNvPr id="3" name="Content Placeholder 2">
            <a:extLst>
              <a:ext uri="{FF2B5EF4-FFF2-40B4-BE49-F238E27FC236}">
                <a16:creationId xmlns:a16="http://schemas.microsoft.com/office/drawing/2014/main" id="{14FA30F6-F7FC-4113-86E0-4812366B55D5}"/>
              </a:ext>
            </a:extLst>
          </p:cNvPr>
          <p:cNvSpPr>
            <a:spLocks noGrp="1"/>
          </p:cNvSpPr>
          <p:nvPr>
            <p:ph sz="half" idx="1"/>
          </p:nvPr>
        </p:nvSpPr>
        <p:spPr>
          <a:xfrm>
            <a:off x="320921" y="1268780"/>
            <a:ext cx="3886200" cy="4351338"/>
          </a:xfrm>
        </p:spPr>
        <p:txBody>
          <a:bodyPr>
            <a:normAutofit fontScale="92500" lnSpcReduction="10000"/>
          </a:bodyPr>
          <a:lstStyle/>
          <a:p>
            <a:pPr marL="0" indent="0">
              <a:buNone/>
            </a:pPr>
            <a:endParaRPr lang="en-GB" dirty="0"/>
          </a:p>
          <a:p>
            <a:r>
              <a:rPr lang="en-GB" dirty="0"/>
              <a:t>Social frontiers  = A place where different social worlds collide   (EY setting/ nursery/ school and the outside community)</a:t>
            </a:r>
          </a:p>
          <a:p>
            <a:r>
              <a:rPr lang="en-GB" dirty="0"/>
              <a:t>Social frontiers need  culturally responsive leadership </a:t>
            </a:r>
          </a:p>
          <a:p>
            <a:pPr marL="0" indent="0" algn="r">
              <a:buNone/>
            </a:pPr>
            <a:r>
              <a:rPr lang="en-GB" dirty="0"/>
              <a:t>(Scanlan and Johnson, 2020)</a:t>
            </a:r>
          </a:p>
          <a:p>
            <a:pPr marL="0" indent="0">
              <a:buNone/>
            </a:pPr>
            <a:endParaRPr lang="en-GB" dirty="0"/>
          </a:p>
        </p:txBody>
      </p:sp>
      <p:pic>
        <p:nvPicPr>
          <p:cNvPr id="1026" name="Picture 2" descr="Inclusive Leadership on the Social Frontiers | Family and Community En">
            <a:extLst>
              <a:ext uri="{FF2B5EF4-FFF2-40B4-BE49-F238E27FC236}">
                <a16:creationId xmlns:a16="http://schemas.microsoft.com/office/drawing/2014/main" id="{7D832326-E354-4A47-975F-DA8B0A066D5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50447" y="1993228"/>
            <a:ext cx="3793553" cy="48647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27839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2B5F250C-542F-41E4-8480-AC4C802719BF}"/>
              </a:ext>
            </a:extLst>
          </p:cNvPr>
          <p:cNvPicPr>
            <a:picLocks noGrp="1" noChangeAspect="1"/>
          </p:cNvPicPr>
          <p:nvPr>
            <p:ph sz="half" idx="1"/>
          </p:nvPr>
        </p:nvPicPr>
        <p:blipFill>
          <a:blip r:embed="rId3"/>
          <a:stretch>
            <a:fillRect/>
          </a:stretch>
        </p:blipFill>
        <p:spPr>
          <a:xfrm>
            <a:off x="473836" y="844062"/>
            <a:ext cx="4098164" cy="3974123"/>
          </a:xfrm>
        </p:spPr>
      </p:pic>
      <p:sp>
        <p:nvSpPr>
          <p:cNvPr id="4" name="Content Placeholder 3">
            <a:extLst>
              <a:ext uri="{FF2B5EF4-FFF2-40B4-BE49-F238E27FC236}">
                <a16:creationId xmlns:a16="http://schemas.microsoft.com/office/drawing/2014/main" id="{7323C4BE-CE68-4F59-B7A5-1069DE129861}"/>
              </a:ext>
            </a:extLst>
          </p:cNvPr>
          <p:cNvSpPr>
            <a:spLocks noGrp="1"/>
          </p:cNvSpPr>
          <p:nvPr>
            <p:ph sz="half" idx="2"/>
          </p:nvPr>
        </p:nvSpPr>
        <p:spPr>
          <a:xfrm>
            <a:off x="4998428" y="844062"/>
            <a:ext cx="3886200" cy="4351338"/>
          </a:xfrm>
        </p:spPr>
        <p:txBody>
          <a:bodyPr>
            <a:normAutofit/>
          </a:bodyPr>
          <a:lstStyle/>
          <a:p>
            <a:pPr marL="0" indent="0">
              <a:buNone/>
            </a:pPr>
            <a:r>
              <a:rPr lang="en-GB" dirty="0">
                <a:solidFill>
                  <a:schemeClr val="accent1">
                    <a:lumMod val="75000"/>
                  </a:schemeClr>
                </a:solidFill>
                <a:latin typeface="Arial" panose="020B0604020202020204" pitchFamily="34" charset="0"/>
              </a:rPr>
              <a:t>British Council Wales (2021)</a:t>
            </a:r>
          </a:p>
          <a:p>
            <a:pPr marL="0" indent="0">
              <a:buNone/>
            </a:pPr>
            <a:endParaRPr lang="en-GB" b="0" i="0" dirty="0">
              <a:effectLst/>
              <a:latin typeface="Arial" panose="020B0604020202020204" pitchFamily="34" charset="0"/>
            </a:endParaRPr>
          </a:p>
          <a:p>
            <a:pPr marL="0" indent="0">
              <a:buNone/>
            </a:pPr>
            <a:endParaRPr lang="en-GB" dirty="0">
              <a:latin typeface="Arial" panose="020B0604020202020204" pitchFamily="34" charset="0"/>
            </a:endParaRPr>
          </a:p>
          <a:p>
            <a:pPr marL="0" indent="0">
              <a:buNone/>
            </a:pPr>
            <a:r>
              <a:rPr lang="en-GB" dirty="0">
                <a:latin typeface="Arial" panose="020B0604020202020204" pitchFamily="34" charset="0"/>
              </a:rPr>
              <a:t>Millbrook Primary School: 28.00-51 mins</a:t>
            </a:r>
          </a:p>
          <a:p>
            <a:pPr marL="0" indent="0">
              <a:buNone/>
            </a:pPr>
            <a:r>
              <a:rPr lang="en-GB" dirty="0"/>
              <a:t>https://wales.britishcouncil.org/en/community-school-wales-webinar</a:t>
            </a:r>
          </a:p>
          <a:p>
            <a:pPr marL="0" indent="0">
              <a:buNone/>
            </a:pPr>
            <a:endParaRPr lang="en-GB" dirty="0">
              <a:latin typeface="Arial" panose="020B0604020202020204" pitchFamily="34" charset="0"/>
            </a:endParaRPr>
          </a:p>
        </p:txBody>
      </p:sp>
    </p:spTree>
    <p:extLst>
      <p:ext uri="{BB962C8B-B14F-4D97-AF65-F5344CB8AC3E}">
        <p14:creationId xmlns:p14="http://schemas.microsoft.com/office/powerpoint/2010/main" val="5883514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E02CBD5-8C6F-405A-8102-C4542DBAC77A}"/>
              </a:ext>
            </a:extLst>
          </p:cNvPr>
          <p:cNvSpPr>
            <a:spLocks noGrp="1"/>
          </p:cNvSpPr>
          <p:nvPr>
            <p:ph type="title"/>
          </p:nvPr>
        </p:nvSpPr>
        <p:spPr/>
        <p:txBody>
          <a:bodyPr/>
          <a:lstStyle/>
          <a:p>
            <a:endParaRPr lang="en-GB" dirty="0"/>
          </a:p>
        </p:txBody>
      </p:sp>
      <p:pic>
        <p:nvPicPr>
          <p:cNvPr id="9" name="Picture 8">
            <a:extLst>
              <a:ext uri="{FF2B5EF4-FFF2-40B4-BE49-F238E27FC236}">
                <a16:creationId xmlns:a16="http://schemas.microsoft.com/office/drawing/2014/main" id="{6D02AAF5-1E8F-4CB4-9B10-DEB1A83A5395}"/>
              </a:ext>
            </a:extLst>
          </p:cNvPr>
          <p:cNvPicPr>
            <a:picLocks noChangeAspect="1"/>
          </p:cNvPicPr>
          <p:nvPr/>
        </p:nvPicPr>
        <p:blipFill>
          <a:blip r:embed="rId3"/>
          <a:stretch>
            <a:fillRect/>
          </a:stretch>
        </p:blipFill>
        <p:spPr>
          <a:xfrm>
            <a:off x="0" y="0"/>
            <a:ext cx="8892002" cy="4835769"/>
          </a:xfrm>
          <a:prstGeom prst="rect">
            <a:avLst/>
          </a:prstGeom>
        </p:spPr>
      </p:pic>
      <p:sp>
        <p:nvSpPr>
          <p:cNvPr id="10" name="TextBox 9">
            <a:extLst>
              <a:ext uri="{FF2B5EF4-FFF2-40B4-BE49-F238E27FC236}">
                <a16:creationId xmlns:a16="http://schemas.microsoft.com/office/drawing/2014/main" id="{EB1D0CFA-F833-4094-BAA9-CCF4678A1D25}"/>
              </a:ext>
            </a:extLst>
          </p:cNvPr>
          <p:cNvSpPr txBox="1"/>
          <p:nvPr/>
        </p:nvSpPr>
        <p:spPr>
          <a:xfrm>
            <a:off x="7206936" y="5214328"/>
            <a:ext cx="1655710" cy="369332"/>
          </a:xfrm>
          <a:prstGeom prst="rect">
            <a:avLst/>
          </a:prstGeom>
          <a:noFill/>
        </p:spPr>
        <p:txBody>
          <a:bodyPr wrap="none" rtlCol="0">
            <a:spAutoFit/>
          </a:bodyPr>
          <a:lstStyle/>
          <a:p>
            <a:r>
              <a:rPr lang="en-GB" dirty="0"/>
              <a:t>(Watkins, 2021)</a:t>
            </a:r>
          </a:p>
        </p:txBody>
      </p:sp>
      <p:sp>
        <p:nvSpPr>
          <p:cNvPr id="12" name="TextBox 11">
            <a:extLst>
              <a:ext uri="{FF2B5EF4-FFF2-40B4-BE49-F238E27FC236}">
                <a16:creationId xmlns:a16="http://schemas.microsoft.com/office/drawing/2014/main" id="{AE10E275-8641-4628-B0FD-7C2C206C17F0}"/>
              </a:ext>
            </a:extLst>
          </p:cNvPr>
          <p:cNvSpPr txBox="1"/>
          <p:nvPr/>
        </p:nvSpPr>
        <p:spPr>
          <a:xfrm>
            <a:off x="1178169" y="5298100"/>
            <a:ext cx="4712677" cy="369332"/>
          </a:xfrm>
          <a:prstGeom prst="rect">
            <a:avLst/>
          </a:prstGeom>
          <a:noFill/>
        </p:spPr>
        <p:txBody>
          <a:bodyPr wrap="square" rtlCol="0">
            <a:spAutoFit/>
          </a:bodyPr>
          <a:lstStyle/>
          <a:p>
            <a:r>
              <a:rPr lang="en-GB" dirty="0"/>
              <a:t>Watkins’ webinar  28:00 – 51:00 </a:t>
            </a:r>
          </a:p>
        </p:txBody>
      </p:sp>
    </p:spTree>
    <p:extLst>
      <p:ext uri="{BB962C8B-B14F-4D97-AF65-F5344CB8AC3E}">
        <p14:creationId xmlns:p14="http://schemas.microsoft.com/office/powerpoint/2010/main" val="6464670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7EDDE-5BC2-4C34-ACB2-A75A1B3F1469}"/>
              </a:ext>
            </a:extLst>
          </p:cNvPr>
          <p:cNvSpPr>
            <a:spLocks noGrp="1"/>
          </p:cNvSpPr>
          <p:nvPr>
            <p:ph type="title"/>
          </p:nvPr>
        </p:nvSpPr>
        <p:spPr>
          <a:xfrm>
            <a:off x="0" y="-72232"/>
            <a:ext cx="7886700" cy="1325563"/>
          </a:xfrm>
        </p:spPr>
        <p:txBody>
          <a:bodyPr>
            <a:normAutofit/>
          </a:bodyPr>
          <a:lstStyle/>
          <a:p>
            <a:br>
              <a:rPr lang="en-GB" sz="3200" dirty="0"/>
            </a:br>
            <a:r>
              <a:rPr lang="en-GB" sz="3200" dirty="0">
                <a:solidFill>
                  <a:schemeClr val="accent1">
                    <a:lumMod val="50000"/>
                  </a:schemeClr>
                </a:solidFill>
              </a:rPr>
              <a:t>Theory -the “place based approach”</a:t>
            </a:r>
          </a:p>
        </p:txBody>
      </p:sp>
      <p:pic>
        <p:nvPicPr>
          <p:cNvPr id="6" name="Content Placeholder 5">
            <a:extLst>
              <a:ext uri="{FF2B5EF4-FFF2-40B4-BE49-F238E27FC236}">
                <a16:creationId xmlns:a16="http://schemas.microsoft.com/office/drawing/2014/main" id="{D1F93672-7991-424A-BBA9-99DA2799BC89}"/>
              </a:ext>
            </a:extLst>
          </p:cNvPr>
          <p:cNvPicPr>
            <a:picLocks noGrp="1" noChangeAspect="1"/>
          </p:cNvPicPr>
          <p:nvPr>
            <p:ph sz="half" idx="1"/>
          </p:nvPr>
        </p:nvPicPr>
        <p:blipFill>
          <a:blip r:embed="rId2"/>
          <a:stretch>
            <a:fillRect/>
          </a:stretch>
        </p:blipFill>
        <p:spPr>
          <a:xfrm>
            <a:off x="628648" y="1595925"/>
            <a:ext cx="3886200" cy="3666149"/>
          </a:xfrm>
        </p:spPr>
      </p:pic>
      <p:sp>
        <p:nvSpPr>
          <p:cNvPr id="7" name="Content Placeholder 6">
            <a:extLst>
              <a:ext uri="{FF2B5EF4-FFF2-40B4-BE49-F238E27FC236}">
                <a16:creationId xmlns:a16="http://schemas.microsoft.com/office/drawing/2014/main" id="{BDF11973-E1BA-4B45-A62A-089549D01746}"/>
              </a:ext>
            </a:extLst>
          </p:cNvPr>
          <p:cNvSpPr>
            <a:spLocks noGrp="1"/>
          </p:cNvSpPr>
          <p:nvPr>
            <p:ph sz="half" idx="2"/>
          </p:nvPr>
        </p:nvSpPr>
        <p:spPr>
          <a:xfrm>
            <a:off x="4629152" y="1253331"/>
            <a:ext cx="3886200" cy="4351338"/>
          </a:xfrm>
        </p:spPr>
        <p:txBody>
          <a:bodyPr>
            <a:normAutofit fontScale="92500" lnSpcReduction="10000"/>
          </a:bodyPr>
          <a:lstStyle/>
          <a:p>
            <a:pPr marL="0" indent="0">
              <a:buNone/>
            </a:pPr>
            <a:r>
              <a:rPr lang="en-GB" dirty="0">
                <a:solidFill>
                  <a:schemeClr val="accent1">
                    <a:lumMod val="50000"/>
                  </a:schemeClr>
                </a:solidFill>
                <a:latin typeface="Raleway" pitchFamily="2" charset="0"/>
              </a:rPr>
              <a:t>The p</a:t>
            </a:r>
            <a:r>
              <a:rPr lang="en-GB" b="0" i="0" dirty="0">
                <a:solidFill>
                  <a:schemeClr val="accent1">
                    <a:lumMod val="50000"/>
                  </a:schemeClr>
                </a:solidFill>
                <a:effectLst/>
                <a:latin typeface="Raleway" pitchFamily="2" charset="0"/>
              </a:rPr>
              <a:t>lace-based approach is a person-centred, bottom-up approach used to meet the unique needs of people in one given location by working together to use the best available resources and collaborate to gain local knowledge and insight.</a:t>
            </a:r>
          </a:p>
          <a:p>
            <a:pPr marL="0" indent="0">
              <a:buNone/>
            </a:pPr>
            <a:r>
              <a:rPr lang="en-GB" dirty="0">
                <a:solidFill>
                  <a:schemeClr val="accent1">
                    <a:lumMod val="50000"/>
                  </a:schemeClr>
                </a:solidFill>
                <a:latin typeface="Raleway" pitchFamily="2" charset="0"/>
              </a:rPr>
              <a:t>(Munro, 2015, </a:t>
            </a:r>
            <a:r>
              <a:rPr lang="en-GB" i="1" dirty="0">
                <a:solidFill>
                  <a:schemeClr val="accent1">
                    <a:lumMod val="50000"/>
                  </a:schemeClr>
                </a:solidFill>
                <a:latin typeface="Raleway" pitchFamily="2" charset="0"/>
              </a:rPr>
              <a:t>online</a:t>
            </a:r>
            <a:r>
              <a:rPr lang="en-GB" dirty="0">
                <a:solidFill>
                  <a:schemeClr val="accent1">
                    <a:lumMod val="50000"/>
                  </a:schemeClr>
                </a:solidFill>
                <a:latin typeface="Raleway" pitchFamily="2" charset="0"/>
              </a:rPr>
              <a:t>)</a:t>
            </a:r>
            <a:endParaRPr lang="en-GB" dirty="0">
              <a:solidFill>
                <a:schemeClr val="accent1">
                  <a:lumMod val="50000"/>
                </a:schemeClr>
              </a:solidFill>
            </a:endParaRPr>
          </a:p>
        </p:txBody>
      </p:sp>
    </p:spTree>
    <p:extLst>
      <p:ext uri="{BB962C8B-B14F-4D97-AF65-F5344CB8AC3E}">
        <p14:creationId xmlns:p14="http://schemas.microsoft.com/office/powerpoint/2010/main" val="26138609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7E2A4-700C-4AB3-AC88-AC819A289953}"/>
              </a:ext>
            </a:extLst>
          </p:cNvPr>
          <p:cNvSpPr>
            <a:spLocks noGrp="1"/>
          </p:cNvSpPr>
          <p:nvPr>
            <p:ph type="title"/>
          </p:nvPr>
        </p:nvSpPr>
        <p:spPr>
          <a:xfrm>
            <a:off x="690197" y="1946585"/>
            <a:ext cx="7886700" cy="1325563"/>
          </a:xfrm>
        </p:spPr>
        <p:txBody>
          <a:bodyPr>
            <a:normAutofit/>
          </a:bodyPr>
          <a:lstStyle/>
          <a:p>
            <a:br>
              <a:rPr lang="en-GB" b="0" i="0" dirty="0">
                <a:effectLst/>
                <a:latin typeface="Roboto" panose="02000000000000000000" pitchFamily="2" charset="0"/>
              </a:rPr>
            </a:br>
            <a:endParaRPr lang="en-GB" dirty="0"/>
          </a:p>
        </p:txBody>
      </p:sp>
      <p:sp>
        <p:nvSpPr>
          <p:cNvPr id="12" name="Content Placeholder 11">
            <a:extLst>
              <a:ext uri="{FF2B5EF4-FFF2-40B4-BE49-F238E27FC236}">
                <a16:creationId xmlns:a16="http://schemas.microsoft.com/office/drawing/2014/main" id="{33E10DE9-3749-4960-AC19-BFBD00833D9E}"/>
              </a:ext>
            </a:extLst>
          </p:cNvPr>
          <p:cNvSpPr>
            <a:spLocks noGrp="1"/>
          </p:cNvSpPr>
          <p:nvPr>
            <p:ph sz="half" idx="1"/>
          </p:nvPr>
        </p:nvSpPr>
        <p:spPr>
          <a:xfrm>
            <a:off x="422029" y="2449880"/>
            <a:ext cx="3886200" cy="1418737"/>
          </a:xfrm>
        </p:spPr>
        <p:txBody>
          <a:bodyPr>
            <a:normAutofit/>
          </a:bodyPr>
          <a:lstStyle/>
          <a:p>
            <a:r>
              <a:rPr lang="en-GB" dirty="0"/>
              <a:t>https://www.youtube.com/watch?v=-QE0Q0-5Ic8</a:t>
            </a:r>
          </a:p>
        </p:txBody>
      </p:sp>
      <p:sp>
        <p:nvSpPr>
          <p:cNvPr id="4" name="Content Placeholder 3">
            <a:extLst>
              <a:ext uri="{FF2B5EF4-FFF2-40B4-BE49-F238E27FC236}">
                <a16:creationId xmlns:a16="http://schemas.microsoft.com/office/drawing/2014/main" id="{E7C67F03-92F1-4F7F-BA30-BBAFD7B5AADD}"/>
              </a:ext>
            </a:extLst>
          </p:cNvPr>
          <p:cNvSpPr>
            <a:spLocks noGrp="1"/>
          </p:cNvSpPr>
          <p:nvPr>
            <p:ph sz="half" idx="2"/>
          </p:nvPr>
        </p:nvSpPr>
        <p:spPr>
          <a:xfrm>
            <a:off x="162655" y="318538"/>
            <a:ext cx="8291148" cy="1418737"/>
          </a:xfrm>
        </p:spPr>
        <p:txBody>
          <a:bodyPr>
            <a:normAutofit/>
          </a:bodyPr>
          <a:lstStyle/>
          <a:p>
            <a:pPr marL="0" indent="0">
              <a:buNone/>
            </a:pPr>
            <a:r>
              <a:rPr lang="en-GB" sz="2400" b="0" i="0" dirty="0">
                <a:solidFill>
                  <a:schemeClr val="accent1">
                    <a:lumMod val="50000"/>
                  </a:schemeClr>
                </a:solidFill>
                <a:effectLst/>
                <a:latin typeface="Roboto" panose="02000000000000000000" pitchFamily="2" charset="0"/>
              </a:rPr>
              <a:t>Monkton Priory Community Primary School - Community Engagement</a:t>
            </a:r>
            <a:endParaRPr lang="en-GB" sz="2400" dirty="0">
              <a:solidFill>
                <a:schemeClr val="accent1">
                  <a:lumMod val="50000"/>
                </a:schemeClr>
              </a:solidFill>
            </a:endParaRPr>
          </a:p>
        </p:txBody>
      </p:sp>
      <p:pic>
        <p:nvPicPr>
          <p:cNvPr id="14" name="Picture 13">
            <a:extLst>
              <a:ext uri="{FF2B5EF4-FFF2-40B4-BE49-F238E27FC236}">
                <a16:creationId xmlns:a16="http://schemas.microsoft.com/office/drawing/2014/main" id="{52BE947D-E89D-454C-A7E6-EDCC4EDF4280}"/>
              </a:ext>
            </a:extLst>
          </p:cNvPr>
          <p:cNvPicPr>
            <a:picLocks noChangeAspect="1"/>
          </p:cNvPicPr>
          <p:nvPr/>
        </p:nvPicPr>
        <p:blipFill>
          <a:blip r:embed="rId2"/>
          <a:stretch>
            <a:fillRect/>
          </a:stretch>
        </p:blipFill>
        <p:spPr>
          <a:xfrm>
            <a:off x="4629152" y="2012217"/>
            <a:ext cx="4396154" cy="2479561"/>
          </a:xfrm>
          <a:prstGeom prst="rect">
            <a:avLst/>
          </a:prstGeom>
        </p:spPr>
      </p:pic>
    </p:spTree>
    <p:extLst>
      <p:ext uri="{BB962C8B-B14F-4D97-AF65-F5344CB8AC3E}">
        <p14:creationId xmlns:p14="http://schemas.microsoft.com/office/powerpoint/2010/main" val="1024210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F418A8-7144-4289-A941-01F2AAC4B4E1}"/>
              </a:ext>
            </a:extLst>
          </p:cNvPr>
          <p:cNvSpPr>
            <a:spLocks noGrp="1"/>
          </p:cNvSpPr>
          <p:nvPr>
            <p:ph sz="half" idx="1"/>
          </p:nvPr>
        </p:nvSpPr>
        <p:spPr>
          <a:xfrm>
            <a:off x="314325" y="330933"/>
            <a:ext cx="8515350" cy="4351338"/>
          </a:xfrm>
        </p:spPr>
        <p:txBody>
          <a:bodyPr>
            <a:normAutofit fontScale="92500"/>
          </a:bodyPr>
          <a:lstStyle/>
          <a:p>
            <a:r>
              <a:rPr lang="en-GB" dirty="0"/>
              <a:t>Gibson, S. and Blandford, S. (2005) </a:t>
            </a:r>
            <a:r>
              <a:rPr lang="en-GB" i="1" dirty="0"/>
              <a:t>Managing special educational needs: A practical guide to primary and secondary schools.</a:t>
            </a:r>
            <a:r>
              <a:rPr lang="en-GB" dirty="0"/>
              <a:t> London. Sage. Available at: </a:t>
            </a:r>
            <a:r>
              <a:rPr lang="en-GB" dirty="0">
                <a:hlinkClick r:id="rId2"/>
              </a:rPr>
              <a:t>http://196.189.45.87/bitstream/123456789/28265/1/31..pdf</a:t>
            </a:r>
            <a:r>
              <a:rPr lang="en-GB" dirty="0"/>
              <a:t> (Accessed: 1/11/21)</a:t>
            </a:r>
          </a:p>
          <a:p>
            <a:pPr marL="0" indent="0">
              <a:buNone/>
            </a:pPr>
            <a:endParaRPr lang="en-GB" dirty="0"/>
          </a:p>
          <a:p>
            <a:r>
              <a:rPr lang="en-GB" dirty="0"/>
              <a:t>Munro, F. (2015)Place based working. Available at:  </a:t>
            </a:r>
            <a:r>
              <a:rPr lang="en-GB" dirty="0">
                <a:hlinkClick r:id="rId3"/>
              </a:rPr>
              <a:t>https://www.iriss.org.uk/resources/irisson/place-based-working#:~:text=Place%2Dbased%20working%20is%20a,gain%20local%20knowledge%20and%20insight</a:t>
            </a:r>
            <a:r>
              <a:rPr lang="en-GB" dirty="0"/>
              <a:t>. (accessed: 1/11/21</a:t>
            </a:r>
          </a:p>
        </p:txBody>
      </p:sp>
    </p:spTree>
    <p:extLst>
      <p:ext uri="{BB962C8B-B14F-4D97-AF65-F5344CB8AC3E}">
        <p14:creationId xmlns:p14="http://schemas.microsoft.com/office/powerpoint/2010/main" val="18216071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77BBD35-9A5F-44D5-845C-8348E87D4614}"/>
              </a:ext>
            </a:extLst>
          </p:cNvPr>
          <p:cNvSpPr>
            <a:spLocks noGrp="1"/>
          </p:cNvSpPr>
          <p:nvPr>
            <p:ph sz="half" idx="1"/>
          </p:nvPr>
        </p:nvSpPr>
        <p:spPr>
          <a:xfrm>
            <a:off x="448688" y="398834"/>
            <a:ext cx="8578580" cy="4807001"/>
          </a:xfrm>
        </p:spPr>
        <p:txBody>
          <a:bodyPr>
            <a:normAutofit fontScale="70000" lnSpcReduction="20000"/>
          </a:bodyPr>
          <a:lstStyle/>
          <a:p>
            <a:r>
              <a:rPr lang="en-GB" sz="2800" dirty="0"/>
              <a:t>Scanlan, M. and Johnson, L. (2020) ‘Inclusive leadership on the social frontiers: Family and community engagement’, in  Theoharis, G. and Scanlan, M. (eds.) </a:t>
            </a:r>
            <a:r>
              <a:rPr lang="en-GB" sz="2800" i="1" dirty="0"/>
              <a:t>Leadership for increasingly diverse schools.</a:t>
            </a:r>
            <a:r>
              <a:rPr lang="en-GB" sz="2800" dirty="0"/>
              <a:t> London. Routledge. (Leganto)</a:t>
            </a:r>
          </a:p>
          <a:p>
            <a:r>
              <a:rPr lang="en-GB" sz="2800" dirty="0"/>
              <a:t>Watkins, L. (2021) ‘Connecting the Pieces…Developing Bettws Early Learning Community’ (from British Council Wales  </a:t>
            </a:r>
            <a:r>
              <a:rPr lang="en-GB" sz="2800" i="1" dirty="0"/>
              <a:t>Community Schools in Wales Webinar. April 12</a:t>
            </a:r>
            <a:r>
              <a:rPr lang="en-GB" sz="2800" i="1" baseline="30000" dirty="0"/>
              <a:t>th</a:t>
            </a:r>
            <a:r>
              <a:rPr lang="en-GB" sz="2800" i="1" dirty="0"/>
              <a:t> 2021) A</a:t>
            </a:r>
            <a:r>
              <a:rPr lang="en-GB" sz="2800" dirty="0"/>
              <a:t>vailable at: </a:t>
            </a:r>
            <a:r>
              <a:rPr lang="en-GB" sz="2800" dirty="0">
                <a:hlinkClick r:id="rId2"/>
              </a:rPr>
              <a:t>https://wales.britishcouncil.org/en/community-school-wales-webinar</a:t>
            </a:r>
            <a:r>
              <a:rPr lang="en-GB" sz="2800" dirty="0"/>
              <a:t> (28:00 - 51 minutes)  (Accessed: 1/11/21)</a:t>
            </a:r>
          </a:p>
          <a:p>
            <a:pPr marL="0" indent="0">
              <a:buNone/>
            </a:pPr>
            <a:endParaRPr lang="en-GB" sz="2800" dirty="0"/>
          </a:p>
          <a:p>
            <a:r>
              <a:rPr lang="en-GB" sz="2800" dirty="0"/>
              <a:t>Welsh Assembly Government (2003</a:t>
            </a:r>
            <a:r>
              <a:rPr lang="en-GB" sz="2800" i="1" dirty="0"/>
              <a:t>) I</a:t>
            </a:r>
            <a:r>
              <a:rPr lang="en-GB" sz="1800" i="1" dirty="0"/>
              <a:t>nformation sheet: Community Focused Schools</a:t>
            </a:r>
            <a:r>
              <a:rPr lang="en-GB" sz="2800" i="1" dirty="0"/>
              <a:t> Available at: </a:t>
            </a:r>
            <a:r>
              <a:rPr lang="en-GB" sz="2800" dirty="0">
                <a:hlinkClick r:id="rId3"/>
              </a:rPr>
              <a:t>https://senedd.wales/NAfW%20Documents/cyp_3__sp_07a__community_focused_schools_e_.pdf%20-%2019022010/cyp_3__sp_07a__community_focused_schools_e_-English.pdf</a:t>
            </a:r>
            <a:r>
              <a:rPr lang="en-GB" sz="2800" dirty="0"/>
              <a:t> (accessed 3/8/2020)</a:t>
            </a:r>
          </a:p>
          <a:p>
            <a:r>
              <a:rPr lang="en-GB" sz="2800" dirty="0"/>
              <a:t>Welsh Government (2016) </a:t>
            </a:r>
            <a:r>
              <a:rPr lang="en-GB" sz="1800" i="1" dirty="0"/>
              <a:t>FaCE the challenge together: Family and community engagement toolkit for schools in Wales Main guidance. </a:t>
            </a:r>
            <a:r>
              <a:rPr lang="en-GB" sz="1800" dirty="0"/>
              <a:t>Available at: </a:t>
            </a:r>
            <a:r>
              <a:rPr lang="en-GB" sz="1800" dirty="0">
                <a:hlinkClick r:id="rId4"/>
              </a:rPr>
              <a:t>https://gov.wales/sites/default/files/publications/2018-12/face-the-challenge-together-family-and-community-engagement-toolkit-for-schools-in-wales-main-guidance.pdf</a:t>
            </a:r>
            <a:r>
              <a:rPr lang="en-GB" sz="1800" dirty="0"/>
              <a:t>  (Accessed: 13/11/2021)</a:t>
            </a:r>
          </a:p>
          <a:p>
            <a:endParaRPr lang="en-GB" dirty="0"/>
          </a:p>
        </p:txBody>
      </p:sp>
    </p:spTree>
    <p:extLst>
      <p:ext uri="{BB962C8B-B14F-4D97-AF65-F5344CB8AC3E}">
        <p14:creationId xmlns:p14="http://schemas.microsoft.com/office/powerpoint/2010/main" val="561727254"/>
      </p:ext>
    </p:extLst>
  </p:cSld>
  <p:clrMapOvr>
    <a:masterClrMapping/>
  </p:clrMapOvr>
</p:sld>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58FD6D93-CD54-4ADE-9F73-119BC1B8B659}" vid="{47553256-7483-4926-B802-20B1EB73DF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cd6363ea4f4541baaf4aadf57a86f719">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24f73608559c122f1aad4c20a927a94a"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D743AB7-1C01-422F-ADDF-799FDE005B16}">
  <ds:schemaRefs>
    <ds:schemaRef ds:uri="http://www.w3.org/XML/1998/namespace"/>
    <ds:schemaRef ds:uri="http://schemas.microsoft.com/office/2006/metadata/properties"/>
    <ds:schemaRef ds:uri="http://schemas.microsoft.com/office/2006/documentManagement/types"/>
    <ds:schemaRef ds:uri="http://purl.org/dc/dcmitype/"/>
    <ds:schemaRef ds:uri="http://schemas.microsoft.com/office/infopath/2007/PartnerControls"/>
    <ds:schemaRef ds:uri="16bfc89a-06a0-41d6-ae50-6ff65b36cb8b"/>
    <ds:schemaRef ds:uri="http://schemas.openxmlformats.org/package/2006/metadata/core-properties"/>
    <ds:schemaRef ds:uri="e4a72011-89be-41d7-bd49-565121a9e247"/>
    <ds:schemaRef ds:uri="http://purl.org/dc/terms/"/>
    <ds:schemaRef ds:uri="http://purl.org/dc/elements/1.1/"/>
  </ds:schemaRefs>
</ds:datastoreItem>
</file>

<file path=customXml/itemProps2.xml><?xml version="1.0" encoding="utf-8"?>
<ds:datastoreItem xmlns:ds="http://schemas.openxmlformats.org/officeDocument/2006/customXml" ds:itemID="{5B52DC22-0BED-4FAF-843C-F2E14E3A6B0B}">
  <ds:schemaRefs>
    <ds:schemaRef ds:uri="http://schemas.microsoft.com/sharepoint/v3/contenttype/forms"/>
  </ds:schemaRefs>
</ds:datastoreItem>
</file>

<file path=customXml/itemProps3.xml><?xml version="1.0" encoding="utf-8"?>
<ds:datastoreItem xmlns:ds="http://schemas.openxmlformats.org/officeDocument/2006/customXml" ds:itemID="{2999C56A-AC4E-4661-A717-0477FE4E2E0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Theme1</Template>
  <TotalTime>504</TotalTime>
  <Words>1046</Words>
  <Application>Microsoft Office PowerPoint</Application>
  <PresentationFormat>On-screen Show (4:3)</PresentationFormat>
  <Paragraphs>63</Paragraphs>
  <Slides>13</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Calibri Light</vt:lpstr>
      <vt:lpstr>Raleway</vt:lpstr>
      <vt:lpstr>Roboto</vt:lpstr>
      <vt:lpstr>Theme1</vt:lpstr>
      <vt:lpstr>PowerPoint Presentation</vt:lpstr>
      <vt:lpstr>PowerPoint Presentation</vt:lpstr>
      <vt:lpstr>PowerPoint Presentation</vt:lpstr>
      <vt:lpstr>School (and EY settings)  and community</vt:lpstr>
      <vt:lpstr>PowerPoint Presentation</vt:lpstr>
      <vt:lpstr>Te Whaariki</vt:lpstr>
      <vt:lpstr>Theory: Schools as Social Frontiers</vt:lpstr>
      <vt:lpstr>PowerPoint Presentation</vt:lpstr>
      <vt:lpstr>PowerPoint Presentation</vt:lpstr>
      <vt:lpstr> Theory -the “place based approach”</vt:lpstr>
      <vt:lpstr>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Pitman</dc:creator>
  <cp:lastModifiedBy>Debra Odeh</cp:lastModifiedBy>
  <cp:revision>29</cp:revision>
  <dcterms:created xsi:type="dcterms:W3CDTF">2021-11-13T16:48:49Z</dcterms:created>
  <dcterms:modified xsi:type="dcterms:W3CDTF">2024-11-17T22:46:19Z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ies>
</file>