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xls" ContentType="application/vnd.ms-excel"/>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0"/>
  </p:notesMasterIdLst>
  <p:sldIdLst>
    <p:sldId id="295" r:id="rId2"/>
    <p:sldId id="296" r:id="rId3"/>
    <p:sldId id="298" r:id="rId4"/>
    <p:sldId id="299" r:id="rId5"/>
    <p:sldId id="300" r:id="rId6"/>
    <p:sldId id="301" r:id="rId7"/>
    <p:sldId id="302" r:id="rId8"/>
    <p:sldId id="303" r:id="rId9"/>
    <p:sldId id="304" r:id="rId10"/>
    <p:sldId id="305" r:id="rId11"/>
    <p:sldId id="306" r:id="rId12"/>
    <p:sldId id="307" r:id="rId13"/>
    <p:sldId id="308" r:id="rId14"/>
    <p:sldId id="309" r:id="rId15"/>
    <p:sldId id="310" r:id="rId16"/>
    <p:sldId id="311" r:id="rId17"/>
    <p:sldId id="312" r:id="rId18"/>
    <p:sldId id="313" r:id="rId19"/>
    <p:sldId id="314" r:id="rId20"/>
    <p:sldId id="315" r:id="rId21"/>
    <p:sldId id="316" r:id="rId22"/>
    <p:sldId id="317" r:id="rId23"/>
    <p:sldId id="318" r:id="rId24"/>
    <p:sldId id="319" r:id="rId25"/>
    <p:sldId id="320" r:id="rId26"/>
    <p:sldId id="321" r:id="rId27"/>
    <p:sldId id="322" r:id="rId28"/>
    <p:sldId id="323" r:id="rId29"/>
    <p:sldId id="324" r:id="rId30"/>
    <p:sldId id="325" r:id="rId31"/>
    <p:sldId id="326" r:id="rId32"/>
    <p:sldId id="327" r:id="rId33"/>
    <p:sldId id="328" r:id="rId34"/>
    <p:sldId id="329" r:id="rId35"/>
    <p:sldId id="330" r:id="rId36"/>
    <p:sldId id="331" r:id="rId37"/>
    <p:sldId id="332" r:id="rId38"/>
    <p:sldId id="333" r:id="rId39"/>
    <p:sldId id="334" r:id="rId40"/>
    <p:sldId id="335" r:id="rId41"/>
    <p:sldId id="336" r:id="rId42"/>
    <p:sldId id="337" r:id="rId43"/>
    <p:sldId id="338" r:id="rId44"/>
    <p:sldId id="339" r:id="rId45"/>
    <p:sldId id="340" r:id="rId46"/>
    <p:sldId id="341" r:id="rId47"/>
    <p:sldId id="342" r:id="rId48"/>
    <p:sldId id="343"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5" d="100"/>
          <a:sy n="115" d="100"/>
        </p:scale>
        <p:origin x="77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8C1B39-D4FB-4FBA-BE64-D45492414B4A}" type="datetimeFigureOut">
              <a:rPr lang="en-GB" smtClean="0"/>
              <a:t>03/11/2017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9BF4AE-291B-45C1-BB29-E0E64D944710}" type="slidenum">
              <a:rPr lang="en-GB" smtClean="0"/>
              <a:t>‹#›</a:t>
            </a:fld>
            <a:endParaRPr lang="en-GB"/>
          </a:p>
        </p:txBody>
      </p:sp>
    </p:spTree>
    <p:extLst>
      <p:ext uri="{BB962C8B-B14F-4D97-AF65-F5344CB8AC3E}">
        <p14:creationId xmlns:p14="http://schemas.microsoft.com/office/powerpoint/2010/main" val="604355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B329E00-FD38-42B4-99C3-5417A3CD552D}" type="datetimeFigureOut">
              <a:rPr lang="en-GB" smtClean="0"/>
              <a:t>03/11/2017</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56BD432-6838-4DBA-A24D-2FC0278E21B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56BD432-6838-4DBA-A24D-2FC0278E21B8}"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56BD432-6838-4DBA-A24D-2FC0278E21B8}"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56BD432-6838-4DBA-A24D-2FC0278E21B8}"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956BD432-6838-4DBA-A24D-2FC0278E21B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956BD432-6838-4DBA-A24D-2FC0278E21B8}"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956BD432-6838-4DBA-A24D-2FC0278E21B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0B329E00-FD38-42B4-99C3-5417A3CD552D}" type="datetimeFigureOut">
              <a:rPr lang="en-GB" smtClean="0"/>
              <a:t>03/11/2017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56BD432-6838-4DBA-A24D-2FC0278E21B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B329E00-FD38-42B4-99C3-5417A3CD552D}" type="datetimeFigureOut">
              <a:rPr lang="en-GB" smtClean="0"/>
              <a:t>03/11/2017</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56BD432-6838-4DBA-A24D-2FC0278E21B8}"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56BD432-6838-4DBA-A24D-2FC0278E21B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56BD432-6838-4DBA-A24D-2FC0278E21B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B329E00-FD38-42B4-99C3-5417A3CD552D}" type="datetimeFigureOut">
              <a:rPr lang="en-GB" smtClean="0"/>
              <a:t>03/11/2017</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56BD432-6838-4DBA-A24D-2FC0278E21B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oleObject" Target="../embeddings/Microsoft_Excel_97-2003_Worksheet1.xls"/><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5.emf"/></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oleObject" Target="../embeddings/Microsoft_Excel_97-2003_Worksheet2.xls"/><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6.em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5"/>
          <p:cNvSpPr>
            <a:spLocks noGrp="1"/>
          </p:cNvSpPr>
          <p:nvPr>
            <p:ph type="ctrTitle"/>
          </p:nvPr>
        </p:nvSpPr>
        <p:spPr>
          <a:xfrm>
            <a:off x="539552" y="548680"/>
            <a:ext cx="8206680" cy="4248472"/>
          </a:xfrm>
        </p:spPr>
        <p:txBody>
          <a:bodyPr>
            <a:normAutofit fontScale="90000"/>
          </a:bodyPr>
          <a:lstStyle/>
          <a:p>
            <a:pPr algn="ctr"/>
            <a:r>
              <a:rPr lang="en-US" altLang="en-US" dirty="0" smtClean="0">
                <a:solidFill>
                  <a:schemeClr val="tx1"/>
                </a:solidFill>
              </a:rPr>
              <a:t>Research Design and Analysis</a:t>
            </a:r>
            <a:br>
              <a:rPr lang="en-US" altLang="en-US" dirty="0" smtClean="0">
                <a:solidFill>
                  <a:schemeClr val="tx1"/>
                </a:solidFill>
              </a:rPr>
            </a:br>
            <a:r>
              <a:rPr lang="en-US" altLang="en-US" dirty="0" smtClean="0">
                <a:solidFill>
                  <a:schemeClr val="tx1"/>
                </a:solidFill>
              </a:rPr>
              <a:t/>
            </a:r>
            <a:br>
              <a:rPr lang="en-US" altLang="en-US" dirty="0" smtClean="0">
                <a:solidFill>
                  <a:schemeClr val="tx1"/>
                </a:solidFill>
              </a:rPr>
            </a:br>
            <a:r>
              <a:rPr lang="en-US" altLang="en-US" dirty="0" smtClean="0">
                <a:solidFill>
                  <a:schemeClr val="tx1"/>
                </a:solidFill>
              </a:rPr>
              <a:t>Multi-level Analysis</a:t>
            </a:r>
            <a:r>
              <a:rPr lang="en-US" altLang="en-US" dirty="0" smtClean="0">
                <a:solidFill>
                  <a:schemeClr val="tx1"/>
                </a:solidFill>
              </a:rPr>
              <a:t/>
            </a:r>
            <a:br>
              <a:rPr lang="en-US" altLang="en-US" dirty="0" smtClean="0">
                <a:solidFill>
                  <a:schemeClr val="tx1"/>
                </a:solidFill>
              </a:rPr>
            </a:br>
            <a:r>
              <a:rPr lang="en-US" altLang="en-US" dirty="0" smtClean="0">
                <a:solidFill>
                  <a:schemeClr val="tx1"/>
                </a:solidFill>
              </a:rPr>
              <a:t/>
            </a:r>
            <a:br>
              <a:rPr lang="en-US" altLang="en-US" dirty="0" smtClean="0">
                <a:solidFill>
                  <a:schemeClr val="tx1"/>
                </a:solidFill>
              </a:rPr>
            </a:br>
            <a:r>
              <a:rPr lang="en-US" altLang="en-US" dirty="0" smtClean="0">
                <a:solidFill>
                  <a:schemeClr val="tx1"/>
                </a:solidFill>
              </a:rPr>
              <a:t/>
            </a:r>
            <a:br>
              <a:rPr lang="en-US" altLang="en-US" dirty="0" smtClean="0">
                <a:solidFill>
                  <a:schemeClr val="tx1"/>
                </a:solidFill>
              </a:rPr>
            </a:br>
            <a:r>
              <a:rPr lang="en-US" altLang="en-US" sz="3200" dirty="0" smtClean="0">
                <a:solidFill>
                  <a:schemeClr val="tx1"/>
                </a:solidFill>
              </a:rPr>
              <a:t>Dr. </a:t>
            </a:r>
            <a:r>
              <a:rPr lang="en-US" altLang="en-US" sz="3200" dirty="0" smtClean="0">
                <a:solidFill>
                  <a:schemeClr val="tx1"/>
                </a:solidFill>
              </a:rPr>
              <a:t>Paul Hutchings</a:t>
            </a:r>
            <a:br>
              <a:rPr lang="en-US" altLang="en-US" sz="3200" dirty="0" smtClean="0">
                <a:solidFill>
                  <a:schemeClr val="tx1"/>
                </a:solidFill>
              </a:rPr>
            </a:br>
            <a:r>
              <a:rPr lang="en-US" altLang="en-US" sz="3200" dirty="0" smtClean="0">
                <a:solidFill>
                  <a:schemeClr val="tx1"/>
                </a:solidFill>
              </a:rPr>
              <a:t>Miss Katie Sullivan</a:t>
            </a:r>
            <a:endParaRPr lang="en-US" altLang="en-US" dirty="0" smtClean="0">
              <a:solidFill>
                <a:schemeClr val="tx1"/>
              </a:solidFill>
            </a:endParaRPr>
          </a:p>
        </p:txBody>
      </p:sp>
    </p:spTree>
    <p:extLst>
      <p:ext uri="{BB962C8B-B14F-4D97-AF65-F5344CB8AC3E}">
        <p14:creationId xmlns:p14="http://schemas.microsoft.com/office/powerpoint/2010/main" val="446516950"/>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7772400" cy="1143000"/>
          </a:xfrm>
        </p:spPr>
        <p:txBody>
          <a:bodyPr/>
          <a:lstStyle/>
          <a:p>
            <a:pPr algn="ctr"/>
            <a:r>
              <a:rPr lang="en-GB" dirty="0" smtClean="0">
                <a:solidFill>
                  <a:schemeClr val="tx1"/>
                </a:solidFill>
              </a:rPr>
              <a:t>ESSENTIAL </a:t>
            </a:r>
            <a:r>
              <a:rPr lang="en-GB" dirty="0" smtClean="0">
                <a:solidFill>
                  <a:schemeClr val="tx1"/>
                </a:solidFill>
              </a:rPr>
              <a:t>READING</a:t>
            </a:r>
            <a:endParaRPr lang="en-GB" dirty="0">
              <a:solidFill>
                <a:schemeClr val="tx1"/>
              </a:solidFill>
            </a:endParaRPr>
          </a:p>
        </p:txBody>
      </p:sp>
      <p:sp>
        <p:nvSpPr>
          <p:cNvPr id="3" name="Content Placeholder 2"/>
          <p:cNvSpPr>
            <a:spLocks noGrp="1"/>
          </p:cNvSpPr>
          <p:nvPr>
            <p:ph idx="1"/>
          </p:nvPr>
        </p:nvSpPr>
        <p:spPr>
          <a:xfrm>
            <a:off x="685800" y="1268760"/>
            <a:ext cx="8350696" cy="4114800"/>
          </a:xfrm>
        </p:spPr>
        <p:txBody>
          <a:bodyPr/>
          <a:lstStyle/>
          <a:p>
            <a:pPr marL="0" indent="0">
              <a:buNone/>
            </a:pPr>
            <a:endParaRPr lang="en-GB" sz="2800" dirty="0" smtClean="0"/>
          </a:p>
          <a:p>
            <a:r>
              <a:rPr lang="en-GB" sz="2800" dirty="0" err="1"/>
              <a:t>Coolican</a:t>
            </a:r>
            <a:r>
              <a:rPr lang="en-GB" sz="2800" dirty="0"/>
              <a:t>, H. (2014). </a:t>
            </a:r>
            <a:r>
              <a:rPr lang="en-GB" sz="2800" i="1" dirty="0"/>
              <a:t>Research methods and statistics in psychology</a:t>
            </a:r>
            <a:r>
              <a:rPr lang="en-GB" sz="2800" dirty="0"/>
              <a:t>. London: Taylor &amp; Francis. </a:t>
            </a:r>
            <a:r>
              <a:rPr lang="en-GB" sz="2800" b="1" dirty="0"/>
              <a:t>Chapters 20, 21, &amp; 22.</a:t>
            </a:r>
            <a:endParaRPr lang="en-GB" sz="2800" dirty="0" smtClean="0"/>
          </a:p>
          <a:p>
            <a:endParaRPr lang="en-GB" dirty="0"/>
          </a:p>
        </p:txBody>
      </p:sp>
    </p:spTree>
    <p:extLst>
      <p:ext uri="{BB962C8B-B14F-4D97-AF65-F5344CB8AC3E}">
        <p14:creationId xmlns:p14="http://schemas.microsoft.com/office/powerpoint/2010/main" val="420456310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7772400" cy="1143000"/>
          </a:xfrm>
        </p:spPr>
        <p:txBody>
          <a:bodyPr>
            <a:noAutofit/>
          </a:bodyPr>
          <a:lstStyle/>
          <a:p>
            <a:r>
              <a:rPr lang="en-GB" sz="3200" dirty="0" smtClean="0">
                <a:solidFill>
                  <a:schemeClr val="tx1"/>
                </a:solidFill>
              </a:rPr>
              <a:t>Lecture </a:t>
            </a:r>
            <a:r>
              <a:rPr lang="en-GB" sz="3200" dirty="0" smtClean="0">
                <a:solidFill>
                  <a:schemeClr val="tx1"/>
                </a:solidFill>
              </a:rPr>
              <a:t>Outlines: Next three lectures</a:t>
            </a:r>
            <a:endParaRPr lang="en-GB" sz="3200" dirty="0">
              <a:solidFill>
                <a:schemeClr val="tx1"/>
              </a:solidFill>
            </a:endParaRPr>
          </a:p>
        </p:txBody>
      </p:sp>
      <p:sp>
        <p:nvSpPr>
          <p:cNvPr id="3" name="Content Placeholder 2"/>
          <p:cNvSpPr>
            <a:spLocks noGrp="1"/>
          </p:cNvSpPr>
          <p:nvPr>
            <p:ph idx="1"/>
          </p:nvPr>
        </p:nvSpPr>
        <p:spPr>
          <a:xfrm>
            <a:off x="904056" y="1330424"/>
            <a:ext cx="7772400" cy="4114800"/>
          </a:xfrm>
        </p:spPr>
        <p:txBody>
          <a:bodyPr>
            <a:normAutofit fontScale="92500" lnSpcReduction="10000"/>
          </a:bodyPr>
          <a:lstStyle/>
          <a:p>
            <a:r>
              <a:rPr lang="en-GB" altLang="en-US" dirty="0" smtClean="0"/>
              <a:t>Brief recap on simple designs involving two groups or two conditions.</a:t>
            </a:r>
          </a:p>
          <a:p>
            <a:pPr marL="0" indent="0">
              <a:buNone/>
            </a:pPr>
            <a:endParaRPr lang="en-GB" altLang="en-US" sz="1800" dirty="0" smtClean="0"/>
          </a:p>
          <a:p>
            <a:r>
              <a:rPr lang="en-GB" altLang="en-US" dirty="0" smtClean="0"/>
              <a:t>Brief recap on basic ANOVA design </a:t>
            </a:r>
            <a:r>
              <a:rPr lang="en-GB" altLang="en-US" sz="2800" dirty="0" smtClean="0"/>
              <a:t>(Multi-level analysis/one-way ANOVA).</a:t>
            </a:r>
          </a:p>
          <a:p>
            <a:pPr marL="0" indent="0">
              <a:buNone/>
            </a:pPr>
            <a:endParaRPr lang="en-GB" altLang="en-US" sz="1800" dirty="0" smtClean="0"/>
          </a:p>
          <a:p>
            <a:r>
              <a:rPr lang="en-GB" dirty="0" smtClean="0"/>
              <a:t>Introduction to </a:t>
            </a:r>
            <a:r>
              <a:rPr lang="en-GB" dirty="0"/>
              <a:t>M</a:t>
            </a:r>
            <a:r>
              <a:rPr lang="en-GB" dirty="0" smtClean="0"/>
              <a:t>ulti-factorial designs</a:t>
            </a:r>
            <a:r>
              <a:rPr lang="en-GB" dirty="0" smtClean="0"/>
              <a:t>.</a:t>
            </a:r>
          </a:p>
          <a:p>
            <a:endParaRPr lang="en-GB" dirty="0"/>
          </a:p>
          <a:p>
            <a:r>
              <a:rPr lang="en-GB" dirty="0" smtClean="0"/>
              <a:t>Understanding calculations for each type of analysis</a:t>
            </a:r>
          </a:p>
          <a:p>
            <a:pPr lvl="1"/>
            <a:r>
              <a:rPr lang="en-GB" dirty="0" smtClean="0"/>
              <a:t>When appropriate/not appropriate</a:t>
            </a:r>
            <a:endParaRPr lang="en-GB" dirty="0"/>
          </a:p>
        </p:txBody>
      </p:sp>
    </p:spTree>
    <p:extLst>
      <p:ext uri="{BB962C8B-B14F-4D97-AF65-F5344CB8AC3E}">
        <p14:creationId xmlns:p14="http://schemas.microsoft.com/office/powerpoint/2010/main" val="4965587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16632"/>
            <a:ext cx="7772400" cy="1143000"/>
          </a:xfrm>
        </p:spPr>
        <p:txBody>
          <a:bodyPr/>
          <a:lstStyle/>
          <a:p>
            <a:pPr algn="ctr"/>
            <a:r>
              <a:rPr lang="en-GB" dirty="0" smtClean="0">
                <a:solidFill>
                  <a:schemeClr val="tx1"/>
                </a:solidFill>
              </a:rPr>
              <a:t>Basic Terms </a:t>
            </a:r>
            <a:endParaRPr lang="en-GB" dirty="0">
              <a:solidFill>
                <a:schemeClr val="tx1"/>
              </a:solidFill>
            </a:endParaRPr>
          </a:p>
        </p:txBody>
      </p:sp>
      <p:sp>
        <p:nvSpPr>
          <p:cNvPr id="3" name="Content Placeholder 2"/>
          <p:cNvSpPr>
            <a:spLocks noGrp="1"/>
          </p:cNvSpPr>
          <p:nvPr>
            <p:ph idx="1"/>
          </p:nvPr>
        </p:nvSpPr>
        <p:spPr>
          <a:xfrm>
            <a:off x="323528" y="1628800"/>
            <a:ext cx="8712968" cy="4320480"/>
          </a:xfrm>
        </p:spPr>
        <p:txBody>
          <a:bodyPr>
            <a:normAutofit lnSpcReduction="10000"/>
          </a:bodyPr>
          <a:lstStyle/>
          <a:p>
            <a:r>
              <a:rPr lang="en-GB" sz="2800" dirty="0" smtClean="0"/>
              <a:t>Factors: These are the Independent Variables (IVs) </a:t>
            </a:r>
          </a:p>
          <a:p>
            <a:pPr marL="0" indent="0">
              <a:buNone/>
            </a:pPr>
            <a:endParaRPr lang="en-GB" sz="1200" dirty="0" smtClean="0"/>
          </a:p>
          <a:p>
            <a:r>
              <a:rPr lang="en-GB" sz="2800" dirty="0" smtClean="0"/>
              <a:t>Levels of factors: Similar to conditions</a:t>
            </a:r>
          </a:p>
          <a:p>
            <a:pPr marL="0" indent="0">
              <a:buNone/>
            </a:pPr>
            <a:endParaRPr lang="en-GB" sz="1200" dirty="0" smtClean="0"/>
          </a:p>
          <a:p>
            <a:r>
              <a:rPr lang="en-GB" sz="2800" dirty="0" smtClean="0"/>
              <a:t>Between-subject factor: Factors whose levels vary between Ps </a:t>
            </a:r>
            <a:r>
              <a:rPr lang="en-GB" sz="2000" dirty="0" smtClean="0"/>
              <a:t>(each P only experiences 1 level of a factor).</a:t>
            </a:r>
          </a:p>
          <a:p>
            <a:pPr marL="0" indent="0">
              <a:buNone/>
            </a:pPr>
            <a:endParaRPr lang="en-GB" sz="1200" dirty="0" smtClean="0"/>
          </a:p>
          <a:p>
            <a:r>
              <a:rPr lang="en-GB" sz="2800" dirty="0" smtClean="0"/>
              <a:t>Within-subject factors: Factors whose various levels vary within a P </a:t>
            </a:r>
            <a:r>
              <a:rPr lang="en-GB" sz="2000" dirty="0" smtClean="0"/>
              <a:t>(each P will experience 2 or more levels of a factor).</a:t>
            </a:r>
          </a:p>
          <a:p>
            <a:endParaRPr lang="en-GB" sz="2800" dirty="0"/>
          </a:p>
        </p:txBody>
      </p:sp>
    </p:spTree>
    <p:extLst>
      <p:ext uri="{BB962C8B-B14F-4D97-AF65-F5344CB8AC3E}">
        <p14:creationId xmlns:p14="http://schemas.microsoft.com/office/powerpoint/2010/main" val="29969603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827584" y="188640"/>
            <a:ext cx="7772400" cy="1143000"/>
          </a:xfrm>
        </p:spPr>
        <p:txBody>
          <a:bodyPr>
            <a:normAutofit fontScale="90000"/>
          </a:bodyPr>
          <a:lstStyle/>
          <a:p>
            <a:pPr eaLnBrk="1" hangingPunct="1"/>
            <a:r>
              <a:rPr lang="en-GB" altLang="en-US" sz="4000" dirty="0" smtClean="0">
                <a:solidFill>
                  <a:schemeClr val="tx1"/>
                </a:solidFill>
              </a:rPr>
              <a:t>Factors in experiments/studies</a:t>
            </a:r>
          </a:p>
        </p:txBody>
      </p:sp>
      <p:sp>
        <p:nvSpPr>
          <p:cNvPr id="50179" name="Rectangle 3"/>
          <p:cNvSpPr>
            <a:spLocks noGrp="1" noChangeArrowheads="1"/>
          </p:cNvSpPr>
          <p:nvPr>
            <p:ph type="body" idx="1"/>
          </p:nvPr>
        </p:nvSpPr>
        <p:spPr>
          <a:xfrm>
            <a:off x="684212" y="1340768"/>
            <a:ext cx="8064251" cy="4402807"/>
          </a:xfrm>
        </p:spPr>
        <p:txBody>
          <a:bodyPr/>
          <a:lstStyle/>
          <a:p>
            <a:pPr eaLnBrk="1" hangingPunct="1"/>
            <a:r>
              <a:rPr lang="en-GB" altLang="en-US" sz="2800" dirty="0" smtClean="0"/>
              <a:t>Many research design examples you have come across so far have involved:</a:t>
            </a:r>
          </a:p>
          <a:p>
            <a:pPr lvl="1" eaLnBrk="1" hangingPunct="1"/>
            <a:r>
              <a:rPr lang="en-GB" altLang="en-US" b="1" dirty="0" smtClean="0">
                <a:solidFill>
                  <a:srgbClr val="FF0000"/>
                </a:solidFill>
              </a:rPr>
              <a:t>Single</a:t>
            </a:r>
            <a:r>
              <a:rPr lang="en-GB" altLang="en-US" sz="2400" dirty="0" smtClean="0"/>
              <a:t> variable studies E.g.:</a:t>
            </a:r>
          </a:p>
          <a:p>
            <a:pPr lvl="1" eaLnBrk="1" hangingPunct="1"/>
            <a:r>
              <a:rPr lang="en-GB" altLang="en-US" sz="2400" dirty="0" smtClean="0"/>
              <a:t>Does IV ‘extraversion’ effect Facebook use?</a:t>
            </a:r>
          </a:p>
          <a:p>
            <a:pPr lvl="1" eaLnBrk="1" hangingPunct="1"/>
            <a:r>
              <a:rPr lang="en-GB" altLang="en-US" sz="2400" dirty="0" smtClean="0"/>
              <a:t>Does IV ‘task difficulty’ effect number of errors?</a:t>
            </a:r>
          </a:p>
          <a:p>
            <a:pPr marL="457200" lvl="1" indent="0" eaLnBrk="1" hangingPunct="1">
              <a:buNone/>
            </a:pPr>
            <a:endParaRPr lang="en-GB" altLang="en-US" sz="2400" dirty="0" smtClean="0"/>
          </a:p>
          <a:p>
            <a:pPr eaLnBrk="1" hangingPunct="1"/>
            <a:r>
              <a:rPr lang="en-GB" altLang="en-US" dirty="0" smtClean="0"/>
              <a:t>These effects are judged/analysed in isolation </a:t>
            </a:r>
          </a:p>
          <a:p>
            <a:pPr lvl="1" eaLnBrk="1" hangingPunct="1"/>
            <a:endParaRPr lang="en-GB" altLang="en-US" sz="2400" dirty="0" smtClean="0"/>
          </a:p>
          <a:p>
            <a:pPr lvl="1" eaLnBrk="1" hangingPunct="1">
              <a:buFontTx/>
              <a:buNone/>
            </a:pPr>
            <a:endParaRPr lang="en-GB" altLang="en-US" sz="2400" dirty="0" smtClean="0"/>
          </a:p>
        </p:txBody>
      </p:sp>
    </p:spTree>
    <p:extLst>
      <p:ext uri="{BB962C8B-B14F-4D97-AF65-F5344CB8AC3E}">
        <p14:creationId xmlns:p14="http://schemas.microsoft.com/office/powerpoint/2010/main" val="27240140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50179">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0179">
                                            <p:txEl>
                                              <p:pRg st="3" end="3"/>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5017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043608" y="188640"/>
            <a:ext cx="7772400" cy="1143000"/>
          </a:xfrm>
        </p:spPr>
        <p:txBody>
          <a:bodyPr>
            <a:normAutofit fontScale="90000"/>
          </a:bodyPr>
          <a:lstStyle/>
          <a:p>
            <a:pPr eaLnBrk="1" hangingPunct="1"/>
            <a:r>
              <a:rPr lang="en-GB" altLang="en-US" dirty="0" smtClean="0">
                <a:solidFill>
                  <a:schemeClr val="tx1"/>
                </a:solidFill>
              </a:rPr>
              <a:t>Factors in experiments/studies</a:t>
            </a:r>
          </a:p>
        </p:txBody>
      </p:sp>
      <p:sp>
        <p:nvSpPr>
          <p:cNvPr id="50179" name="Rectangle 3"/>
          <p:cNvSpPr>
            <a:spLocks noGrp="1" noChangeArrowheads="1"/>
          </p:cNvSpPr>
          <p:nvPr>
            <p:ph type="body" idx="1"/>
          </p:nvPr>
        </p:nvSpPr>
        <p:spPr>
          <a:xfrm>
            <a:off x="755204" y="980728"/>
            <a:ext cx="8281292" cy="4114800"/>
          </a:xfrm>
        </p:spPr>
        <p:txBody>
          <a:bodyPr>
            <a:normAutofit lnSpcReduction="10000"/>
          </a:bodyPr>
          <a:lstStyle/>
          <a:p>
            <a:pPr lvl="1" eaLnBrk="1" hangingPunct="1">
              <a:buFontTx/>
              <a:buNone/>
            </a:pPr>
            <a:endParaRPr lang="en-GB" altLang="en-US" sz="2000" dirty="0" smtClean="0"/>
          </a:p>
          <a:p>
            <a:pPr eaLnBrk="1" hangingPunct="1"/>
            <a:r>
              <a:rPr lang="en-GB" altLang="en-US" sz="2800" dirty="0" smtClean="0"/>
              <a:t>The specific design of any piece of research will depend on the hypothesis:</a:t>
            </a:r>
          </a:p>
          <a:p>
            <a:pPr marL="0" indent="0" eaLnBrk="1" hangingPunct="1">
              <a:buNone/>
            </a:pPr>
            <a:endParaRPr lang="en-GB" altLang="en-US" sz="1400" dirty="0" smtClean="0"/>
          </a:p>
          <a:p>
            <a:pPr lvl="1" eaLnBrk="1" hangingPunct="1"/>
            <a:r>
              <a:rPr lang="en-GB" altLang="en-US" sz="2000" dirty="0" smtClean="0"/>
              <a:t>Is there an </a:t>
            </a:r>
            <a:r>
              <a:rPr lang="en-GB" altLang="en-US" sz="2000" dirty="0" smtClean="0"/>
              <a:t>association/relationship</a:t>
            </a:r>
            <a:r>
              <a:rPr lang="en-GB" altLang="en-US" sz="2000" dirty="0" smtClean="0"/>
              <a:t>?</a:t>
            </a:r>
          </a:p>
          <a:p>
            <a:pPr lvl="1" eaLnBrk="1" hangingPunct="1"/>
            <a:r>
              <a:rPr lang="en-GB" altLang="en-US" sz="2000" dirty="0" smtClean="0"/>
              <a:t>Are there </a:t>
            </a:r>
            <a:r>
              <a:rPr lang="en-GB" altLang="en-US" sz="2000" dirty="0" smtClean="0"/>
              <a:t>differences </a:t>
            </a:r>
            <a:r>
              <a:rPr lang="en-GB" altLang="en-US" sz="2000" dirty="0" smtClean="0"/>
              <a:t>between groups?</a:t>
            </a:r>
          </a:p>
          <a:p>
            <a:pPr lvl="1" eaLnBrk="1" hangingPunct="1"/>
            <a:r>
              <a:rPr lang="en-GB" altLang="en-US" sz="2000" dirty="0" smtClean="0"/>
              <a:t>Are there </a:t>
            </a:r>
            <a:r>
              <a:rPr lang="en-GB" altLang="en-US" sz="2000" dirty="0" smtClean="0"/>
              <a:t>differences </a:t>
            </a:r>
            <a:r>
              <a:rPr lang="en-GB" altLang="en-US" sz="2000" dirty="0" smtClean="0"/>
              <a:t>within groups across different conditions?</a:t>
            </a:r>
          </a:p>
          <a:p>
            <a:pPr lvl="1" eaLnBrk="1" hangingPunct="1"/>
            <a:endParaRPr lang="en-GB" altLang="en-US" sz="2000" dirty="0" smtClean="0"/>
          </a:p>
          <a:p>
            <a:pPr eaLnBrk="1" hangingPunct="1"/>
            <a:r>
              <a:rPr lang="en-GB" altLang="en-US" sz="2800" dirty="0" smtClean="0"/>
              <a:t>All still simple design – two variables of interest only (one IV and the DV).</a:t>
            </a:r>
          </a:p>
          <a:p>
            <a:pPr lvl="1" eaLnBrk="1" hangingPunct="1"/>
            <a:endParaRPr lang="en-GB" altLang="en-US" sz="2000" dirty="0" smtClean="0"/>
          </a:p>
          <a:p>
            <a:pPr lvl="1" eaLnBrk="1" hangingPunct="1"/>
            <a:endParaRPr lang="en-GB" altLang="en-US" sz="2000" dirty="0" smtClean="0"/>
          </a:p>
        </p:txBody>
      </p:sp>
    </p:spTree>
    <p:extLst>
      <p:ext uri="{BB962C8B-B14F-4D97-AF65-F5344CB8AC3E}">
        <p14:creationId xmlns:p14="http://schemas.microsoft.com/office/powerpoint/2010/main" val="289041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0179">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0179">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0179">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0179">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5017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192088" y="125760"/>
            <a:ext cx="7772400" cy="1143000"/>
          </a:xfrm>
        </p:spPr>
        <p:txBody>
          <a:bodyPr>
            <a:normAutofit fontScale="90000"/>
          </a:bodyPr>
          <a:lstStyle/>
          <a:p>
            <a:pPr eaLnBrk="1" hangingPunct="1"/>
            <a:r>
              <a:rPr lang="en-GB" altLang="en-US" dirty="0" smtClean="0">
                <a:solidFill>
                  <a:schemeClr val="tx1"/>
                </a:solidFill>
              </a:rPr>
              <a:t>Factors in experiments/studies</a:t>
            </a:r>
          </a:p>
        </p:txBody>
      </p:sp>
      <p:sp>
        <p:nvSpPr>
          <p:cNvPr id="50179" name="Rectangle 3"/>
          <p:cNvSpPr>
            <a:spLocks noGrp="1" noChangeArrowheads="1"/>
          </p:cNvSpPr>
          <p:nvPr>
            <p:ph type="body" idx="1"/>
          </p:nvPr>
        </p:nvSpPr>
        <p:spPr>
          <a:xfrm>
            <a:off x="755576" y="1412875"/>
            <a:ext cx="8388424" cy="4608513"/>
          </a:xfrm>
        </p:spPr>
        <p:txBody>
          <a:bodyPr/>
          <a:lstStyle/>
          <a:p>
            <a:pPr lvl="1" eaLnBrk="1" hangingPunct="1">
              <a:buFontTx/>
              <a:buNone/>
            </a:pPr>
            <a:r>
              <a:rPr lang="en-GB" altLang="en-US" sz="3200" b="1" dirty="0" smtClean="0"/>
              <a:t>HOWEVER:</a:t>
            </a:r>
          </a:p>
          <a:p>
            <a:pPr lvl="1" eaLnBrk="1" hangingPunct="1">
              <a:buFontTx/>
              <a:buNone/>
            </a:pPr>
            <a:endParaRPr lang="en-GB" altLang="en-US" sz="1400" b="1" dirty="0" smtClean="0"/>
          </a:p>
          <a:p>
            <a:pPr eaLnBrk="1" hangingPunct="1"/>
            <a:r>
              <a:rPr lang="en-GB" altLang="en-US" sz="2800" dirty="0" smtClean="0"/>
              <a:t>There may be other variables that influence these processes? Or the strength of a  relationship?</a:t>
            </a:r>
          </a:p>
          <a:p>
            <a:pPr eaLnBrk="1" hangingPunct="1"/>
            <a:endParaRPr lang="en-GB" altLang="en-US" sz="2800" dirty="0" smtClean="0"/>
          </a:p>
          <a:p>
            <a:pPr eaLnBrk="1" hangingPunct="1"/>
            <a:endParaRPr lang="en-GB" altLang="en-US" sz="2800" dirty="0" smtClean="0"/>
          </a:p>
          <a:p>
            <a:pPr lvl="1" eaLnBrk="1" hangingPunct="1">
              <a:buFontTx/>
              <a:buNone/>
            </a:pPr>
            <a:endParaRPr lang="en-GB" altLang="en-US" sz="2400" dirty="0" smtClean="0"/>
          </a:p>
        </p:txBody>
      </p:sp>
      <p:pic>
        <p:nvPicPr>
          <p:cNvPr id="8196" name="Picture 2" descr="C:\Users\User\AppData\Local\Microsoft\Windows\Temporary Internet Files\Content.IE5\H6K7X3TB\MC9004419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95936" y="3581414"/>
            <a:ext cx="1520825" cy="179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7122739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50179">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017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976064" y="53752"/>
            <a:ext cx="7772400" cy="1143000"/>
          </a:xfrm>
        </p:spPr>
        <p:txBody>
          <a:bodyPr>
            <a:normAutofit fontScale="90000"/>
          </a:bodyPr>
          <a:lstStyle/>
          <a:p>
            <a:pPr eaLnBrk="1" hangingPunct="1"/>
            <a:r>
              <a:rPr lang="en-GB" altLang="en-US" dirty="0" smtClean="0">
                <a:solidFill>
                  <a:schemeClr val="tx1"/>
                </a:solidFill>
              </a:rPr>
              <a:t>Factors in experiments/studies</a:t>
            </a:r>
          </a:p>
        </p:txBody>
      </p:sp>
      <p:sp>
        <p:nvSpPr>
          <p:cNvPr id="51203" name="Rectangle 3"/>
          <p:cNvSpPr>
            <a:spLocks noGrp="1" noChangeArrowheads="1"/>
          </p:cNvSpPr>
          <p:nvPr>
            <p:ph type="body" idx="1"/>
          </p:nvPr>
        </p:nvSpPr>
        <p:spPr>
          <a:xfrm>
            <a:off x="611188" y="1052736"/>
            <a:ext cx="8281292" cy="4322762"/>
          </a:xfrm>
        </p:spPr>
        <p:txBody>
          <a:bodyPr>
            <a:normAutofit fontScale="92500"/>
          </a:bodyPr>
          <a:lstStyle/>
          <a:p>
            <a:pPr eaLnBrk="1" hangingPunct="1"/>
            <a:r>
              <a:rPr lang="en-GB" altLang="en-US" sz="2400" dirty="0" smtClean="0"/>
              <a:t>Often we want to ask a more complex question.</a:t>
            </a:r>
          </a:p>
          <a:p>
            <a:pPr marL="0" indent="0" eaLnBrk="1" hangingPunct="1">
              <a:buNone/>
            </a:pPr>
            <a:endParaRPr lang="en-GB" altLang="en-US" sz="1000" dirty="0" smtClean="0"/>
          </a:p>
          <a:p>
            <a:pPr eaLnBrk="1" hangingPunct="1"/>
            <a:r>
              <a:rPr lang="en-GB" altLang="en-US" sz="2400" dirty="0" smtClean="0"/>
              <a:t>Sometimes we want to examine more than two groups.</a:t>
            </a:r>
          </a:p>
          <a:p>
            <a:pPr marL="0" indent="0" eaLnBrk="1" hangingPunct="1">
              <a:buNone/>
            </a:pPr>
            <a:endParaRPr lang="en-GB" altLang="en-US" sz="1000" dirty="0" smtClean="0"/>
          </a:p>
          <a:p>
            <a:pPr eaLnBrk="1" hangingPunct="1"/>
            <a:r>
              <a:rPr lang="en-GB" altLang="en-US" sz="2400" dirty="0" smtClean="0"/>
              <a:t>We may want to examine which of a number of variables </a:t>
            </a:r>
            <a:r>
              <a:rPr lang="en-GB" altLang="en-US" sz="2400" dirty="0" smtClean="0">
                <a:solidFill>
                  <a:srgbClr val="FF0000"/>
                </a:solidFill>
              </a:rPr>
              <a:t>has the greatest influence </a:t>
            </a:r>
            <a:r>
              <a:rPr lang="en-GB" altLang="en-US" sz="2400" dirty="0" smtClean="0"/>
              <a:t>over a given outcome?</a:t>
            </a:r>
          </a:p>
          <a:p>
            <a:pPr marL="0" indent="0" eaLnBrk="1" hangingPunct="1">
              <a:buNone/>
            </a:pPr>
            <a:endParaRPr lang="en-GB" altLang="en-US" sz="1000" dirty="0" smtClean="0"/>
          </a:p>
          <a:p>
            <a:pPr eaLnBrk="1" hangingPunct="1"/>
            <a:r>
              <a:rPr lang="en-GB" altLang="en-US" sz="2400" dirty="0" smtClean="0"/>
              <a:t>How does a variable/factor </a:t>
            </a:r>
            <a:r>
              <a:rPr lang="en-GB" altLang="en-US" sz="2400" dirty="0" smtClean="0">
                <a:solidFill>
                  <a:srgbClr val="FF0000"/>
                </a:solidFill>
              </a:rPr>
              <a:t>effect the DV </a:t>
            </a:r>
            <a:r>
              <a:rPr lang="en-GB" altLang="en-US" sz="2400" dirty="0" smtClean="0"/>
              <a:t>in light of another variable/factor?</a:t>
            </a:r>
          </a:p>
          <a:p>
            <a:pPr marL="0" indent="0" eaLnBrk="1" hangingPunct="1">
              <a:buNone/>
            </a:pPr>
            <a:endParaRPr lang="en-GB" altLang="en-US" sz="1000" dirty="0" smtClean="0"/>
          </a:p>
          <a:p>
            <a:pPr eaLnBrk="1" hangingPunct="1"/>
            <a:r>
              <a:rPr lang="en-GB" altLang="en-US" sz="2400" dirty="0" smtClean="0"/>
              <a:t>What is the</a:t>
            </a:r>
            <a:r>
              <a:rPr lang="en-GB" altLang="en-US" sz="2400" dirty="0" smtClean="0">
                <a:solidFill>
                  <a:schemeClr val="accent6">
                    <a:lumMod val="60000"/>
                    <a:lumOff val="40000"/>
                  </a:schemeClr>
                </a:solidFill>
              </a:rPr>
              <a:t> </a:t>
            </a:r>
            <a:r>
              <a:rPr lang="en-GB" altLang="en-US" sz="2400" dirty="0" smtClean="0">
                <a:solidFill>
                  <a:srgbClr val="FF0000"/>
                </a:solidFill>
              </a:rPr>
              <a:t>interaction</a:t>
            </a:r>
            <a:r>
              <a:rPr lang="en-GB" altLang="en-US" sz="2400" dirty="0" smtClean="0">
                <a:solidFill>
                  <a:schemeClr val="accent6">
                    <a:lumMod val="60000"/>
                    <a:lumOff val="40000"/>
                  </a:schemeClr>
                </a:solidFill>
              </a:rPr>
              <a:t> </a:t>
            </a:r>
            <a:r>
              <a:rPr lang="en-GB" altLang="en-US" sz="2400" dirty="0" smtClean="0"/>
              <a:t>of two (or more) variables/factors </a:t>
            </a:r>
            <a:r>
              <a:rPr lang="en-GB" altLang="en-US" sz="2400" dirty="0" smtClean="0">
                <a:solidFill>
                  <a:srgbClr val="FF0000"/>
                </a:solidFill>
              </a:rPr>
              <a:t>in their effect on DV?</a:t>
            </a:r>
          </a:p>
          <a:p>
            <a:pPr eaLnBrk="1" hangingPunct="1"/>
            <a:endParaRPr lang="en-GB" altLang="en-US" sz="2400" dirty="0" smtClean="0"/>
          </a:p>
          <a:p>
            <a:pPr eaLnBrk="1" hangingPunct="1"/>
            <a:endParaRPr lang="en-GB" altLang="en-US" sz="2400" dirty="0" smtClean="0"/>
          </a:p>
        </p:txBody>
      </p:sp>
      <p:pic>
        <p:nvPicPr>
          <p:cNvPr id="4" name="Picture 2" descr="C:\Users\User\AppData\Local\Microsoft\Windows\Temporary Internet Files\Content.IE5\H6K7X3TB\MC9004419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60032" y="4869160"/>
            <a:ext cx="1216127" cy="1437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09444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0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0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0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0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864096"/>
          </a:xfrm>
        </p:spPr>
        <p:txBody>
          <a:bodyPr/>
          <a:lstStyle/>
          <a:p>
            <a:pPr algn="ctr"/>
            <a:r>
              <a:rPr lang="en-GB" sz="4000" dirty="0" smtClean="0">
                <a:solidFill>
                  <a:schemeClr val="tx1"/>
                </a:solidFill>
              </a:rPr>
              <a:t>Analysis of Variance (ANOVA)</a:t>
            </a:r>
            <a:endParaRPr lang="en-GB" sz="4000" dirty="0">
              <a:solidFill>
                <a:schemeClr val="tx1"/>
              </a:solidFill>
            </a:endParaRPr>
          </a:p>
        </p:txBody>
      </p:sp>
      <p:sp>
        <p:nvSpPr>
          <p:cNvPr id="3" name="Content Placeholder 2"/>
          <p:cNvSpPr>
            <a:spLocks noGrp="1"/>
          </p:cNvSpPr>
          <p:nvPr>
            <p:ph idx="1"/>
          </p:nvPr>
        </p:nvSpPr>
        <p:spPr>
          <a:xfrm>
            <a:off x="755576" y="1402432"/>
            <a:ext cx="8352928" cy="4114800"/>
          </a:xfrm>
        </p:spPr>
        <p:txBody>
          <a:bodyPr/>
          <a:lstStyle/>
          <a:p>
            <a:r>
              <a:rPr lang="en-GB" sz="2800" dirty="0" smtClean="0"/>
              <a:t>So, if an experiment has more than 2 groups, more than 2 conditions, or involves more than 1 IV then the Analysis of Variance (ANOVA) statistical procedure is used to analyse the data.</a:t>
            </a:r>
          </a:p>
          <a:p>
            <a:pPr lvl="1"/>
            <a:endParaRPr lang="en-GB" sz="2400" b="1" dirty="0" smtClean="0"/>
          </a:p>
          <a:p>
            <a:pPr lvl="1"/>
            <a:endParaRPr lang="en-GB" sz="2400" b="1" dirty="0"/>
          </a:p>
          <a:p>
            <a:r>
              <a:rPr lang="en-GB" b="1" dirty="0" smtClean="0"/>
              <a:t>Why? </a:t>
            </a:r>
          </a:p>
        </p:txBody>
      </p:sp>
      <p:pic>
        <p:nvPicPr>
          <p:cNvPr id="4" name="Picture 2" descr="C:\Users\User\AppData\Local\Microsoft\Windows\Temporary Internet Files\Content.IE5\H6K7X3TB\MC9004419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71800" y="3645024"/>
            <a:ext cx="1216127" cy="1437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974368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8640"/>
            <a:ext cx="7772400" cy="1008112"/>
          </a:xfrm>
        </p:spPr>
        <p:txBody>
          <a:bodyPr/>
          <a:lstStyle/>
          <a:p>
            <a:pPr algn="ctr"/>
            <a:r>
              <a:rPr lang="en-GB" dirty="0" smtClean="0">
                <a:solidFill>
                  <a:schemeClr val="tx1"/>
                </a:solidFill>
              </a:rPr>
              <a:t>ANOVA Recap </a:t>
            </a:r>
            <a:endParaRPr lang="en-GB" dirty="0">
              <a:solidFill>
                <a:schemeClr val="tx1"/>
              </a:solidFill>
            </a:endParaRPr>
          </a:p>
        </p:txBody>
      </p:sp>
      <p:sp>
        <p:nvSpPr>
          <p:cNvPr id="3" name="Content Placeholder 2"/>
          <p:cNvSpPr>
            <a:spLocks noGrp="1"/>
          </p:cNvSpPr>
          <p:nvPr>
            <p:ph idx="1"/>
          </p:nvPr>
        </p:nvSpPr>
        <p:spPr>
          <a:xfrm>
            <a:off x="611560" y="1268760"/>
            <a:ext cx="8424936" cy="3096344"/>
          </a:xfrm>
        </p:spPr>
        <p:txBody>
          <a:bodyPr/>
          <a:lstStyle/>
          <a:p>
            <a:pPr marL="514350" indent="-457200">
              <a:buFont typeface="+mj-lt"/>
              <a:buAutoNum type="arabicPeriod"/>
            </a:pPr>
            <a:r>
              <a:rPr lang="en-GB" dirty="0"/>
              <a:t>ANOVA can handle data from experiments involving more than </a:t>
            </a:r>
            <a:r>
              <a:rPr lang="en-GB" dirty="0" smtClean="0"/>
              <a:t>two </a:t>
            </a:r>
            <a:r>
              <a:rPr lang="en-GB" dirty="0"/>
              <a:t>conditions</a:t>
            </a:r>
            <a:r>
              <a:rPr lang="en-GB" dirty="0" smtClean="0"/>
              <a:t>:</a:t>
            </a:r>
          </a:p>
          <a:p>
            <a:pPr marL="57150" indent="0">
              <a:buNone/>
            </a:pPr>
            <a:endParaRPr lang="en-GB" sz="1600" dirty="0"/>
          </a:p>
          <a:p>
            <a:pPr lvl="1"/>
            <a:r>
              <a:rPr lang="en-GB" sz="2400" dirty="0"/>
              <a:t>E.g., A researcher wants to examine participants ability to solve crossword puzzles under three different time pressures: </a:t>
            </a:r>
            <a:r>
              <a:rPr lang="en-GB" sz="2400" dirty="0" smtClean="0"/>
              <a:t>5 minutes, 10 minutes, </a:t>
            </a:r>
            <a:r>
              <a:rPr lang="en-GB" sz="2400" dirty="0"/>
              <a:t>&amp; 15 minutes</a:t>
            </a:r>
            <a:r>
              <a:rPr lang="en-GB" sz="2400" dirty="0" smtClean="0"/>
              <a:t>.</a:t>
            </a:r>
          </a:p>
          <a:p>
            <a:pPr marL="57150" indent="0">
              <a:buNone/>
            </a:pPr>
            <a:endParaRPr lang="en-GB" sz="1400" dirty="0"/>
          </a:p>
          <a:p>
            <a:pPr marL="457200" lvl="1" indent="0">
              <a:buNone/>
            </a:pPr>
            <a:endParaRPr lang="en-GB" sz="2400" dirty="0"/>
          </a:p>
          <a:p>
            <a:endParaRPr lang="en-GB" dirty="0"/>
          </a:p>
        </p:txBody>
      </p:sp>
    </p:spTree>
    <p:extLst>
      <p:ext uri="{BB962C8B-B14F-4D97-AF65-F5344CB8AC3E}">
        <p14:creationId xmlns:p14="http://schemas.microsoft.com/office/powerpoint/2010/main" val="17392328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1143000"/>
          </a:xfrm>
        </p:spPr>
        <p:txBody>
          <a:bodyPr/>
          <a:lstStyle/>
          <a:p>
            <a:pPr algn="ctr"/>
            <a:r>
              <a:rPr lang="en-GB" dirty="0" smtClean="0">
                <a:solidFill>
                  <a:schemeClr val="tx1"/>
                </a:solidFill>
              </a:rPr>
              <a:t>ANOVA Recap </a:t>
            </a:r>
            <a:endParaRPr lang="en-GB" dirty="0">
              <a:solidFill>
                <a:schemeClr val="tx1"/>
              </a:solidFill>
            </a:endParaRPr>
          </a:p>
        </p:txBody>
      </p:sp>
      <p:sp>
        <p:nvSpPr>
          <p:cNvPr id="3" name="Content Placeholder 2"/>
          <p:cNvSpPr>
            <a:spLocks noGrp="1"/>
          </p:cNvSpPr>
          <p:nvPr>
            <p:ph idx="1"/>
          </p:nvPr>
        </p:nvSpPr>
        <p:spPr>
          <a:xfrm>
            <a:off x="685800" y="1124744"/>
            <a:ext cx="7772400" cy="4114800"/>
          </a:xfrm>
        </p:spPr>
        <p:txBody>
          <a:bodyPr/>
          <a:lstStyle/>
          <a:p>
            <a:pPr marL="342900" lvl="1" indent="-342900">
              <a:buFontTx/>
              <a:buChar char="•"/>
            </a:pPr>
            <a:r>
              <a:rPr lang="en-GB" dirty="0" smtClean="0"/>
              <a:t>If there were only </a:t>
            </a:r>
            <a:r>
              <a:rPr lang="en-GB" dirty="0"/>
              <a:t>2 groups </a:t>
            </a:r>
            <a:r>
              <a:rPr lang="en-GB" dirty="0" smtClean="0"/>
              <a:t>e.g., 5 minutes vs. 15 minutes, we </a:t>
            </a:r>
            <a:r>
              <a:rPr lang="en-GB" dirty="0"/>
              <a:t>would conduct a </a:t>
            </a:r>
            <a:r>
              <a:rPr lang="en-GB" dirty="0" smtClean="0"/>
              <a:t>t-test.</a:t>
            </a:r>
          </a:p>
          <a:p>
            <a:pPr marL="342900" lvl="1" indent="-342900">
              <a:buFontTx/>
              <a:buChar char="•"/>
            </a:pPr>
            <a:endParaRPr lang="en-GB" dirty="0"/>
          </a:p>
          <a:p>
            <a:pPr marL="342900" lvl="1" indent="-342900">
              <a:buFontTx/>
              <a:buChar char="•"/>
            </a:pPr>
            <a:r>
              <a:rPr lang="en-GB" dirty="0" smtClean="0"/>
              <a:t>So, </a:t>
            </a:r>
            <a:r>
              <a:rPr lang="en-GB" dirty="0"/>
              <a:t>why not just conduct 3 </a:t>
            </a:r>
            <a:r>
              <a:rPr lang="en-GB" dirty="0" smtClean="0"/>
              <a:t>t-tests when there are 3 conditions?</a:t>
            </a:r>
          </a:p>
          <a:p>
            <a:pPr marL="742950" lvl="2" indent="-342900"/>
            <a:r>
              <a:rPr lang="en-GB" dirty="0" smtClean="0"/>
              <a:t>5 min vs. 10 min</a:t>
            </a:r>
          </a:p>
          <a:p>
            <a:pPr marL="742950" lvl="2" indent="-342900"/>
            <a:r>
              <a:rPr lang="en-GB" dirty="0" smtClean="0"/>
              <a:t>5 min vs. 15 min</a:t>
            </a:r>
          </a:p>
          <a:p>
            <a:pPr marL="742950" lvl="2" indent="-342900"/>
            <a:r>
              <a:rPr lang="en-GB" dirty="0" smtClean="0"/>
              <a:t>10 min vs. 15 min</a:t>
            </a:r>
          </a:p>
          <a:p>
            <a:pPr marL="742950" lvl="2" indent="-342900"/>
            <a:endParaRPr lang="en-GB" sz="2000" dirty="0"/>
          </a:p>
          <a:p>
            <a:endParaRPr lang="en-GB" dirty="0"/>
          </a:p>
        </p:txBody>
      </p:sp>
      <p:pic>
        <p:nvPicPr>
          <p:cNvPr id="4" name="Picture 3"/>
          <p:cNvPicPr>
            <a:picLocks noChangeAspect="1"/>
          </p:cNvPicPr>
          <p:nvPr/>
        </p:nvPicPr>
        <p:blipFill rotWithShape="1">
          <a:blip r:embed="rId2"/>
          <a:srcRect t="-1139" b="8925"/>
          <a:stretch/>
        </p:blipFill>
        <p:spPr>
          <a:xfrm>
            <a:off x="4499992" y="3068960"/>
            <a:ext cx="3619500" cy="2916000"/>
          </a:xfrm>
          <a:prstGeom prst="rect">
            <a:avLst/>
          </a:prstGeom>
        </p:spPr>
      </p:pic>
    </p:spTree>
    <p:extLst>
      <p:ext uri="{BB962C8B-B14F-4D97-AF65-F5344CB8AC3E}">
        <p14:creationId xmlns:p14="http://schemas.microsoft.com/office/powerpoint/2010/main" val="2052914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936104"/>
          </a:xfrm>
        </p:spPr>
        <p:txBody>
          <a:bodyPr/>
          <a:lstStyle/>
          <a:p>
            <a:pPr algn="ctr"/>
            <a:r>
              <a:rPr lang="en-GB" sz="4000" dirty="0" smtClean="0">
                <a:solidFill>
                  <a:schemeClr val="tx1"/>
                </a:solidFill>
              </a:rPr>
              <a:t>ANOVA Recap </a:t>
            </a:r>
            <a:endParaRPr lang="en-GB" sz="4000" dirty="0">
              <a:solidFill>
                <a:schemeClr val="tx1"/>
              </a:solidFill>
            </a:endParaRPr>
          </a:p>
        </p:txBody>
      </p:sp>
      <p:sp>
        <p:nvSpPr>
          <p:cNvPr id="3" name="Content Placeholder 2"/>
          <p:cNvSpPr>
            <a:spLocks noGrp="1"/>
          </p:cNvSpPr>
          <p:nvPr>
            <p:ph idx="1"/>
          </p:nvPr>
        </p:nvSpPr>
        <p:spPr>
          <a:xfrm>
            <a:off x="665165" y="1412776"/>
            <a:ext cx="8280920" cy="4464496"/>
          </a:xfrm>
        </p:spPr>
        <p:txBody>
          <a:bodyPr/>
          <a:lstStyle/>
          <a:p>
            <a:r>
              <a:rPr lang="en-GB" altLang="en-US" sz="2800" dirty="0"/>
              <a:t>Too many multiple comparisons = increased likelihood of Type 1 error</a:t>
            </a:r>
          </a:p>
          <a:p>
            <a:pPr marL="0" indent="0">
              <a:buNone/>
            </a:pPr>
            <a:endParaRPr lang="en-GB" altLang="en-US" sz="1400" dirty="0"/>
          </a:p>
          <a:p>
            <a:r>
              <a:rPr lang="en-GB" altLang="en-US" sz="2800" dirty="0"/>
              <a:t>Type 1 error more possible by chance</a:t>
            </a:r>
          </a:p>
          <a:p>
            <a:pPr lvl="1"/>
            <a:r>
              <a:rPr lang="en-GB" altLang="en-US" dirty="0"/>
              <a:t>Accept a difference as significant (</a:t>
            </a:r>
            <a:r>
              <a:rPr lang="en-GB" altLang="en-US" i="1" dirty="0" smtClean="0"/>
              <a:t>p</a:t>
            </a:r>
            <a:r>
              <a:rPr lang="en-GB" altLang="en-US" dirty="0" smtClean="0"/>
              <a:t>&lt;.05</a:t>
            </a:r>
            <a:r>
              <a:rPr lang="en-GB" altLang="en-US" dirty="0"/>
              <a:t>) in error</a:t>
            </a:r>
          </a:p>
          <a:p>
            <a:pPr marL="0" indent="0">
              <a:buNone/>
            </a:pPr>
            <a:endParaRPr lang="en-GB" altLang="en-US" sz="1400" dirty="0"/>
          </a:p>
          <a:p>
            <a:r>
              <a:rPr lang="en-GB" altLang="en-US" sz="2800" dirty="0"/>
              <a:t>ANOVA corrects for this problem:</a:t>
            </a:r>
          </a:p>
          <a:p>
            <a:pPr lvl="1"/>
            <a:r>
              <a:rPr lang="en-GB" altLang="en-US" dirty="0"/>
              <a:t>More stringent test of significance than t-test</a:t>
            </a:r>
          </a:p>
          <a:p>
            <a:pPr lvl="1"/>
            <a:r>
              <a:rPr lang="en-GB" altLang="en-US" dirty="0" smtClean="0"/>
              <a:t>Reduction </a:t>
            </a:r>
            <a:r>
              <a:rPr lang="en-GB" altLang="en-US" dirty="0"/>
              <a:t>in significance level</a:t>
            </a:r>
          </a:p>
          <a:p>
            <a:endParaRPr lang="en-GB" dirty="0"/>
          </a:p>
        </p:txBody>
      </p:sp>
    </p:spTree>
    <p:extLst>
      <p:ext uri="{BB962C8B-B14F-4D97-AF65-F5344CB8AC3E}">
        <p14:creationId xmlns:p14="http://schemas.microsoft.com/office/powerpoint/2010/main" val="40031478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8640"/>
            <a:ext cx="7772400" cy="1143000"/>
          </a:xfrm>
        </p:spPr>
        <p:txBody>
          <a:bodyPr/>
          <a:lstStyle/>
          <a:p>
            <a:pPr algn="ctr"/>
            <a:r>
              <a:rPr lang="en-GB" dirty="0" smtClean="0"/>
              <a:t>One-way ANOVA</a:t>
            </a:r>
            <a:endParaRPr lang="en-GB" dirty="0"/>
          </a:p>
        </p:txBody>
      </p:sp>
      <p:sp>
        <p:nvSpPr>
          <p:cNvPr id="3" name="Content Placeholder 2"/>
          <p:cNvSpPr>
            <a:spLocks noGrp="1"/>
          </p:cNvSpPr>
          <p:nvPr>
            <p:ph idx="1"/>
          </p:nvPr>
        </p:nvSpPr>
        <p:spPr>
          <a:xfrm>
            <a:off x="685800" y="1412776"/>
            <a:ext cx="8278688" cy="4114800"/>
          </a:xfrm>
        </p:spPr>
        <p:txBody>
          <a:bodyPr/>
          <a:lstStyle/>
          <a:p>
            <a:r>
              <a:rPr lang="en-GB" dirty="0" smtClean="0"/>
              <a:t>This is the One-way ANOVA, which you </a:t>
            </a:r>
            <a:r>
              <a:rPr lang="en-GB" dirty="0" smtClean="0"/>
              <a:t>covered </a:t>
            </a:r>
            <a:r>
              <a:rPr lang="en-GB" dirty="0" smtClean="0"/>
              <a:t>during the first year.</a:t>
            </a:r>
          </a:p>
          <a:p>
            <a:pPr marL="0" indent="0">
              <a:buNone/>
            </a:pPr>
            <a:endParaRPr lang="en-GB" sz="1800" dirty="0" smtClean="0"/>
          </a:p>
          <a:p>
            <a:r>
              <a:rPr lang="en-GB" dirty="0" smtClean="0"/>
              <a:t>Only </a:t>
            </a:r>
            <a:r>
              <a:rPr lang="en-GB" dirty="0" smtClean="0"/>
              <a:t>one </a:t>
            </a:r>
            <a:r>
              <a:rPr lang="en-GB" dirty="0"/>
              <a:t>IV with more than </a:t>
            </a:r>
            <a:r>
              <a:rPr lang="en-GB" dirty="0" smtClean="0"/>
              <a:t>two conditions.</a:t>
            </a:r>
          </a:p>
          <a:p>
            <a:pPr marL="0" indent="0">
              <a:buNone/>
            </a:pPr>
            <a:endParaRPr lang="en-GB" sz="1800" dirty="0" smtClean="0"/>
          </a:p>
          <a:p>
            <a:r>
              <a:rPr lang="en-GB" dirty="0" smtClean="0"/>
              <a:t>Can also be called Multi-level analysis</a:t>
            </a:r>
            <a:endParaRPr lang="en-GB" dirty="0"/>
          </a:p>
        </p:txBody>
      </p:sp>
      <p:pic>
        <p:nvPicPr>
          <p:cNvPr id="4" name="Picture 3"/>
          <p:cNvPicPr>
            <a:picLocks noChangeAspect="1"/>
          </p:cNvPicPr>
          <p:nvPr/>
        </p:nvPicPr>
        <p:blipFill>
          <a:blip r:embed="rId2"/>
          <a:stretch>
            <a:fillRect/>
          </a:stretch>
        </p:blipFill>
        <p:spPr>
          <a:xfrm>
            <a:off x="2987824" y="4365104"/>
            <a:ext cx="3009900" cy="1790700"/>
          </a:xfrm>
          <a:prstGeom prst="rect">
            <a:avLst/>
          </a:prstGeom>
        </p:spPr>
      </p:pic>
    </p:spTree>
    <p:extLst>
      <p:ext uri="{BB962C8B-B14F-4D97-AF65-F5344CB8AC3E}">
        <p14:creationId xmlns:p14="http://schemas.microsoft.com/office/powerpoint/2010/main" val="29094429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4056" y="116632"/>
            <a:ext cx="7772400" cy="792088"/>
          </a:xfrm>
        </p:spPr>
        <p:txBody>
          <a:bodyPr/>
          <a:lstStyle/>
          <a:p>
            <a:pPr algn="ctr"/>
            <a:r>
              <a:rPr lang="en-GB" sz="4000" dirty="0" smtClean="0">
                <a:solidFill>
                  <a:schemeClr val="tx1"/>
                </a:solidFill>
              </a:rPr>
              <a:t>ANOVA – Multifactorial design</a:t>
            </a:r>
            <a:endParaRPr lang="en-GB" sz="4000" dirty="0">
              <a:solidFill>
                <a:schemeClr val="tx1"/>
              </a:solidFill>
            </a:endParaRPr>
          </a:p>
        </p:txBody>
      </p:sp>
      <p:sp>
        <p:nvSpPr>
          <p:cNvPr id="3" name="Content Placeholder 2"/>
          <p:cNvSpPr>
            <a:spLocks noGrp="1"/>
          </p:cNvSpPr>
          <p:nvPr>
            <p:ph idx="1"/>
          </p:nvPr>
        </p:nvSpPr>
        <p:spPr>
          <a:xfrm>
            <a:off x="683568" y="1052736"/>
            <a:ext cx="8460432" cy="4680520"/>
          </a:xfrm>
        </p:spPr>
        <p:txBody>
          <a:bodyPr>
            <a:normAutofit lnSpcReduction="10000"/>
          </a:bodyPr>
          <a:lstStyle/>
          <a:p>
            <a:pPr marL="514350" indent="-514350">
              <a:lnSpc>
                <a:spcPct val="150000"/>
              </a:lnSpc>
              <a:buFont typeface="+mj-lt"/>
              <a:buAutoNum type="arabicPeriod" startAt="2"/>
            </a:pPr>
            <a:r>
              <a:rPr lang="en-GB" dirty="0"/>
              <a:t>ANOVA allows us to investigate the effect of more than one Independent variable (IV)</a:t>
            </a:r>
          </a:p>
          <a:p>
            <a:pPr lvl="1">
              <a:lnSpc>
                <a:spcPct val="150000"/>
              </a:lnSpc>
            </a:pPr>
            <a:r>
              <a:rPr lang="en-GB" dirty="0"/>
              <a:t>E.g., examine the effect of </a:t>
            </a:r>
            <a:r>
              <a:rPr lang="en-GB" dirty="0" smtClean="0"/>
              <a:t>participant </a:t>
            </a:r>
            <a:r>
              <a:rPr lang="en-GB" dirty="0"/>
              <a:t>sex and age on remembering a list of words.</a:t>
            </a:r>
          </a:p>
          <a:p>
            <a:pPr lvl="1">
              <a:lnSpc>
                <a:spcPct val="150000"/>
              </a:lnSpc>
            </a:pPr>
            <a:r>
              <a:rPr lang="en-GB" dirty="0"/>
              <a:t>Here there are 2 IVs: (1) Sex and (2) Age</a:t>
            </a:r>
          </a:p>
          <a:p>
            <a:pPr lvl="1">
              <a:lnSpc>
                <a:spcPct val="150000"/>
              </a:lnSpc>
            </a:pPr>
            <a:r>
              <a:rPr lang="en-GB" dirty="0"/>
              <a:t>One DV: Memory for the list of words</a:t>
            </a:r>
          </a:p>
          <a:p>
            <a:pPr>
              <a:lnSpc>
                <a:spcPct val="150000"/>
              </a:lnSpc>
            </a:pPr>
            <a:r>
              <a:rPr lang="en-GB" dirty="0"/>
              <a:t>ANOVA can handle any number of IVs </a:t>
            </a:r>
          </a:p>
          <a:p>
            <a:pPr marL="0" indent="0">
              <a:lnSpc>
                <a:spcPct val="150000"/>
              </a:lnSpc>
              <a:buNone/>
            </a:pPr>
            <a:r>
              <a:rPr lang="en-GB" sz="2400" dirty="0"/>
              <a:t>     (but more than about 4 are rarely used)</a:t>
            </a:r>
          </a:p>
          <a:p>
            <a:pPr>
              <a:lnSpc>
                <a:spcPct val="150000"/>
              </a:lnSpc>
            </a:pPr>
            <a:endParaRPr lang="en-GB" dirty="0"/>
          </a:p>
        </p:txBody>
      </p:sp>
    </p:spTree>
    <p:extLst>
      <p:ext uri="{BB962C8B-B14F-4D97-AF65-F5344CB8AC3E}">
        <p14:creationId xmlns:p14="http://schemas.microsoft.com/office/powerpoint/2010/main" val="106578837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936104"/>
          </a:xfrm>
        </p:spPr>
        <p:txBody>
          <a:bodyPr/>
          <a:lstStyle/>
          <a:p>
            <a:pPr algn="ctr"/>
            <a:r>
              <a:rPr lang="en-GB" sz="4000" dirty="0" smtClean="0">
                <a:solidFill>
                  <a:schemeClr val="tx1"/>
                </a:solidFill>
              </a:rPr>
              <a:t>ANOVA – Interactions  </a:t>
            </a:r>
            <a:endParaRPr lang="en-GB" sz="4000" dirty="0">
              <a:solidFill>
                <a:schemeClr val="tx1"/>
              </a:solidFill>
            </a:endParaRPr>
          </a:p>
        </p:txBody>
      </p:sp>
      <p:sp>
        <p:nvSpPr>
          <p:cNvPr id="3" name="Content Placeholder 2"/>
          <p:cNvSpPr>
            <a:spLocks noGrp="1"/>
          </p:cNvSpPr>
          <p:nvPr>
            <p:ph idx="1"/>
          </p:nvPr>
        </p:nvSpPr>
        <p:spPr>
          <a:xfrm>
            <a:off x="539552" y="980728"/>
            <a:ext cx="8496944" cy="5328592"/>
          </a:xfrm>
        </p:spPr>
        <p:txBody>
          <a:bodyPr>
            <a:normAutofit/>
          </a:bodyPr>
          <a:lstStyle/>
          <a:p>
            <a:pPr>
              <a:lnSpc>
                <a:spcPct val="150000"/>
              </a:lnSpc>
            </a:pPr>
            <a:r>
              <a:rPr lang="en-GB" dirty="0"/>
              <a:t>Allows us to investigate how multiple IVs combine (or interact) to affect the DV.</a:t>
            </a:r>
          </a:p>
          <a:p>
            <a:pPr lvl="1">
              <a:lnSpc>
                <a:spcPct val="150000"/>
              </a:lnSpc>
            </a:pPr>
            <a:r>
              <a:rPr lang="en-GB" dirty="0"/>
              <a:t>E.g., consider the previous example: The effects of sex and age on memory score.</a:t>
            </a:r>
          </a:p>
          <a:p>
            <a:pPr lvl="1">
              <a:lnSpc>
                <a:spcPct val="150000"/>
              </a:lnSpc>
            </a:pPr>
            <a:r>
              <a:rPr lang="en-GB" dirty="0"/>
              <a:t>Males may remember more than females; older Ps may remember more than younger Ps.</a:t>
            </a:r>
          </a:p>
          <a:p>
            <a:pPr lvl="1">
              <a:lnSpc>
                <a:spcPct val="150000"/>
              </a:lnSpc>
            </a:pPr>
            <a:r>
              <a:rPr lang="en-GB" dirty="0"/>
              <a:t>OR we may see an interaction:</a:t>
            </a:r>
          </a:p>
          <a:p>
            <a:pPr lvl="2">
              <a:lnSpc>
                <a:spcPct val="150000"/>
              </a:lnSpc>
            </a:pPr>
            <a:r>
              <a:rPr lang="en-GB" dirty="0"/>
              <a:t>Male performance may decline with age while female performance may improve with age.</a:t>
            </a:r>
          </a:p>
          <a:p>
            <a:pPr>
              <a:lnSpc>
                <a:spcPct val="150000"/>
              </a:lnSpc>
            </a:pPr>
            <a:endParaRPr lang="en-GB" dirty="0"/>
          </a:p>
        </p:txBody>
      </p:sp>
    </p:spTree>
    <p:extLst>
      <p:ext uri="{BB962C8B-B14F-4D97-AF65-F5344CB8AC3E}">
        <p14:creationId xmlns:p14="http://schemas.microsoft.com/office/powerpoint/2010/main" val="84339723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792088"/>
          </a:xfrm>
        </p:spPr>
        <p:txBody>
          <a:bodyPr/>
          <a:lstStyle/>
          <a:p>
            <a:pPr algn="ctr"/>
            <a:r>
              <a:rPr lang="en-GB" sz="4000" dirty="0" smtClean="0">
                <a:solidFill>
                  <a:schemeClr val="tx1"/>
                </a:solidFill>
              </a:rPr>
              <a:t>ANOVA Recap </a:t>
            </a:r>
            <a:endParaRPr lang="en-GB" sz="4000" dirty="0">
              <a:solidFill>
                <a:schemeClr val="tx1"/>
              </a:solidFill>
            </a:endParaRPr>
          </a:p>
        </p:txBody>
      </p:sp>
      <p:sp>
        <p:nvSpPr>
          <p:cNvPr id="3" name="Content Placeholder 2"/>
          <p:cNvSpPr>
            <a:spLocks noGrp="1"/>
          </p:cNvSpPr>
          <p:nvPr>
            <p:ph idx="1"/>
          </p:nvPr>
        </p:nvSpPr>
        <p:spPr>
          <a:xfrm>
            <a:off x="685800" y="908720"/>
            <a:ext cx="8206680" cy="5256584"/>
          </a:xfrm>
        </p:spPr>
        <p:txBody>
          <a:bodyPr>
            <a:normAutofit fontScale="92500"/>
          </a:bodyPr>
          <a:lstStyle/>
          <a:p>
            <a:pPr>
              <a:lnSpc>
                <a:spcPct val="150000"/>
              </a:lnSpc>
            </a:pPr>
            <a:r>
              <a:rPr lang="en-GB" dirty="0"/>
              <a:t>ANOVA is a parametric test so the following conditions must be </a:t>
            </a:r>
            <a:r>
              <a:rPr lang="en-GB" dirty="0" smtClean="0"/>
              <a:t>met in order to use it:</a:t>
            </a:r>
            <a:endParaRPr lang="en-GB" dirty="0"/>
          </a:p>
          <a:p>
            <a:pPr marL="514350" indent="-514350">
              <a:lnSpc>
                <a:spcPct val="150000"/>
              </a:lnSpc>
              <a:buFont typeface="+mj-lt"/>
              <a:buAutoNum type="arabicPeriod"/>
            </a:pPr>
            <a:r>
              <a:rPr lang="en-GB" sz="2400" dirty="0"/>
              <a:t>The DV comprises of interval or ratio data.</a:t>
            </a:r>
          </a:p>
          <a:p>
            <a:pPr marL="514350" indent="-514350">
              <a:lnSpc>
                <a:spcPct val="150000"/>
              </a:lnSpc>
              <a:buFont typeface="+mj-lt"/>
              <a:buAutoNum type="arabicPeriod"/>
            </a:pPr>
            <a:r>
              <a:rPr lang="en-GB" sz="2400" dirty="0"/>
              <a:t>Data is from </a:t>
            </a:r>
            <a:r>
              <a:rPr lang="en-GB" sz="2400" dirty="0" smtClean="0"/>
              <a:t>a population </a:t>
            </a:r>
            <a:r>
              <a:rPr lang="en-GB" sz="2400" dirty="0"/>
              <a:t>that’s normally distributed.</a:t>
            </a:r>
          </a:p>
          <a:p>
            <a:pPr marL="514350" indent="-514350">
              <a:lnSpc>
                <a:spcPct val="150000"/>
              </a:lnSpc>
              <a:buFont typeface="+mj-lt"/>
              <a:buAutoNum type="arabicPeriod"/>
            </a:pPr>
            <a:r>
              <a:rPr lang="en-GB" sz="2400" dirty="0"/>
              <a:t>There is homogeneity of variance (population variances are all equal).</a:t>
            </a:r>
          </a:p>
          <a:p>
            <a:pPr marL="514350" indent="-514350">
              <a:lnSpc>
                <a:spcPct val="150000"/>
              </a:lnSpc>
              <a:buFont typeface="+mj-lt"/>
              <a:buAutoNum type="arabicPeriod"/>
            </a:pPr>
            <a:r>
              <a:rPr lang="en-GB" sz="2400" dirty="0"/>
              <a:t>For independent group designs, independent random samples must have been taken from each population.</a:t>
            </a:r>
          </a:p>
          <a:p>
            <a:pPr>
              <a:lnSpc>
                <a:spcPct val="150000"/>
              </a:lnSpc>
            </a:pPr>
            <a:endParaRPr lang="en-GB" dirty="0"/>
          </a:p>
        </p:txBody>
      </p:sp>
    </p:spTree>
    <p:extLst>
      <p:ext uri="{BB962C8B-B14F-4D97-AF65-F5344CB8AC3E}">
        <p14:creationId xmlns:p14="http://schemas.microsoft.com/office/powerpoint/2010/main" val="207897013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803176"/>
          </a:xfrm>
        </p:spPr>
        <p:txBody>
          <a:bodyPr/>
          <a:lstStyle/>
          <a:p>
            <a:pPr algn="ctr"/>
            <a:r>
              <a:rPr lang="en-GB" sz="4000" dirty="0" smtClean="0">
                <a:solidFill>
                  <a:schemeClr val="tx1"/>
                </a:solidFill>
              </a:rPr>
              <a:t>ANOVA Recap </a:t>
            </a:r>
            <a:endParaRPr lang="en-GB" sz="4000" dirty="0">
              <a:solidFill>
                <a:schemeClr val="tx1"/>
              </a:solidFill>
            </a:endParaRPr>
          </a:p>
        </p:txBody>
      </p:sp>
      <p:sp>
        <p:nvSpPr>
          <p:cNvPr id="3" name="Content Placeholder 2"/>
          <p:cNvSpPr>
            <a:spLocks noGrp="1"/>
          </p:cNvSpPr>
          <p:nvPr>
            <p:ph idx="1"/>
          </p:nvPr>
        </p:nvSpPr>
        <p:spPr>
          <a:xfrm>
            <a:off x="683568" y="908720"/>
            <a:ext cx="8208912" cy="5400600"/>
          </a:xfrm>
        </p:spPr>
        <p:txBody>
          <a:bodyPr>
            <a:normAutofit fontScale="92500"/>
          </a:bodyPr>
          <a:lstStyle/>
          <a:p>
            <a:pPr>
              <a:lnSpc>
                <a:spcPct val="150000"/>
              </a:lnSpc>
            </a:pPr>
            <a:r>
              <a:rPr lang="en-GB" sz="3000" dirty="0"/>
              <a:t>Human performance varies both between individuals and within the same individual.</a:t>
            </a:r>
          </a:p>
          <a:p>
            <a:pPr>
              <a:lnSpc>
                <a:spcPct val="150000"/>
              </a:lnSpc>
            </a:pPr>
            <a:r>
              <a:rPr lang="en-GB" sz="3000" dirty="0"/>
              <a:t>If the variance between conditions is larger than variance within conditions then we can say that the IV is having a larger effect on scores than individual differences are.</a:t>
            </a:r>
          </a:p>
          <a:p>
            <a:pPr>
              <a:lnSpc>
                <a:spcPct val="150000"/>
              </a:lnSpc>
            </a:pPr>
            <a:r>
              <a:rPr lang="en-GB" sz="3000" dirty="0"/>
              <a:t>So ANOVA needs to calculate both types of variances.</a:t>
            </a:r>
          </a:p>
          <a:p>
            <a:pPr>
              <a:lnSpc>
                <a:spcPct val="150000"/>
              </a:lnSpc>
            </a:pPr>
            <a:endParaRPr lang="en-GB" dirty="0"/>
          </a:p>
        </p:txBody>
      </p:sp>
    </p:spTree>
    <p:extLst>
      <p:ext uri="{BB962C8B-B14F-4D97-AF65-F5344CB8AC3E}">
        <p14:creationId xmlns:p14="http://schemas.microsoft.com/office/powerpoint/2010/main" val="425184981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1143000"/>
          </a:xfrm>
        </p:spPr>
        <p:txBody>
          <a:bodyPr/>
          <a:lstStyle/>
          <a:p>
            <a:pPr algn="ctr"/>
            <a:r>
              <a:rPr lang="en-GB" dirty="0" smtClean="0">
                <a:solidFill>
                  <a:schemeClr val="tx1"/>
                </a:solidFill>
              </a:rPr>
              <a:t>ANOVA Recap </a:t>
            </a:r>
            <a:endParaRPr lang="en-GB" dirty="0">
              <a:solidFill>
                <a:schemeClr val="tx1"/>
              </a:solidFill>
            </a:endParaRPr>
          </a:p>
        </p:txBody>
      </p:sp>
      <p:sp>
        <p:nvSpPr>
          <p:cNvPr id="3" name="Content Placeholder 2"/>
          <p:cNvSpPr>
            <a:spLocks noGrp="1"/>
          </p:cNvSpPr>
          <p:nvPr>
            <p:ph idx="1"/>
          </p:nvPr>
        </p:nvSpPr>
        <p:spPr>
          <a:xfrm>
            <a:off x="539552" y="1556792"/>
            <a:ext cx="8496944" cy="4824536"/>
          </a:xfrm>
        </p:spPr>
        <p:txBody>
          <a:bodyPr/>
          <a:lstStyle/>
          <a:p>
            <a:r>
              <a:rPr lang="en-GB" altLang="en-US" dirty="0"/>
              <a:t>ANOVA compares the </a:t>
            </a:r>
            <a:r>
              <a:rPr lang="en-GB" altLang="en-US" dirty="0">
                <a:solidFill>
                  <a:srgbClr val="FF0000"/>
                </a:solidFill>
              </a:rPr>
              <a:t>between-group variation </a:t>
            </a:r>
            <a:r>
              <a:rPr lang="en-GB" altLang="en-US" dirty="0"/>
              <a:t>to the random variation (</a:t>
            </a:r>
            <a:r>
              <a:rPr lang="en-GB" altLang="en-US" dirty="0">
                <a:solidFill>
                  <a:srgbClr val="FF0000"/>
                </a:solidFill>
              </a:rPr>
              <a:t>within group variation</a:t>
            </a:r>
            <a:r>
              <a:rPr lang="en-GB" altLang="en-US" dirty="0"/>
              <a:t>) within each </a:t>
            </a:r>
            <a:r>
              <a:rPr lang="en-GB" altLang="en-US" dirty="0" smtClean="0"/>
              <a:t>group.</a:t>
            </a:r>
          </a:p>
          <a:p>
            <a:pPr marL="0" indent="0">
              <a:buNone/>
            </a:pPr>
            <a:endParaRPr lang="en-GB" altLang="en-US" sz="1400" dirty="0"/>
          </a:p>
          <a:p>
            <a:r>
              <a:rPr lang="en-GB" altLang="en-US" dirty="0" smtClean="0"/>
              <a:t>If </a:t>
            </a:r>
            <a:r>
              <a:rPr lang="en-GB" altLang="en-US" dirty="0"/>
              <a:t>there are differences between groups, the </a:t>
            </a:r>
            <a:r>
              <a:rPr lang="en-GB" altLang="en-US" dirty="0">
                <a:solidFill>
                  <a:srgbClr val="FF0000"/>
                </a:solidFill>
              </a:rPr>
              <a:t>between group variance </a:t>
            </a:r>
            <a:r>
              <a:rPr lang="en-GB" altLang="en-US" dirty="0"/>
              <a:t>will be </a:t>
            </a:r>
            <a:r>
              <a:rPr lang="en-GB" altLang="en-US" dirty="0">
                <a:solidFill>
                  <a:srgbClr val="FF0000"/>
                </a:solidFill>
              </a:rPr>
              <a:t>larger</a:t>
            </a:r>
            <a:r>
              <a:rPr lang="en-GB" altLang="en-US" dirty="0"/>
              <a:t> than the </a:t>
            </a:r>
            <a:r>
              <a:rPr lang="en-GB" altLang="en-US" dirty="0">
                <a:solidFill>
                  <a:srgbClr val="FF0000"/>
                </a:solidFill>
              </a:rPr>
              <a:t>within group </a:t>
            </a:r>
            <a:r>
              <a:rPr lang="en-GB" altLang="en-US" dirty="0" smtClean="0">
                <a:solidFill>
                  <a:srgbClr val="FF0000"/>
                </a:solidFill>
              </a:rPr>
              <a:t>variance</a:t>
            </a:r>
          </a:p>
          <a:p>
            <a:pPr marL="0" indent="0">
              <a:buNone/>
            </a:pPr>
            <a:endParaRPr lang="en-GB" altLang="en-US" sz="1400" dirty="0">
              <a:solidFill>
                <a:schemeClr val="accent6">
                  <a:lumMod val="60000"/>
                  <a:lumOff val="40000"/>
                </a:schemeClr>
              </a:solidFill>
            </a:endParaRPr>
          </a:p>
          <a:p>
            <a:r>
              <a:rPr lang="en-GB" altLang="en-US" dirty="0" smtClean="0"/>
              <a:t>Calculated </a:t>
            </a:r>
            <a:r>
              <a:rPr lang="en-GB" altLang="en-US" dirty="0"/>
              <a:t>as the </a:t>
            </a:r>
            <a:r>
              <a:rPr lang="en-GB" altLang="en-US" i="1" dirty="0">
                <a:solidFill>
                  <a:srgbClr val="FF0000"/>
                </a:solidFill>
              </a:rPr>
              <a:t>F ratio</a:t>
            </a:r>
            <a:endParaRPr lang="en-GB" altLang="en-US" dirty="0">
              <a:solidFill>
                <a:srgbClr val="FF0000"/>
              </a:solidFill>
            </a:endParaRPr>
          </a:p>
          <a:p>
            <a:endParaRPr lang="en-GB" dirty="0"/>
          </a:p>
        </p:txBody>
      </p:sp>
    </p:spTree>
    <p:extLst>
      <p:ext uri="{BB962C8B-B14F-4D97-AF65-F5344CB8AC3E}">
        <p14:creationId xmlns:p14="http://schemas.microsoft.com/office/powerpoint/2010/main" val="284813647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60648"/>
            <a:ext cx="7772400" cy="936104"/>
          </a:xfrm>
        </p:spPr>
        <p:txBody>
          <a:bodyPr/>
          <a:lstStyle/>
          <a:p>
            <a:pPr algn="ctr"/>
            <a:r>
              <a:rPr lang="en-GB" dirty="0" smtClean="0">
                <a:solidFill>
                  <a:schemeClr val="tx1"/>
                </a:solidFill>
              </a:rPr>
              <a:t>The F-ratio</a:t>
            </a:r>
            <a:endParaRPr lang="en-GB" dirty="0">
              <a:solidFill>
                <a:schemeClr val="tx1"/>
              </a:solidFill>
            </a:endParaRPr>
          </a:p>
        </p:txBody>
      </p:sp>
      <p:sp>
        <p:nvSpPr>
          <p:cNvPr id="3" name="Content Placeholder 2"/>
          <p:cNvSpPr>
            <a:spLocks noGrp="1"/>
          </p:cNvSpPr>
          <p:nvPr>
            <p:ph idx="1"/>
          </p:nvPr>
        </p:nvSpPr>
        <p:spPr>
          <a:xfrm>
            <a:off x="899592" y="1700808"/>
            <a:ext cx="7558608" cy="3024336"/>
          </a:xfrm>
        </p:spPr>
        <p:txBody>
          <a:bodyPr/>
          <a:lstStyle/>
          <a:p>
            <a:r>
              <a:rPr lang="en-GB" dirty="0" smtClean="0"/>
              <a:t>The </a:t>
            </a:r>
            <a:r>
              <a:rPr lang="en-GB" dirty="0" smtClean="0"/>
              <a:t>F-ratio looks at </a:t>
            </a:r>
            <a:r>
              <a:rPr lang="en-GB" dirty="0"/>
              <a:t>whether variances are due to our manipulation of the IV </a:t>
            </a:r>
            <a:r>
              <a:rPr lang="en-GB" dirty="0" smtClean="0"/>
              <a:t>or </a:t>
            </a:r>
            <a:r>
              <a:rPr lang="en-GB" dirty="0"/>
              <a:t>from other nuisance factors </a:t>
            </a:r>
            <a:r>
              <a:rPr lang="en-GB" dirty="0" smtClean="0"/>
              <a:t>(also known </a:t>
            </a:r>
            <a:r>
              <a:rPr lang="en-GB" dirty="0"/>
              <a:t>as </a:t>
            </a:r>
            <a:r>
              <a:rPr lang="en-GB" dirty="0" smtClean="0"/>
              <a:t>the error </a:t>
            </a:r>
            <a:r>
              <a:rPr lang="en-GB" dirty="0"/>
              <a:t>variance</a:t>
            </a:r>
            <a:r>
              <a:rPr lang="en-GB" dirty="0" smtClean="0"/>
              <a:t>).</a:t>
            </a:r>
            <a:endParaRPr lang="en-GB" dirty="0"/>
          </a:p>
        </p:txBody>
      </p:sp>
      <p:pic>
        <p:nvPicPr>
          <p:cNvPr id="4" name="Picture 3"/>
          <p:cNvPicPr>
            <a:picLocks noChangeAspect="1"/>
          </p:cNvPicPr>
          <p:nvPr/>
        </p:nvPicPr>
        <p:blipFill>
          <a:blip r:embed="rId2"/>
          <a:stretch>
            <a:fillRect/>
          </a:stretch>
        </p:blipFill>
        <p:spPr>
          <a:xfrm>
            <a:off x="2987824" y="4365104"/>
            <a:ext cx="3009900" cy="1790700"/>
          </a:xfrm>
          <a:prstGeom prst="rect">
            <a:avLst/>
          </a:prstGeom>
        </p:spPr>
      </p:pic>
    </p:spTree>
    <p:extLst>
      <p:ext uri="{BB962C8B-B14F-4D97-AF65-F5344CB8AC3E}">
        <p14:creationId xmlns:p14="http://schemas.microsoft.com/office/powerpoint/2010/main" val="212447802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648"/>
            <a:ext cx="7772400" cy="1143000"/>
          </a:xfrm>
        </p:spPr>
        <p:txBody>
          <a:bodyPr/>
          <a:lstStyle/>
          <a:p>
            <a:pPr algn="ctr"/>
            <a:r>
              <a:rPr lang="en-GB" dirty="0" smtClean="0">
                <a:solidFill>
                  <a:schemeClr val="tx1"/>
                </a:solidFill>
              </a:rPr>
              <a:t>Next three weeks…</a:t>
            </a:r>
            <a:endParaRPr lang="en-GB" dirty="0">
              <a:solidFill>
                <a:schemeClr val="tx1"/>
              </a:solidFill>
            </a:endParaRPr>
          </a:p>
        </p:txBody>
      </p:sp>
      <p:sp>
        <p:nvSpPr>
          <p:cNvPr id="3" name="Content Placeholder 2"/>
          <p:cNvSpPr>
            <a:spLocks noGrp="1"/>
          </p:cNvSpPr>
          <p:nvPr>
            <p:ph idx="1"/>
          </p:nvPr>
        </p:nvSpPr>
        <p:spPr>
          <a:xfrm>
            <a:off x="685800" y="1772816"/>
            <a:ext cx="7772400" cy="4114800"/>
          </a:xfrm>
        </p:spPr>
        <p:txBody>
          <a:bodyPr/>
          <a:lstStyle/>
          <a:p>
            <a:r>
              <a:rPr lang="en-GB" dirty="0" smtClean="0"/>
              <a:t>Multi-factorial ANOVA design</a:t>
            </a:r>
          </a:p>
          <a:p>
            <a:pPr lvl="1"/>
            <a:r>
              <a:rPr lang="en-GB" dirty="0" smtClean="0"/>
              <a:t>More than one IV.</a:t>
            </a:r>
            <a:endParaRPr lang="en-GB" dirty="0"/>
          </a:p>
        </p:txBody>
      </p:sp>
    </p:spTree>
    <p:extLst>
      <p:ext uri="{BB962C8B-B14F-4D97-AF65-F5344CB8AC3E}">
        <p14:creationId xmlns:p14="http://schemas.microsoft.com/office/powerpoint/2010/main" val="30124016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3832" y="125760"/>
            <a:ext cx="8134672" cy="926976"/>
          </a:xfrm>
        </p:spPr>
        <p:txBody>
          <a:bodyPr>
            <a:normAutofit fontScale="90000"/>
          </a:bodyPr>
          <a:lstStyle/>
          <a:p>
            <a:pPr algn="ctr"/>
            <a:r>
              <a:rPr lang="en-GB" sz="4000" dirty="0" smtClean="0">
                <a:solidFill>
                  <a:schemeClr val="tx1"/>
                </a:solidFill>
              </a:rPr>
              <a:t>Let’s look at an example in detail…</a:t>
            </a:r>
            <a:endParaRPr lang="en-GB" sz="4000" dirty="0">
              <a:solidFill>
                <a:schemeClr val="tx1"/>
              </a:solidFill>
            </a:endParaRPr>
          </a:p>
        </p:txBody>
      </p:sp>
      <p:sp>
        <p:nvSpPr>
          <p:cNvPr id="3" name="Content Placeholder 2"/>
          <p:cNvSpPr>
            <a:spLocks noGrp="1"/>
          </p:cNvSpPr>
          <p:nvPr>
            <p:ph idx="1"/>
          </p:nvPr>
        </p:nvSpPr>
        <p:spPr>
          <a:xfrm>
            <a:off x="755576" y="1628800"/>
            <a:ext cx="8136904" cy="4114800"/>
          </a:xfrm>
        </p:spPr>
        <p:txBody>
          <a:bodyPr/>
          <a:lstStyle/>
          <a:p>
            <a:pPr eaLnBrk="1" hangingPunct="1">
              <a:lnSpc>
                <a:spcPct val="90000"/>
              </a:lnSpc>
            </a:pPr>
            <a:r>
              <a:rPr lang="en-GB" altLang="en-US" dirty="0"/>
              <a:t>Effect of two types of particular teaching strategy (A &amp; B) on </a:t>
            </a:r>
            <a:r>
              <a:rPr lang="en-GB" altLang="en-US" dirty="0" smtClean="0"/>
              <a:t>learning </a:t>
            </a:r>
            <a:r>
              <a:rPr lang="en-GB" altLang="en-US" dirty="0"/>
              <a:t>(DV </a:t>
            </a:r>
            <a:r>
              <a:rPr lang="en-GB" altLang="en-US" dirty="0" smtClean="0"/>
              <a:t>= reading test scores)</a:t>
            </a:r>
            <a:endParaRPr lang="en-GB" altLang="en-US" dirty="0"/>
          </a:p>
          <a:p>
            <a:pPr marL="0" indent="0" eaLnBrk="1" hangingPunct="1">
              <a:lnSpc>
                <a:spcPct val="90000"/>
              </a:lnSpc>
              <a:buNone/>
            </a:pPr>
            <a:endParaRPr lang="en-GB" altLang="en-US" sz="1400" dirty="0"/>
          </a:p>
          <a:p>
            <a:pPr lvl="1" eaLnBrk="1" hangingPunct="1">
              <a:lnSpc>
                <a:spcPct val="90000"/>
              </a:lnSpc>
            </a:pPr>
            <a:r>
              <a:rPr lang="en-GB" altLang="en-US" dirty="0"/>
              <a:t>IV: Teaching strategy A and B (2 conditions)</a:t>
            </a:r>
          </a:p>
          <a:p>
            <a:pPr lvl="1" eaLnBrk="1" hangingPunct="1">
              <a:lnSpc>
                <a:spcPct val="90000"/>
              </a:lnSpc>
            </a:pPr>
            <a:endParaRPr lang="en-GB" altLang="en-US" sz="1400" dirty="0"/>
          </a:p>
          <a:p>
            <a:pPr lvl="1" eaLnBrk="1" hangingPunct="1">
              <a:lnSpc>
                <a:spcPct val="90000"/>
              </a:lnSpc>
            </a:pPr>
            <a:r>
              <a:rPr lang="en-GB" altLang="en-US" dirty="0"/>
              <a:t>Between participants design (½ </a:t>
            </a:r>
            <a:r>
              <a:rPr lang="en-GB" altLang="en-US" dirty="0" smtClean="0"/>
              <a:t>of the pupils in strategy A and ½ in strategy B</a:t>
            </a:r>
            <a:r>
              <a:rPr lang="en-GB" altLang="en-US" dirty="0"/>
              <a:t>)</a:t>
            </a:r>
          </a:p>
          <a:p>
            <a:pPr marL="457200" lvl="1" indent="0" eaLnBrk="1" hangingPunct="1">
              <a:lnSpc>
                <a:spcPct val="90000"/>
              </a:lnSpc>
              <a:buNone/>
            </a:pPr>
            <a:endParaRPr lang="en-GB" altLang="en-US" sz="1600" dirty="0"/>
          </a:p>
          <a:p>
            <a:pPr lvl="1" eaLnBrk="1" hangingPunct="1">
              <a:lnSpc>
                <a:spcPct val="90000"/>
              </a:lnSpc>
            </a:pPr>
            <a:r>
              <a:rPr lang="en-GB" altLang="en-US" dirty="0"/>
              <a:t>Find that scores higher for strategy B</a:t>
            </a:r>
          </a:p>
          <a:p>
            <a:endParaRPr lang="en-GB" dirty="0"/>
          </a:p>
        </p:txBody>
      </p:sp>
    </p:spTree>
    <p:extLst>
      <p:ext uri="{BB962C8B-B14F-4D97-AF65-F5344CB8AC3E}">
        <p14:creationId xmlns:p14="http://schemas.microsoft.com/office/powerpoint/2010/main" val="241449384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048" y="116632"/>
            <a:ext cx="7772400" cy="1143000"/>
          </a:xfrm>
        </p:spPr>
        <p:txBody>
          <a:bodyPr/>
          <a:lstStyle/>
          <a:p>
            <a:pPr algn="ctr"/>
            <a:r>
              <a:rPr lang="en-GB" sz="4000" dirty="0" smtClean="0">
                <a:solidFill>
                  <a:schemeClr val="tx1"/>
                </a:solidFill>
              </a:rPr>
              <a:t>Teaching example </a:t>
            </a:r>
            <a:endParaRPr lang="en-GB" sz="4000" dirty="0">
              <a:solidFill>
                <a:schemeClr val="tx1"/>
              </a:solidFill>
            </a:endParaRPr>
          </a:p>
        </p:txBody>
      </p:sp>
      <p:sp>
        <p:nvSpPr>
          <p:cNvPr id="3" name="Content Placeholder 2"/>
          <p:cNvSpPr>
            <a:spLocks noGrp="1"/>
          </p:cNvSpPr>
          <p:nvPr>
            <p:ph idx="1"/>
          </p:nvPr>
        </p:nvSpPr>
        <p:spPr>
          <a:xfrm>
            <a:off x="580020" y="1556792"/>
            <a:ext cx="8276456" cy="4114800"/>
          </a:xfrm>
        </p:spPr>
        <p:txBody>
          <a:bodyPr/>
          <a:lstStyle/>
          <a:p>
            <a:r>
              <a:rPr lang="en-GB" dirty="0"/>
              <a:t>What other factors need to be considered</a:t>
            </a:r>
            <a:r>
              <a:rPr lang="en-GB" dirty="0" smtClean="0"/>
              <a:t>? Could </a:t>
            </a:r>
            <a:r>
              <a:rPr lang="en-GB" dirty="0" smtClean="0"/>
              <a:t>things </a:t>
            </a:r>
            <a:r>
              <a:rPr lang="en-GB" dirty="0" smtClean="0"/>
              <a:t>other than just teaching strategy influence reading test scores?</a:t>
            </a:r>
          </a:p>
          <a:p>
            <a:pPr marL="0" indent="0">
              <a:buNone/>
            </a:pPr>
            <a:endParaRPr lang="en-GB" sz="1400" dirty="0" smtClean="0"/>
          </a:p>
          <a:p>
            <a:r>
              <a:rPr lang="en-GB" altLang="en-US" dirty="0" smtClean="0"/>
              <a:t>What </a:t>
            </a:r>
            <a:r>
              <a:rPr lang="en-GB" altLang="en-US" dirty="0"/>
              <a:t>about the level of ability of the children in each </a:t>
            </a:r>
            <a:r>
              <a:rPr lang="en-GB" altLang="en-US" dirty="0" smtClean="0"/>
              <a:t>group to begin with?</a:t>
            </a:r>
          </a:p>
          <a:p>
            <a:pPr marL="0" indent="0">
              <a:buNone/>
            </a:pPr>
            <a:endParaRPr lang="en-GB" altLang="en-US" sz="1400" dirty="0" smtClean="0"/>
          </a:p>
          <a:p>
            <a:r>
              <a:rPr lang="en-GB" dirty="0" smtClean="0"/>
              <a:t>How can we deal with this as a possible influencing factor? </a:t>
            </a:r>
            <a:endParaRPr lang="en-GB" dirty="0"/>
          </a:p>
        </p:txBody>
      </p:sp>
    </p:spTree>
    <p:extLst>
      <p:ext uri="{BB962C8B-B14F-4D97-AF65-F5344CB8AC3E}">
        <p14:creationId xmlns:p14="http://schemas.microsoft.com/office/powerpoint/2010/main" val="26225336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9776"/>
            <a:ext cx="7772400" cy="854968"/>
          </a:xfrm>
        </p:spPr>
        <p:txBody>
          <a:bodyPr/>
          <a:lstStyle/>
          <a:p>
            <a:pPr algn="ctr"/>
            <a:r>
              <a:rPr lang="en-GB" altLang="en-US" sz="3600" dirty="0">
                <a:solidFill>
                  <a:schemeClr val="tx1"/>
                </a:solidFill>
              </a:rPr>
              <a:t>Exploring </a:t>
            </a:r>
            <a:r>
              <a:rPr lang="en-GB" altLang="en-US" sz="4000" dirty="0">
                <a:solidFill>
                  <a:schemeClr val="tx1"/>
                </a:solidFill>
              </a:rPr>
              <a:t>Multiple</a:t>
            </a:r>
            <a:r>
              <a:rPr lang="en-GB" altLang="en-US" sz="3600" dirty="0">
                <a:solidFill>
                  <a:schemeClr val="tx1"/>
                </a:solidFill>
              </a:rPr>
              <a:t> Factors</a:t>
            </a:r>
            <a:endParaRPr lang="en-GB" sz="3600" dirty="0">
              <a:solidFill>
                <a:schemeClr val="tx1"/>
              </a:solidFill>
            </a:endParaRPr>
          </a:p>
        </p:txBody>
      </p:sp>
      <p:sp>
        <p:nvSpPr>
          <p:cNvPr id="3" name="Content Placeholder 2"/>
          <p:cNvSpPr>
            <a:spLocks noGrp="1"/>
          </p:cNvSpPr>
          <p:nvPr>
            <p:ph idx="1"/>
          </p:nvPr>
        </p:nvSpPr>
        <p:spPr>
          <a:xfrm>
            <a:off x="395536" y="1402432"/>
            <a:ext cx="8496944" cy="4114800"/>
          </a:xfrm>
        </p:spPr>
        <p:txBody>
          <a:bodyPr/>
          <a:lstStyle/>
          <a:p>
            <a:pPr lvl="1" eaLnBrk="1" hangingPunct="1">
              <a:lnSpc>
                <a:spcPct val="90000"/>
              </a:lnSpc>
            </a:pPr>
            <a:r>
              <a:rPr lang="en-GB" altLang="en-US" sz="2400" dirty="0"/>
              <a:t>Need to study more than one Independent Variable</a:t>
            </a:r>
          </a:p>
          <a:p>
            <a:pPr lvl="1" eaLnBrk="1" hangingPunct="1">
              <a:lnSpc>
                <a:spcPct val="90000"/>
              </a:lnSpc>
            </a:pPr>
            <a:r>
              <a:rPr lang="en-GB" altLang="en-US" sz="2400" dirty="0"/>
              <a:t>Investigate possible ‘interaction’ between IVs</a:t>
            </a:r>
          </a:p>
          <a:p>
            <a:pPr lvl="1" eaLnBrk="1" hangingPunct="1">
              <a:lnSpc>
                <a:spcPct val="90000"/>
              </a:lnSpc>
            </a:pPr>
            <a:r>
              <a:rPr lang="en-GB" altLang="en-US" sz="2400" dirty="0"/>
              <a:t>Still looking at the effect on one DV (reading score)</a:t>
            </a:r>
          </a:p>
          <a:p>
            <a:pPr marL="457200" lvl="1" indent="0" eaLnBrk="1" hangingPunct="1">
              <a:lnSpc>
                <a:spcPct val="90000"/>
              </a:lnSpc>
              <a:buNone/>
            </a:pPr>
            <a:endParaRPr lang="en-GB" altLang="en-US" sz="1200" dirty="0"/>
          </a:p>
          <a:p>
            <a:pPr lvl="1" eaLnBrk="1" hangingPunct="1">
              <a:lnSpc>
                <a:spcPct val="90000"/>
              </a:lnSpc>
            </a:pPr>
            <a:r>
              <a:rPr lang="en-GB" altLang="en-US" sz="2400" dirty="0"/>
              <a:t>IV: Teaching strategy used (A or B)</a:t>
            </a:r>
          </a:p>
          <a:p>
            <a:pPr lvl="1" eaLnBrk="1" hangingPunct="1">
              <a:lnSpc>
                <a:spcPct val="90000"/>
              </a:lnSpc>
            </a:pPr>
            <a:r>
              <a:rPr lang="en-GB" altLang="en-US" sz="2400" dirty="0"/>
              <a:t>IV: Original ability (High or Low)</a:t>
            </a:r>
          </a:p>
          <a:p>
            <a:pPr lvl="1" eaLnBrk="1" hangingPunct="1">
              <a:lnSpc>
                <a:spcPct val="90000"/>
              </a:lnSpc>
            </a:pPr>
            <a:r>
              <a:rPr lang="en-GB" altLang="en-US" sz="2400" dirty="0"/>
              <a:t>DV: Reading score after teaching</a:t>
            </a:r>
          </a:p>
          <a:p>
            <a:pPr marL="457200" lvl="1" indent="0" eaLnBrk="1" hangingPunct="1">
              <a:lnSpc>
                <a:spcPct val="90000"/>
              </a:lnSpc>
              <a:buNone/>
            </a:pPr>
            <a:endParaRPr lang="en-GB" altLang="en-US" sz="1400" dirty="0"/>
          </a:p>
          <a:p>
            <a:pPr eaLnBrk="1" hangingPunct="1">
              <a:lnSpc>
                <a:spcPct val="90000"/>
              </a:lnSpc>
            </a:pPr>
            <a:r>
              <a:rPr lang="en-GB" altLang="en-US" sz="2800" dirty="0"/>
              <a:t>This is a </a:t>
            </a:r>
            <a:r>
              <a:rPr lang="en-GB" altLang="en-US" sz="2800" dirty="0" smtClean="0">
                <a:solidFill>
                  <a:srgbClr val="FF0000"/>
                </a:solidFill>
              </a:rPr>
              <a:t>‘multifactorial’ </a:t>
            </a:r>
            <a:r>
              <a:rPr lang="en-GB" altLang="en-US" sz="2800" dirty="0" smtClean="0"/>
              <a:t>design</a:t>
            </a:r>
            <a:endParaRPr lang="en-GB" altLang="en-US" sz="2800" dirty="0"/>
          </a:p>
          <a:p>
            <a:pPr marL="0" indent="0" eaLnBrk="1" hangingPunct="1">
              <a:lnSpc>
                <a:spcPct val="90000"/>
              </a:lnSpc>
              <a:buNone/>
            </a:pPr>
            <a:endParaRPr lang="en-GB" altLang="en-US" sz="1400" dirty="0"/>
          </a:p>
        </p:txBody>
      </p:sp>
    </p:spTree>
    <p:extLst>
      <p:ext uri="{BB962C8B-B14F-4D97-AF65-F5344CB8AC3E}">
        <p14:creationId xmlns:p14="http://schemas.microsoft.com/office/powerpoint/2010/main" val="126147326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843880"/>
          </a:xfrm>
        </p:spPr>
        <p:txBody>
          <a:bodyPr/>
          <a:lstStyle/>
          <a:p>
            <a:pPr algn="ctr"/>
            <a:r>
              <a:rPr lang="en-GB" dirty="0">
                <a:solidFill>
                  <a:schemeClr val="tx1"/>
                </a:solidFill>
              </a:rPr>
              <a:t>Describing ANOVAs</a:t>
            </a:r>
          </a:p>
        </p:txBody>
      </p:sp>
      <p:sp>
        <p:nvSpPr>
          <p:cNvPr id="3" name="Content Placeholder 2"/>
          <p:cNvSpPr>
            <a:spLocks noGrp="1"/>
          </p:cNvSpPr>
          <p:nvPr>
            <p:ph idx="1"/>
          </p:nvPr>
        </p:nvSpPr>
        <p:spPr>
          <a:xfrm>
            <a:off x="685800" y="1700808"/>
            <a:ext cx="8352928" cy="4114800"/>
          </a:xfrm>
        </p:spPr>
        <p:txBody>
          <a:bodyPr/>
          <a:lstStyle/>
          <a:p>
            <a:r>
              <a:rPr lang="en-GB" dirty="0" smtClean="0"/>
              <a:t>You </a:t>
            </a:r>
            <a:r>
              <a:rPr lang="en-GB" dirty="0"/>
              <a:t>need to specify 3 things:</a:t>
            </a:r>
          </a:p>
          <a:p>
            <a:pPr marL="514350" indent="-514350">
              <a:buFont typeface="+mj-lt"/>
              <a:buAutoNum type="arabicPeriod"/>
            </a:pPr>
            <a:r>
              <a:rPr lang="en-GB" dirty="0"/>
              <a:t>How many </a:t>
            </a:r>
            <a:r>
              <a:rPr lang="en-GB" b="1" dirty="0"/>
              <a:t>factors</a:t>
            </a:r>
            <a:r>
              <a:rPr lang="en-GB" dirty="0"/>
              <a:t> are </a:t>
            </a:r>
            <a:r>
              <a:rPr lang="en-GB" dirty="0" smtClean="0"/>
              <a:t>involved</a:t>
            </a:r>
            <a:endParaRPr lang="en-GB" dirty="0"/>
          </a:p>
          <a:p>
            <a:pPr marL="514350" indent="-514350">
              <a:buFont typeface="+mj-lt"/>
              <a:buAutoNum type="arabicPeriod"/>
            </a:pPr>
            <a:r>
              <a:rPr lang="en-GB" dirty="0" smtClean="0"/>
              <a:t>How </a:t>
            </a:r>
            <a:r>
              <a:rPr lang="en-GB" dirty="0"/>
              <a:t>many </a:t>
            </a:r>
            <a:r>
              <a:rPr lang="en-GB" b="1" dirty="0"/>
              <a:t>levels</a:t>
            </a:r>
            <a:r>
              <a:rPr lang="en-GB" dirty="0"/>
              <a:t> there are of each </a:t>
            </a:r>
            <a:r>
              <a:rPr lang="en-GB" dirty="0" smtClean="0"/>
              <a:t>factor</a:t>
            </a:r>
            <a:endParaRPr lang="en-GB" dirty="0"/>
          </a:p>
          <a:p>
            <a:pPr marL="514350" indent="-514350">
              <a:buFont typeface="+mj-lt"/>
              <a:buAutoNum type="arabicPeriod"/>
            </a:pPr>
            <a:r>
              <a:rPr lang="en-GB" dirty="0" smtClean="0"/>
              <a:t>Whether </a:t>
            </a:r>
            <a:r>
              <a:rPr lang="en-GB" dirty="0"/>
              <a:t>each factor is a </a:t>
            </a:r>
            <a:r>
              <a:rPr lang="en-GB" b="1" dirty="0"/>
              <a:t>within</a:t>
            </a:r>
            <a:r>
              <a:rPr lang="en-GB" dirty="0"/>
              <a:t>- or </a:t>
            </a:r>
            <a:r>
              <a:rPr lang="en-GB" b="1" dirty="0"/>
              <a:t>between</a:t>
            </a:r>
            <a:r>
              <a:rPr lang="en-GB" dirty="0"/>
              <a:t>-subject </a:t>
            </a:r>
            <a:r>
              <a:rPr lang="en-GB" dirty="0" smtClean="0"/>
              <a:t>factor</a:t>
            </a:r>
            <a:endParaRPr lang="en-GB" dirty="0"/>
          </a:p>
          <a:p>
            <a:endParaRPr lang="en-GB" dirty="0"/>
          </a:p>
        </p:txBody>
      </p:sp>
    </p:spTree>
    <p:extLst>
      <p:ext uri="{BB962C8B-B14F-4D97-AF65-F5344CB8AC3E}">
        <p14:creationId xmlns:p14="http://schemas.microsoft.com/office/powerpoint/2010/main" val="286634216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21568"/>
            <a:ext cx="7772400" cy="803176"/>
          </a:xfrm>
        </p:spPr>
        <p:txBody>
          <a:bodyPr/>
          <a:lstStyle/>
          <a:p>
            <a:pPr algn="ctr"/>
            <a:r>
              <a:rPr lang="en-GB" altLang="en-US" dirty="0">
                <a:solidFill>
                  <a:schemeClr val="tx1"/>
                </a:solidFill>
              </a:rPr>
              <a:t>Teaching strategy study</a:t>
            </a:r>
            <a:r>
              <a:rPr lang="en-GB" altLang="en-US" dirty="0" smtClean="0">
                <a:solidFill>
                  <a:schemeClr val="tx1"/>
                </a:solidFill>
              </a:rPr>
              <a:t>:</a:t>
            </a:r>
            <a:endParaRPr lang="en-GB" dirty="0">
              <a:solidFill>
                <a:schemeClr val="tx1"/>
              </a:solidFill>
            </a:endParaRPr>
          </a:p>
        </p:txBody>
      </p:sp>
      <p:sp>
        <p:nvSpPr>
          <p:cNvPr id="3" name="Content Placeholder 2"/>
          <p:cNvSpPr>
            <a:spLocks noGrp="1"/>
          </p:cNvSpPr>
          <p:nvPr>
            <p:ph idx="1"/>
          </p:nvPr>
        </p:nvSpPr>
        <p:spPr>
          <a:xfrm>
            <a:off x="971600" y="1556792"/>
            <a:ext cx="7848872" cy="4114800"/>
          </a:xfrm>
        </p:spPr>
        <p:txBody>
          <a:bodyPr/>
          <a:lstStyle/>
          <a:p>
            <a:pPr eaLnBrk="1" hangingPunct="1"/>
            <a:r>
              <a:rPr lang="en-GB" altLang="en-US" dirty="0" smtClean="0"/>
              <a:t>Because </a:t>
            </a:r>
            <a:r>
              <a:rPr lang="en-GB" altLang="en-US" dirty="0"/>
              <a:t>we have two IVs:</a:t>
            </a:r>
          </a:p>
          <a:p>
            <a:pPr lvl="1" eaLnBrk="1" hangingPunct="1"/>
            <a:r>
              <a:rPr lang="en-GB" altLang="en-US" dirty="0"/>
              <a:t>Have to combine the conditions of each</a:t>
            </a:r>
          </a:p>
          <a:p>
            <a:pPr lvl="1" eaLnBrk="1" hangingPunct="1"/>
            <a:r>
              <a:rPr lang="en-GB" altLang="en-US" dirty="0"/>
              <a:t>Both IVs have 2 </a:t>
            </a:r>
            <a:r>
              <a:rPr lang="en-GB" altLang="en-US" dirty="0" smtClean="0"/>
              <a:t>conditions:</a:t>
            </a:r>
          </a:p>
          <a:p>
            <a:pPr lvl="2" eaLnBrk="1" hangingPunct="1"/>
            <a:r>
              <a:rPr lang="en-GB" altLang="en-US" dirty="0" smtClean="0"/>
              <a:t>Teaching Strategy: A or B </a:t>
            </a:r>
          </a:p>
          <a:p>
            <a:pPr lvl="2" eaLnBrk="1" hangingPunct="1"/>
            <a:r>
              <a:rPr lang="en-GB" altLang="en-US" dirty="0" smtClean="0"/>
              <a:t>Original Ability: High or Low</a:t>
            </a:r>
            <a:endParaRPr lang="en-GB" altLang="en-US" dirty="0"/>
          </a:p>
          <a:p>
            <a:pPr lvl="1" eaLnBrk="1" hangingPunct="1"/>
            <a:r>
              <a:rPr lang="en-GB" altLang="en-US" dirty="0"/>
              <a:t>This gives us a 2 x 2 design</a:t>
            </a:r>
          </a:p>
          <a:p>
            <a:pPr lvl="1" eaLnBrk="1" hangingPunct="1"/>
            <a:r>
              <a:rPr lang="en-GB" altLang="en-US" dirty="0"/>
              <a:t>To test all combinations need 4 conditions</a:t>
            </a:r>
          </a:p>
          <a:p>
            <a:endParaRPr lang="en-GB" dirty="0"/>
          </a:p>
        </p:txBody>
      </p:sp>
    </p:spTree>
    <p:extLst>
      <p:ext uri="{BB962C8B-B14F-4D97-AF65-F5344CB8AC3E}">
        <p14:creationId xmlns:p14="http://schemas.microsoft.com/office/powerpoint/2010/main" val="148373084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1143000"/>
          </a:xfrm>
        </p:spPr>
        <p:txBody>
          <a:bodyPr/>
          <a:lstStyle/>
          <a:p>
            <a:pPr algn="ctr"/>
            <a:r>
              <a:rPr lang="en-GB" altLang="en-US" dirty="0" smtClean="0">
                <a:solidFill>
                  <a:schemeClr val="tx1"/>
                </a:solidFill>
              </a:rPr>
              <a:t>Multifactorial </a:t>
            </a:r>
            <a:r>
              <a:rPr lang="en-GB" altLang="en-US" dirty="0">
                <a:solidFill>
                  <a:schemeClr val="tx1"/>
                </a:solidFill>
              </a:rPr>
              <a:t>designs</a:t>
            </a:r>
            <a:endParaRPr lang="en-GB" dirty="0">
              <a:solidFill>
                <a:schemeClr val="tx1"/>
              </a:solidFill>
            </a:endParaRPr>
          </a:p>
        </p:txBody>
      </p:sp>
      <p:sp>
        <p:nvSpPr>
          <p:cNvPr id="3" name="Content Placeholder 2"/>
          <p:cNvSpPr>
            <a:spLocks noGrp="1"/>
          </p:cNvSpPr>
          <p:nvPr>
            <p:ph idx="1"/>
          </p:nvPr>
        </p:nvSpPr>
        <p:spPr>
          <a:xfrm>
            <a:off x="832048" y="1196752"/>
            <a:ext cx="7772400" cy="4114800"/>
          </a:xfrm>
        </p:spPr>
        <p:txBody>
          <a:bodyPr/>
          <a:lstStyle/>
          <a:p>
            <a:pPr eaLnBrk="1" hangingPunct="1"/>
            <a:r>
              <a:rPr lang="en-GB" altLang="en-US" dirty="0"/>
              <a:t>Teaching strategy study:</a:t>
            </a:r>
          </a:p>
          <a:p>
            <a:pPr eaLnBrk="1" hangingPunct="1"/>
            <a:r>
              <a:rPr lang="en-GB" altLang="en-US" dirty="0"/>
              <a:t>2 x 2 table of conditions (4 conditions)</a:t>
            </a:r>
          </a:p>
          <a:p>
            <a:endParaRPr lang="en-GB" dirty="0"/>
          </a:p>
        </p:txBody>
      </p:sp>
      <p:graphicFrame>
        <p:nvGraphicFramePr>
          <p:cNvPr id="4" name="Group 15"/>
          <p:cNvGraphicFramePr>
            <a:graphicFrameLocks/>
          </p:cNvGraphicFramePr>
          <p:nvPr>
            <p:extLst/>
          </p:nvPr>
        </p:nvGraphicFramePr>
        <p:xfrm>
          <a:off x="2843213" y="3426246"/>
          <a:ext cx="3810000" cy="1658938"/>
        </p:xfrm>
        <a:graphic>
          <a:graphicData uri="http://schemas.openxmlformats.org/drawingml/2006/table">
            <a:tbl>
              <a:tblPr/>
              <a:tblGrid>
                <a:gridCol w="1905000"/>
                <a:gridCol w="1905000"/>
              </a:tblGrid>
              <a:tr h="8302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rPr>
                        <a:t>Condition 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rPr>
                        <a:t>Condition 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286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Calibri" pitchFamily="34" charset="0"/>
                        </a:rPr>
                        <a:t>Condition 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rPr>
                        <a:t>Condition 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5" name="Text Box 17"/>
          <p:cNvSpPr txBox="1">
            <a:spLocks noChangeArrowheads="1"/>
          </p:cNvSpPr>
          <p:nvPr/>
        </p:nvSpPr>
        <p:spPr bwMode="auto">
          <a:xfrm>
            <a:off x="2843213" y="2778546"/>
            <a:ext cx="38877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t>  Strategy A           Strategy B</a:t>
            </a:r>
          </a:p>
        </p:txBody>
      </p:sp>
      <p:sp>
        <p:nvSpPr>
          <p:cNvPr id="6" name="Text Box 19"/>
          <p:cNvSpPr txBox="1">
            <a:spLocks noChangeArrowheads="1"/>
          </p:cNvSpPr>
          <p:nvPr/>
        </p:nvSpPr>
        <p:spPr bwMode="auto">
          <a:xfrm>
            <a:off x="1187450" y="3426246"/>
            <a:ext cx="1655763" cy="1417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t>Low ability</a:t>
            </a:r>
          </a:p>
          <a:p>
            <a:pPr eaLnBrk="1" hangingPunct="1">
              <a:spcBef>
                <a:spcPct val="50000"/>
              </a:spcBef>
            </a:pPr>
            <a:endParaRPr lang="en-GB" altLang="en-US" sz="1800" dirty="0"/>
          </a:p>
          <a:p>
            <a:pPr eaLnBrk="1" hangingPunct="1">
              <a:spcBef>
                <a:spcPct val="50000"/>
              </a:spcBef>
            </a:pPr>
            <a:r>
              <a:rPr lang="en-GB" altLang="en-US" dirty="0"/>
              <a:t>High ability</a:t>
            </a:r>
          </a:p>
        </p:txBody>
      </p:sp>
    </p:spTree>
    <p:extLst>
      <p:ext uri="{BB962C8B-B14F-4D97-AF65-F5344CB8AC3E}">
        <p14:creationId xmlns:p14="http://schemas.microsoft.com/office/powerpoint/2010/main" val="260035827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8640"/>
            <a:ext cx="7772400" cy="1143000"/>
          </a:xfrm>
        </p:spPr>
        <p:txBody>
          <a:bodyPr/>
          <a:lstStyle/>
          <a:p>
            <a:pPr algn="ctr"/>
            <a:r>
              <a:rPr lang="en-GB" altLang="en-US" dirty="0" smtClean="0">
                <a:solidFill>
                  <a:schemeClr val="tx1"/>
                </a:solidFill>
              </a:rPr>
              <a:t>Multifactorial </a:t>
            </a:r>
            <a:r>
              <a:rPr lang="en-GB" altLang="en-US" dirty="0">
                <a:solidFill>
                  <a:schemeClr val="tx1"/>
                </a:solidFill>
              </a:rPr>
              <a:t>designs</a:t>
            </a:r>
            <a:endParaRPr lang="en-GB" dirty="0">
              <a:solidFill>
                <a:schemeClr val="tx1"/>
              </a:solidFill>
            </a:endParaRPr>
          </a:p>
        </p:txBody>
      </p:sp>
      <p:sp>
        <p:nvSpPr>
          <p:cNvPr id="3" name="Content Placeholder 2"/>
          <p:cNvSpPr>
            <a:spLocks noGrp="1"/>
          </p:cNvSpPr>
          <p:nvPr>
            <p:ph idx="1"/>
          </p:nvPr>
        </p:nvSpPr>
        <p:spPr>
          <a:xfrm>
            <a:off x="685800" y="1268760"/>
            <a:ext cx="7772400" cy="4114800"/>
          </a:xfrm>
        </p:spPr>
        <p:txBody>
          <a:bodyPr/>
          <a:lstStyle/>
          <a:p>
            <a:r>
              <a:rPr lang="en-GB" altLang="en-US" dirty="0"/>
              <a:t>Sample mean scores for the study:</a:t>
            </a:r>
          </a:p>
          <a:p>
            <a:endParaRPr lang="en-GB" dirty="0"/>
          </a:p>
        </p:txBody>
      </p:sp>
      <p:grpSp>
        <p:nvGrpSpPr>
          <p:cNvPr id="9" name="Group 8"/>
          <p:cNvGrpSpPr/>
          <p:nvPr/>
        </p:nvGrpSpPr>
        <p:grpSpPr>
          <a:xfrm>
            <a:off x="1043608" y="2132856"/>
            <a:ext cx="7705725" cy="2909888"/>
            <a:chOff x="1043608" y="2132856"/>
            <a:chExt cx="7705725" cy="2909888"/>
          </a:xfrm>
        </p:grpSpPr>
        <p:graphicFrame>
          <p:nvGraphicFramePr>
            <p:cNvPr id="4" name="Group 4"/>
            <p:cNvGraphicFramePr>
              <a:graphicFrameLocks/>
            </p:cNvGraphicFramePr>
            <p:nvPr>
              <p:extLst/>
            </p:nvPr>
          </p:nvGraphicFramePr>
          <p:xfrm>
            <a:off x="2699371" y="2780556"/>
            <a:ext cx="3810000" cy="1658938"/>
          </p:xfrm>
          <a:graphic>
            <a:graphicData uri="http://schemas.openxmlformats.org/drawingml/2006/table">
              <a:tbl>
                <a:tblPr/>
                <a:tblGrid>
                  <a:gridCol w="1905000"/>
                  <a:gridCol w="1905000"/>
                </a:tblGrid>
                <a:tr h="8302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rPr>
                          <a:t>         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rPr>
                          <a:t>          7</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286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Calibri" pitchFamily="34" charset="0"/>
                          </a:rPr>
                          <a:t>         8</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rPr>
                          <a:t>          8</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5" name="Text Box 15"/>
            <p:cNvSpPr txBox="1">
              <a:spLocks noChangeArrowheads="1"/>
            </p:cNvSpPr>
            <p:nvPr/>
          </p:nvSpPr>
          <p:spPr bwMode="auto">
            <a:xfrm>
              <a:off x="2699371" y="2132856"/>
              <a:ext cx="60499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t> Strategy A           Strategy B        Means</a:t>
              </a:r>
            </a:p>
          </p:txBody>
        </p:sp>
        <p:sp>
          <p:nvSpPr>
            <p:cNvPr id="6" name="Text Box 16"/>
            <p:cNvSpPr txBox="1">
              <a:spLocks noChangeArrowheads="1"/>
            </p:cNvSpPr>
            <p:nvPr/>
          </p:nvSpPr>
          <p:spPr bwMode="auto">
            <a:xfrm>
              <a:off x="1043608" y="2780556"/>
              <a:ext cx="1655763" cy="2262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a:t>Low ability</a:t>
              </a:r>
            </a:p>
            <a:p>
              <a:pPr eaLnBrk="1" hangingPunct="1">
                <a:spcBef>
                  <a:spcPct val="50000"/>
                </a:spcBef>
              </a:pPr>
              <a:endParaRPr lang="en-GB" altLang="en-US" sz="1800"/>
            </a:p>
            <a:p>
              <a:pPr eaLnBrk="1" hangingPunct="1">
                <a:spcBef>
                  <a:spcPct val="50000"/>
                </a:spcBef>
              </a:pPr>
              <a:r>
                <a:rPr lang="en-GB" altLang="en-US"/>
                <a:t>High ability</a:t>
              </a:r>
            </a:p>
            <a:p>
              <a:pPr eaLnBrk="1" hangingPunct="1">
                <a:spcBef>
                  <a:spcPct val="50000"/>
                </a:spcBef>
              </a:pPr>
              <a:endParaRPr lang="en-GB" altLang="en-US" sz="1200"/>
            </a:p>
            <a:p>
              <a:pPr eaLnBrk="1" hangingPunct="1">
                <a:spcBef>
                  <a:spcPct val="50000"/>
                </a:spcBef>
              </a:pPr>
              <a:r>
                <a:rPr lang="en-GB" altLang="en-US"/>
                <a:t>     Means</a:t>
              </a:r>
            </a:p>
          </p:txBody>
        </p:sp>
        <p:sp>
          <p:nvSpPr>
            <p:cNvPr id="7" name="Text Box 17"/>
            <p:cNvSpPr txBox="1">
              <a:spLocks noChangeArrowheads="1"/>
            </p:cNvSpPr>
            <p:nvPr/>
          </p:nvSpPr>
          <p:spPr bwMode="auto">
            <a:xfrm>
              <a:off x="6733208" y="2852936"/>
              <a:ext cx="1079500" cy="1338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t>   4.5</a:t>
              </a:r>
              <a:endParaRPr lang="en-GB" altLang="en-US" sz="1200" dirty="0"/>
            </a:p>
            <a:p>
              <a:pPr eaLnBrk="1" hangingPunct="1">
                <a:spcBef>
                  <a:spcPct val="50000"/>
                </a:spcBef>
              </a:pPr>
              <a:endParaRPr lang="en-GB" altLang="en-US" sz="1400" dirty="0"/>
            </a:p>
            <a:p>
              <a:pPr eaLnBrk="1" hangingPunct="1">
                <a:spcBef>
                  <a:spcPct val="50000"/>
                </a:spcBef>
              </a:pPr>
              <a:r>
                <a:rPr lang="en-GB" altLang="en-US" dirty="0"/>
                <a:t>    8</a:t>
              </a:r>
            </a:p>
          </p:txBody>
        </p:sp>
        <p:sp>
          <p:nvSpPr>
            <p:cNvPr id="8" name="Text Box 18"/>
            <p:cNvSpPr txBox="1">
              <a:spLocks noChangeArrowheads="1"/>
            </p:cNvSpPr>
            <p:nvPr/>
          </p:nvSpPr>
          <p:spPr bwMode="auto">
            <a:xfrm>
              <a:off x="2627933" y="4580781"/>
              <a:ext cx="38877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t>         </a:t>
              </a:r>
              <a:r>
                <a:rPr lang="en-GB" altLang="en-US" dirty="0" smtClean="0"/>
                <a:t> 5                       </a:t>
              </a:r>
              <a:r>
                <a:rPr lang="en-GB" altLang="en-US" dirty="0"/>
                <a:t>7.5</a:t>
              </a:r>
            </a:p>
          </p:txBody>
        </p:sp>
      </p:grpSp>
    </p:spTree>
    <p:extLst>
      <p:ext uri="{BB962C8B-B14F-4D97-AF65-F5344CB8AC3E}">
        <p14:creationId xmlns:p14="http://schemas.microsoft.com/office/powerpoint/2010/main" val="7883432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4056" y="44624"/>
            <a:ext cx="7772400" cy="936104"/>
          </a:xfrm>
        </p:spPr>
        <p:txBody>
          <a:bodyPr/>
          <a:lstStyle/>
          <a:p>
            <a:pPr algn="ctr"/>
            <a:r>
              <a:rPr lang="en-GB" dirty="0" smtClean="0">
                <a:solidFill>
                  <a:schemeClr val="tx1"/>
                </a:solidFill>
              </a:rPr>
              <a:t>Main effects and interactions </a:t>
            </a:r>
            <a:endParaRPr lang="en-GB" dirty="0">
              <a:solidFill>
                <a:schemeClr val="tx1"/>
              </a:solidFill>
            </a:endParaRPr>
          </a:p>
        </p:txBody>
      </p:sp>
      <p:sp>
        <p:nvSpPr>
          <p:cNvPr id="3" name="Content Placeholder 2"/>
          <p:cNvSpPr>
            <a:spLocks noGrp="1"/>
          </p:cNvSpPr>
          <p:nvPr>
            <p:ph idx="1"/>
          </p:nvPr>
        </p:nvSpPr>
        <p:spPr>
          <a:xfrm>
            <a:off x="541784" y="1484784"/>
            <a:ext cx="8496944" cy="4824536"/>
          </a:xfrm>
        </p:spPr>
        <p:txBody>
          <a:bodyPr/>
          <a:lstStyle/>
          <a:p>
            <a:r>
              <a:rPr lang="en-GB" dirty="0"/>
              <a:t>We can assess the effect of each factor on their own and the interaction between them</a:t>
            </a:r>
            <a:r>
              <a:rPr lang="en-GB" dirty="0" smtClean="0"/>
              <a:t>.</a:t>
            </a:r>
          </a:p>
          <a:p>
            <a:pPr marL="0" indent="0">
              <a:buNone/>
            </a:pPr>
            <a:endParaRPr lang="en-GB" sz="1200" dirty="0"/>
          </a:p>
          <a:p>
            <a:r>
              <a:rPr lang="en-GB" dirty="0"/>
              <a:t>Main effect: is used to describe the independent effect of a </a:t>
            </a:r>
            <a:r>
              <a:rPr lang="en-GB" dirty="0" smtClean="0"/>
              <a:t>factor (IV).</a:t>
            </a:r>
          </a:p>
          <a:p>
            <a:pPr marL="0" indent="0">
              <a:buNone/>
            </a:pPr>
            <a:endParaRPr lang="en-GB" sz="1200" dirty="0"/>
          </a:p>
          <a:p>
            <a:r>
              <a:rPr lang="en-GB" dirty="0"/>
              <a:t>E.g., in the </a:t>
            </a:r>
            <a:r>
              <a:rPr lang="en-GB" dirty="0" smtClean="0"/>
              <a:t>teaching strategy example</a:t>
            </a:r>
            <a:r>
              <a:rPr lang="en-GB" dirty="0"/>
              <a:t>, 2</a:t>
            </a:r>
            <a:r>
              <a:rPr lang="en-GB" dirty="0" smtClean="0"/>
              <a:t> </a:t>
            </a:r>
            <a:r>
              <a:rPr lang="en-GB" dirty="0"/>
              <a:t>main effects will be </a:t>
            </a:r>
            <a:r>
              <a:rPr lang="en-GB" dirty="0" smtClean="0"/>
              <a:t>reported:</a:t>
            </a:r>
          </a:p>
          <a:p>
            <a:pPr lvl="1"/>
            <a:r>
              <a:rPr lang="en-GB" dirty="0" smtClean="0"/>
              <a:t>Teaching Strategy</a:t>
            </a:r>
          </a:p>
          <a:p>
            <a:pPr lvl="1"/>
            <a:r>
              <a:rPr lang="en-GB" dirty="0" smtClean="0"/>
              <a:t>Original Ability </a:t>
            </a:r>
            <a:endParaRPr lang="en-GB" dirty="0"/>
          </a:p>
          <a:p>
            <a:endParaRPr lang="en-GB" dirty="0"/>
          </a:p>
        </p:txBody>
      </p:sp>
    </p:spTree>
    <p:extLst>
      <p:ext uri="{BB962C8B-B14F-4D97-AF65-F5344CB8AC3E}">
        <p14:creationId xmlns:p14="http://schemas.microsoft.com/office/powerpoint/2010/main" val="319732086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792088"/>
          </a:xfrm>
        </p:spPr>
        <p:txBody>
          <a:bodyPr/>
          <a:lstStyle/>
          <a:p>
            <a:pPr algn="ctr"/>
            <a:r>
              <a:rPr lang="en-GB" altLang="en-US" sz="4000" dirty="0" smtClean="0">
                <a:solidFill>
                  <a:schemeClr val="tx1"/>
                </a:solidFill>
              </a:rPr>
              <a:t>Multifactorial </a:t>
            </a:r>
            <a:r>
              <a:rPr lang="en-GB" altLang="en-US" sz="4000" dirty="0">
                <a:solidFill>
                  <a:schemeClr val="tx1"/>
                </a:solidFill>
              </a:rPr>
              <a:t>designs</a:t>
            </a:r>
            <a:endParaRPr lang="en-GB" sz="4000" dirty="0">
              <a:solidFill>
                <a:schemeClr val="tx1"/>
              </a:solidFill>
            </a:endParaRPr>
          </a:p>
        </p:txBody>
      </p:sp>
      <p:sp>
        <p:nvSpPr>
          <p:cNvPr id="3" name="Content Placeholder 2"/>
          <p:cNvSpPr>
            <a:spLocks noGrp="1"/>
          </p:cNvSpPr>
          <p:nvPr>
            <p:ph idx="1"/>
          </p:nvPr>
        </p:nvSpPr>
        <p:spPr>
          <a:xfrm>
            <a:off x="611560" y="1027212"/>
            <a:ext cx="8352928" cy="4114800"/>
          </a:xfrm>
        </p:spPr>
        <p:txBody>
          <a:bodyPr/>
          <a:lstStyle/>
          <a:p>
            <a:pPr eaLnBrk="1" hangingPunct="1">
              <a:lnSpc>
                <a:spcPct val="90000"/>
              </a:lnSpc>
            </a:pPr>
            <a:r>
              <a:rPr lang="en-GB" altLang="en-US" sz="2800" dirty="0"/>
              <a:t>‘Main effects’ are effects of one IV alone (e.g. </a:t>
            </a:r>
            <a:r>
              <a:rPr lang="en-GB" altLang="en-US" sz="2800" dirty="0" smtClean="0"/>
              <a:t>Original Ability</a:t>
            </a:r>
            <a:r>
              <a:rPr lang="en-GB" altLang="en-US" sz="2800" dirty="0"/>
              <a:t>)</a:t>
            </a:r>
          </a:p>
          <a:p>
            <a:pPr eaLnBrk="1" hangingPunct="1">
              <a:lnSpc>
                <a:spcPct val="90000"/>
              </a:lnSpc>
            </a:pPr>
            <a:r>
              <a:rPr lang="en-GB" altLang="en-US" sz="2800" dirty="0"/>
              <a:t>Where is effect of ‘ability’ IV shown in the scores?</a:t>
            </a:r>
          </a:p>
          <a:p>
            <a:endParaRPr lang="en-GB" sz="2800" dirty="0"/>
          </a:p>
        </p:txBody>
      </p:sp>
      <p:grpSp>
        <p:nvGrpSpPr>
          <p:cNvPr id="4" name="Group 3"/>
          <p:cNvGrpSpPr/>
          <p:nvPr/>
        </p:nvGrpSpPr>
        <p:grpSpPr>
          <a:xfrm>
            <a:off x="1043608" y="2535336"/>
            <a:ext cx="7705725" cy="2909888"/>
            <a:chOff x="1043608" y="2132856"/>
            <a:chExt cx="7705725" cy="2909888"/>
          </a:xfrm>
        </p:grpSpPr>
        <p:graphicFrame>
          <p:nvGraphicFramePr>
            <p:cNvPr id="5" name="Group 4"/>
            <p:cNvGraphicFramePr>
              <a:graphicFrameLocks/>
            </p:cNvGraphicFramePr>
            <p:nvPr>
              <p:extLst/>
            </p:nvPr>
          </p:nvGraphicFramePr>
          <p:xfrm>
            <a:off x="2699371" y="2780556"/>
            <a:ext cx="3810000" cy="1658938"/>
          </p:xfrm>
          <a:graphic>
            <a:graphicData uri="http://schemas.openxmlformats.org/drawingml/2006/table">
              <a:tbl>
                <a:tblPr/>
                <a:tblGrid>
                  <a:gridCol w="1905000"/>
                  <a:gridCol w="1905000"/>
                </a:tblGrid>
                <a:tr h="8302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rPr>
                          <a:t>         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rPr>
                          <a:t>          7</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286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Calibri" pitchFamily="34" charset="0"/>
                          </a:rPr>
                          <a:t>         8</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rPr>
                          <a:t>          8</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6" name="Text Box 15"/>
            <p:cNvSpPr txBox="1">
              <a:spLocks noChangeArrowheads="1"/>
            </p:cNvSpPr>
            <p:nvPr/>
          </p:nvSpPr>
          <p:spPr bwMode="auto">
            <a:xfrm>
              <a:off x="2699371" y="2132856"/>
              <a:ext cx="60499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t> Strategy A           Strategy B        Means</a:t>
              </a:r>
            </a:p>
          </p:txBody>
        </p:sp>
        <p:sp>
          <p:nvSpPr>
            <p:cNvPr id="7" name="Text Box 16"/>
            <p:cNvSpPr txBox="1">
              <a:spLocks noChangeArrowheads="1"/>
            </p:cNvSpPr>
            <p:nvPr/>
          </p:nvSpPr>
          <p:spPr bwMode="auto">
            <a:xfrm>
              <a:off x="1043608" y="2780556"/>
              <a:ext cx="1655763" cy="2262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a:t>Low ability</a:t>
              </a:r>
            </a:p>
            <a:p>
              <a:pPr eaLnBrk="1" hangingPunct="1">
                <a:spcBef>
                  <a:spcPct val="50000"/>
                </a:spcBef>
              </a:pPr>
              <a:endParaRPr lang="en-GB" altLang="en-US" sz="1800"/>
            </a:p>
            <a:p>
              <a:pPr eaLnBrk="1" hangingPunct="1">
                <a:spcBef>
                  <a:spcPct val="50000"/>
                </a:spcBef>
              </a:pPr>
              <a:r>
                <a:rPr lang="en-GB" altLang="en-US"/>
                <a:t>High ability</a:t>
              </a:r>
            </a:p>
            <a:p>
              <a:pPr eaLnBrk="1" hangingPunct="1">
                <a:spcBef>
                  <a:spcPct val="50000"/>
                </a:spcBef>
              </a:pPr>
              <a:endParaRPr lang="en-GB" altLang="en-US" sz="1200"/>
            </a:p>
            <a:p>
              <a:pPr eaLnBrk="1" hangingPunct="1">
                <a:spcBef>
                  <a:spcPct val="50000"/>
                </a:spcBef>
              </a:pPr>
              <a:r>
                <a:rPr lang="en-GB" altLang="en-US"/>
                <a:t>     Means</a:t>
              </a:r>
            </a:p>
          </p:txBody>
        </p:sp>
        <p:sp>
          <p:nvSpPr>
            <p:cNvPr id="8" name="Text Box 17"/>
            <p:cNvSpPr txBox="1">
              <a:spLocks noChangeArrowheads="1"/>
            </p:cNvSpPr>
            <p:nvPr/>
          </p:nvSpPr>
          <p:spPr bwMode="auto">
            <a:xfrm>
              <a:off x="6733208" y="2852936"/>
              <a:ext cx="1079500" cy="1338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t>   4.5</a:t>
              </a:r>
              <a:endParaRPr lang="en-GB" altLang="en-US" sz="1200" dirty="0"/>
            </a:p>
            <a:p>
              <a:pPr eaLnBrk="1" hangingPunct="1">
                <a:spcBef>
                  <a:spcPct val="50000"/>
                </a:spcBef>
              </a:pPr>
              <a:endParaRPr lang="en-GB" altLang="en-US" sz="1400" dirty="0"/>
            </a:p>
            <a:p>
              <a:pPr eaLnBrk="1" hangingPunct="1">
                <a:spcBef>
                  <a:spcPct val="50000"/>
                </a:spcBef>
              </a:pPr>
              <a:r>
                <a:rPr lang="en-GB" altLang="en-US" dirty="0"/>
                <a:t>    8</a:t>
              </a:r>
            </a:p>
          </p:txBody>
        </p:sp>
        <p:sp>
          <p:nvSpPr>
            <p:cNvPr id="9" name="Text Box 18"/>
            <p:cNvSpPr txBox="1">
              <a:spLocks noChangeArrowheads="1"/>
            </p:cNvSpPr>
            <p:nvPr/>
          </p:nvSpPr>
          <p:spPr bwMode="auto">
            <a:xfrm>
              <a:off x="2627933" y="4580781"/>
              <a:ext cx="38877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t>         </a:t>
              </a:r>
              <a:r>
                <a:rPr lang="en-GB" altLang="en-US" dirty="0" smtClean="0"/>
                <a:t> 5                       </a:t>
              </a:r>
              <a:r>
                <a:rPr lang="en-GB" altLang="en-US" dirty="0"/>
                <a:t>7.5</a:t>
              </a:r>
            </a:p>
          </p:txBody>
        </p:sp>
      </p:grpSp>
      <p:sp>
        <p:nvSpPr>
          <p:cNvPr id="10" name="Oval 9"/>
          <p:cNvSpPr/>
          <p:nvPr/>
        </p:nvSpPr>
        <p:spPr>
          <a:xfrm>
            <a:off x="6588224" y="3068365"/>
            <a:ext cx="1439862" cy="1728787"/>
          </a:xfrm>
          <a:prstGeom prst="ellipse">
            <a:avLst/>
          </a:prstGeom>
          <a:no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303376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linds(horizont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5" presetClass="exit" presetSubtype="10" fill="hold" grpId="1" nodeType="clickEffect">
                                  <p:stCondLst>
                                    <p:cond delay="0"/>
                                  </p:stCondLst>
                                  <p:childTnLst>
                                    <p:animEffect transition="out" filter="checkerboard(across)">
                                      <p:cBhvr>
                                        <p:cTn id="11" dur="500"/>
                                        <p:tgtEl>
                                          <p:spTgt spid="10"/>
                                        </p:tgtEl>
                                      </p:cBhvr>
                                    </p:animEffect>
                                    <p:set>
                                      <p:cBhvr>
                                        <p:cTn id="12"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1143000"/>
          </a:xfrm>
        </p:spPr>
        <p:txBody>
          <a:bodyPr/>
          <a:lstStyle/>
          <a:p>
            <a:pPr algn="ctr"/>
            <a:r>
              <a:rPr lang="en-GB" altLang="en-US" dirty="0" smtClean="0">
                <a:solidFill>
                  <a:schemeClr val="tx1"/>
                </a:solidFill>
              </a:rPr>
              <a:t>Multifactorial designs</a:t>
            </a:r>
            <a:endParaRPr lang="en-GB" dirty="0">
              <a:solidFill>
                <a:schemeClr val="tx1"/>
              </a:solidFill>
            </a:endParaRPr>
          </a:p>
        </p:txBody>
      </p:sp>
      <p:sp>
        <p:nvSpPr>
          <p:cNvPr id="3" name="Content Placeholder 2"/>
          <p:cNvSpPr>
            <a:spLocks noGrp="1"/>
          </p:cNvSpPr>
          <p:nvPr>
            <p:ph idx="1"/>
          </p:nvPr>
        </p:nvSpPr>
        <p:spPr>
          <a:xfrm>
            <a:off x="685800" y="1295409"/>
            <a:ext cx="8206680" cy="4114800"/>
          </a:xfrm>
        </p:spPr>
        <p:txBody>
          <a:bodyPr/>
          <a:lstStyle/>
          <a:p>
            <a:r>
              <a:rPr lang="en-GB" altLang="en-US" dirty="0"/>
              <a:t>Where is effect of </a:t>
            </a:r>
            <a:r>
              <a:rPr lang="en-GB" altLang="en-US" dirty="0" smtClean="0"/>
              <a:t>‘teaching strategy’ </a:t>
            </a:r>
            <a:r>
              <a:rPr lang="en-GB" altLang="en-US" dirty="0"/>
              <a:t>IV shown in the scores?</a:t>
            </a:r>
          </a:p>
          <a:p>
            <a:endParaRPr lang="en-GB" dirty="0"/>
          </a:p>
        </p:txBody>
      </p:sp>
      <p:grpSp>
        <p:nvGrpSpPr>
          <p:cNvPr id="4" name="Group 3"/>
          <p:cNvGrpSpPr/>
          <p:nvPr/>
        </p:nvGrpSpPr>
        <p:grpSpPr>
          <a:xfrm>
            <a:off x="971600" y="2348880"/>
            <a:ext cx="7705725" cy="2909888"/>
            <a:chOff x="1043608" y="2132856"/>
            <a:chExt cx="7705725" cy="2909888"/>
          </a:xfrm>
        </p:grpSpPr>
        <p:graphicFrame>
          <p:nvGraphicFramePr>
            <p:cNvPr id="5" name="Group 4"/>
            <p:cNvGraphicFramePr>
              <a:graphicFrameLocks/>
            </p:cNvGraphicFramePr>
            <p:nvPr>
              <p:extLst/>
            </p:nvPr>
          </p:nvGraphicFramePr>
          <p:xfrm>
            <a:off x="2699371" y="2780556"/>
            <a:ext cx="3810000" cy="1658938"/>
          </p:xfrm>
          <a:graphic>
            <a:graphicData uri="http://schemas.openxmlformats.org/drawingml/2006/table">
              <a:tbl>
                <a:tblPr/>
                <a:tblGrid>
                  <a:gridCol w="1905000"/>
                  <a:gridCol w="1905000"/>
                </a:tblGrid>
                <a:tr h="8302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rPr>
                          <a:t>         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rPr>
                          <a:t>          7</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286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Calibri" pitchFamily="34" charset="0"/>
                          </a:rPr>
                          <a:t>         8</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rPr>
                          <a:t>          8</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6" name="Text Box 15"/>
            <p:cNvSpPr txBox="1">
              <a:spLocks noChangeArrowheads="1"/>
            </p:cNvSpPr>
            <p:nvPr/>
          </p:nvSpPr>
          <p:spPr bwMode="auto">
            <a:xfrm>
              <a:off x="2699371" y="2132856"/>
              <a:ext cx="60499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t> Strategy A           Strategy B        Means</a:t>
              </a:r>
            </a:p>
          </p:txBody>
        </p:sp>
        <p:sp>
          <p:nvSpPr>
            <p:cNvPr id="7" name="Text Box 16"/>
            <p:cNvSpPr txBox="1">
              <a:spLocks noChangeArrowheads="1"/>
            </p:cNvSpPr>
            <p:nvPr/>
          </p:nvSpPr>
          <p:spPr bwMode="auto">
            <a:xfrm>
              <a:off x="1043608" y="2780556"/>
              <a:ext cx="1655763" cy="2262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t>Low ability</a:t>
              </a:r>
            </a:p>
            <a:p>
              <a:pPr eaLnBrk="1" hangingPunct="1">
                <a:spcBef>
                  <a:spcPct val="50000"/>
                </a:spcBef>
              </a:pPr>
              <a:endParaRPr lang="en-GB" altLang="en-US" sz="1800" dirty="0"/>
            </a:p>
            <a:p>
              <a:pPr eaLnBrk="1" hangingPunct="1">
                <a:spcBef>
                  <a:spcPct val="50000"/>
                </a:spcBef>
              </a:pPr>
              <a:r>
                <a:rPr lang="en-GB" altLang="en-US" dirty="0"/>
                <a:t>High ability</a:t>
              </a:r>
            </a:p>
            <a:p>
              <a:pPr eaLnBrk="1" hangingPunct="1">
                <a:spcBef>
                  <a:spcPct val="50000"/>
                </a:spcBef>
              </a:pPr>
              <a:endParaRPr lang="en-GB" altLang="en-US" sz="1200" dirty="0"/>
            </a:p>
            <a:p>
              <a:pPr eaLnBrk="1" hangingPunct="1">
                <a:spcBef>
                  <a:spcPct val="50000"/>
                </a:spcBef>
              </a:pPr>
              <a:r>
                <a:rPr lang="en-GB" altLang="en-US" dirty="0"/>
                <a:t>     Means</a:t>
              </a:r>
            </a:p>
          </p:txBody>
        </p:sp>
        <p:sp>
          <p:nvSpPr>
            <p:cNvPr id="8" name="Text Box 17"/>
            <p:cNvSpPr txBox="1">
              <a:spLocks noChangeArrowheads="1"/>
            </p:cNvSpPr>
            <p:nvPr/>
          </p:nvSpPr>
          <p:spPr bwMode="auto">
            <a:xfrm>
              <a:off x="6733208" y="2852936"/>
              <a:ext cx="1079500" cy="1338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t>   4.5</a:t>
              </a:r>
              <a:endParaRPr lang="en-GB" altLang="en-US" sz="1200" dirty="0"/>
            </a:p>
            <a:p>
              <a:pPr eaLnBrk="1" hangingPunct="1">
                <a:spcBef>
                  <a:spcPct val="50000"/>
                </a:spcBef>
              </a:pPr>
              <a:endParaRPr lang="en-GB" altLang="en-US" sz="1400" dirty="0"/>
            </a:p>
            <a:p>
              <a:pPr eaLnBrk="1" hangingPunct="1">
                <a:spcBef>
                  <a:spcPct val="50000"/>
                </a:spcBef>
              </a:pPr>
              <a:r>
                <a:rPr lang="en-GB" altLang="en-US" dirty="0"/>
                <a:t>    8</a:t>
              </a:r>
            </a:p>
          </p:txBody>
        </p:sp>
        <p:sp>
          <p:nvSpPr>
            <p:cNvPr id="9" name="Text Box 18"/>
            <p:cNvSpPr txBox="1">
              <a:spLocks noChangeArrowheads="1"/>
            </p:cNvSpPr>
            <p:nvPr/>
          </p:nvSpPr>
          <p:spPr bwMode="auto">
            <a:xfrm>
              <a:off x="2627933" y="4580781"/>
              <a:ext cx="38877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t>         </a:t>
              </a:r>
              <a:r>
                <a:rPr lang="en-GB" altLang="en-US" dirty="0" smtClean="0"/>
                <a:t>   5                     7.5</a:t>
              </a:r>
              <a:endParaRPr lang="en-GB" altLang="en-US" dirty="0"/>
            </a:p>
          </p:txBody>
        </p:sp>
      </p:grpSp>
      <p:sp>
        <p:nvSpPr>
          <p:cNvPr id="10" name="Oval 9"/>
          <p:cNvSpPr/>
          <p:nvPr/>
        </p:nvSpPr>
        <p:spPr>
          <a:xfrm>
            <a:off x="3275856" y="4725144"/>
            <a:ext cx="2664296" cy="792436"/>
          </a:xfrm>
          <a:prstGeom prst="ellipse">
            <a:avLst/>
          </a:prstGeom>
          <a:no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2395400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linds(horizont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5" presetClass="exit" presetSubtype="10" fill="hold" grpId="1" nodeType="clickEffect">
                                  <p:stCondLst>
                                    <p:cond delay="0"/>
                                  </p:stCondLst>
                                  <p:childTnLst>
                                    <p:animEffect transition="out" filter="checkerboard(across)">
                                      <p:cBhvr>
                                        <p:cTn id="11" dur="500"/>
                                        <p:tgtEl>
                                          <p:spTgt spid="10"/>
                                        </p:tgtEl>
                                      </p:cBhvr>
                                    </p:animEffect>
                                    <p:set>
                                      <p:cBhvr>
                                        <p:cTn id="12"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4624"/>
            <a:ext cx="8350696" cy="1008112"/>
          </a:xfrm>
        </p:spPr>
        <p:txBody>
          <a:bodyPr/>
          <a:lstStyle/>
          <a:p>
            <a:pPr algn="ctr"/>
            <a:r>
              <a:rPr lang="en-GB" altLang="en-US" sz="4000" dirty="0" smtClean="0">
                <a:solidFill>
                  <a:schemeClr val="tx1"/>
                </a:solidFill>
              </a:rPr>
              <a:t>Main effects</a:t>
            </a:r>
            <a:endParaRPr lang="en-GB" sz="4000" dirty="0">
              <a:solidFill>
                <a:schemeClr val="tx1"/>
              </a:solidFill>
            </a:endParaRPr>
          </a:p>
        </p:txBody>
      </p:sp>
      <p:sp>
        <p:nvSpPr>
          <p:cNvPr id="3" name="Content Placeholder 2"/>
          <p:cNvSpPr>
            <a:spLocks noGrp="1"/>
          </p:cNvSpPr>
          <p:nvPr>
            <p:ph idx="1"/>
          </p:nvPr>
        </p:nvSpPr>
        <p:spPr>
          <a:xfrm>
            <a:off x="683568" y="1412776"/>
            <a:ext cx="8206680" cy="4320480"/>
          </a:xfrm>
        </p:spPr>
        <p:txBody>
          <a:bodyPr>
            <a:normAutofit fontScale="92500"/>
          </a:bodyPr>
          <a:lstStyle/>
          <a:p>
            <a:pPr eaLnBrk="1" hangingPunct="1"/>
            <a:r>
              <a:rPr lang="en-GB" altLang="en-US" sz="2800" dirty="0"/>
              <a:t>The study can show us the ‘main effects’ </a:t>
            </a:r>
          </a:p>
          <a:p>
            <a:pPr lvl="1" eaLnBrk="1" hangingPunct="1"/>
            <a:r>
              <a:rPr lang="en-GB" altLang="en-US" sz="2400" dirty="0"/>
              <a:t>Effects of each IV in isolation on DV score</a:t>
            </a:r>
          </a:p>
          <a:p>
            <a:pPr lvl="1" eaLnBrk="1" hangingPunct="1"/>
            <a:r>
              <a:rPr lang="en-GB" altLang="en-US" sz="2400" dirty="0"/>
              <a:t>Is there a significant difference between conditions</a:t>
            </a:r>
          </a:p>
          <a:p>
            <a:pPr marL="0" indent="0" eaLnBrk="1" hangingPunct="1">
              <a:buNone/>
            </a:pPr>
            <a:endParaRPr lang="en-GB" altLang="en-US" sz="1400" dirty="0"/>
          </a:p>
          <a:p>
            <a:pPr eaLnBrk="1" hangingPunct="1"/>
            <a:r>
              <a:rPr lang="en-GB" altLang="en-US" sz="2800" dirty="0"/>
              <a:t>However, </a:t>
            </a:r>
            <a:r>
              <a:rPr lang="en-GB" altLang="en-US" sz="2800" dirty="0" smtClean="0"/>
              <a:t>the point </a:t>
            </a:r>
            <a:r>
              <a:rPr lang="en-GB" altLang="en-US" sz="2800" dirty="0"/>
              <a:t>was to examine how the </a:t>
            </a:r>
            <a:r>
              <a:rPr lang="en-GB" altLang="en-US" sz="2800" dirty="0">
                <a:solidFill>
                  <a:srgbClr val="FF0000"/>
                </a:solidFill>
              </a:rPr>
              <a:t>TWO</a:t>
            </a:r>
            <a:r>
              <a:rPr lang="en-GB" altLang="en-US" sz="2800" dirty="0"/>
              <a:t> IVs may influence the DV </a:t>
            </a:r>
            <a:r>
              <a:rPr lang="en-GB" altLang="en-US" sz="2800" dirty="0">
                <a:solidFill>
                  <a:srgbClr val="FF0000"/>
                </a:solidFill>
              </a:rPr>
              <a:t>together</a:t>
            </a:r>
          </a:p>
          <a:p>
            <a:pPr marL="0" indent="0" eaLnBrk="1" hangingPunct="1">
              <a:buNone/>
            </a:pPr>
            <a:endParaRPr lang="en-GB" altLang="en-US" sz="1400" dirty="0">
              <a:solidFill>
                <a:srgbClr val="FFFF00"/>
              </a:solidFill>
            </a:endParaRPr>
          </a:p>
          <a:p>
            <a:pPr eaLnBrk="1" hangingPunct="1"/>
            <a:r>
              <a:rPr lang="en-GB" altLang="en-US" sz="2800" dirty="0"/>
              <a:t>Analyse any possible ‘interaction’ between IVs</a:t>
            </a:r>
          </a:p>
          <a:p>
            <a:pPr lvl="1" eaLnBrk="1" hangingPunct="1"/>
            <a:r>
              <a:rPr lang="en-GB" altLang="en-US" sz="2400" dirty="0"/>
              <a:t>Combination of IVs in effecting the DV</a:t>
            </a:r>
          </a:p>
          <a:p>
            <a:pPr lvl="1" eaLnBrk="1" hangingPunct="1"/>
            <a:r>
              <a:rPr lang="en-GB" altLang="en-US" sz="2400" dirty="0"/>
              <a:t>Differences dependent on conditions of both IVs</a:t>
            </a:r>
          </a:p>
          <a:p>
            <a:endParaRPr lang="en-GB" dirty="0"/>
          </a:p>
        </p:txBody>
      </p:sp>
    </p:spTree>
    <p:extLst>
      <p:ext uri="{BB962C8B-B14F-4D97-AF65-F5344CB8AC3E}">
        <p14:creationId xmlns:p14="http://schemas.microsoft.com/office/powerpoint/2010/main" val="351316360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6064" y="332656"/>
            <a:ext cx="7772400" cy="792088"/>
          </a:xfrm>
        </p:spPr>
        <p:txBody>
          <a:bodyPr/>
          <a:lstStyle/>
          <a:p>
            <a:pPr algn="ctr"/>
            <a:r>
              <a:rPr lang="en-GB" sz="4000" dirty="0" smtClean="0">
                <a:solidFill>
                  <a:schemeClr val="tx1"/>
                </a:solidFill>
              </a:rPr>
              <a:t>Main effects and Interactions</a:t>
            </a:r>
            <a:endParaRPr lang="en-GB" sz="4000" dirty="0">
              <a:solidFill>
                <a:schemeClr val="tx1"/>
              </a:solidFill>
            </a:endParaRPr>
          </a:p>
        </p:txBody>
      </p:sp>
      <p:sp>
        <p:nvSpPr>
          <p:cNvPr id="3" name="Content Placeholder 2"/>
          <p:cNvSpPr>
            <a:spLocks noGrp="1"/>
          </p:cNvSpPr>
          <p:nvPr>
            <p:ph idx="1"/>
          </p:nvPr>
        </p:nvSpPr>
        <p:spPr>
          <a:xfrm>
            <a:off x="683568" y="1340768"/>
            <a:ext cx="8352928" cy="3600400"/>
          </a:xfrm>
        </p:spPr>
        <p:txBody>
          <a:bodyPr>
            <a:normAutofit lnSpcReduction="10000"/>
          </a:bodyPr>
          <a:lstStyle/>
          <a:p>
            <a:r>
              <a:rPr lang="en-GB" sz="2800" dirty="0" smtClean="0"/>
              <a:t>The </a:t>
            </a:r>
            <a:r>
              <a:rPr lang="en-GB" sz="2800" b="1" dirty="0">
                <a:solidFill>
                  <a:srgbClr val="FF0000"/>
                </a:solidFill>
              </a:rPr>
              <a:t>main effects </a:t>
            </a:r>
            <a:r>
              <a:rPr lang="en-GB" sz="2800" dirty="0"/>
              <a:t>compare the means for one </a:t>
            </a:r>
            <a:r>
              <a:rPr lang="en-GB" sz="2800" dirty="0" smtClean="0">
                <a:solidFill>
                  <a:srgbClr val="FF0000"/>
                </a:solidFill>
              </a:rPr>
              <a:t>level/condition</a:t>
            </a:r>
            <a:r>
              <a:rPr lang="en-GB" sz="2800" dirty="0" smtClean="0"/>
              <a:t> </a:t>
            </a:r>
            <a:r>
              <a:rPr lang="en-GB" sz="2800" dirty="0"/>
              <a:t>of a factor with the mean of the other </a:t>
            </a:r>
            <a:r>
              <a:rPr lang="en-GB" sz="2800" dirty="0">
                <a:solidFill>
                  <a:srgbClr val="FF0000"/>
                </a:solidFill>
              </a:rPr>
              <a:t>level(s</a:t>
            </a:r>
            <a:r>
              <a:rPr lang="en-GB" sz="2800" dirty="0" smtClean="0">
                <a:solidFill>
                  <a:srgbClr val="FF0000"/>
                </a:solidFill>
              </a:rPr>
              <a:t>)/condition(s) </a:t>
            </a:r>
            <a:r>
              <a:rPr lang="en-GB" sz="2800" dirty="0"/>
              <a:t>of that factor</a:t>
            </a:r>
            <a:r>
              <a:rPr lang="en-GB" sz="2800" dirty="0" smtClean="0"/>
              <a:t>.</a:t>
            </a:r>
          </a:p>
          <a:p>
            <a:pPr lvl="1"/>
            <a:r>
              <a:rPr lang="en-GB" sz="2400" dirty="0" smtClean="0"/>
              <a:t>In the same way as in experiment with only 1 IV. </a:t>
            </a:r>
          </a:p>
          <a:p>
            <a:pPr lvl="1"/>
            <a:r>
              <a:rPr lang="en-GB" sz="2400" dirty="0" smtClean="0"/>
              <a:t>Only this time you would have more than 1 main effect.</a:t>
            </a:r>
          </a:p>
          <a:p>
            <a:pPr marL="457200" lvl="1" indent="0">
              <a:buNone/>
            </a:pPr>
            <a:endParaRPr lang="en-GB" sz="2400" dirty="0"/>
          </a:p>
          <a:p>
            <a:r>
              <a:rPr lang="en-GB" sz="2800" b="1" dirty="0">
                <a:solidFill>
                  <a:srgbClr val="FF0000"/>
                </a:solidFill>
              </a:rPr>
              <a:t>Interactions</a:t>
            </a:r>
            <a:r>
              <a:rPr lang="en-GB" sz="2800" dirty="0"/>
              <a:t>: assess the combined effect of the </a:t>
            </a:r>
            <a:r>
              <a:rPr lang="en-GB" sz="2800" dirty="0" smtClean="0">
                <a:solidFill>
                  <a:srgbClr val="FF0000"/>
                </a:solidFill>
              </a:rPr>
              <a:t>factors</a:t>
            </a:r>
            <a:r>
              <a:rPr lang="en-GB" sz="2800" dirty="0" smtClean="0">
                <a:solidFill>
                  <a:schemeClr val="accent2">
                    <a:lumMod val="60000"/>
                    <a:lumOff val="40000"/>
                  </a:schemeClr>
                </a:solidFill>
              </a:rPr>
              <a:t> </a:t>
            </a:r>
            <a:r>
              <a:rPr lang="en-GB" sz="2800" dirty="0" smtClean="0"/>
              <a:t>(all the IVs</a:t>
            </a:r>
            <a:r>
              <a:rPr lang="en-GB" sz="2800" dirty="0"/>
              <a:t>)</a:t>
            </a:r>
            <a:endParaRPr lang="en-GB" sz="2800" dirty="0">
              <a:solidFill>
                <a:schemeClr val="accent2">
                  <a:lumMod val="60000"/>
                  <a:lumOff val="40000"/>
                </a:schemeClr>
              </a:solidFill>
            </a:endParaRPr>
          </a:p>
          <a:p>
            <a:endParaRPr lang="en-GB" dirty="0"/>
          </a:p>
        </p:txBody>
      </p:sp>
    </p:spTree>
    <p:extLst>
      <p:ext uri="{BB962C8B-B14F-4D97-AF65-F5344CB8AC3E}">
        <p14:creationId xmlns:p14="http://schemas.microsoft.com/office/powerpoint/2010/main" val="108141793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048" y="260648"/>
            <a:ext cx="7772400" cy="1008112"/>
          </a:xfrm>
        </p:spPr>
        <p:txBody>
          <a:bodyPr/>
          <a:lstStyle/>
          <a:p>
            <a:pPr algn="ctr"/>
            <a:r>
              <a:rPr lang="en-GB" dirty="0" smtClean="0">
                <a:solidFill>
                  <a:schemeClr val="tx1"/>
                </a:solidFill>
              </a:rPr>
              <a:t>Interactions</a:t>
            </a:r>
            <a:endParaRPr lang="en-GB" dirty="0">
              <a:solidFill>
                <a:schemeClr val="tx1"/>
              </a:solidFill>
            </a:endParaRPr>
          </a:p>
        </p:txBody>
      </p:sp>
      <p:sp>
        <p:nvSpPr>
          <p:cNvPr id="3" name="Content Placeholder 2"/>
          <p:cNvSpPr>
            <a:spLocks noGrp="1"/>
          </p:cNvSpPr>
          <p:nvPr>
            <p:ph idx="1"/>
          </p:nvPr>
        </p:nvSpPr>
        <p:spPr>
          <a:xfrm>
            <a:off x="685800" y="1258416"/>
            <a:ext cx="8062664" cy="4114800"/>
          </a:xfrm>
        </p:spPr>
        <p:txBody>
          <a:bodyPr/>
          <a:lstStyle/>
          <a:p>
            <a:r>
              <a:rPr lang="en-GB" dirty="0"/>
              <a:t>An interaction that assesses how 2 factors combine to effect </a:t>
            </a:r>
            <a:r>
              <a:rPr lang="en-GB" dirty="0" smtClean="0"/>
              <a:t>performance (DV) </a:t>
            </a:r>
            <a:r>
              <a:rPr lang="en-GB" dirty="0"/>
              <a:t>is called a two-way </a:t>
            </a:r>
            <a:r>
              <a:rPr lang="en-GB" dirty="0" smtClean="0"/>
              <a:t>interaction.</a:t>
            </a:r>
          </a:p>
          <a:p>
            <a:r>
              <a:rPr lang="en-GB" dirty="0" smtClean="0"/>
              <a:t>When </a:t>
            </a:r>
            <a:r>
              <a:rPr lang="en-GB" dirty="0"/>
              <a:t>3 factors are involved it is a three-way </a:t>
            </a:r>
            <a:r>
              <a:rPr lang="en-GB" dirty="0" smtClean="0"/>
              <a:t>interaction.</a:t>
            </a:r>
          </a:p>
          <a:p>
            <a:r>
              <a:rPr lang="en-GB" dirty="0" smtClean="0"/>
              <a:t>And so on….</a:t>
            </a:r>
            <a:endParaRPr lang="en-GB" dirty="0"/>
          </a:p>
          <a:p>
            <a:endParaRPr lang="en-GB" dirty="0"/>
          </a:p>
        </p:txBody>
      </p:sp>
    </p:spTree>
    <p:extLst>
      <p:ext uri="{BB962C8B-B14F-4D97-AF65-F5344CB8AC3E}">
        <p14:creationId xmlns:p14="http://schemas.microsoft.com/office/powerpoint/2010/main" val="368639462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1143000"/>
          </a:xfrm>
        </p:spPr>
        <p:txBody>
          <a:bodyPr/>
          <a:lstStyle/>
          <a:p>
            <a:pPr algn="ctr"/>
            <a:r>
              <a:rPr lang="en-GB" altLang="en-US" dirty="0" smtClean="0">
                <a:solidFill>
                  <a:schemeClr val="tx1"/>
                </a:solidFill>
              </a:rPr>
              <a:t>Multifactorial </a:t>
            </a:r>
            <a:r>
              <a:rPr lang="en-GB" altLang="en-US" dirty="0">
                <a:solidFill>
                  <a:schemeClr val="tx1"/>
                </a:solidFill>
              </a:rPr>
              <a:t>designs</a:t>
            </a:r>
            <a:endParaRPr lang="en-GB" dirty="0">
              <a:solidFill>
                <a:schemeClr val="tx1"/>
              </a:solidFill>
            </a:endParaRPr>
          </a:p>
        </p:txBody>
      </p:sp>
      <p:sp>
        <p:nvSpPr>
          <p:cNvPr id="3" name="Content Placeholder 2"/>
          <p:cNvSpPr>
            <a:spLocks noGrp="1"/>
          </p:cNvSpPr>
          <p:nvPr>
            <p:ph idx="1"/>
          </p:nvPr>
        </p:nvSpPr>
        <p:spPr>
          <a:xfrm>
            <a:off x="685800" y="1196752"/>
            <a:ext cx="8350696" cy="4114800"/>
          </a:xfrm>
        </p:spPr>
        <p:txBody>
          <a:bodyPr/>
          <a:lstStyle/>
          <a:p>
            <a:pPr eaLnBrk="1" hangingPunct="1">
              <a:lnSpc>
                <a:spcPct val="90000"/>
              </a:lnSpc>
            </a:pPr>
            <a:r>
              <a:rPr lang="en-GB" altLang="en-US" dirty="0"/>
              <a:t>How do the two IVs interact?</a:t>
            </a:r>
          </a:p>
          <a:p>
            <a:pPr eaLnBrk="1" hangingPunct="1">
              <a:lnSpc>
                <a:spcPct val="90000"/>
              </a:lnSpc>
            </a:pPr>
            <a:r>
              <a:rPr lang="en-GB" altLang="en-US" dirty="0"/>
              <a:t>Effect of </a:t>
            </a:r>
            <a:r>
              <a:rPr lang="en-GB" altLang="en-US" dirty="0">
                <a:solidFill>
                  <a:srgbClr val="FF0000"/>
                </a:solidFill>
              </a:rPr>
              <a:t>strategy</a:t>
            </a:r>
            <a:r>
              <a:rPr lang="en-GB" altLang="en-US" dirty="0">
                <a:solidFill>
                  <a:srgbClr val="FFFF00"/>
                </a:solidFill>
              </a:rPr>
              <a:t> </a:t>
            </a:r>
            <a:r>
              <a:rPr lang="en-GB" altLang="en-US" dirty="0"/>
              <a:t>only for </a:t>
            </a:r>
            <a:r>
              <a:rPr lang="en-GB" altLang="en-US" b="1" dirty="0"/>
              <a:t>low</a:t>
            </a:r>
            <a:r>
              <a:rPr lang="en-GB" altLang="en-US" dirty="0"/>
              <a:t> </a:t>
            </a:r>
            <a:r>
              <a:rPr lang="en-GB" altLang="en-US" dirty="0">
                <a:solidFill>
                  <a:srgbClr val="FF0000"/>
                </a:solidFill>
              </a:rPr>
              <a:t>ability</a:t>
            </a:r>
            <a:r>
              <a:rPr lang="en-GB" altLang="en-US" dirty="0"/>
              <a:t> </a:t>
            </a:r>
            <a:r>
              <a:rPr lang="en-GB" altLang="en-US" dirty="0" smtClean="0"/>
              <a:t>group?</a:t>
            </a:r>
            <a:endParaRPr lang="en-GB" altLang="en-US" dirty="0"/>
          </a:p>
          <a:p>
            <a:endParaRPr lang="en-GB" dirty="0"/>
          </a:p>
        </p:txBody>
      </p:sp>
      <p:grpSp>
        <p:nvGrpSpPr>
          <p:cNvPr id="4" name="Group 3"/>
          <p:cNvGrpSpPr/>
          <p:nvPr/>
        </p:nvGrpSpPr>
        <p:grpSpPr>
          <a:xfrm>
            <a:off x="971600" y="2463328"/>
            <a:ext cx="7705725" cy="2909888"/>
            <a:chOff x="1043608" y="2132856"/>
            <a:chExt cx="7705725" cy="2909888"/>
          </a:xfrm>
        </p:grpSpPr>
        <p:graphicFrame>
          <p:nvGraphicFramePr>
            <p:cNvPr id="5" name="Group 4"/>
            <p:cNvGraphicFramePr>
              <a:graphicFrameLocks/>
            </p:cNvGraphicFramePr>
            <p:nvPr>
              <p:extLst/>
            </p:nvPr>
          </p:nvGraphicFramePr>
          <p:xfrm>
            <a:off x="2699371" y="2780556"/>
            <a:ext cx="3810000" cy="1658938"/>
          </p:xfrm>
          <a:graphic>
            <a:graphicData uri="http://schemas.openxmlformats.org/drawingml/2006/table">
              <a:tbl>
                <a:tblPr/>
                <a:tblGrid>
                  <a:gridCol w="1905000"/>
                  <a:gridCol w="1905000"/>
                </a:tblGrid>
                <a:tr h="8302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rPr>
                          <a:t>         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rPr>
                          <a:t>          7</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286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Calibri" pitchFamily="34" charset="0"/>
                          </a:rPr>
                          <a:t>         8</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rPr>
                          <a:t>          8</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6" name="Text Box 15"/>
            <p:cNvSpPr txBox="1">
              <a:spLocks noChangeArrowheads="1"/>
            </p:cNvSpPr>
            <p:nvPr/>
          </p:nvSpPr>
          <p:spPr bwMode="auto">
            <a:xfrm>
              <a:off x="2699371" y="2132856"/>
              <a:ext cx="60499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t> Strategy A           Strategy B        Means</a:t>
              </a:r>
            </a:p>
          </p:txBody>
        </p:sp>
        <p:sp>
          <p:nvSpPr>
            <p:cNvPr id="7" name="Text Box 16"/>
            <p:cNvSpPr txBox="1">
              <a:spLocks noChangeArrowheads="1"/>
            </p:cNvSpPr>
            <p:nvPr/>
          </p:nvSpPr>
          <p:spPr bwMode="auto">
            <a:xfrm>
              <a:off x="1043608" y="2780556"/>
              <a:ext cx="1655763" cy="2262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t>Low ability</a:t>
              </a:r>
            </a:p>
            <a:p>
              <a:pPr eaLnBrk="1" hangingPunct="1">
                <a:spcBef>
                  <a:spcPct val="50000"/>
                </a:spcBef>
              </a:pPr>
              <a:endParaRPr lang="en-GB" altLang="en-US" sz="1800" dirty="0"/>
            </a:p>
            <a:p>
              <a:pPr eaLnBrk="1" hangingPunct="1">
                <a:spcBef>
                  <a:spcPct val="50000"/>
                </a:spcBef>
              </a:pPr>
              <a:r>
                <a:rPr lang="en-GB" altLang="en-US" dirty="0"/>
                <a:t>High ability</a:t>
              </a:r>
            </a:p>
            <a:p>
              <a:pPr eaLnBrk="1" hangingPunct="1">
                <a:spcBef>
                  <a:spcPct val="50000"/>
                </a:spcBef>
              </a:pPr>
              <a:endParaRPr lang="en-GB" altLang="en-US" sz="1200" dirty="0"/>
            </a:p>
            <a:p>
              <a:pPr eaLnBrk="1" hangingPunct="1">
                <a:spcBef>
                  <a:spcPct val="50000"/>
                </a:spcBef>
              </a:pPr>
              <a:r>
                <a:rPr lang="en-GB" altLang="en-US" dirty="0"/>
                <a:t>     Means</a:t>
              </a:r>
            </a:p>
          </p:txBody>
        </p:sp>
        <p:sp>
          <p:nvSpPr>
            <p:cNvPr id="8" name="Text Box 17"/>
            <p:cNvSpPr txBox="1">
              <a:spLocks noChangeArrowheads="1"/>
            </p:cNvSpPr>
            <p:nvPr/>
          </p:nvSpPr>
          <p:spPr bwMode="auto">
            <a:xfrm>
              <a:off x="6733208" y="2852936"/>
              <a:ext cx="1079500" cy="1338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t>   4.5</a:t>
              </a:r>
              <a:endParaRPr lang="en-GB" altLang="en-US" sz="1200" dirty="0"/>
            </a:p>
            <a:p>
              <a:pPr eaLnBrk="1" hangingPunct="1">
                <a:spcBef>
                  <a:spcPct val="50000"/>
                </a:spcBef>
              </a:pPr>
              <a:endParaRPr lang="en-GB" altLang="en-US" sz="1400" dirty="0"/>
            </a:p>
            <a:p>
              <a:pPr eaLnBrk="1" hangingPunct="1">
                <a:spcBef>
                  <a:spcPct val="50000"/>
                </a:spcBef>
              </a:pPr>
              <a:r>
                <a:rPr lang="en-GB" altLang="en-US" dirty="0"/>
                <a:t>    8</a:t>
              </a:r>
            </a:p>
          </p:txBody>
        </p:sp>
        <p:sp>
          <p:nvSpPr>
            <p:cNvPr id="9" name="Text Box 18"/>
            <p:cNvSpPr txBox="1">
              <a:spLocks noChangeArrowheads="1"/>
            </p:cNvSpPr>
            <p:nvPr/>
          </p:nvSpPr>
          <p:spPr bwMode="auto">
            <a:xfrm>
              <a:off x="2627933" y="4580781"/>
              <a:ext cx="38877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t>         </a:t>
              </a:r>
              <a:r>
                <a:rPr lang="en-GB" altLang="en-US" dirty="0" smtClean="0"/>
                <a:t>   5                     7.5</a:t>
              </a:r>
              <a:endParaRPr lang="en-GB" altLang="en-US" dirty="0"/>
            </a:p>
          </p:txBody>
        </p:sp>
      </p:grpSp>
    </p:spTree>
    <p:extLst>
      <p:ext uri="{BB962C8B-B14F-4D97-AF65-F5344CB8AC3E}">
        <p14:creationId xmlns:p14="http://schemas.microsoft.com/office/powerpoint/2010/main" val="159245212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116632"/>
            <a:ext cx="8208912" cy="792088"/>
          </a:xfrm>
        </p:spPr>
        <p:txBody>
          <a:bodyPr>
            <a:normAutofit fontScale="90000"/>
          </a:bodyPr>
          <a:lstStyle/>
          <a:p>
            <a:r>
              <a:rPr lang="en-GB" altLang="en-US" sz="4000" dirty="0">
                <a:solidFill>
                  <a:schemeClr val="tx1"/>
                </a:solidFill>
              </a:rPr>
              <a:t>Using graphs to show interactions</a:t>
            </a:r>
            <a:endParaRPr lang="en-GB" sz="4000" dirty="0">
              <a:solidFill>
                <a:schemeClr val="tx1"/>
              </a:solidFill>
            </a:endParaRPr>
          </a:p>
        </p:txBody>
      </p:sp>
      <p:graphicFrame>
        <p:nvGraphicFramePr>
          <p:cNvPr id="4" name="Content Placeholder 3"/>
          <p:cNvGraphicFramePr>
            <a:graphicFrameLocks noGrp="1" noChangeAspect="1"/>
          </p:cNvGraphicFramePr>
          <p:nvPr>
            <p:ph idx="1"/>
            <p:extLst/>
          </p:nvPr>
        </p:nvGraphicFramePr>
        <p:xfrm>
          <a:off x="1403648" y="1097329"/>
          <a:ext cx="5328591" cy="4484321"/>
        </p:xfrm>
        <a:graphic>
          <a:graphicData uri="http://schemas.openxmlformats.org/presentationml/2006/ole">
            <mc:AlternateContent xmlns:mc="http://schemas.openxmlformats.org/markup-compatibility/2006">
              <mc:Choice xmlns:v="urn:schemas-microsoft-com:vml" Requires="v">
                <p:oleObj spid="_x0000_s1027" name="Chart" r:id="rId3" imgW="3667049" imgH="3086100" progId="Excel.Chart.8">
                  <p:embed/>
                </p:oleObj>
              </mc:Choice>
              <mc:Fallback>
                <p:oleObj name="Chart" r:id="rId3" imgW="3667049" imgH="3086100" progId="Excel.Char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03648" y="1097329"/>
                        <a:ext cx="5328591" cy="4484321"/>
                      </a:xfrm>
                      <a:prstGeom prst="rect">
                        <a:avLst/>
                      </a:prstGeom>
                      <a:noFill/>
                      <a:ln>
                        <a:noFill/>
                      </a:ln>
                    </p:spPr>
                  </p:pic>
                </p:oleObj>
              </mc:Fallback>
            </mc:AlternateContent>
          </a:graphicData>
        </a:graphic>
      </p:graphicFrame>
      <p:sp>
        <p:nvSpPr>
          <p:cNvPr id="5" name="Text Box 7"/>
          <p:cNvSpPr txBox="1">
            <a:spLocks noChangeArrowheads="1"/>
          </p:cNvSpPr>
          <p:nvPr/>
        </p:nvSpPr>
        <p:spPr bwMode="auto">
          <a:xfrm>
            <a:off x="251520" y="2675565"/>
            <a:ext cx="122396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t>Reading score</a:t>
            </a:r>
          </a:p>
        </p:txBody>
      </p:sp>
      <p:sp>
        <p:nvSpPr>
          <p:cNvPr id="6" name="Text Box 6"/>
          <p:cNvSpPr txBox="1">
            <a:spLocks noChangeArrowheads="1"/>
          </p:cNvSpPr>
          <p:nvPr/>
        </p:nvSpPr>
        <p:spPr bwMode="auto">
          <a:xfrm>
            <a:off x="6660232" y="1358766"/>
            <a:ext cx="2376264"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latin typeface="Calibri" pitchFamily="34" charset="0"/>
              </a:rPr>
              <a:t>Why interaction?</a:t>
            </a:r>
          </a:p>
          <a:p>
            <a:pPr eaLnBrk="1" hangingPunct="1">
              <a:spcBef>
                <a:spcPct val="50000"/>
              </a:spcBef>
            </a:pPr>
            <a:r>
              <a:rPr lang="en-GB" altLang="en-US" dirty="0" smtClean="0">
                <a:latin typeface="Calibri" pitchFamily="34" charset="0"/>
              </a:rPr>
              <a:t>Effect </a:t>
            </a:r>
            <a:r>
              <a:rPr lang="en-GB" altLang="en-US" dirty="0">
                <a:latin typeface="Calibri" pitchFamily="34" charset="0"/>
              </a:rPr>
              <a:t>of strategy IV (higher scores for B) but effect shown only for one ability (IV) group</a:t>
            </a:r>
          </a:p>
        </p:txBody>
      </p:sp>
    </p:spTree>
    <p:extLst>
      <p:ext uri="{BB962C8B-B14F-4D97-AF65-F5344CB8AC3E}">
        <p14:creationId xmlns:p14="http://schemas.microsoft.com/office/powerpoint/2010/main" val="1449667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60648"/>
            <a:ext cx="8350696" cy="1143000"/>
          </a:xfrm>
        </p:spPr>
        <p:txBody>
          <a:bodyPr>
            <a:normAutofit fontScale="90000"/>
          </a:bodyPr>
          <a:lstStyle/>
          <a:p>
            <a:r>
              <a:rPr lang="en-GB" altLang="en-US" dirty="0">
                <a:solidFill>
                  <a:schemeClr val="tx1"/>
                </a:solidFill>
              </a:rPr>
              <a:t>Using graphs to show interactions</a:t>
            </a:r>
            <a:endParaRPr lang="en-GB" dirty="0"/>
          </a:p>
        </p:txBody>
      </p:sp>
      <p:sp>
        <p:nvSpPr>
          <p:cNvPr id="3" name="Content Placeholder 2"/>
          <p:cNvSpPr>
            <a:spLocks noGrp="1"/>
          </p:cNvSpPr>
          <p:nvPr>
            <p:ph idx="1"/>
          </p:nvPr>
        </p:nvSpPr>
        <p:spPr>
          <a:xfrm>
            <a:off x="685800" y="1981200"/>
            <a:ext cx="8134672" cy="4114800"/>
          </a:xfrm>
        </p:spPr>
        <p:txBody>
          <a:bodyPr/>
          <a:lstStyle/>
          <a:p>
            <a:pPr eaLnBrk="1" hangingPunct="1"/>
            <a:r>
              <a:rPr lang="en-GB" altLang="en-US" dirty="0"/>
              <a:t>Key to interpreting is relative slope of lines</a:t>
            </a:r>
          </a:p>
          <a:p>
            <a:pPr marL="0" indent="0" eaLnBrk="1" hangingPunct="1">
              <a:buNone/>
            </a:pPr>
            <a:endParaRPr lang="en-GB" altLang="en-US" sz="1600" dirty="0"/>
          </a:p>
          <a:p>
            <a:pPr eaLnBrk="1" hangingPunct="1"/>
            <a:r>
              <a:rPr lang="en-GB" altLang="en-US" dirty="0"/>
              <a:t>Same/Similar slope = likely no interaction</a:t>
            </a:r>
          </a:p>
          <a:p>
            <a:pPr marL="0" indent="0" eaLnBrk="1" hangingPunct="1">
              <a:buNone/>
            </a:pPr>
            <a:endParaRPr lang="en-GB" altLang="en-US" sz="1600" dirty="0"/>
          </a:p>
          <a:p>
            <a:pPr eaLnBrk="1" hangingPunct="1"/>
            <a:r>
              <a:rPr lang="en-GB" altLang="en-US" dirty="0"/>
              <a:t>Markedly different slope indicates may be interaction between the IVs</a:t>
            </a:r>
          </a:p>
          <a:p>
            <a:endParaRPr lang="en-GB" dirty="0"/>
          </a:p>
        </p:txBody>
      </p:sp>
    </p:spTree>
    <p:extLst>
      <p:ext uri="{BB962C8B-B14F-4D97-AF65-F5344CB8AC3E}">
        <p14:creationId xmlns:p14="http://schemas.microsoft.com/office/powerpoint/2010/main" val="263866562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5840" y="44624"/>
            <a:ext cx="8062664" cy="771872"/>
          </a:xfrm>
        </p:spPr>
        <p:txBody>
          <a:bodyPr>
            <a:normAutofit fontScale="90000"/>
          </a:bodyPr>
          <a:lstStyle/>
          <a:p>
            <a:r>
              <a:rPr lang="en-GB" altLang="en-US" sz="4000" dirty="0">
                <a:solidFill>
                  <a:schemeClr val="tx1"/>
                </a:solidFill>
              </a:rPr>
              <a:t>Using graphs to show interactions</a:t>
            </a:r>
            <a:endParaRPr lang="en-GB" sz="4000" dirty="0">
              <a:solidFill>
                <a:schemeClr val="tx1"/>
              </a:solidFill>
            </a:endParaRPr>
          </a:p>
        </p:txBody>
      </p:sp>
      <p:graphicFrame>
        <p:nvGraphicFramePr>
          <p:cNvPr id="4" name="Content Placeholder 3"/>
          <p:cNvGraphicFramePr>
            <a:graphicFrameLocks noGrp="1" noChangeAspect="1"/>
          </p:cNvGraphicFramePr>
          <p:nvPr>
            <p:ph idx="1"/>
            <p:extLst/>
          </p:nvPr>
        </p:nvGraphicFramePr>
        <p:xfrm>
          <a:off x="1619672" y="908720"/>
          <a:ext cx="5390599" cy="4536504"/>
        </p:xfrm>
        <a:graphic>
          <a:graphicData uri="http://schemas.openxmlformats.org/presentationml/2006/ole">
            <mc:AlternateContent xmlns:mc="http://schemas.openxmlformats.org/markup-compatibility/2006">
              <mc:Choice xmlns:v="urn:schemas-microsoft-com:vml" Requires="v">
                <p:oleObj spid="_x0000_s2051" name="Chart" r:id="rId3" imgW="3667049" imgH="3086100" progId="Excel.Chart.8">
                  <p:embed/>
                </p:oleObj>
              </mc:Choice>
              <mc:Fallback>
                <p:oleObj name="Chart" r:id="rId3" imgW="3667049" imgH="3086100" progId="Excel.Char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9672" y="908720"/>
                        <a:ext cx="5390599" cy="4536504"/>
                      </a:xfrm>
                      <a:prstGeom prst="rect">
                        <a:avLst/>
                      </a:prstGeom>
                      <a:noFill/>
                      <a:ln>
                        <a:noFill/>
                      </a:ln>
                    </p:spPr>
                  </p:pic>
                </p:oleObj>
              </mc:Fallback>
            </mc:AlternateContent>
          </a:graphicData>
        </a:graphic>
      </p:graphicFrame>
      <p:sp>
        <p:nvSpPr>
          <p:cNvPr id="7" name="Text Box 4"/>
          <p:cNvSpPr txBox="1">
            <a:spLocks noChangeArrowheads="1"/>
          </p:cNvSpPr>
          <p:nvPr/>
        </p:nvSpPr>
        <p:spPr bwMode="auto">
          <a:xfrm>
            <a:off x="6948264" y="1052736"/>
            <a:ext cx="2088232"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sz="2800" dirty="0">
                <a:latin typeface="Calibri" pitchFamily="34" charset="0"/>
              </a:rPr>
              <a:t>No Interaction</a:t>
            </a:r>
          </a:p>
          <a:p>
            <a:pPr eaLnBrk="1" hangingPunct="1">
              <a:spcBef>
                <a:spcPct val="50000"/>
              </a:spcBef>
            </a:pPr>
            <a:endParaRPr lang="en-GB" altLang="en-US" sz="2800" dirty="0" smtClean="0">
              <a:latin typeface="Calibri" pitchFamily="34" charset="0"/>
            </a:endParaRPr>
          </a:p>
          <a:p>
            <a:pPr eaLnBrk="1" hangingPunct="1">
              <a:spcBef>
                <a:spcPct val="50000"/>
              </a:spcBef>
            </a:pPr>
            <a:r>
              <a:rPr lang="en-GB" altLang="en-US" sz="2800" dirty="0" smtClean="0">
                <a:latin typeface="Calibri" pitchFamily="34" charset="0"/>
              </a:rPr>
              <a:t>Main </a:t>
            </a:r>
            <a:r>
              <a:rPr lang="en-GB" altLang="en-US" sz="2800" dirty="0">
                <a:latin typeface="Calibri" pitchFamily="34" charset="0"/>
              </a:rPr>
              <a:t>effects of scheme IV and ability IV</a:t>
            </a:r>
          </a:p>
        </p:txBody>
      </p:sp>
      <p:sp>
        <p:nvSpPr>
          <p:cNvPr id="8" name="Text Box 5"/>
          <p:cNvSpPr txBox="1">
            <a:spLocks noChangeArrowheads="1"/>
          </p:cNvSpPr>
          <p:nvPr/>
        </p:nvSpPr>
        <p:spPr bwMode="auto">
          <a:xfrm>
            <a:off x="539726" y="2708920"/>
            <a:ext cx="122396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altLang="en-US" dirty="0"/>
              <a:t>Reading score</a:t>
            </a:r>
          </a:p>
        </p:txBody>
      </p:sp>
    </p:spTree>
    <p:extLst>
      <p:ext uri="{BB962C8B-B14F-4D97-AF65-F5344CB8AC3E}">
        <p14:creationId xmlns:p14="http://schemas.microsoft.com/office/powerpoint/2010/main" val="245905804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864096"/>
          </a:xfrm>
        </p:spPr>
        <p:txBody>
          <a:bodyPr/>
          <a:lstStyle/>
          <a:p>
            <a:pPr algn="ctr"/>
            <a:r>
              <a:rPr lang="en-GB" dirty="0" smtClean="0">
                <a:solidFill>
                  <a:schemeClr val="tx1"/>
                </a:solidFill>
              </a:rPr>
              <a:t>Multifactorial designs</a:t>
            </a:r>
            <a:endParaRPr lang="en-GB" dirty="0">
              <a:solidFill>
                <a:schemeClr val="tx1"/>
              </a:solidFill>
            </a:endParaRPr>
          </a:p>
        </p:txBody>
      </p:sp>
      <p:sp>
        <p:nvSpPr>
          <p:cNvPr id="3" name="Content Placeholder 2"/>
          <p:cNvSpPr>
            <a:spLocks noGrp="1"/>
          </p:cNvSpPr>
          <p:nvPr>
            <p:ph idx="1"/>
          </p:nvPr>
        </p:nvSpPr>
        <p:spPr>
          <a:xfrm>
            <a:off x="685800" y="1268760"/>
            <a:ext cx="8278688" cy="4392488"/>
          </a:xfrm>
        </p:spPr>
        <p:txBody>
          <a:bodyPr/>
          <a:lstStyle/>
          <a:p>
            <a:r>
              <a:rPr lang="en-GB" dirty="0" smtClean="0"/>
              <a:t>Was the teaching strategy IV within or between subjects?</a:t>
            </a:r>
          </a:p>
          <a:p>
            <a:pPr lvl="1"/>
            <a:r>
              <a:rPr lang="en-GB" dirty="0" smtClean="0"/>
              <a:t>Between: </a:t>
            </a:r>
            <a:r>
              <a:rPr lang="en-GB" sz="2400" dirty="0" smtClean="0"/>
              <a:t>1 group of pupils were taught under teaching strategy A, while a different set of pupils were taught under teaching strategy B.</a:t>
            </a:r>
          </a:p>
          <a:p>
            <a:pPr marL="457200" lvl="1" indent="0">
              <a:buNone/>
            </a:pPr>
            <a:endParaRPr lang="en-GB" sz="2400" dirty="0" smtClean="0"/>
          </a:p>
          <a:p>
            <a:r>
              <a:rPr lang="en-GB" dirty="0" smtClean="0"/>
              <a:t>What about the original ability IV?</a:t>
            </a:r>
          </a:p>
          <a:p>
            <a:pPr lvl="1"/>
            <a:r>
              <a:rPr lang="en-GB" dirty="0" smtClean="0"/>
              <a:t>Also between: some pupils had high ability while different pupils had low ability</a:t>
            </a:r>
            <a:endParaRPr lang="en-GB" dirty="0"/>
          </a:p>
        </p:txBody>
      </p:sp>
    </p:spTree>
    <p:extLst>
      <p:ext uri="{BB962C8B-B14F-4D97-AF65-F5344CB8AC3E}">
        <p14:creationId xmlns:p14="http://schemas.microsoft.com/office/powerpoint/2010/main" val="13051724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6064" y="44624"/>
            <a:ext cx="7772400" cy="1143000"/>
          </a:xfrm>
        </p:spPr>
        <p:txBody>
          <a:bodyPr/>
          <a:lstStyle/>
          <a:p>
            <a:pPr algn="ctr"/>
            <a:r>
              <a:rPr lang="en-GB" altLang="en-US" dirty="0">
                <a:solidFill>
                  <a:schemeClr val="tx1"/>
                </a:solidFill>
              </a:rPr>
              <a:t>Possible </a:t>
            </a:r>
            <a:r>
              <a:rPr lang="en-GB" altLang="en-US" dirty="0" smtClean="0">
                <a:solidFill>
                  <a:schemeClr val="tx1"/>
                </a:solidFill>
              </a:rPr>
              <a:t>ANOVA </a:t>
            </a:r>
            <a:r>
              <a:rPr lang="en-GB" altLang="en-US" dirty="0">
                <a:solidFill>
                  <a:schemeClr val="tx1"/>
                </a:solidFill>
              </a:rPr>
              <a:t>designs</a:t>
            </a:r>
            <a:endParaRPr lang="en-GB" dirty="0">
              <a:solidFill>
                <a:schemeClr val="tx1"/>
              </a:solidFill>
            </a:endParaRPr>
          </a:p>
        </p:txBody>
      </p:sp>
      <p:sp>
        <p:nvSpPr>
          <p:cNvPr id="3" name="Content Placeholder 2"/>
          <p:cNvSpPr>
            <a:spLocks noGrp="1"/>
          </p:cNvSpPr>
          <p:nvPr>
            <p:ph idx="1"/>
          </p:nvPr>
        </p:nvSpPr>
        <p:spPr>
          <a:xfrm>
            <a:off x="865820" y="1700808"/>
            <a:ext cx="7992888" cy="4114800"/>
          </a:xfrm>
        </p:spPr>
        <p:txBody>
          <a:bodyPr/>
          <a:lstStyle/>
          <a:p>
            <a:r>
              <a:rPr lang="en-GB" b="1" dirty="0"/>
              <a:t>One-way within: </a:t>
            </a:r>
            <a:r>
              <a:rPr lang="en-GB" dirty="0"/>
              <a:t>Has 1 factor (IV) with multiple levels (conditions) – Each participant takes part in all conditions.</a:t>
            </a:r>
          </a:p>
          <a:p>
            <a:pPr marL="0" indent="0">
              <a:buNone/>
            </a:pPr>
            <a:endParaRPr lang="en-GB" sz="1800" dirty="0"/>
          </a:p>
          <a:p>
            <a:r>
              <a:rPr lang="en-GB" b="1" dirty="0"/>
              <a:t>One-way between: </a:t>
            </a:r>
            <a:r>
              <a:rPr lang="en-GB" dirty="0"/>
              <a:t>Has 1 factor (IV) with multiple levels (conditions) – Different participants take part in each of the different conditions.</a:t>
            </a:r>
            <a:endParaRPr lang="en-GB" b="1" dirty="0"/>
          </a:p>
          <a:p>
            <a:endParaRPr lang="en-GB" dirty="0"/>
          </a:p>
        </p:txBody>
      </p:sp>
    </p:spTree>
    <p:extLst>
      <p:ext uri="{BB962C8B-B14F-4D97-AF65-F5344CB8AC3E}">
        <p14:creationId xmlns:p14="http://schemas.microsoft.com/office/powerpoint/2010/main" val="391525507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0080" y="125760"/>
            <a:ext cx="7772400" cy="854968"/>
          </a:xfrm>
        </p:spPr>
        <p:txBody>
          <a:bodyPr/>
          <a:lstStyle/>
          <a:p>
            <a:pPr algn="ctr"/>
            <a:r>
              <a:rPr lang="en-GB" altLang="en-US" dirty="0">
                <a:solidFill>
                  <a:schemeClr val="tx1"/>
                </a:solidFill>
              </a:rPr>
              <a:t>Possible </a:t>
            </a:r>
            <a:r>
              <a:rPr lang="en-GB" altLang="en-US" dirty="0" smtClean="0">
                <a:solidFill>
                  <a:schemeClr val="tx1"/>
                </a:solidFill>
              </a:rPr>
              <a:t>ANOVA </a:t>
            </a:r>
            <a:r>
              <a:rPr lang="en-GB" altLang="en-US" dirty="0">
                <a:solidFill>
                  <a:schemeClr val="tx1"/>
                </a:solidFill>
              </a:rPr>
              <a:t>designs</a:t>
            </a:r>
            <a:endParaRPr lang="en-GB" dirty="0">
              <a:solidFill>
                <a:schemeClr val="tx1"/>
              </a:solidFill>
            </a:endParaRPr>
          </a:p>
        </p:txBody>
      </p:sp>
      <p:sp>
        <p:nvSpPr>
          <p:cNvPr id="3" name="Content Placeholder 2"/>
          <p:cNvSpPr>
            <a:spLocks noGrp="1"/>
          </p:cNvSpPr>
          <p:nvPr>
            <p:ph idx="1"/>
          </p:nvPr>
        </p:nvSpPr>
        <p:spPr>
          <a:xfrm>
            <a:off x="395536" y="1556792"/>
            <a:ext cx="8496944" cy="4114800"/>
          </a:xfrm>
        </p:spPr>
        <p:txBody>
          <a:bodyPr/>
          <a:lstStyle/>
          <a:p>
            <a:r>
              <a:rPr lang="en-GB" b="1" dirty="0"/>
              <a:t>Two-way within: </a:t>
            </a:r>
            <a:r>
              <a:rPr lang="en-GB" dirty="0"/>
              <a:t>Has 2 factors (IVs) with multiple levels (conditions) – Each participant takes part in each possible combination of the 2 factors.</a:t>
            </a:r>
          </a:p>
          <a:p>
            <a:pPr marL="0" indent="0">
              <a:buNone/>
            </a:pPr>
            <a:endParaRPr lang="en-GB" sz="1200" dirty="0"/>
          </a:p>
          <a:p>
            <a:r>
              <a:rPr lang="en-GB" b="1" dirty="0"/>
              <a:t>Two-way between: </a:t>
            </a:r>
            <a:r>
              <a:rPr lang="en-GB" dirty="0"/>
              <a:t>Has 2 factors (IV) with multiple levels (conditions) – Different participants take part in each of the different combination of factors and conditions.</a:t>
            </a:r>
            <a:endParaRPr lang="en-GB" b="1" dirty="0"/>
          </a:p>
          <a:p>
            <a:endParaRPr lang="en-GB" dirty="0"/>
          </a:p>
        </p:txBody>
      </p:sp>
    </p:spTree>
    <p:extLst>
      <p:ext uri="{BB962C8B-B14F-4D97-AF65-F5344CB8AC3E}">
        <p14:creationId xmlns:p14="http://schemas.microsoft.com/office/powerpoint/2010/main" val="391840289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0040" y="116632"/>
            <a:ext cx="7772400" cy="936104"/>
          </a:xfrm>
        </p:spPr>
        <p:txBody>
          <a:bodyPr/>
          <a:lstStyle/>
          <a:p>
            <a:pPr algn="ctr"/>
            <a:r>
              <a:rPr lang="en-GB" dirty="0" smtClean="0">
                <a:solidFill>
                  <a:schemeClr val="tx1"/>
                </a:solidFill>
              </a:rPr>
              <a:t>Mixed Design</a:t>
            </a:r>
            <a:endParaRPr lang="en-GB" dirty="0">
              <a:solidFill>
                <a:schemeClr val="tx1"/>
              </a:solidFill>
            </a:endParaRPr>
          </a:p>
        </p:txBody>
      </p:sp>
      <p:sp>
        <p:nvSpPr>
          <p:cNvPr id="3" name="Content Placeholder 2"/>
          <p:cNvSpPr>
            <a:spLocks noGrp="1"/>
          </p:cNvSpPr>
          <p:nvPr>
            <p:ph idx="1"/>
          </p:nvPr>
        </p:nvSpPr>
        <p:spPr>
          <a:xfrm>
            <a:off x="827584" y="1052736"/>
            <a:ext cx="7992888" cy="4114800"/>
          </a:xfrm>
        </p:spPr>
        <p:txBody>
          <a:bodyPr>
            <a:normAutofit/>
          </a:bodyPr>
          <a:lstStyle/>
          <a:p>
            <a:pPr eaLnBrk="1" hangingPunct="1">
              <a:lnSpc>
                <a:spcPct val="150000"/>
              </a:lnSpc>
              <a:defRPr/>
            </a:pPr>
            <a:r>
              <a:rPr lang="en-GB" dirty="0"/>
              <a:t>Can also use a </a:t>
            </a:r>
            <a:r>
              <a:rPr lang="en-GB" dirty="0">
                <a:solidFill>
                  <a:srgbClr val="FF0000"/>
                </a:solidFill>
              </a:rPr>
              <a:t>mixed design</a:t>
            </a:r>
          </a:p>
          <a:p>
            <a:pPr lvl="1" eaLnBrk="1" hangingPunct="1">
              <a:lnSpc>
                <a:spcPct val="150000"/>
              </a:lnSpc>
              <a:defRPr/>
            </a:pPr>
            <a:r>
              <a:rPr lang="en-GB" dirty="0"/>
              <a:t>A between (unrelated) independent variable</a:t>
            </a:r>
          </a:p>
          <a:p>
            <a:pPr lvl="1" eaLnBrk="1" hangingPunct="1">
              <a:lnSpc>
                <a:spcPct val="150000"/>
              </a:lnSpc>
              <a:defRPr/>
            </a:pPr>
            <a:r>
              <a:rPr lang="en-GB" dirty="0"/>
              <a:t>A within (related) independent variable</a:t>
            </a:r>
          </a:p>
          <a:p>
            <a:pPr lvl="1" eaLnBrk="1" hangingPunct="1">
              <a:lnSpc>
                <a:spcPct val="150000"/>
              </a:lnSpc>
              <a:defRPr/>
            </a:pPr>
            <a:r>
              <a:rPr lang="en-GB" dirty="0"/>
              <a:t>Included together in one analysis</a:t>
            </a:r>
          </a:p>
          <a:p>
            <a:pPr lvl="1" eaLnBrk="1" hangingPunct="1">
              <a:lnSpc>
                <a:spcPct val="150000"/>
              </a:lnSpc>
              <a:defRPr/>
            </a:pPr>
            <a:endParaRPr lang="en-GB" dirty="0"/>
          </a:p>
          <a:p>
            <a:pPr lvl="1" eaLnBrk="1" hangingPunct="1">
              <a:lnSpc>
                <a:spcPct val="150000"/>
              </a:lnSpc>
              <a:defRPr/>
            </a:pPr>
            <a:r>
              <a:rPr lang="en-GB" dirty="0"/>
              <a:t>A very common structure for </a:t>
            </a:r>
            <a:r>
              <a:rPr lang="en-GB" dirty="0" smtClean="0"/>
              <a:t>studies</a:t>
            </a:r>
          </a:p>
          <a:p>
            <a:pPr lvl="1" eaLnBrk="1" hangingPunct="1">
              <a:lnSpc>
                <a:spcPct val="150000"/>
              </a:lnSpc>
              <a:defRPr/>
            </a:pPr>
            <a:r>
              <a:rPr lang="en-GB" dirty="0" smtClean="0">
                <a:solidFill>
                  <a:srgbClr val="FF0000"/>
                </a:solidFill>
              </a:rPr>
              <a:t>This is what you will be using for your </a:t>
            </a:r>
            <a:r>
              <a:rPr lang="en-GB" dirty="0" smtClean="0">
                <a:solidFill>
                  <a:srgbClr val="FF0000"/>
                </a:solidFill>
              </a:rPr>
              <a:t>assignment</a:t>
            </a:r>
            <a:endParaRPr lang="en-GB" dirty="0">
              <a:solidFill>
                <a:srgbClr val="FF0000"/>
              </a:solidFill>
            </a:endParaRPr>
          </a:p>
          <a:p>
            <a:endParaRPr lang="en-GB" b="1" dirty="0"/>
          </a:p>
        </p:txBody>
      </p:sp>
    </p:spTree>
    <p:extLst>
      <p:ext uri="{BB962C8B-B14F-4D97-AF65-F5344CB8AC3E}">
        <p14:creationId xmlns:p14="http://schemas.microsoft.com/office/powerpoint/2010/main" val="225416010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4624"/>
            <a:ext cx="8352928" cy="1080120"/>
          </a:xfrm>
        </p:spPr>
        <p:txBody>
          <a:bodyPr>
            <a:normAutofit/>
          </a:bodyPr>
          <a:lstStyle/>
          <a:p>
            <a:pPr algn="ctr"/>
            <a:r>
              <a:rPr lang="en-GB" altLang="en-US" sz="3200" dirty="0" smtClean="0">
                <a:solidFill>
                  <a:schemeClr val="tx1"/>
                </a:solidFill>
              </a:rPr>
              <a:t>Reporting multifactorial ANOVA </a:t>
            </a:r>
            <a:r>
              <a:rPr lang="en-GB" altLang="en-US" sz="3200" dirty="0">
                <a:solidFill>
                  <a:schemeClr val="tx1"/>
                </a:solidFill>
              </a:rPr>
              <a:t>statistics</a:t>
            </a:r>
            <a:endParaRPr lang="en-GB" sz="3200" dirty="0">
              <a:solidFill>
                <a:schemeClr val="tx1"/>
              </a:solidFill>
            </a:endParaRPr>
          </a:p>
        </p:txBody>
      </p:sp>
      <p:sp>
        <p:nvSpPr>
          <p:cNvPr id="3" name="Content Placeholder 2"/>
          <p:cNvSpPr>
            <a:spLocks noGrp="1"/>
          </p:cNvSpPr>
          <p:nvPr>
            <p:ph idx="1"/>
          </p:nvPr>
        </p:nvSpPr>
        <p:spPr>
          <a:xfrm>
            <a:off x="395536" y="1268760"/>
            <a:ext cx="8278688" cy="4464496"/>
          </a:xfrm>
        </p:spPr>
        <p:txBody>
          <a:bodyPr>
            <a:normAutofit fontScale="70000" lnSpcReduction="20000"/>
          </a:bodyPr>
          <a:lstStyle/>
          <a:p>
            <a:pPr eaLnBrk="1" hangingPunct="1">
              <a:lnSpc>
                <a:spcPct val="160000"/>
              </a:lnSpc>
            </a:pPr>
            <a:r>
              <a:rPr lang="en-GB" altLang="en-US" sz="2400" dirty="0"/>
              <a:t>ANOVA will analyse:</a:t>
            </a:r>
          </a:p>
          <a:p>
            <a:pPr lvl="1" eaLnBrk="1" hangingPunct="1">
              <a:lnSpc>
                <a:spcPct val="160000"/>
              </a:lnSpc>
            </a:pPr>
            <a:r>
              <a:rPr lang="en-GB" altLang="en-US" sz="2400" dirty="0"/>
              <a:t>Main effects (effects of one IV in isolation)</a:t>
            </a:r>
          </a:p>
          <a:p>
            <a:pPr lvl="1" eaLnBrk="1" hangingPunct="1">
              <a:lnSpc>
                <a:spcPct val="160000"/>
              </a:lnSpc>
            </a:pPr>
            <a:r>
              <a:rPr lang="en-GB" altLang="en-US" sz="2400" dirty="0"/>
              <a:t>Interactions (combined effects of more than one IV)</a:t>
            </a:r>
          </a:p>
          <a:p>
            <a:pPr lvl="1" eaLnBrk="1" hangingPunct="1">
              <a:lnSpc>
                <a:spcPct val="160000"/>
              </a:lnSpc>
            </a:pPr>
            <a:r>
              <a:rPr lang="en-GB" altLang="en-US" sz="2400" dirty="0"/>
              <a:t>Main statistics for each analysis:</a:t>
            </a:r>
          </a:p>
          <a:p>
            <a:pPr lvl="1" eaLnBrk="1" hangingPunct="1">
              <a:lnSpc>
                <a:spcPct val="160000"/>
              </a:lnSpc>
            </a:pPr>
            <a:r>
              <a:rPr lang="en-GB" altLang="en-US" sz="2400" dirty="0"/>
              <a:t>F-value, degrees of freedom, p-value (sig. value)</a:t>
            </a:r>
          </a:p>
          <a:p>
            <a:pPr lvl="2" eaLnBrk="1" hangingPunct="1">
              <a:lnSpc>
                <a:spcPct val="160000"/>
              </a:lnSpc>
            </a:pPr>
            <a:r>
              <a:rPr lang="en-GB" altLang="en-US" sz="2000" dirty="0"/>
              <a:t>F-value equating to the t-value in the t-test</a:t>
            </a:r>
          </a:p>
          <a:p>
            <a:pPr lvl="2" eaLnBrk="1" hangingPunct="1">
              <a:lnSpc>
                <a:spcPct val="160000"/>
              </a:lnSpc>
            </a:pPr>
            <a:r>
              <a:rPr lang="en-GB" altLang="en-US" sz="2000" dirty="0"/>
              <a:t>Sig. Value used in exactly same way as t-test (p &lt; 0.05 is significant)</a:t>
            </a:r>
          </a:p>
          <a:p>
            <a:pPr lvl="1" eaLnBrk="1" hangingPunct="1">
              <a:lnSpc>
                <a:spcPct val="160000"/>
              </a:lnSpc>
            </a:pPr>
            <a:endParaRPr lang="en-GB" altLang="en-US" sz="2000" dirty="0"/>
          </a:p>
          <a:p>
            <a:pPr lvl="1" eaLnBrk="1" hangingPunct="1">
              <a:lnSpc>
                <a:spcPct val="160000"/>
              </a:lnSpc>
            </a:pPr>
            <a:r>
              <a:rPr lang="en-GB" altLang="en-US" sz="2400" dirty="0"/>
              <a:t>All showing whether (or not) there are </a:t>
            </a:r>
            <a:r>
              <a:rPr lang="en-GB" altLang="en-US" sz="2400" dirty="0">
                <a:solidFill>
                  <a:srgbClr val="FF0000"/>
                </a:solidFill>
              </a:rPr>
              <a:t>significant differences </a:t>
            </a:r>
            <a:r>
              <a:rPr lang="en-GB" altLang="en-US" sz="2400" dirty="0"/>
              <a:t>(and to what degree) between the means in each grouping of data</a:t>
            </a:r>
            <a:endParaRPr lang="en-GB" dirty="0"/>
          </a:p>
        </p:txBody>
      </p:sp>
    </p:spTree>
    <p:extLst>
      <p:ext uri="{BB962C8B-B14F-4D97-AF65-F5344CB8AC3E}">
        <p14:creationId xmlns:p14="http://schemas.microsoft.com/office/powerpoint/2010/main" val="363570013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1824" y="53752"/>
            <a:ext cx="8206680" cy="1143000"/>
          </a:xfrm>
        </p:spPr>
        <p:txBody>
          <a:bodyPr>
            <a:normAutofit fontScale="90000"/>
          </a:bodyPr>
          <a:lstStyle/>
          <a:p>
            <a:pPr algn="ctr"/>
            <a:r>
              <a:rPr lang="en-GB" altLang="en-US" dirty="0">
                <a:solidFill>
                  <a:schemeClr val="tx1"/>
                </a:solidFill>
              </a:rPr>
              <a:t>Interpretation of </a:t>
            </a:r>
            <a:r>
              <a:rPr lang="en-GB" altLang="en-US" dirty="0" smtClean="0">
                <a:solidFill>
                  <a:schemeClr val="tx1"/>
                </a:solidFill>
              </a:rPr>
              <a:t>ANOVA Output</a:t>
            </a:r>
            <a:endParaRPr lang="en-GB" dirty="0">
              <a:solidFill>
                <a:schemeClr val="tx1"/>
              </a:solidFill>
            </a:endParaRPr>
          </a:p>
        </p:txBody>
      </p:sp>
      <p:sp>
        <p:nvSpPr>
          <p:cNvPr id="3" name="Content Placeholder 2"/>
          <p:cNvSpPr>
            <a:spLocks noGrp="1"/>
          </p:cNvSpPr>
          <p:nvPr>
            <p:ph idx="1"/>
          </p:nvPr>
        </p:nvSpPr>
        <p:spPr>
          <a:xfrm>
            <a:off x="467544" y="1412776"/>
            <a:ext cx="8460432" cy="4392488"/>
          </a:xfrm>
        </p:spPr>
        <p:txBody>
          <a:bodyPr/>
          <a:lstStyle/>
          <a:p>
            <a:pPr eaLnBrk="1" hangingPunct="1">
              <a:lnSpc>
                <a:spcPct val="90000"/>
              </a:lnSpc>
            </a:pPr>
            <a:r>
              <a:rPr lang="en-GB" altLang="en-US" sz="2800" dirty="0">
                <a:latin typeface="Arial" charset="0"/>
                <a:cs typeface="Arial" charset="0"/>
              </a:rPr>
              <a:t>Report </a:t>
            </a:r>
            <a:r>
              <a:rPr lang="en-GB" altLang="en-US" sz="2800" dirty="0" err="1">
                <a:latin typeface="Arial" charset="0"/>
                <a:cs typeface="Arial" charset="0"/>
              </a:rPr>
              <a:t>descriptives</a:t>
            </a:r>
            <a:endParaRPr lang="en-GB" altLang="en-US" sz="2800" dirty="0">
              <a:latin typeface="Arial" charset="0"/>
              <a:cs typeface="Arial" charset="0"/>
            </a:endParaRPr>
          </a:p>
          <a:p>
            <a:pPr marL="0" indent="0" eaLnBrk="1" hangingPunct="1">
              <a:lnSpc>
                <a:spcPct val="90000"/>
              </a:lnSpc>
              <a:buNone/>
            </a:pPr>
            <a:endParaRPr lang="en-GB" altLang="en-US" sz="1400" dirty="0">
              <a:latin typeface="Arial" charset="0"/>
              <a:cs typeface="Arial" charset="0"/>
            </a:endParaRPr>
          </a:p>
          <a:p>
            <a:pPr eaLnBrk="1" hangingPunct="1">
              <a:lnSpc>
                <a:spcPct val="90000"/>
              </a:lnSpc>
            </a:pPr>
            <a:r>
              <a:rPr lang="en-GB" altLang="en-US" sz="2800" dirty="0">
                <a:latin typeface="Arial" charset="0"/>
                <a:cs typeface="Arial" charset="0"/>
              </a:rPr>
              <a:t>Check </a:t>
            </a:r>
            <a:r>
              <a:rPr lang="en-GB" altLang="en-US" sz="2800" dirty="0" err="1">
                <a:latin typeface="Arial" charset="0"/>
                <a:cs typeface="Arial" charset="0"/>
              </a:rPr>
              <a:t>Levene’s</a:t>
            </a:r>
            <a:r>
              <a:rPr lang="en-GB" altLang="en-US" sz="2800" dirty="0">
                <a:latin typeface="Arial" charset="0"/>
                <a:cs typeface="Arial" charset="0"/>
              </a:rPr>
              <a:t> test of equality of error variances</a:t>
            </a:r>
          </a:p>
          <a:p>
            <a:pPr lvl="1" eaLnBrk="1" hangingPunct="1">
              <a:lnSpc>
                <a:spcPct val="90000"/>
              </a:lnSpc>
            </a:pPr>
            <a:r>
              <a:rPr lang="en-GB" altLang="en-US" sz="2400" dirty="0">
                <a:latin typeface="Arial" charset="0"/>
                <a:cs typeface="Arial" charset="0"/>
              </a:rPr>
              <a:t>Needs to be </a:t>
            </a:r>
            <a:r>
              <a:rPr lang="en-GB" altLang="en-US" sz="2400" dirty="0">
                <a:solidFill>
                  <a:srgbClr val="FF0000"/>
                </a:solidFill>
                <a:latin typeface="Arial" charset="0"/>
                <a:cs typeface="Arial" charset="0"/>
              </a:rPr>
              <a:t>greater</a:t>
            </a:r>
            <a:r>
              <a:rPr lang="en-GB" altLang="en-US" sz="2400" dirty="0">
                <a:latin typeface="Arial" charset="0"/>
                <a:cs typeface="Arial" charset="0"/>
              </a:rPr>
              <a:t> than .05</a:t>
            </a:r>
          </a:p>
          <a:p>
            <a:pPr marL="457200" lvl="1" indent="0" eaLnBrk="1" hangingPunct="1">
              <a:lnSpc>
                <a:spcPct val="90000"/>
              </a:lnSpc>
              <a:buNone/>
            </a:pPr>
            <a:endParaRPr lang="en-GB" altLang="en-US" sz="1400" dirty="0">
              <a:latin typeface="Arial" charset="0"/>
              <a:cs typeface="Arial" charset="0"/>
            </a:endParaRPr>
          </a:p>
          <a:p>
            <a:pPr eaLnBrk="1" hangingPunct="1">
              <a:lnSpc>
                <a:spcPct val="90000"/>
              </a:lnSpc>
            </a:pPr>
            <a:r>
              <a:rPr lang="en-GB" altLang="en-US" sz="2800" dirty="0">
                <a:latin typeface="Arial" charset="0"/>
                <a:cs typeface="Arial" charset="0"/>
              </a:rPr>
              <a:t>Report main effects</a:t>
            </a:r>
          </a:p>
          <a:p>
            <a:pPr marL="0" indent="0" eaLnBrk="1" hangingPunct="1">
              <a:lnSpc>
                <a:spcPct val="90000"/>
              </a:lnSpc>
              <a:buNone/>
            </a:pPr>
            <a:endParaRPr lang="en-GB" altLang="en-US" sz="1400" dirty="0" smtClean="0">
              <a:latin typeface="Arial" charset="0"/>
              <a:cs typeface="Arial" charset="0"/>
            </a:endParaRPr>
          </a:p>
          <a:p>
            <a:pPr eaLnBrk="1" hangingPunct="1">
              <a:lnSpc>
                <a:spcPct val="90000"/>
              </a:lnSpc>
            </a:pPr>
            <a:r>
              <a:rPr lang="en-GB" altLang="en-US" sz="2800" dirty="0" smtClean="0">
                <a:latin typeface="Arial" charset="0"/>
                <a:cs typeface="Arial" charset="0"/>
              </a:rPr>
              <a:t>Report </a:t>
            </a:r>
            <a:r>
              <a:rPr lang="en-GB" altLang="en-US" sz="2800" dirty="0">
                <a:latin typeface="Arial" charset="0"/>
                <a:cs typeface="Arial" charset="0"/>
              </a:rPr>
              <a:t>interaction </a:t>
            </a:r>
            <a:r>
              <a:rPr lang="en-GB" altLang="en-US" sz="2800" dirty="0" smtClean="0">
                <a:latin typeface="Arial" charset="0"/>
                <a:cs typeface="Arial" charset="0"/>
              </a:rPr>
              <a:t>effects</a:t>
            </a:r>
            <a:endParaRPr lang="en-GB" altLang="en-US" sz="1600" dirty="0" smtClean="0">
              <a:latin typeface="Arial" charset="0"/>
              <a:cs typeface="Arial" charset="0"/>
            </a:endParaRPr>
          </a:p>
          <a:p>
            <a:pPr marL="0" indent="0" eaLnBrk="1" hangingPunct="1">
              <a:lnSpc>
                <a:spcPct val="90000"/>
              </a:lnSpc>
              <a:buNone/>
            </a:pPr>
            <a:endParaRPr lang="en-GB" altLang="en-US" sz="1200" dirty="0">
              <a:latin typeface="Arial" charset="0"/>
              <a:cs typeface="Arial" charset="0"/>
            </a:endParaRPr>
          </a:p>
          <a:p>
            <a:pPr eaLnBrk="1" hangingPunct="1">
              <a:lnSpc>
                <a:spcPct val="90000"/>
              </a:lnSpc>
            </a:pPr>
            <a:r>
              <a:rPr lang="en-GB" altLang="en-US" sz="2800" dirty="0">
                <a:latin typeface="Arial" charset="0"/>
                <a:cs typeface="Arial" charset="0"/>
              </a:rPr>
              <a:t>Report effect size</a:t>
            </a:r>
          </a:p>
          <a:p>
            <a:pPr marL="0" indent="0" eaLnBrk="1" hangingPunct="1">
              <a:lnSpc>
                <a:spcPct val="90000"/>
              </a:lnSpc>
              <a:buNone/>
            </a:pPr>
            <a:endParaRPr lang="en-GB" altLang="en-US" sz="1400" dirty="0">
              <a:latin typeface="Arial" charset="0"/>
              <a:cs typeface="Arial" charset="0"/>
            </a:endParaRPr>
          </a:p>
          <a:p>
            <a:pPr eaLnBrk="1" hangingPunct="1">
              <a:lnSpc>
                <a:spcPct val="90000"/>
              </a:lnSpc>
            </a:pPr>
            <a:r>
              <a:rPr lang="en-GB" altLang="en-US" sz="2800" dirty="0">
                <a:latin typeface="Arial" charset="0"/>
                <a:cs typeface="Arial" charset="0"/>
              </a:rPr>
              <a:t>Report post-hoc tests (if needed)</a:t>
            </a:r>
          </a:p>
          <a:p>
            <a:endParaRPr lang="en-GB" dirty="0"/>
          </a:p>
        </p:txBody>
      </p:sp>
    </p:spTree>
    <p:extLst>
      <p:ext uri="{BB962C8B-B14F-4D97-AF65-F5344CB8AC3E}">
        <p14:creationId xmlns:p14="http://schemas.microsoft.com/office/powerpoint/2010/main" val="383634809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53752"/>
            <a:ext cx="8132440" cy="1143000"/>
          </a:xfrm>
        </p:spPr>
        <p:txBody>
          <a:bodyPr>
            <a:normAutofit fontScale="90000"/>
          </a:bodyPr>
          <a:lstStyle/>
          <a:p>
            <a:pPr algn="ctr"/>
            <a:r>
              <a:rPr lang="en-GB" altLang="en-US" dirty="0">
                <a:solidFill>
                  <a:schemeClr val="tx1"/>
                </a:solidFill>
              </a:rPr>
              <a:t>Interpretation of ANOVA Output</a:t>
            </a:r>
            <a:endParaRPr lang="en-GB" dirty="0">
              <a:solidFill>
                <a:schemeClr val="tx1"/>
              </a:solidFill>
            </a:endParaRPr>
          </a:p>
        </p:txBody>
      </p:sp>
      <p:sp>
        <p:nvSpPr>
          <p:cNvPr id="3" name="Content Placeholder 2"/>
          <p:cNvSpPr>
            <a:spLocks noGrp="1"/>
          </p:cNvSpPr>
          <p:nvPr>
            <p:ph idx="1"/>
          </p:nvPr>
        </p:nvSpPr>
        <p:spPr>
          <a:xfrm>
            <a:off x="755576" y="1484784"/>
            <a:ext cx="8208912" cy="4114800"/>
          </a:xfrm>
        </p:spPr>
        <p:txBody>
          <a:bodyPr/>
          <a:lstStyle/>
          <a:p>
            <a:pPr eaLnBrk="1" hangingPunct="1">
              <a:lnSpc>
                <a:spcPct val="90000"/>
              </a:lnSpc>
            </a:pPr>
            <a:r>
              <a:rPr lang="en-GB" altLang="en-US" sz="2800" dirty="0"/>
              <a:t>Use your SPSS stats </a:t>
            </a:r>
            <a:r>
              <a:rPr lang="en-GB" altLang="en-US" sz="2800" dirty="0" smtClean="0"/>
              <a:t>book</a:t>
            </a:r>
            <a:endParaRPr lang="en-GB" altLang="en-US" sz="2800" dirty="0"/>
          </a:p>
          <a:p>
            <a:pPr lvl="1" eaLnBrk="1" hangingPunct="1">
              <a:lnSpc>
                <a:spcPct val="90000"/>
              </a:lnSpc>
            </a:pPr>
            <a:r>
              <a:rPr lang="en-GB" altLang="en-US" sz="2400" dirty="0"/>
              <a:t>This is the only way you will understand it for yourself!</a:t>
            </a:r>
          </a:p>
          <a:p>
            <a:pPr eaLnBrk="1" hangingPunct="1">
              <a:lnSpc>
                <a:spcPct val="90000"/>
              </a:lnSpc>
            </a:pPr>
            <a:endParaRPr lang="en-GB" altLang="en-US" sz="2800" dirty="0"/>
          </a:p>
          <a:p>
            <a:pPr eaLnBrk="1" hangingPunct="1">
              <a:lnSpc>
                <a:spcPct val="90000"/>
              </a:lnSpc>
            </a:pPr>
            <a:r>
              <a:rPr lang="en-GB" altLang="en-US" sz="2800" dirty="0"/>
              <a:t>Tells you exactly what to interpret and how to report </a:t>
            </a:r>
            <a:r>
              <a:rPr lang="en-GB" altLang="en-US" sz="2800" dirty="0" smtClean="0"/>
              <a:t>it</a:t>
            </a:r>
            <a:endParaRPr lang="en-GB" altLang="en-US" sz="2800" dirty="0"/>
          </a:p>
          <a:p>
            <a:pPr eaLnBrk="1" hangingPunct="1">
              <a:lnSpc>
                <a:spcPct val="90000"/>
              </a:lnSpc>
            </a:pPr>
            <a:endParaRPr lang="en-GB" altLang="en-US" sz="2800" dirty="0"/>
          </a:p>
          <a:p>
            <a:pPr eaLnBrk="1" hangingPunct="1">
              <a:lnSpc>
                <a:spcPct val="90000"/>
              </a:lnSpc>
            </a:pPr>
            <a:r>
              <a:rPr lang="en-GB" altLang="en-US" sz="2800" dirty="0"/>
              <a:t>Just make sure you have selected the correct </a:t>
            </a:r>
            <a:r>
              <a:rPr lang="en-GB" altLang="en-US" sz="2800" dirty="0" smtClean="0"/>
              <a:t>ANOVA based on your experimental </a:t>
            </a:r>
            <a:r>
              <a:rPr lang="en-GB" altLang="en-US" sz="2800" dirty="0" smtClean="0"/>
              <a:t>design</a:t>
            </a:r>
            <a:endParaRPr lang="en-GB" altLang="en-US" sz="2800" dirty="0"/>
          </a:p>
          <a:p>
            <a:endParaRPr lang="en-GB" dirty="0"/>
          </a:p>
        </p:txBody>
      </p:sp>
    </p:spTree>
    <p:extLst>
      <p:ext uri="{BB962C8B-B14F-4D97-AF65-F5344CB8AC3E}">
        <p14:creationId xmlns:p14="http://schemas.microsoft.com/office/powerpoint/2010/main" val="186371006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936104"/>
          </a:xfrm>
        </p:spPr>
        <p:txBody>
          <a:bodyPr/>
          <a:lstStyle/>
          <a:p>
            <a:r>
              <a:rPr lang="en-GB" dirty="0" smtClean="0">
                <a:solidFill>
                  <a:schemeClr val="tx1"/>
                </a:solidFill>
              </a:rPr>
              <a:t>Note 1:</a:t>
            </a:r>
            <a:endParaRPr lang="en-GB" dirty="0">
              <a:solidFill>
                <a:schemeClr val="tx1"/>
              </a:solidFill>
            </a:endParaRPr>
          </a:p>
        </p:txBody>
      </p:sp>
      <p:sp>
        <p:nvSpPr>
          <p:cNvPr id="3" name="Content Placeholder 2"/>
          <p:cNvSpPr>
            <a:spLocks noGrp="1"/>
          </p:cNvSpPr>
          <p:nvPr>
            <p:ph idx="1"/>
          </p:nvPr>
        </p:nvSpPr>
        <p:spPr>
          <a:xfrm>
            <a:off x="685800" y="1340768"/>
            <a:ext cx="8278688" cy="4114800"/>
          </a:xfrm>
        </p:spPr>
        <p:txBody>
          <a:bodyPr>
            <a:normAutofit fontScale="92500"/>
          </a:bodyPr>
          <a:lstStyle/>
          <a:p>
            <a:pPr>
              <a:lnSpc>
                <a:spcPct val="150000"/>
              </a:lnSpc>
            </a:pPr>
            <a:r>
              <a:rPr lang="en-GB" dirty="0" smtClean="0"/>
              <a:t>With </a:t>
            </a:r>
            <a:r>
              <a:rPr lang="en-GB" dirty="0"/>
              <a:t>ANOVA outputs, although the main values you will need for your write-up are the F, </a:t>
            </a:r>
            <a:r>
              <a:rPr lang="en-GB" dirty="0" err="1"/>
              <a:t>df</a:t>
            </a:r>
            <a:r>
              <a:rPr lang="en-GB" dirty="0"/>
              <a:t>, &amp; sig values you need to check other tables from the output (depending on the type of ANOVA) in order to ensure there have been no violations and to ensure you read the values you need from the correct rows.</a:t>
            </a:r>
          </a:p>
        </p:txBody>
      </p:sp>
    </p:spTree>
    <p:extLst>
      <p:ext uri="{BB962C8B-B14F-4D97-AF65-F5344CB8AC3E}">
        <p14:creationId xmlns:p14="http://schemas.microsoft.com/office/powerpoint/2010/main" val="287897830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8640"/>
            <a:ext cx="7772400" cy="936104"/>
          </a:xfrm>
        </p:spPr>
        <p:txBody>
          <a:bodyPr/>
          <a:lstStyle/>
          <a:p>
            <a:r>
              <a:rPr lang="en-GB" dirty="0" smtClean="0">
                <a:solidFill>
                  <a:schemeClr val="tx1"/>
                </a:solidFill>
              </a:rPr>
              <a:t>Note 2:</a:t>
            </a:r>
            <a:endParaRPr lang="en-GB" dirty="0">
              <a:solidFill>
                <a:schemeClr val="tx1"/>
              </a:solidFill>
            </a:endParaRPr>
          </a:p>
        </p:txBody>
      </p:sp>
      <p:sp>
        <p:nvSpPr>
          <p:cNvPr id="3" name="Content Placeholder 2"/>
          <p:cNvSpPr>
            <a:spLocks noGrp="1"/>
          </p:cNvSpPr>
          <p:nvPr>
            <p:ph idx="1"/>
          </p:nvPr>
        </p:nvSpPr>
        <p:spPr>
          <a:xfrm>
            <a:off x="717420" y="1556792"/>
            <a:ext cx="7988424" cy="4114800"/>
          </a:xfrm>
        </p:spPr>
        <p:txBody>
          <a:bodyPr/>
          <a:lstStyle/>
          <a:p>
            <a:r>
              <a:rPr lang="en-GB" dirty="0" smtClean="0"/>
              <a:t>Remember that with ANOVA you need 2 values for the degrees of freedom (</a:t>
            </a:r>
            <a:r>
              <a:rPr lang="en-GB" dirty="0" err="1" smtClean="0"/>
              <a:t>df</a:t>
            </a:r>
            <a:r>
              <a:rPr lang="en-GB" dirty="0" smtClean="0"/>
              <a:t>):</a:t>
            </a:r>
          </a:p>
          <a:p>
            <a:pPr lvl="1"/>
            <a:r>
              <a:rPr lang="en-GB" dirty="0"/>
              <a:t>the </a:t>
            </a:r>
            <a:r>
              <a:rPr lang="en-GB" dirty="0" smtClean="0"/>
              <a:t>value from </a:t>
            </a:r>
            <a:r>
              <a:rPr lang="en-GB" dirty="0"/>
              <a:t>the </a:t>
            </a:r>
            <a:r>
              <a:rPr lang="en-GB" dirty="0" smtClean="0"/>
              <a:t>row of your IV and the </a:t>
            </a:r>
            <a:r>
              <a:rPr lang="en-GB" dirty="0"/>
              <a:t>value from the top ‘error’ row of </a:t>
            </a:r>
            <a:r>
              <a:rPr lang="en-GB" dirty="0" smtClean="0"/>
              <a:t>output. </a:t>
            </a:r>
            <a:endParaRPr lang="en-GB" dirty="0"/>
          </a:p>
        </p:txBody>
      </p:sp>
    </p:spTree>
    <p:extLst>
      <p:ext uri="{BB962C8B-B14F-4D97-AF65-F5344CB8AC3E}">
        <p14:creationId xmlns:p14="http://schemas.microsoft.com/office/powerpoint/2010/main" val="331156545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1143000"/>
          </a:xfrm>
        </p:spPr>
        <p:txBody>
          <a:bodyPr/>
          <a:lstStyle/>
          <a:p>
            <a:pPr algn="ctr"/>
            <a:r>
              <a:rPr lang="en-GB" dirty="0">
                <a:solidFill>
                  <a:schemeClr val="tx1"/>
                </a:solidFill>
              </a:rPr>
              <a:t>Good </a:t>
            </a:r>
            <a:r>
              <a:rPr lang="en-GB" dirty="0" smtClean="0">
                <a:solidFill>
                  <a:schemeClr val="tx1"/>
                </a:solidFill>
              </a:rPr>
              <a:t>Practice in SPSS</a:t>
            </a:r>
            <a:endParaRPr lang="en-GB" dirty="0">
              <a:solidFill>
                <a:schemeClr val="tx1"/>
              </a:solidFill>
            </a:endParaRPr>
          </a:p>
        </p:txBody>
      </p:sp>
      <p:sp>
        <p:nvSpPr>
          <p:cNvPr id="3" name="Content Placeholder 2"/>
          <p:cNvSpPr>
            <a:spLocks noGrp="1"/>
          </p:cNvSpPr>
          <p:nvPr>
            <p:ph idx="1"/>
          </p:nvPr>
        </p:nvSpPr>
        <p:spPr>
          <a:xfrm>
            <a:off x="611560" y="1412776"/>
            <a:ext cx="8458200" cy="5184576"/>
          </a:xfrm>
        </p:spPr>
        <p:txBody>
          <a:bodyPr>
            <a:normAutofit fontScale="92500" lnSpcReduction="10000"/>
          </a:bodyPr>
          <a:lstStyle/>
          <a:p>
            <a:pPr>
              <a:lnSpc>
                <a:spcPct val="150000"/>
              </a:lnSpc>
            </a:pPr>
            <a:r>
              <a:rPr lang="en-GB" sz="2800" dirty="0"/>
              <a:t>If you don’t need decimal places then </a:t>
            </a:r>
            <a:r>
              <a:rPr lang="en-GB" sz="2800" dirty="0" smtClean="0"/>
              <a:t>in Variable view best </a:t>
            </a:r>
            <a:r>
              <a:rPr lang="en-GB" sz="2800" dirty="0"/>
              <a:t>change this </a:t>
            </a:r>
            <a:r>
              <a:rPr lang="en-GB" sz="2800" dirty="0" smtClean="0"/>
              <a:t>to </a:t>
            </a:r>
            <a:r>
              <a:rPr lang="en-GB" sz="2800" dirty="0"/>
              <a:t>0.</a:t>
            </a:r>
          </a:p>
          <a:p>
            <a:pPr>
              <a:lnSpc>
                <a:spcPct val="150000"/>
              </a:lnSpc>
            </a:pPr>
            <a:r>
              <a:rPr lang="en-GB" sz="2800" dirty="0"/>
              <a:t>Always ask for Descriptive statistics. </a:t>
            </a:r>
          </a:p>
          <a:p>
            <a:pPr>
              <a:lnSpc>
                <a:spcPct val="150000"/>
              </a:lnSpc>
            </a:pPr>
            <a:r>
              <a:rPr lang="en-GB" sz="2800" dirty="0"/>
              <a:t>In the ‘Options’ dialogue box, usually a good idea to ask for:</a:t>
            </a:r>
          </a:p>
          <a:p>
            <a:pPr lvl="1">
              <a:lnSpc>
                <a:spcPct val="150000"/>
              </a:lnSpc>
            </a:pPr>
            <a:r>
              <a:rPr lang="en-GB" sz="2400" dirty="0"/>
              <a:t> ‘Estimates of effect size’ which tells you the proportion of total variance accounted for by the factor (ANOVA).</a:t>
            </a:r>
          </a:p>
          <a:p>
            <a:pPr lvl="1">
              <a:lnSpc>
                <a:spcPct val="150000"/>
              </a:lnSpc>
            </a:pPr>
            <a:r>
              <a:rPr lang="en-GB" sz="2400" dirty="0"/>
              <a:t>‘Homogeneity tests’ – you can proceed and assume homogeneity if </a:t>
            </a:r>
            <a:r>
              <a:rPr lang="en-GB" sz="2400" dirty="0" err="1"/>
              <a:t>Levene’s</a:t>
            </a:r>
            <a:r>
              <a:rPr lang="en-GB" sz="2400" dirty="0"/>
              <a:t> test is </a:t>
            </a:r>
            <a:r>
              <a:rPr lang="en-GB" sz="2400" b="1" dirty="0"/>
              <a:t>not </a:t>
            </a:r>
            <a:r>
              <a:rPr lang="en-GB" sz="2400" dirty="0"/>
              <a:t>significant. </a:t>
            </a:r>
          </a:p>
          <a:p>
            <a:pPr>
              <a:lnSpc>
                <a:spcPct val="150000"/>
              </a:lnSpc>
            </a:pPr>
            <a:endParaRPr lang="en-GB" dirty="0"/>
          </a:p>
        </p:txBody>
      </p:sp>
    </p:spTree>
    <p:extLst>
      <p:ext uri="{BB962C8B-B14F-4D97-AF65-F5344CB8AC3E}">
        <p14:creationId xmlns:p14="http://schemas.microsoft.com/office/powerpoint/2010/main" val="182630560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lgn="ctr">
              <a:buNone/>
            </a:pPr>
            <a:r>
              <a:rPr lang="en-GB" sz="7200" dirty="0" smtClean="0"/>
              <a:t>READ YOUR RESEARCH METHODS BOOKS</a:t>
            </a:r>
            <a:endParaRPr lang="en-GB" sz="7200" dirty="0"/>
          </a:p>
        </p:txBody>
      </p:sp>
      <p:sp>
        <p:nvSpPr>
          <p:cNvPr id="3" name="Title 2"/>
          <p:cNvSpPr>
            <a:spLocks noGrp="1"/>
          </p:cNvSpPr>
          <p:nvPr>
            <p:ph type="title"/>
          </p:nvPr>
        </p:nvSpPr>
        <p:spPr/>
        <p:txBody>
          <a:bodyPr/>
          <a:lstStyle/>
          <a:p>
            <a:pPr algn="ctr"/>
            <a:r>
              <a:rPr lang="en-GB" dirty="0" smtClean="0">
                <a:solidFill>
                  <a:schemeClr val="tx1"/>
                </a:solidFill>
              </a:rPr>
              <a:t>Final reminder…..</a:t>
            </a:r>
            <a:endParaRPr lang="en-GB" dirty="0">
              <a:solidFill>
                <a:schemeClr val="tx1"/>
              </a:solidFill>
            </a:endParaRPr>
          </a:p>
        </p:txBody>
      </p:sp>
    </p:spTree>
    <p:extLst>
      <p:ext uri="{BB962C8B-B14F-4D97-AF65-F5344CB8AC3E}">
        <p14:creationId xmlns:p14="http://schemas.microsoft.com/office/powerpoint/2010/main" val="2304770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heel(1)">
                                      <p:cBhvr>
                                        <p:cTn id="7" dur="20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257</TotalTime>
  <Words>2280</Words>
  <Application>Microsoft Office PowerPoint</Application>
  <PresentationFormat>On-screen Show (4:3)</PresentationFormat>
  <Paragraphs>340</Paragraphs>
  <Slides>48</Slides>
  <Notes>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48</vt:i4>
      </vt:variant>
    </vt:vector>
  </HeadingPairs>
  <TitlesOfParts>
    <vt:vector size="57" baseType="lpstr">
      <vt:lpstr>Arial</vt:lpstr>
      <vt:lpstr>Calibri</vt:lpstr>
      <vt:lpstr>Lucida Sans Unicode</vt:lpstr>
      <vt:lpstr>Times New Roman</vt:lpstr>
      <vt:lpstr>Verdana</vt:lpstr>
      <vt:lpstr>Wingdings 2</vt:lpstr>
      <vt:lpstr>Wingdings 3</vt:lpstr>
      <vt:lpstr>Concourse</vt:lpstr>
      <vt:lpstr>Chart</vt:lpstr>
      <vt:lpstr>Research Design and Analysis  Multi-level Analysis   Dr. Paul Hutchings Miss Katie Sullivan</vt:lpstr>
      <vt:lpstr>ESSENTIAL READING</vt:lpstr>
      <vt:lpstr>Lecture Outlines: Next three lectures</vt:lpstr>
      <vt:lpstr>Basic Terms </vt:lpstr>
      <vt:lpstr>Factors in experiments/studies</vt:lpstr>
      <vt:lpstr>Factors in experiments/studies</vt:lpstr>
      <vt:lpstr>Factors in experiments/studies</vt:lpstr>
      <vt:lpstr>Factors in experiments/studies</vt:lpstr>
      <vt:lpstr>Analysis of Variance (ANOVA)</vt:lpstr>
      <vt:lpstr>ANOVA Recap </vt:lpstr>
      <vt:lpstr>ANOVA Recap </vt:lpstr>
      <vt:lpstr>ANOVA Recap </vt:lpstr>
      <vt:lpstr>One-way ANOVA</vt:lpstr>
      <vt:lpstr>ANOVA – Multifactorial design</vt:lpstr>
      <vt:lpstr>ANOVA – Interactions  </vt:lpstr>
      <vt:lpstr>ANOVA Recap </vt:lpstr>
      <vt:lpstr>ANOVA Recap </vt:lpstr>
      <vt:lpstr>ANOVA Recap </vt:lpstr>
      <vt:lpstr>The F-ratio</vt:lpstr>
      <vt:lpstr>Next three weeks…</vt:lpstr>
      <vt:lpstr>Let’s look at an example in detail…</vt:lpstr>
      <vt:lpstr>Teaching example </vt:lpstr>
      <vt:lpstr>Exploring Multiple Factors</vt:lpstr>
      <vt:lpstr>Describing ANOVAs</vt:lpstr>
      <vt:lpstr>Teaching strategy study:</vt:lpstr>
      <vt:lpstr>Multifactorial designs</vt:lpstr>
      <vt:lpstr>Multifactorial designs</vt:lpstr>
      <vt:lpstr>Main effects and interactions </vt:lpstr>
      <vt:lpstr>Multifactorial designs</vt:lpstr>
      <vt:lpstr>Multifactorial designs</vt:lpstr>
      <vt:lpstr>Main effects</vt:lpstr>
      <vt:lpstr>Main effects and Interactions</vt:lpstr>
      <vt:lpstr>Interactions</vt:lpstr>
      <vt:lpstr>Multifactorial designs</vt:lpstr>
      <vt:lpstr>Using graphs to show interactions</vt:lpstr>
      <vt:lpstr>Using graphs to show interactions</vt:lpstr>
      <vt:lpstr>Using graphs to show interactions</vt:lpstr>
      <vt:lpstr>Multifactorial designs</vt:lpstr>
      <vt:lpstr>Possible ANOVA designs</vt:lpstr>
      <vt:lpstr>Possible ANOVA designs</vt:lpstr>
      <vt:lpstr>Mixed Design</vt:lpstr>
      <vt:lpstr>Reporting multifactorial ANOVA statistics</vt:lpstr>
      <vt:lpstr>Interpretation of ANOVA Output</vt:lpstr>
      <vt:lpstr>Interpretation of ANOVA Output</vt:lpstr>
      <vt:lpstr>Note 1:</vt:lpstr>
      <vt:lpstr>Note 2:</vt:lpstr>
      <vt:lpstr>Good Practice in SPSS</vt:lpstr>
      <vt:lpstr>Final reminder…..</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Prejudice and Discrimination 1</dc:title>
  <dc:creator>edu-ph1</dc:creator>
  <cp:lastModifiedBy>Paul Hutchings</cp:lastModifiedBy>
  <cp:revision>44</cp:revision>
  <dcterms:created xsi:type="dcterms:W3CDTF">2015-01-23T19:04:55Z</dcterms:created>
  <dcterms:modified xsi:type="dcterms:W3CDTF">2017-11-03T10:02:30Z</dcterms:modified>
</cp:coreProperties>
</file>