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62" r:id="rId2"/>
    <p:sldId id="268" r:id="rId3"/>
    <p:sldId id="267" r:id="rId4"/>
    <p:sldId id="269" r:id="rId5"/>
    <p:sldId id="270" r:id="rId6"/>
    <p:sldId id="271" r:id="rId7"/>
    <p:sldId id="272" r:id="rId8"/>
    <p:sldId id="273" r:id="rId9"/>
    <p:sldId id="274" r:id="rId10"/>
    <p:sldId id="275" r:id="rId11"/>
    <p:sldId id="276" r:id="rId12"/>
    <p:sldId id="277" r:id="rId13"/>
    <p:sldId id="278" r:id="rId14"/>
    <p:sldId id="279" r:id="rId15"/>
    <p:sldId id="280" r:id="rId16"/>
    <p:sldId id="281" r:id="rId17"/>
    <p:sldId id="282" r:id="rId18"/>
    <p:sldId id="284" r:id="rId19"/>
    <p:sldId id="283" r:id="rId20"/>
    <p:sldId id="285" r:id="rId21"/>
    <p:sldId id="286" r:id="rId22"/>
    <p:sldId id="288" r:id="rId23"/>
    <p:sldId id="287" r:id="rId2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ferSingleView="1">
    <p:restoredLeft sz="15002" autoAdjust="0"/>
    <p:restoredTop sz="94660"/>
  </p:normalViewPr>
  <p:slideViewPr>
    <p:cSldViewPr snapToGrid="0">
      <p:cViewPr varScale="1">
        <p:scale>
          <a:sx n="106" d="100"/>
          <a:sy n="106" d="100"/>
        </p:scale>
        <p:origin x="1668" y="126"/>
      </p:cViewPr>
      <p:guideLst/>
    </p:cSldViewPr>
  </p:slideViewPr>
  <p:notesTextViewPr>
    <p:cViewPr>
      <p:scale>
        <a:sx n="3" d="2"/>
        <a:sy n="3" d="2"/>
      </p:scale>
      <p:origin x="0" y="0"/>
    </p:cViewPr>
  </p:notesTextViewPr>
  <p:notesViewPr>
    <p:cSldViewPr snapToGrid="0">
      <p:cViewPr varScale="1">
        <p:scale>
          <a:sx n="69" d="100"/>
          <a:sy n="69" d="100"/>
        </p:scale>
        <p:origin x="2784"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B5877EA-4746-4F89-8E3B-4F87864C7DE4}" type="datetimeFigureOut">
              <a:rPr lang="en-GB" smtClean="0"/>
              <a:t>13/03/2020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AD1A1E9-C178-4DE5-B427-35E61C061795}" type="slidenum">
              <a:rPr lang="en-GB" smtClean="0"/>
              <a:t>‹#›</a:t>
            </a:fld>
            <a:endParaRPr lang="en-GB"/>
          </a:p>
        </p:txBody>
      </p:sp>
    </p:spTree>
    <p:extLst>
      <p:ext uri="{BB962C8B-B14F-4D97-AF65-F5344CB8AC3E}">
        <p14:creationId xmlns:p14="http://schemas.microsoft.com/office/powerpoint/2010/main" val="4000305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t>This session is intended to assist you with understanding principles and practices of assessment and as an overview of the TAQA qualification.</a:t>
            </a:r>
          </a:p>
          <a:p>
            <a:endParaRPr lang="en-US" altLang="en-US" dirty="0" smtClean="0"/>
          </a:p>
          <a:p>
            <a:r>
              <a:rPr lang="en-US" altLang="en-US" dirty="0" smtClean="0"/>
              <a:t>It is also intended to provide with an insight into how the assessment qualification is structured and what you will need to know and understand in relation to the evidence needed.</a:t>
            </a:r>
          </a:p>
          <a:p>
            <a:endParaRPr lang="en-US" altLang="en-US" dirty="0" smtClean="0"/>
          </a:p>
          <a:p>
            <a:r>
              <a:rPr lang="en-US" altLang="en-US" dirty="0" smtClean="0"/>
              <a:t>Refer to workbooks – workshop will help completion – can use phones to take pics etc.</a:t>
            </a:r>
          </a:p>
          <a:p>
            <a:endParaRPr lang="en-US" altLang="en-US" dirty="0" smtClean="0"/>
          </a:p>
          <a:p>
            <a:r>
              <a:rPr lang="en-US" altLang="en-US" b="1" dirty="0" smtClean="0"/>
              <a:t>MASLOWS –</a:t>
            </a:r>
            <a:r>
              <a:rPr lang="en-US" altLang="en-US" dirty="0" smtClean="0"/>
              <a:t>Heat light, refreshments, Fire procedure, phones etc.</a:t>
            </a:r>
          </a:p>
          <a:p>
            <a:r>
              <a:rPr lang="en-US" altLang="en-US" dirty="0" smtClean="0"/>
              <a:t>GESTALT – Aim and objective stuck on wall – trainer to direct.</a:t>
            </a:r>
          </a:p>
          <a:p>
            <a:r>
              <a:rPr lang="en-US" altLang="en-US" dirty="0" smtClean="0"/>
              <a:t>Topics to be covered on wall.</a:t>
            </a:r>
          </a:p>
          <a:p>
            <a:r>
              <a:rPr lang="en-US" altLang="en-US" dirty="0" smtClean="0"/>
              <a:t>Topics to be covered on wall, these are an assessors responsibilities and you will be expected to know these </a:t>
            </a:r>
            <a:r>
              <a:rPr lang="en-US" altLang="en-US" dirty="0" smtClean="0">
                <a:sym typeface="Wingdings" panose="05000000000000000000" pitchFamily="2" charset="2"/>
              </a:rPr>
              <a:t> </a:t>
            </a:r>
            <a:endParaRPr lang="en-US" altLang="en-US" dirty="0" smtClean="0"/>
          </a:p>
          <a:p>
            <a:endParaRPr lang="en-US" altLang="en-US" b="1" dirty="0" smtClean="0">
              <a:solidFill>
                <a:srgbClr val="0033CC"/>
              </a:solidFill>
            </a:endParaRPr>
          </a:p>
          <a:p>
            <a:r>
              <a:rPr lang="en-US" altLang="en-US" b="1" dirty="0" smtClean="0">
                <a:solidFill>
                  <a:srgbClr val="7030A0"/>
                </a:solidFill>
              </a:rPr>
              <a:t>0-20 Mins 9.00-9.05</a:t>
            </a:r>
          </a:p>
          <a:p>
            <a:endParaRPr lang="en-US" altLang="en-US" dirty="0" smtClean="0"/>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a:t>
            </a:fld>
            <a:endParaRPr lang="en-GB"/>
          </a:p>
        </p:txBody>
      </p:sp>
    </p:spTree>
    <p:extLst>
      <p:ext uri="{BB962C8B-B14F-4D97-AF65-F5344CB8AC3E}">
        <p14:creationId xmlns:p14="http://schemas.microsoft.com/office/powerpoint/2010/main" val="3096928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D1A1E9-C178-4DE5-B427-35E61C061795}" type="slidenum">
              <a:rPr lang="en-GB" smtClean="0"/>
              <a:t>2</a:t>
            </a:fld>
            <a:endParaRPr lang="en-GB"/>
          </a:p>
        </p:txBody>
      </p:sp>
    </p:spTree>
    <p:extLst>
      <p:ext uri="{BB962C8B-B14F-4D97-AF65-F5344CB8AC3E}">
        <p14:creationId xmlns:p14="http://schemas.microsoft.com/office/powerpoint/2010/main" val="1189612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D1A1E9-C178-4DE5-B427-35E61C061795}" type="slidenum">
              <a:rPr lang="en-GB" smtClean="0"/>
              <a:t>3</a:t>
            </a:fld>
            <a:endParaRPr lang="en-GB"/>
          </a:p>
        </p:txBody>
      </p:sp>
    </p:spTree>
    <p:extLst>
      <p:ext uri="{BB962C8B-B14F-4D97-AF65-F5344CB8AC3E}">
        <p14:creationId xmlns:p14="http://schemas.microsoft.com/office/powerpoint/2010/main" val="1972730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78525" y="4777194"/>
            <a:ext cx="6509289" cy="4908797"/>
          </a:xfrm>
        </p:spPr>
        <p:txBody>
          <a:bodyPr/>
          <a:lstStyle/>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Before bringing up slide</a:t>
            </a:r>
            <a:r>
              <a:rPr lang="en-GB" altLang="en-US" sz="1000" b="1" dirty="0">
                <a:solidFill>
                  <a:srgbClr val="000000"/>
                </a:solidFill>
                <a:latin typeface="Tahoma" panose="020B0604030504040204" pitchFamily="34" charset="0"/>
                <a:ea typeface="ＭＳ Ｐゴシック" panose="020B0600070205080204" pitchFamily="34" charset="-128"/>
              </a:rPr>
              <a:t>.  </a:t>
            </a:r>
            <a:r>
              <a:rPr lang="en-GB" altLang="en-US" sz="1000" b="1" dirty="0">
                <a:solidFill>
                  <a:srgbClr val="0033CC"/>
                </a:solidFill>
                <a:latin typeface="Tahoma" panose="020B0604030504040204" pitchFamily="34" charset="0"/>
                <a:ea typeface="ＭＳ Ｐゴシック" panose="020B0600070205080204" pitchFamily="34" charset="-128"/>
              </a:rPr>
              <a:t>Q.  What are the three main types of assessment we use as trainers?  </a:t>
            </a:r>
            <a:r>
              <a:rPr lang="en-GB" altLang="en-US" sz="1000" dirty="0">
                <a:solidFill>
                  <a:srgbClr val="000000"/>
                </a:solidFill>
                <a:latin typeface="Tahoma" panose="020B0604030504040204" pitchFamily="34" charset="0"/>
                <a:ea typeface="ＭＳ Ｐゴシック" panose="020B0600070205080204" pitchFamily="34" charset="-128"/>
              </a:rPr>
              <a:t>Learners should be able to identify the three types </a:t>
            </a:r>
            <a:r>
              <a:rPr lang="en-GB" altLang="en-US" sz="1000" b="1" dirty="0">
                <a:solidFill>
                  <a:srgbClr val="000000"/>
                </a:solidFill>
                <a:latin typeface="Tahoma" panose="020B0604030504040204" pitchFamily="34" charset="0"/>
                <a:ea typeface="ＭＳ Ｐゴシック" panose="020B0600070205080204" pitchFamily="34" charset="-128"/>
              </a:rPr>
              <a:t>INITIAL (INCLUDING DIAGNOSTIC),  FORMATIVE &amp; SUMMATIVE – reveal on slide.</a:t>
            </a:r>
            <a:endParaRPr lang="en-GB" altLang="en-US" sz="10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000" b="1" dirty="0">
                <a:solidFill>
                  <a:srgbClr val="FF3300"/>
                </a:solidFill>
                <a:latin typeface="Tahoma" panose="020B0604030504040204" pitchFamily="34" charset="0"/>
                <a:ea typeface="ＭＳ Ｐゴシック" panose="020B0600070205080204" pitchFamily="34" charset="-128"/>
              </a:rPr>
              <a:t>ACTIVITY 1: </a:t>
            </a:r>
            <a:r>
              <a:rPr lang="en-GB" altLang="en-US" sz="1000" dirty="0">
                <a:solidFill>
                  <a:srgbClr val="000000"/>
                </a:solidFill>
                <a:latin typeface="Tahoma" panose="020B0604030504040204" pitchFamily="34" charset="0"/>
                <a:ea typeface="ＭＳ Ｐゴシック" panose="020B0600070205080204" pitchFamily="34" charset="-128"/>
              </a:rPr>
              <a:t>Split the class into three groups and hand out a piece of pre-prepped flipchart paper and a pen.  Each group should be given a function of assessment.  </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Trainer to task each group with identifying and recording  </a:t>
            </a:r>
            <a:r>
              <a:rPr lang="en-GB" altLang="en-US" sz="1000" b="1" dirty="0">
                <a:solidFill>
                  <a:srgbClr val="0033CC"/>
                </a:solidFill>
                <a:latin typeface="Tahoma" panose="020B0604030504040204" pitchFamily="34" charset="0"/>
                <a:ea typeface="ＭＳ Ｐゴシック" panose="020B0600070205080204" pitchFamily="34" charset="-128"/>
              </a:rPr>
              <a:t>when it is used in the training</a:t>
            </a:r>
            <a:r>
              <a:rPr lang="en-GB" altLang="en-US" sz="1000" dirty="0">
                <a:solidFill>
                  <a:srgbClr val="0033CC"/>
                </a:solidFill>
                <a:latin typeface="Tahoma" panose="020B0604030504040204" pitchFamily="34" charset="0"/>
                <a:ea typeface="ＭＳ Ｐゴシック" panose="020B0600070205080204" pitchFamily="34" charset="-128"/>
              </a:rPr>
              <a:t> </a:t>
            </a:r>
            <a:r>
              <a:rPr lang="en-GB" altLang="en-US" sz="1000" b="1" dirty="0">
                <a:solidFill>
                  <a:srgbClr val="0033CC"/>
                </a:solidFill>
                <a:latin typeface="Tahoma" panose="020B0604030504040204" pitchFamily="34" charset="0"/>
                <a:ea typeface="ＭＳ Ｐゴシック" panose="020B0600070205080204" pitchFamily="34" charset="-128"/>
              </a:rPr>
              <a:t>process?</a:t>
            </a:r>
            <a:r>
              <a:rPr lang="en-GB" altLang="en-US" sz="1000" b="1" dirty="0">
                <a:solidFill>
                  <a:srgbClr val="000000"/>
                </a:solidFill>
                <a:latin typeface="Tahoma" panose="020B0604030504040204" pitchFamily="34" charset="0"/>
                <a:ea typeface="ＭＳ Ｐゴシック" panose="020B0600070205080204" pitchFamily="34" charset="-128"/>
              </a:rPr>
              <a:t> </a:t>
            </a:r>
            <a:r>
              <a:rPr lang="en-GB" altLang="en-US" sz="1000" dirty="0">
                <a:solidFill>
                  <a:srgbClr val="000000"/>
                </a:solidFill>
                <a:latin typeface="Tahoma" panose="020B0604030504040204" pitchFamily="34" charset="0"/>
                <a:ea typeface="ＭＳ Ｐゴシック" panose="020B0600070205080204" pitchFamily="34" charset="-128"/>
              </a:rPr>
              <a:t>and </a:t>
            </a:r>
            <a:r>
              <a:rPr lang="en-GB" altLang="en-US" sz="1000" b="1" dirty="0">
                <a:solidFill>
                  <a:srgbClr val="0033CC"/>
                </a:solidFill>
                <a:latin typeface="Tahoma" panose="020B0604030504040204" pitchFamily="34" charset="0"/>
                <a:ea typeface="ＭＳ Ｐゴシック" panose="020B0600070205080204" pitchFamily="34" charset="-128"/>
              </a:rPr>
              <a:t>why it is used</a:t>
            </a:r>
            <a:r>
              <a:rPr lang="en-GB" altLang="en-US" sz="1000" b="1" dirty="0">
                <a:solidFill>
                  <a:srgbClr val="000000"/>
                </a:solidFill>
                <a:latin typeface="Tahoma" panose="020B0604030504040204" pitchFamily="34" charset="0"/>
                <a:ea typeface="ＭＳ Ｐゴシック" panose="020B0600070205080204" pitchFamily="34" charset="-128"/>
              </a:rPr>
              <a:t>?  Learners have 10 mins to complete.</a:t>
            </a:r>
          </a:p>
          <a:p>
            <a:pPr lvl="0" eaLnBrk="0" fontAlgn="base" hangingPunct="0">
              <a:spcBef>
                <a:spcPct val="30000"/>
              </a:spcBef>
              <a:spcAft>
                <a:spcPct val="0"/>
              </a:spcAft>
            </a:pPr>
            <a:r>
              <a:rPr lang="en-GB" altLang="en-US" sz="1000" b="1" dirty="0">
                <a:solidFill>
                  <a:srgbClr val="000000"/>
                </a:solidFill>
                <a:latin typeface="Tahoma" panose="020B0604030504040204" pitchFamily="34" charset="0"/>
                <a:ea typeface="ＭＳ Ｐゴシック" panose="020B0600070205080204" pitchFamily="34" charset="-128"/>
              </a:rPr>
              <a:t>Once finish one pair at a time can present their findings.</a:t>
            </a:r>
          </a:p>
          <a:p>
            <a:pPr lvl="0" eaLnBrk="0" fontAlgn="base" hangingPunct="0">
              <a:spcBef>
                <a:spcPct val="30000"/>
              </a:spcBef>
              <a:spcAft>
                <a:spcPct val="0"/>
              </a:spcAft>
            </a:pPr>
            <a:r>
              <a:rPr lang="en-GB" altLang="en-US" sz="1000" b="1" dirty="0">
                <a:solidFill>
                  <a:srgbClr val="000000"/>
                </a:solidFill>
                <a:latin typeface="Tahoma" panose="020B0604030504040204" pitchFamily="34" charset="0"/>
                <a:ea typeface="ＭＳ Ｐゴシック" panose="020B0600070205080204" pitchFamily="34" charset="-128"/>
              </a:rPr>
              <a:t>Initial assessment: (identifies learner needs)</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To find out learners previous knowledge and competence  To assess any additional support or guidance they may need</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To assess their starting point on the course</a:t>
            </a:r>
          </a:p>
          <a:p>
            <a:pPr lvl="0" eaLnBrk="0" fontAlgn="base" hangingPunct="0">
              <a:spcBef>
                <a:spcPct val="30000"/>
              </a:spcBef>
              <a:spcAft>
                <a:spcPct val="0"/>
              </a:spcAft>
              <a:buSzPts val="1000"/>
              <a:buFont typeface="Tahoma" panose="020B0604030504040204" pitchFamily="34" charset="0"/>
              <a:buChar char="•"/>
            </a:pPr>
            <a:r>
              <a:rPr lang="en-GB" altLang="en-US" sz="1000" u="sng" dirty="0">
                <a:solidFill>
                  <a:srgbClr val="000000"/>
                </a:solidFill>
                <a:latin typeface="Tahoma" panose="020B0604030504040204" pitchFamily="34" charset="0"/>
                <a:ea typeface="ＭＳ Ｐゴシック" panose="020B0600070205080204" pitchFamily="34" charset="-128"/>
              </a:rPr>
              <a:t>diagnostic tests</a:t>
            </a:r>
            <a:r>
              <a:rPr lang="en-GB" altLang="en-US" sz="1000" dirty="0">
                <a:solidFill>
                  <a:srgbClr val="000000"/>
                </a:solidFill>
                <a:latin typeface="Tahoma" panose="020B0604030504040204" pitchFamily="34" charset="0"/>
                <a:ea typeface="ＭＳ Ｐゴシック" panose="020B0600070205080204" pitchFamily="34" charset="-128"/>
              </a:rPr>
              <a:t>  which  ascertain  a  learner’s  current knowledge and experience. Some types of diagnostic tests can also identify learners with dyslexia, dyspraxia, dysgraphia, dyscalculia,</a:t>
            </a:r>
            <a:endParaRPr lang="en-US" altLang="en-US" sz="1000" b="1"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000" b="1" dirty="0">
                <a:solidFill>
                  <a:srgbClr val="000000"/>
                </a:solidFill>
                <a:latin typeface="Tahoma" panose="020B0604030504040204" pitchFamily="34" charset="0"/>
                <a:ea typeface="ＭＳ Ｐゴシック" panose="020B0600070205080204" pitchFamily="34" charset="-128"/>
              </a:rPr>
              <a:t>Formative assessment: (tracks learner progress)</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A continuous process of review, conducted throughout the course or programme</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Designed to provide learners with feedback on progress and inform development</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To help identify where extra support is needed</a:t>
            </a:r>
          </a:p>
          <a:p>
            <a:pPr lvl="0" eaLnBrk="0" fontAlgn="base" hangingPunct="0">
              <a:spcBef>
                <a:spcPct val="30000"/>
              </a:spcBef>
              <a:spcAft>
                <a:spcPct val="0"/>
              </a:spcAft>
            </a:pPr>
            <a:r>
              <a:rPr lang="en-GB" altLang="en-US" sz="1000" b="1" dirty="0">
                <a:solidFill>
                  <a:srgbClr val="000000"/>
                </a:solidFill>
                <a:latin typeface="Tahoma" panose="020B0604030504040204" pitchFamily="34" charset="0"/>
                <a:ea typeface="ＭＳ Ｐゴシック" panose="020B0600070205080204" pitchFamily="34" charset="-128"/>
              </a:rPr>
              <a:t>Summative assessment (assesses learner achievement)</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Measures the level of attainment by a learner against set criteria</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Takes place at the end of the teaching </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May be linked directly with decisions about progression to promotion of other jobs and qualifications</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final review of learning where feedback gives a decision pass or fail rather than improvement</a:t>
            </a:r>
          </a:p>
          <a:p>
            <a:pPr eaLnBrk="0" fontAlgn="base" hangingPunct="0">
              <a:spcBef>
                <a:spcPct val="30000"/>
              </a:spcBef>
              <a:spcAft>
                <a:spcPct val="0"/>
              </a:spcAft>
            </a:pPr>
            <a:r>
              <a:rPr lang="en-GB" altLang="en-US" sz="1000" b="1" dirty="0">
                <a:solidFill>
                  <a:srgbClr val="7030A0"/>
                </a:solidFill>
                <a:latin typeface="Tahoma" panose="020B0604030504040204" pitchFamily="34" charset="0"/>
                <a:ea typeface="ＭＳ Ｐゴシック" panose="020B0600070205080204" pitchFamily="34" charset="-128"/>
              </a:rPr>
              <a:t>5</a:t>
            </a:r>
            <a:r>
              <a:rPr lang="en-GB" altLang="en-US" b="1" dirty="0" smtClean="0">
                <a:solidFill>
                  <a:srgbClr val="7030A0"/>
                </a:solidFill>
                <a:latin typeface="Tahoma" panose="020B0604030504040204" pitchFamily="34" charset="0"/>
                <a:ea typeface="ＭＳ Ｐゴシック" panose="020B0600070205080204" pitchFamily="34" charset="-128"/>
              </a:rPr>
              <a:t>- 30 </a:t>
            </a:r>
            <a:r>
              <a:rPr lang="en-GB" altLang="en-US" b="1" dirty="0">
                <a:solidFill>
                  <a:srgbClr val="7030A0"/>
                </a:solidFill>
                <a:latin typeface="Tahoma" panose="020B0604030504040204" pitchFamily="34" charset="0"/>
                <a:ea typeface="ＭＳ Ｐゴシック" panose="020B0600070205080204" pitchFamily="34" charset="-128"/>
              </a:rPr>
              <a:t>min </a:t>
            </a:r>
            <a:r>
              <a:rPr lang="en-US" altLang="en-US" b="1" dirty="0" smtClean="0">
                <a:solidFill>
                  <a:srgbClr val="7030A0"/>
                </a:solidFill>
                <a:latin typeface="Arial" pitchFamily="34" charset="0"/>
                <a:ea typeface="ＭＳ Ｐゴシック" panose="020B0600070205080204" pitchFamily="34" charset="-128"/>
              </a:rPr>
              <a:t>09.05-09.30</a:t>
            </a:r>
            <a:endParaRPr lang="en-US" altLang="en-US" b="1" dirty="0">
              <a:solidFill>
                <a:srgbClr val="7030A0"/>
              </a:solidFill>
              <a:latin typeface="Arial" pitchFamily="34" charset="0"/>
              <a:ea typeface="ＭＳ Ｐゴシック" panose="020B0600070205080204" pitchFamily="34" charset="-128"/>
            </a:endParaRPr>
          </a:p>
          <a:p>
            <a:pPr lvl="0" eaLnBrk="0" fontAlgn="base" hangingPunct="0">
              <a:spcBef>
                <a:spcPct val="30000"/>
              </a:spcBef>
              <a:spcAft>
                <a:spcPct val="0"/>
              </a:spcAft>
            </a:pPr>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4</a:t>
            </a:fld>
            <a:endParaRPr lang="en-GB"/>
          </a:p>
        </p:txBody>
      </p:sp>
    </p:spTree>
    <p:extLst>
      <p:ext uri="{BB962C8B-B14F-4D97-AF65-F5344CB8AC3E}">
        <p14:creationId xmlns:p14="http://schemas.microsoft.com/office/powerpoint/2010/main" val="3417923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5"/>
            <a:ext cx="5438140" cy="4758394"/>
          </a:xfrm>
        </p:spPr>
        <p:txBody>
          <a:bodyPr/>
          <a:lstStyle/>
          <a:p>
            <a:r>
              <a:rPr lang="en-GB" altLang="en-US" dirty="0">
                <a:solidFill>
                  <a:srgbClr val="0D0D0D"/>
                </a:solidFill>
              </a:rPr>
              <a:t>Analogy: Taking your car into a mechanic and telling them it isn’t running right. They start to change things that typically contribute to a car not running right -- spark plugs, battery, fuel pump, etc. –(</a:t>
            </a:r>
            <a:r>
              <a:rPr lang="en-GB" altLang="en-US" dirty="0" err="1">
                <a:solidFill>
                  <a:srgbClr val="0D0D0D"/>
                </a:solidFill>
              </a:rPr>
              <a:t>intital</a:t>
            </a:r>
            <a:r>
              <a:rPr lang="en-GB" altLang="en-US" dirty="0">
                <a:solidFill>
                  <a:srgbClr val="0D0D0D"/>
                </a:solidFill>
              </a:rPr>
              <a:t>) but without performing any diagnostics to identify the problem. (diagnostic)</a:t>
            </a:r>
          </a:p>
          <a:p>
            <a:endParaRPr lang="en-GB" altLang="en-US" dirty="0" smtClean="0">
              <a:solidFill>
                <a:srgbClr val="000000"/>
              </a:solidFill>
            </a:endParaRPr>
          </a:p>
          <a:p>
            <a:pPr>
              <a:lnSpc>
                <a:spcPct val="115000"/>
              </a:lnSpc>
              <a:spcBef>
                <a:spcPts val="900"/>
              </a:spcBef>
              <a:spcAft>
                <a:spcPts val="0"/>
              </a:spcAft>
            </a:pPr>
            <a:r>
              <a:rPr lang="en-GB" b="1" dirty="0">
                <a:ea typeface="Calibri" panose="020F0502020204030204" pitchFamily="34" charset="0"/>
                <a:cs typeface="Arial" panose="020B0604020202020204" pitchFamily="34" charset="0"/>
              </a:rPr>
              <a:t>Diagnostic </a:t>
            </a:r>
            <a:r>
              <a:rPr lang="en-GB" b="1" spc="-20" dirty="0">
                <a:ea typeface="Calibri" panose="020F0502020204030204" pitchFamily="34" charset="0"/>
                <a:cs typeface="Arial" panose="020B0604020202020204" pitchFamily="34" charset="0"/>
              </a:rPr>
              <a:t>assessment adds to </a:t>
            </a:r>
            <a:r>
              <a:rPr lang="en-GB" spc="-20" dirty="0">
                <a:ea typeface="Calibri" panose="020F0502020204030204" pitchFamily="34" charset="0"/>
                <a:cs typeface="Arial" panose="020B0604020202020204" pitchFamily="34" charset="0"/>
              </a:rPr>
              <a:t>the information gathered from </a:t>
            </a:r>
            <a:r>
              <a:rPr lang="en-GB" b="1" spc="-20" dirty="0">
                <a:ea typeface="Calibri" panose="020F0502020204030204" pitchFamily="34" charset="0"/>
                <a:cs typeface="Arial" panose="020B0604020202020204" pitchFamily="34" charset="0"/>
              </a:rPr>
              <a:t>initial </a:t>
            </a:r>
            <a:r>
              <a:rPr lang="en-GB" b="1" spc="20" dirty="0">
                <a:ea typeface="Calibri" panose="020F0502020204030204" pitchFamily="34" charset="0"/>
                <a:cs typeface="Arial" panose="020B0604020202020204" pitchFamily="34" charset="0"/>
              </a:rPr>
              <a:t>assessmen</a:t>
            </a:r>
            <a:r>
              <a:rPr lang="en-GB" spc="20" dirty="0">
                <a:ea typeface="Calibri" panose="020F0502020204030204" pitchFamily="34" charset="0"/>
                <a:cs typeface="Arial" panose="020B0604020202020204" pitchFamily="34" charset="0"/>
              </a:rPr>
              <a:t>t. </a:t>
            </a:r>
            <a:r>
              <a:rPr lang="en-GB" b="1" spc="20" dirty="0">
                <a:ea typeface="Calibri" panose="020F0502020204030204" pitchFamily="34" charset="0"/>
                <a:cs typeface="Arial" panose="020B0604020202020204" pitchFamily="34" charset="0"/>
              </a:rPr>
              <a:t>Together</a:t>
            </a:r>
            <a:r>
              <a:rPr lang="en-GB" spc="20" dirty="0">
                <a:ea typeface="Calibri" panose="020F0502020204030204" pitchFamily="34" charset="0"/>
                <a:cs typeface="Arial" panose="020B0604020202020204" pitchFamily="34" charset="0"/>
              </a:rPr>
              <a:t> they help </a:t>
            </a:r>
            <a:r>
              <a:rPr lang="en-GB" dirty="0">
                <a:ea typeface="Calibri" panose="020F0502020204030204" pitchFamily="34" charset="0"/>
                <a:cs typeface="Arial" panose="020B0604020202020204" pitchFamily="34" charset="0"/>
              </a:rPr>
              <a:t>build a </a:t>
            </a:r>
            <a:r>
              <a:rPr lang="en-GB" b="1" dirty="0">
                <a:ea typeface="Calibri" panose="020F0502020204030204" pitchFamily="34" charset="0"/>
                <a:cs typeface="Arial" panose="020B0604020202020204" pitchFamily="34" charset="0"/>
              </a:rPr>
              <a:t>clear picture </a:t>
            </a:r>
            <a:r>
              <a:rPr lang="en-GB" dirty="0">
                <a:ea typeface="Calibri" panose="020F0502020204030204" pitchFamily="34" charset="0"/>
                <a:cs typeface="Arial" panose="020B0604020202020204" pitchFamily="34" charset="0"/>
              </a:rPr>
              <a:t>of the individual in order to:</a:t>
            </a:r>
            <a:endParaRPr lang="en-GB" dirty="0">
              <a:ea typeface="Calibri" panose="020F0502020204030204" pitchFamily="34" charset="0"/>
              <a:cs typeface="Times New Roman" panose="02020603050405020304" pitchFamily="18" charset="0"/>
            </a:endParaRPr>
          </a:p>
          <a:p>
            <a:pPr marL="342900" indent="-342900">
              <a:lnSpc>
                <a:spcPct val="115000"/>
              </a:lnSpc>
              <a:spcBef>
                <a:spcPts val="180"/>
              </a:spcBef>
              <a:buFont typeface="Symbol" panose="05050102010706020507" pitchFamily="18" charset="2"/>
              <a:buChar char=""/>
            </a:pPr>
            <a:r>
              <a:rPr lang="en-GB" spc="-20" dirty="0">
                <a:ea typeface="Calibri" panose="020F0502020204030204" pitchFamily="34" charset="0"/>
                <a:cs typeface="Arial" panose="020B0604020202020204" pitchFamily="34" charset="0"/>
              </a:rPr>
              <a:t>begin the process of assessment for learning</a:t>
            </a:r>
          </a:p>
          <a:p>
            <a:pPr marL="342900" indent="-342900">
              <a:lnSpc>
                <a:spcPct val="115000"/>
              </a:lnSpc>
              <a:spcBef>
                <a:spcPts val="180"/>
              </a:spcBef>
              <a:buFont typeface="Symbol" panose="05050102010706020507" pitchFamily="18" charset="2"/>
              <a:buChar char=""/>
            </a:pPr>
            <a:r>
              <a:rPr lang="en-GB" spc="-35" dirty="0">
                <a:ea typeface="Calibri" panose="020F0502020204030204" pitchFamily="34" charset="0"/>
                <a:cs typeface="Arial" panose="020B0604020202020204" pitchFamily="34" charset="0"/>
              </a:rPr>
              <a:t>prepare for the next steps in learning</a:t>
            </a:r>
            <a:endParaRPr lang="en-GB" dirty="0">
              <a:ea typeface="Calibri" panose="020F0502020204030204" pitchFamily="34" charset="0"/>
              <a:cs typeface="Times New Roman" panose="02020603050405020304" pitchFamily="18" charset="0"/>
            </a:endParaRPr>
          </a:p>
          <a:p>
            <a:pPr marL="342900" indent="-342900">
              <a:lnSpc>
                <a:spcPct val="115000"/>
              </a:lnSpc>
              <a:spcBef>
                <a:spcPts val="180"/>
              </a:spcBef>
              <a:buFont typeface="Symbol" panose="05050102010706020507" pitchFamily="18" charset="2"/>
              <a:buChar char=""/>
            </a:pPr>
            <a:r>
              <a:rPr lang="en-GB" dirty="0">
                <a:ea typeface="Calibri" panose="020F0502020204030204" pitchFamily="34" charset="0"/>
                <a:cs typeface="Arial" panose="020B0604020202020204" pitchFamily="34" charset="0"/>
              </a:rPr>
              <a:t>develop an individual learning plan</a:t>
            </a:r>
            <a:endParaRPr lang="en-GB" dirty="0">
              <a:ea typeface="Calibri" panose="020F0502020204030204" pitchFamily="34" charset="0"/>
              <a:cs typeface="Times New Roman" panose="02020603050405020304" pitchFamily="18" charset="0"/>
            </a:endParaRPr>
          </a:p>
          <a:p>
            <a:pPr marL="342900" lvl="0" indent="-342900">
              <a:lnSpc>
                <a:spcPct val="115000"/>
              </a:lnSpc>
              <a:spcBef>
                <a:spcPts val="180"/>
              </a:spcBef>
              <a:spcAft>
                <a:spcPts val="0"/>
              </a:spcAft>
              <a:buFont typeface="Symbol" panose="05050102010706020507" pitchFamily="18" charset="2"/>
              <a:buChar char=""/>
            </a:pPr>
            <a:r>
              <a:rPr lang="en-GB" dirty="0">
                <a:ea typeface="Calibri" panose="020F0502020204030204" pitchFamily="34" charset="0"/>
                <a:cs typeface="Arial" panose="020B0604020202020204" pitchFamily="34" charset="0"/>
              </a:rPr>
              <a:t>personalise learning.</a:t>
            </a:r>
            <a:endParaRPr lang="en-GB" dirty="0">
              <a:ea typeface="Calibri" panose="020F0502020204030204" pitchFamily="34" charset="0"/>
              <a:cs typeface="Times New Roman" panose="02020603050405020304" pitchFamily="18" charset="0"/>
            </a:endParaRPr>
          </a:p>
          <a:p>
            <a:endParaRPr lang="en-GB" altLang="en-US" dirty="0">
              <a:solidFill>
                <a:srgbClr val="000000"/>
              </a:solidFill>
            </a:endParaRPr>
          </a:p>
          <a:p>
            <a:r>
              <a:rPr lang="en-GB" altLang="en-US" dirty="0">
                <a:solidFill>
                  <a:srgbClr val="000000"/>
                </a:solidFill>
              </a:rPr>
              <a:t>Trainer to explain the next slides will help them with the CET course (unit 401) professional discussion.  </a:t>
            </a:r>
            <a:r>
              <a:rPr lang="en-GB" altLang="en-US" b="1" dirty="0">
                <a:solidFill>
                  <a:srgbClr val="0070C0"/>
                </a:solidFill>
              </a:rPr>
              <a:t>Q: What does diagnostic assessment involve?</a:t>
            </a:r>
          </a:p>
          <a:p>
            <a:r>
              <a:rPr lang="en-GB" altLang="en-US" dirty="0">
                <a:solidFill>
                  <a:srgbClr val="0070C0"/>
                </a:solidFill>
              </a:rPr>
              <a:t>Facilitate answers, include:</a:t>
            </a:r>
            <a:endParaRPr lang="en-GB" altLang="en-US" dirty="0">
              <a:solidFill>
                <a:srgbClr val="000000"/>
              </a:solidFill>
            </a:endParaRPr>
          </a:p>
          <a:p>
            <a:pPr>
              <a:buSzPts val="1000"/>
              <a:buFontTx/>
              <a:buChar char="•"/>
            </a:pPr>
            <a:r>
              <a:rPr lang="en-GB" altLang="en-US" dirty="0">
                <a:solidFill>
                  <a:srgbClr val="000000"/>
                </a:solidFill>
              </a:rPr>
              <a:t>Normally done before or during a course</a:t>
            </a:r>
          </a:p>
          <a:p>
            <a:pPr>
              <a:buSzPts val="1000"/>
              <a:buFontTx/>
              <a:buChar char="•"/>
            </a:pPr>
            <a:r>
              <a:rPr lang="en-GB" altLang="en-US" dirty="0">
                <a:solidFill>
                  <a:srgbClr val="000000"/>
                </a:solidFill>
              </a:rPr>
              <a:t>Identifies specific learning needs and targets</a:t>
            </a:r>
          </a:p>
          <a:p>
            <a:pPr>
              <a:buSzPts val="1000"/>
              <a:buFontTx/>
              <a:buChar char="•"/>
            </a:pPr>
            <a:r>
              <a:rPr lang="en-GB" altLang="en-US" dirty="0">
                <a:solidFill>
                  <a:srgbClr val="000000"/>
                </a:solidFill>
              </a:rPr>
              <a:t>Identifies teaching strategies to maximise learners potential</a:t>
            </a:r>
          </a:p>
          <a:p>
            <a:endParaRPr lang="en-GB" altLang="en-US" b="1" dirty="0">
              <a:solidFill>
                <a:srgbClr val="000000"/>
              </a:solidFill>
              <a:latin typeface="Tahoma" panose="020B0604030504040204" pitchFamily="34" charset="0"/>
            </a:endParaRPr>
          </a:p>
          <a:p>
            <a:r>
              <a:rPr lang="en-GB" dirty="0" smtClean="0">
                <a:solidFill>
                  <a:srgbClr val="7030A0"/>
                </a:solidFill>
              </a:rPr>
              <a:t>30 mins – 40mins</a:t>
            </a:r>
          </a:p>
          <a:p>
            <a:r>
              <a:rPr lang="en-GB" dirty="0" smtClean="0">
                <a:solidFill>
                  <a:srgbClr val="7030A0"/>
                </a:solidFill>
              </a:rPr>
              <a:t>09.30 – 09.40</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5</a:t>
            </a:fld>
            <a:endParaRPr lang="en-GB"/>
          </a:p>
        </p:txBody>
      </p:sp>
    </p:spTree>
    <p:extLst>
      <p:ext uri="{BB962C8B-B14F-4D97-AF65-F5344CB8AC3E}">
        <p14:creationId xmlns:p14="http://schemas.microsoft.com/office/powerpoint/2010/main" val="765991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FF0000"/>
                </a:solidFill>
              </a:rPr>
              <a:t>ACTIVITY 2</a:t>
            </a:r>
          </a:p>
          <a:p>
            <a:r>
              <a:rPr lang="en-GB" altLang="en-US" b="1" dirty="0">
                <a:solidFill>
                  <a:srgbClr val="FF0000"/>
                </a:solidFill>
              </a:rPr>
              <a:t>Paired Exercise: </a:t>
            </a:r>
            <a:r>
              <a:rPr lang="en-GB" altLang="en-US" dirty="0">
                <a:solidFill>
                  <a:srgbClr val="000000"/>
                </a:solidFill>
              </a:rPr>
              <a:t>(in unit pairs)</a:t>
            </a:r>
          </a:p>
          <a:p>
            <a:r>
              <a:rPr lang="en-GB" altLang="en-US" dirty="0">
                <a:solidFill>
                  <a:srgbClr val="000000"/>
                </a:solidFill>
              </a:rPr>
              <a:t>When do you use…..I&amp;D</a:t>
            </a:r>
          </a:p>
          <a:p>
            <a:r>
              <a:rPr lang="en-US" altLang="en-US" dirty="0">
                <a:solidFill>
                  <a:srgbClr val="000000"/>
                </a:solidFill>
              </a:rPr>
              <a:t>Why do you use…I&amp;D</a:t>
            </a:r>
          </a:p>
          <a:p>
            <a:r>
              <a:rPr lang="en-GB" altLang="en-US" dirty="0">
                <a:solidFill>
                  <a:srgbClr val="000000"/>
                </a:solidFill>
              </a:rPr>
              <a:t>What are the benefits &amp; limitations?</a:t>
            </a:r>
          </a:p>
          <a:p>
            <a:r>
              <a:rPr lang="en-GB" altLang="en-US" dirty="0">
                <a:solidFill>
                  <a:srgbClr val="000000"/>
                </a:solidFill>
              </a:rPr>
              <a:t>Would you use any other methods and why?</a:t>
            </a:r>
          </a:p>
          <a:p>
            <a:endParaRPr lang="en-GB" altLang="en-US" b="1" dirty="0">
              <a:solidFill>
                <a:srgbClr val="000000"/>
              </a:solidFill>
              <a:latin typeface="Tahoma" panose="020B0604030504040204" pitchFamily="34" charset="0"/>
            </a:endParaRPr>
          </a:p>
          <a:p>
            <a:r>
              <a:rPr lang="en-GB" dirty="0" smtClean="0">
                <a:solidFill>
                  <a:srgbClr val="7030A0"/>
                </a:solidFill>
              </a:rPr>
              <a:t>30 mins – 40mins</a:t>
            </a:r>
          </a:p>
          <a:p>
            <a:r>
              <a:rPr lang="en-GB" dirty="0" smtClean="0">
                <a:solidFill>
                  <a:srgbClr val="7030A0"/>
                </a:solidFill>
              </a:rPr>
              <a:t>09.30 – 09.40</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6</a:t>
            </a:fld>
            <a:endParaRPr lang="en-GB"/>
          </a:p>
        </p:txBody>
      </p:sp>
    </p:spTree>
    <p:extLst>
      <p:ext uri="{BB962C8B-B14F-4D97-AF65-F5344CB8AC3E}">
        <p14:creationId xmlns:p14="http://schemas.microsoft.com/office/powerpoint/2010/main" val="4038237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33455" y="4777194"/>
            <a:ext cx="6330765" cy="4803515"/>
          </a:xfrm>
        </p:spPr>
        <p:txBody>
          <a:bodyPr/>
          <a:lstStyle/>
          <a:p>
            <a:pPr lvl="0" eaLnBrk="0" fontAlgn="base" hangingPunct="0">
              <a:spcBef>
                <a:spcPct val="30000"/>
              </a:spcBef>
              <a:spcAft>
                <a:spcPct val="0"/>
              </a:spcAft>
            </a:pPr>
            <a:r>
              <a:rPr lang="en-GB" altLang="en-US" sz="1100" b="1" dirty="0">
                <a:solidFill>
                  <a:srgbClr val="000000"/>
                </a:solidFill>
                <a:latin typeface="Tahoma" panose="020B0604030504040204" pitchFamily="34" charset="0"/>
                <a:ea typeface="ＭＳ Ｐゴシック" panose="020B0600070205080204" pitchFamily="34" charset="-128"/>
              </a:rPr>
              <a:t>Bring up first picture of tea.</a:t>
            </a:r>
            <a:r>
              <a:rPr lang="en-GB" altLang="en-US" sz="1100" b="1" dirty="0">
                <a:solidFill>
                  <a:srgbClr val="FF3300"/>
                </a:solidFill>
                <a:latin typeface="Tahoma" panose="020B0604030504040204" pitchFamily="34" charset="0"/>
                <a:ea typeface="ＭＳ Ｐゴシック" panose="020B0600070205080204" pitchFamily="34" charset="-128"/>
              </a:rPr>
              <a:t> ACTIVITY 3: </a:t>
            </a:r>
            <a:r>
              <a:rPr lang="en-GB" altLang="en-US" sz="1100" dirty="0">
                <a:solidFill>
                  <a:srgbClr val="000000"/>
                </a:solidFill>
                <a:latin typeface="Tahoma" panose="020B0604030504040204" pitchFamily="34" charset="0"/>
                <a:ea typeface="ＭＳ Ｐゴシック" panose="020B0600070205080204" pitchFamily="34" charset="-128"/>
              </a:rPr>
              <a:t>Trainer to play video of tea – and then pose to students: </a:t>
            </a:r>
            <a:r>
              <a:rPr lang="en-GB" altLang="en-US" sz="1100" b="1" dirty="0">
                <a:solidFill>
                  <a:srgbClr val="0033CC"/>
                </a:solidFill>
                <a:latin typeface="Tahoma" panose="020B0604030504040204" pitchFamily="34" charset="0"/>
                <a:ea typeface="ＭＳ Ｐゴシック" panose="020B0600070205080204" pitchFamily="34" charset="-128"/>
              </a:rPr>
              <a:t>“Did he/she achieve making the cup of tea?  Have they passed the assessment for tea making?”</a:t>
            </a:r>
            <a:r>
              <a:rPr lang="en-GB" altLang="en-US" sz="1100" dirty="0">
                <a:solidFill>
                  <a:srgbClr val="000000"/>
                </a:solidFill>
                <a:latin typeface="Tahoma" panose="020B0604030504040204" pitchFamily="34" charset="0"/>
                <a:ea typeface="ＭＳ Ｐゴシック" panose="020B0600070205080204" pitchFamily="34" charset="-128"/>
              </a:rPr>
              <a:t> Discussion from learners about why they have passed or failed etc.  Anticipated most will say passed.  </a:t>
            </a:r>
          </a:p>
          <a:p>
            <a:pPr lvl="0" eaLnBrk="0" fontAlgn="base" hangingPunct="0">
              <a:spcBef>
                <a:spcPct val="30000"/>
              </a:spcBef>
              <a:spcAft>
                <a:spcPct val="0"/>
              </a:spcAft>
            </a:pPr>
            <a:endParaRPr lang="en-US" altLang="en-US" sz="11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100" dirty="0">
                <a:solidFill>
                  <a:srgbClr val="000000"/>
                </a:solidFill>
                <a:latin typeface="Tahoma" panose="020B0604030504040204" pitchFamily="34" charset="0"/>
                <a:ea typeface="ＭＳ Ｐゴシック" panose="020B0600070205080204" pitchFamily="34" charset="-128"/>
              </a:rPr>
              <a:t>Trainer to hand out set criteria sheets on tea making and play the exercise again.  Trainer will not meet the standards set on form (trainer must familiarise self with set standards)  Trainer to use this to further discussion on “</a:t>
            </a:r>
            <a:r>
              <a:rPr lang="en-GB" altLang="en-US" sz="1100" b="1" dirty="0">
                <a:solidFill>
                  <a:srgbClr val="000000"/>
                </a:solidFill>
                <a:latin typeface="Tahoma" panose="020B0604030504040204" pitchFamily="34" charset="0"/>
                <a:ea typeface="ＭＳ Ｐゴシック" panose="020B0600070205080204" pitchFamily="34" charset="-128"/>
              </a:rPr>
              <a:t>why we need assessment”</a:t>
            </a:r>
          </a:p>
          <a:p>
            <a:pPr lvl="0" eaLnBrk="0" fontAlgn="base" hangingPunct="0">
              <a:spcBef>
                <a:spcPct val="30000"/>
              </a:spcBef>
              <a:spcAft>
                <a:spcPct val="0"/>
              </a:spcAft>
            </a:pPr>
            <a:endParaRPr lang="en-US" altLang="en-US" sz="1100" b="1" dirty="0">
              <a:solidFill>
                <a:srgbClr val="0033CC"/>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100" b="1" dirty="0">
                <a:solidFill>
                  <a:srgbClr val="000000"/>
                </a:solidFill>
                <a:latin typeface="Tahoma" panose="020B0604030504040204" pitchFamily="34" charset="0"/>
                <a:ea typeface="ＭＳ Ｐゴシック" panose="020B0600070205080204" pitchFamily="34" charset="-128"/>
              </a:rPr>
              <a:t>Reveal further pics &amp; definition</a:t>
            </a:r>
            <a:r>
              <a:rPr lang="en-GB" altLang="en-US" sz="1100" b="1" dirty="0">
                <a:solidFill>
                  <a:srgbClr val="0033CC"/>
                </a:solidFill>
                <a:latin typeface="Tahoma" panose="020B0604030504040204" pitchFamily="34" charset="0"/>
                <a:ea typeface="ＭＳ Ｐゴシック" panose="020B0600070205080204" pitchFamily="34" charset="-128"/>
              </a:rPr>
              <a:t> </a:t>
            </a:r>
            <a:r>
              <a:rPr lang="en-GB" altLang="en-US" sz="1100" dirty="0">
                <a:solidFill>
                  <a:srgbClr val="000000"/>
                </a:solidFill>
                <a:latin typeface="Tahoma" panose="020B0604030504040204" pitchFamily="34" charset="0"/>
                <a:ea typeface="ＭＳ Ｐゴシック" panose="020B0600070205080204" pitchFamily="34" charset="-128"/>
              </a:rPr>
              <a:t>and discuss other reasons, anticipated and note on whiteboard</a:t>
            </a:r>
            <a:r>
              <a:rPr lang="en-GB" altLang="en-US" sz="1100" b="1" dirty="0">
                <a:solidFill>
                  <a:srgbClr val="0033CC"/>
                </a:solidFill>
                <a:latin typeface="Tahoma" panose="020B0604030504040204" pitchFamily="34" charset="0"/>
                <a:ea typeface="ＭＳ Ｐゴシック" panose="020B0600070205080204" pitchFamily="34" charset="-128"/>
              </a:rPr>
              <a:t>:</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Ascertains if</a:t>
            </a:r>
            <a:r>
              <a:rPr lang="en-US" altLang="en-US" sz="1100" dirty="0">
                <a:solidFill>
                  <a:srgbClr val="000000"/>
                </a:solidFill>
                <a:latin typeface="Tahoma" panose="020B0604030504040204" pitchFamily="34" charset="0"/>
                <a:ea typeface="ＭＳ Ｐゴシック" panose="020B0600070205080204" pitchFamily="34" charset="-128"/>
              </a:rPr>
              <a:t> learning has occurred</a:t>
            </a:r>
            <a:endParaRPr lang="en-GB" altLang="en-US" sz="11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buSzPts val="1000"/>
              <a:buFont typeface="Tahoma" panose="020B0604030504040204" pitchFamily="34" charset="0"/>
              <a:buChar char="•"/>
            </a:pPr>
            <a:r>
              <a:rPr lang="en-US" altLang="en-US" sz="1100" dirty="0">
                <a:solidFill>
                  <a:srgbClr val="000000"/>
                </a:solidFill>
                <a:latin typeface="Tahoma" panose="020B0604030504040204" pitchFamily="34" charset="0"/>
                <a:ea typeface="ＭＳ Ｐゴシック" panose="020B0600070205080204" pitchFamily="34" charset="-128"/>
              </a:rPr>
              <a:t>Motivation</a:t>
            </a:r>
            <a:r>
              <a:rPr lang="en-GB" altLang="en-US" sz="1100" dirty="0">
                <a:solidFill>
                  <a:srgbClr val="000000"/>
                </a:solidFill>
                <a:latin typeface="Tahoma" panose="020B0604030504040204" pitchFamily="34" charset="0"/>
                <a:ea typeface="ＭＳ Ｐゴシック" panose="020B0600070205080204" pitchFamily="34" charset="-128"/>
              </a:rPr>
              <a:t>, </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Captures </a:t>
            </a:r>
            <a:r>
              <a:rPr lang="en-US" altLang="en-US" sz="1100" dirty="0">
                <a:solidFill>
                  <a:srgbClr val="000000"/>
                </a:solidFill>
                <a:latin typeface="Tahoma" panose="020B0604030504040204" pitchFamily="34" charset="0"/>
                <a:ea typeface="ＭＳ Ｐゴシック" panose="020B0600070205080204" pitchFamily="34" charset="-128"/>
              </a:rPr>
              <a:t>learner attention</a:t>
            </a:r>
            <a:endParaRPr lang="en-GB" altLang="en-US" sz="11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Creating learning opportunities, </a:t>
            </a:r>
          </a:p>
          <a:p>
            <a:pPr lvl="0" eaLnBrk="0" fontAlgn="base" hangingPunct="0">
              <a:spcBef>
                <a:spcPct val="30000"/>
              </a:spcBef>
              <a:spcAft>
                <a:spcPct val="0"/>
              </a:spcAft>
              <a:buSzPts val="1000"/>
              <a:buFont typeface="Tahoma" panose="020B0604030504040204" pitchFamily="34" charset="0"/>
              <a:buChar char="•"/>
            </a:pPr>
            <a:r>
              <a:rPr lang="en-US" altLang="en-US" sz="1100" dirty="0">
                <a:solidFill>
                  <a:srgbClr val="000000"/>
                </a:solidFill>
                <a:latin typeface="Tahoma" panose="020B0604030504040204" pitchFamily="34" charset="0"/>
                <a:ea typeface="ＭＳ Ｐゴシック" panose="020B0600070205080204" pitchFamily="34" charset="-128"/>
              </a:rPr>
              <a:t>G</a:t>
            </a:r>
            <a:r>
              <a:rPr lang="en-GB" altLang="en-US" sz="1100" dirty="0" err="1">
                <a:solidFill>
                  <a:srgbClr val="000000"/>
                </a:solidFill>
                <a:latin typeface="Tahoma" panose="020B0604030504040204" pitchFamily="34" charset="0"/>
                <a:ea typeface="ＭＳ Ｐゴシック" panose="020B0600070205080204" pitchFamily="34" charset="-128"/>
              </a:rPr>
              <a:t>i</a:t>
            </a:r>
            <a:r>
              <a:rPr lang="en-US" altLang="en-US" sz="1100" dirty="0" err="1">
                <a:solidFill>
                  <a:srgbClr val="000000"/>
                </a:solidFill>
                <a:latin typeface="Tahoma" panose="020B0604030504040204" pitchFamily="34" charset="0"/>
                <a:ea typeface="ＭＳ Ｐゴシック" panose="020B0600070205080204" pitchFamily="34" charset="-128"/>
              </a:rPr>
              <a:t>ve</a:t>
            </a:r>
            <a:r>
              <a:rPr lang="en-GB" altLang="en-US" sz="1100" dirty="0">
                <a:solidFill>
                  <a:srgbClr val="000000"/>
                </a:solidFill>
                <a:latin typeface="Tahoma" panose="020B0604030504040204" pitchFamily="34" charset="0"/>
                <a:ea typeface="ＭＳ Ｐゴシック" panose="020B0600070205080204" pitchFamily="34" charset="-128"/>
              </a:rPr>
              <a:t> timely feedback (to both students and staff), </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Helps students to recognise standards they are aiming for and that they are being treated equally</a:t>
            </a:r>
          </a:p>
          <a:p>
            <a:pPr lvl="0" eaLnBrk="0" fontAlgn="base" hangingPunct="0">
              <a:spcBef>
                <a:spcPct val="30000"/>
              </a:spcBef>
              <a:spcAft>
                <a:spcPct val="0"/>
              </a:spcAft>
              <a:buSzPts val="1000"/>
              <a:buFont typeface="Tahoma" panose="020B0604030504040204" pitchFamily="34" charset="0"/>
              <a:buChar char="•"/>
            </a:pPr>
            <a:r>
              <a:rPr lang="en-US" altLang="en-US" sz="1100" dirty="0">
                <a:solidFill>
                  <a:srgbClr val="000000"/>
                </a:solidFill>
                <a:latin typeface="Tahoma" panose="020B0604030504040204" pitchFamily="34" charset="0"/>
                <a:ea typeface="ＭＳ Ｐゴシック" panose="020B0600070205080204" pitchFamily="34" charset="-128"/>
              </a:rPr>
              <a:t>T</a:t>
            </a:r>
            <a:r>
              <a:rPr lang="en-GB" altLang="en-US" sz="1100" dirty="0">
                <a:solidFill>
                  <a:srgbClr val="000000"/>
                </a:solidFill>
                <a:latin typeface="Tahoma" panose="020B0604030504040204" pitchFamily="34" charset="0"/>
                <a:ea typeface="ＭＳ Ｐゴシック" panose="020B0600070205080204" pitchFamily="34" charset="-128"/>
              </a:rPr>
              <a:t>o grade, and as a quality assurance mechanism (both for internal and external systems). </a:t>
            </a:r>
          </a:p>
          <a:p>
            <a:pPr lvl="0" eaLnBrk="0" fontAlgn="base" hangingPunct="0">
              <a:spcBef>
                <a:spcPct val="30000"/>
              </a:spcBef>
              <a:spcAft>
                <a:spcPct val="0"/>
              </a:spcAft>
              <a:buSzPts val="1000"/>
              <a:buFontTx/>
              <a:buChar char="•"/>
            </a:pPr>
            <a:r>
              <a:rPr lang="en-GB" altLang="en-US" sz="1100" dirty="0">
                <a:solidFill>
                  <a:srgbClr val="FF0000"/>
                </a:solidFill>
                <a:latin typeface="Arial" pitchFamily="34" charset="0"/>
                <a:ea typeface="ＭＳ Ｐゴシック" panose="020B0600070205080204" pitchFamily="34" charset="-128"/>
              </a:rPr>
              <a:t>Enables us to make judgements of learner skills, knowledge &amp; competence against set criteria.</a:t>
            </a:r>
          </a:p>
          <a:p>
            <a:pPr lvl="0" eaLnBrk="0" fontAlgn="base" hangingPunct="0">
              <a:spcBef>
                <a:spcPct val="30000"/>
              </a:spcBef>
              <a:spcAft>
                <a:spcPct val="0"/>
              </a:spcAft>
            </a:pPr>
            <a:endParaRPr lang="en-GB" altLang="en-US" sz="11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endParaRPr lang="en-GB" altLang="en-US" sz="1100" dirty="0">
              <a:solidFill>
                <a:srgbClr val="7030A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US" altLang="en-US" sz="1100" b="1" dirty="0" smtClean="0">
                <a:solidFill>
                  <a:srgbClr val="7030A0"/>
                </a:solidFill>
                <a:latin typeface="Tahoma" panose="020B0604030504040204" pitchFamily="34" charset="0"/>
                <a:ea typeface="ＭＳ Ｐゴシック" panose="020B0600070205080204" pitchFamily="34" charset="-128"/>
              </a:rPr>
              <a:t>40mins </a:t>
            </a:r>
            <a:r>
              <a:rPr lang="en-US" altLang="en-US" sz="1100" b="1" dirty="0">
                <a:solidFill>
                  <a:srgbClr val="7030A0"/>
                </a:solidFill>
                <a:latin typeface="Tahoma" panose="020B0604030504040204" pitchFamily="34" charset="0"/>
                <a:ea typeface="ＭＳ Ｐゴシック" panose="020B0600070205080204" pitchFamily="34" charset="-128"/>
              </a:rPr>
              <a:t>– 1hr </a:t>
            </a:r>
            <a:r>
              <a:rPr lang="en-US" altLang="en-US" sz="1100" b="1" dirty="0" smtClean="0">
                <a:solidFill>
                  <a:srgbClr val="7030A0"/>
                </a:solidFill>
                <a:latin typeface="Tahoma" panose="020B0604030504040204" pitchFamily="34" charset="0"/>
                <a:ea typeface="ＭＳ Ｐゴシック" panose="020B0600070205080204" pitchFamily="34" charset="-128"/>
              </a:rPr>
              <a:t>9.40-10.00</a:t>
            </a:r>
            <a:endParaRPr lang="en-GB" altLang="en-US" sz="1100" b="1" dirty="0">
              <a:solidFill>
                <a:srgbClr val="7030A0"/>
              </a:solidFill>
              <a:latin typeface="Tahoma" panose="020B060403050404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7</a:t>
            </a:fld>
            <a:endParaRPr lang="en-GB"/>
          </a:p>
        </p:txBody>
      </p:sp>
    </p:spTree>
    <p:extLst>
      <p:ext uri="{BB962C8B-B14F-4D97-AF65-F5344CB8AC3E}">
        <p14:creationId xmlns:p14="http://schemas.microsoft.com/office/powerpoint/2010/main" val="2451913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5392" y="4648489"/>
            <a:ext cx="6426891" cy="5029121"/>
          </a:xfrm>
        </p:spPr>
        <p:txBody>
          <a:bodyPr/>
          <a:lstStyle/>
          <a:p>
            <a:pPr lvl="0" algn="just" eaLnBrk="0" fontAlgn="base" hangingPunct="0">
              <a:spcBef>
                <a:spcPct val="30000"/>
              </a:spcBef>
              <a:spcAft>
                <a:spcPct val="0"/>
              </a:spcAft>
            </a:pPr>
            <a:r>
              <a:rPr lang="en-GB" altLang="en-US" sz="900" b="1" dirty="0">
                <a:solidFill>
                  <a:srgbClr val="000000"/>
                </a:solidFill>
                <a:latin typeface="Tahoma" panose="020B0604030504040204" pitchFamily="34" charset="0"/>
                <a:ea typeface="ＭＳ Ｐゴシック" panose="020B0600070205080204" pitchFamily="34" charset="-128"/>
              </a:rPr>
              <a:t>Trainer to reveal </a:t>
            </a:r>
            <a:r>
              <a:rPr lang="en-GB" altLang="en-US" sz="900" dirty="0">
                <a:solidFill>
                  <a:srgbClr val="000000"/>
                </a:solidFill>
                <a:latin typeface="Tahoma" panose="020B0604030504040204" pitchFamily="34" charset="0"/>
                <a:ea typeface="ＭＳ Ｐゴシック" panose="020B0600070205080204" pitchFamily="34" charset="-128"/>
              </a:rPr>
              <a:t>the importance of</a:t>
            </a:r>
            <a:r>
              <a:rPr lang="en-GB" altLang="en-US" sz="900" b="1" dirty="0">
                <a:solidFill>
                  <a:srgbClr val="000000"/>
                </a:solidFill>
                <a:latin typeface="Tahoma" panose="020B0604030504040204" pitchFamily="34" charset="0"/>
                <a:ea typeface="ＭＳ Ｐゴシック" panose="020B0600070205080204" pitchFamily="34" charset="-128"/>
              </a:rPr>
              <a:t> the acronym VARCS </a:t>
            </a:r>
            <a:r>
              <a:rPr lang="en-GB" altLang="en-US" sz="900" dirty="0">
                <a:solidFill>
                  <a:srgbClr val="000000"/>
                </a:solidFill>
                <a:latin typeface="Tahoma" panose="020B0604030504040204" pitchFamily="34" charset="0"/>
                <a:ea typeface="ＭＳ Ｐゴシック" panose="020B0600070205080204" pitchFamily="34" charset="-128"/>
              </a:rPr>
              <a:t>in the role of evidence in assessment</a:t>
            </a:r>
            <a:r>
              <a:rPr lang="en-GB" altLang="en-US" sz="900" b="1" dirty="0">
                <a:solidFill>
                  <a:srgbClr val="000000"/>
                </a:solidFill>
                <a:latin typeface="Tahoma" panose="020B0604030504040204" pitchFamily="34" charset="0"/>
                <a:ea typeface="ＭＳ Ｐゴシック" panose="020B0600070205080204" pitchFamily="34" charset="-128"/>
              </a:rPr>
              <a:t>.</a:t>
            </a:r>
            <a:r>
              <a:rPr lang="en-GB" altLang="en-US" sz="900" dirty="0">
                <a:solidFill>
                  <a:srgbClr val="000000"/>
                </a:solidFill>
                <a:latin typeface="Tahoma" panose="020B0604030504040204" pitchFamily="34" charset="0"/>
                <a:ea typeface="ＭＳ Ｐゴシック" panose="020B0600070205080204" pitchFamily="34" charset="-128"/>
              </a:rPr>
              <a:t>  Trainer to promote discussion around these terms and what they mean.</a:t>
            </a:r>
            <a:endParaRPr lang="en-US" altLang="en-US" sz="9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900" b="1" dirty="0">
                <a:solidFill>
                  <a:srgbClr val="000000"/>
                </a:solidFill>
                <a:latin typeface="Tahoma" panose="020B0604030504040204" pitchFamily="34" charset="0"/>
                <a:ea typeface="ＭＳ Ｐゴシック" panose="020B0600070205080204" pitchFamily="34" charset="-128"/>
              </a:rPr>
              <a:t>Valid </a:t>
            </a:r>
            <a:r>
              <a:rPr lang="en-GB" altLang="en-US" sz="900" dirty="0">
                <a:solidFill>
                  <a:srgbClr val="000000"/>
                </a:solidFill>
                <a:latin typeface="Tahoma" panose="020B0604030504040204" pitchFamily="34" charset="0"/>
                <a:ea typeface="ＭＳ Ｐゴシック" panose="020B0600070205080204" pitchFamily="34" charset="-128"/>
              </a:rPr>
              <a:t>– the work is relevant to the assessment criteria.</a:t>
            </a:r>
            <a:br>
              <a:rPr lang="en-GB" altLang="en-US" sz="900" dirty="0">
                <a:solidFill>
                  <a:srgbClr val="000000"/>
                </a:solidFill>
                <a:latin typeface="Tahoma" panose="020B0604030504040204" pitchFamily="34" charset="0"/>
                <a:ea typeface="ＭＳ Ｐゴシック" panose="020B0600070205080204" pitchFamily="34" charset="-128"/>
              </a:rPr>
            </a:br>
            <a:r>
              <a:rPr lang="en-GB" altLang="en-US" sz="900" b="1" dirty="0">
                <a:solidFill>
                  <a:srgbClr val="000000"/>
                </a:solidFill>
                <a:latin typeface="Tahoma" panose="020B0604030504040204" pitchFamily="34" charset="0"/>
                <a:ea typeface="ＭＳ Ｐゴシック" panose="020B0600070205080204" pitchFamily="34" charset="-128"/>
              </a:rPr>
              <a:t>Authentic </a:t>
            </a:r>
            <a:r>
              <a:rPr lang="en-GB" altLang="en-US" sz="900" dirty="0">
                <a:solidFill>
                  <a:srgbClr val="000000"/>
                </a:solidFill>
                <a:latin typeface="Tahoma" panose="020B0604030504040204" pitchFamily="34" charset="0"/>
                <a:ea typeface="ＭＳ Ｐゴシック" panose="020B0600070205080204" pitchFamily="34" charset="-128"/>
              </a:rPr>
              <a:t>– the work has been produced solely by the learner.</a:t>
            </a:r>
            <a:br>
              <a:rPr lang="en-GB" altLang="en-US" sz="900" dirty="0">
                <a:solidFill>
                  <a:srgbClr val="000000"/>
                </a:solidFill>
                <a:latin typeface="Tahoma" panose="020B0604030504040204" pitchFamily="34" charset="0"/>
                <a:ea typeface="ＭＳ Ｐゴシック" panose="020B0600070205080204" pitchFamily="34" charset="-128"/>
              </a:rPr>
            </a:br>
            <a:r>
              <a:rPr lang="en-GB" altLang="en-US" sz="900" b="1" dirty="0">
                <a:solidFill>
                  <a:srgbClr val="000000"/>
                </a:solidFill>
                <a:latin typeface="Tahoma" panose="020B0604030504040204" pitchFamily="34" charset="0"/>
                <a:ea typeface="ＭＳ Ｐゴシック" panose="020B0600070205080204" pitchFamily="34" charset="-128"/>
              </a:rPr>
              <a:t>Reliable </a:t>
            </a:r>
            <a:r>
              <a:rPr lang="en-GB" altLang="en-US" sz="900" dirty="0">
                <a:solidFill>
                  <a:srgbClr val="000000"/>
                </a:solidFill>
                <a:latin typeface="Tahoma" panose="020B0604030504040204" pitchFamily="34" charset="0"/>
                <a:ea typeface="ＭＳ Ｐゴシック" panose="020B0600070205080204" pitchFamily="34" charset="-128"/>
              </a:rPr>
              <a:t>– the work is consistent across all learners, over time and at the required level. </a:t>
            </a:r>
          </a:p>
          <a:p>
            <a:pPr lvl="0" eaLnBrk="0" fontAlgn="base" hangingPunct="0">
              <a:spcBef>
                <a:spcPct val="30000"/>
              </a:spcBef>
              <a:spcAft>
                <a:spcPct val="0"/>
              </a:spcAft>
            </a:pPr>
            <a:r>
              <a:rPr lang="en-GB" altLang="en-US" sz="900" b="1" dirty="0">
                <a:solidFill>
                  <a:srgbClr val="000000"/>
                </a:solidFill>
                <a:latin typeface="Tahoma" panose="020B0604030504040204" pitchFamily="34" charset="0"/>
                <a:ea typeface="ＭＳ Ｐゴシック" panose="020B0600070205080204" pitchFamily="34" charset="-128"/>
              </a:rPr>
              <a:t>Current </a:t>
            </a:r>
            <a:r>
              <a:rPr lang="en-GB" altLang="en-US" sz="900" dirty="0">
                <a:solidFill>
                  <a:srgbClr val="000000"/>
                </a:solidFill>
                <a:latin typeface="Tahoma" panose="020B0604030504040204" pitchFamily="34" charset="0"/>
                <a:ea typeface="ＭＳ Ｐゴシック" panose="020B0600070205080204" pitchFamily="34" charset="-128"/>
              </a:rPr>
              <a:t>– the work is still relevant at the time of assessment.</a:t>
            </a:r>
            <a:r>
              <a:rPr lang="en-US" altLang="en-US" sz="900" b="1" dirty="0">
                <a:solidFill>
                  <a:srgbClr val="7030A0"/>
                </a:solidFill>
                <a:latin typeface="Tahoma" panose="020B0604030504040204" pitchFamily="34" charset="0"/>
                <a:ea typeface="ＭＳ Ｐゴシック" panose="020B0600070205080204" pitchFamily="34" charset="-128"/>
              </a:rPr>
              <a:t> </a:t>
            </a:r>
            <a:r>
              <a:rPr lang="en-GB" altLang="en-US" sz="900" dirty="0">
                <a:solidFill>
                  <a:srgbClr val="000000"/>
                </a:solidFill>
                <a:latin typeface="Tahoma" panose="020B0604030504040204" pitchFamily="34" charset="0"/>
                <a:ea typeface="ＭＳ Ｐゴシック" panose="020B0600070205080204" pitchFamily="34" charset="-128"/>
              </a:rPr>
              <a:t/>
            </a:r>
            <a:br>
              <a:rPr lang="en-GB" altLang="en-US" sz="900" dirty="0">
                <a:solidFill>
                  <a:srgbClr val="000000"/>
                </a:solidFill>
                <a:latin typeface="Tahoma" panose="020B0604030504040204" pitchFamily="34" charset="0"/>
                <a:ea typeface="ＭＳ Ｐゴシック" panose="020B0600070205080204" pitchFamily="34" charset="-128"/>
              </a:rPr>
            </a:br>
            <a:r>
              <a:rPr lang="en-GB" altLang="en-US" sz="900" b="1" dirty="0">
                <a:solidFill>
                  <a:srgbClr val="000000"/>
                </a:solidFill>
                <a:latin typeface="Tahoma" panose="020B0604030504040204" pitchFamily="34" charset="0"/>
                <a:ea typeface="ＭＳ Ｐゴシック" panose="020B0600070205080204" pitchFamily="34" charset="-128"/>
              </a:rPr>
              <a:t>Sufficient </a:t>
            </a:r>
            <a:r>
              <a:rPr lang="en-GB" altLang="en-US" sz="900" dirty="0">
                <a:solidFill>
                  <a:srgbClr val="000000"/>
                </a:solidFill>
                <a:latin typeface="Tahoma" panose="020B0604030504040204" pitchFamily="34" charset="0"/>
                <a:ea typeface="ＭＳ Ｐゴシック" panose="020B0600070205080204" pitchFamily="34" charset="-128"/>
              </a:rPr>
              <a:t>– the work covers all the assessment criteria.</a:t>
            </a:r>
            <a:br>
              <a:rPr lang="en-GB" altLang="en-US" sz="900" dirty="0">
                <a:solidFill>
                  <a:srgbClr val="000000"/>
                </a:solidFill>
                <a:latin typeface="Tahoma" panose="020B0604030504040204" pitchFamily="34" charset="0"/>
                <a:ea typeface="ＭＳ Ｐゴシック" panose="020B0600070205080204" pitchFamily="34" charset="-128"/>
              </a:rPr>
            </a:br>
            <a:endParaRPr lang="en-GB" altLang="en-US" sz="900" u="sng" dirty="0">
              <a:solidFill>
                <a:srgbClr val="000000"/>
              </a:solidFill>
              <a:latin typeface="Tahoma" panose="020B0604030504040204" pitchFamily="34" charset="0"/>
              <a:ea typeface="ＭＳ Ｐゴシック" panose="020B0600070205080204" pitchFamily="34" charset="-128"/>
            </a:endParaRPr>
          </a:p>
          <a:p>
            <a:pPr lvl="0" algn="just" eaLnBrk="0" fontAlgn="base" hangingPunct="0">
              <a:spcBef>
                <a:spcPct val="30000"/>
              </a:spcBef>
              <a:spcAft>
                <a:spcPct val="0"/>
              </a:spcAft>
            </a:pPr>
            <a:r>
              <a:rPr lang="en-GB" altLang="en-US" sz="900" u="sng" dirty="0">
                <a:solidFill>
                  <a:srgbClr val="000000"/>
                </a:solidFill>
                <a:latin typeface="Tahoma" panose="020B0604030504040204" pitchFamily="34" charset="0"/>
                <a:ea typeface="ＭＳ Ｐゴシック" panose="020B0600070205080204" pitchFamily="34" charset="-128"/>
              </a:rPr>
              <a:t>Trainer to explain that when it comes to judging whether the evidence is valid, authentic, current or sufficient then the awarding body or in house guidelines will be able to guide you.</a:t>
            </a:r>
          </a:p>
          <a:p>
            <a:pPr lvl="0" algn="just" eaLnBrk="0" fontAlgn="base" hangingPunct="0">
              <a:spcBef>
                <a:spcPct val="30000"/>
              </a:spcBef>
              <a:spcAft>
                <a:spcPct val="0"/>
              </a:spcAft>
            </a:pPr>
            <a:endParaRPr lang="en-US" altLang="en-US" sz="900" u="sng" dirty="0">
              <a:solidFill>
                <a:srgbClr val="000000"/>
              </a:solidFill>
              <a:latin typeface="Tahoma" panose="020B0604030504040204" pitchFamily="34" charset="0"/>
              <a:ea typeface="ＭＳ Ｐゴシック" panose="020B0600070205080204" pitchFamily="34" charset="-128"/>
            </a:endParaRPr>
          </a:p>
          <a:p>
            <a:pPr lvl="0" algn="just" eaLnBrk="0" fontAlgn="base" hangingPunct="0">
              <a:spcBef>
                <a:spcPct val="30000"/>
              </a:spcBef>
              <a:spcAft>
                <a:spcPct val="0"/>
              </a:spcAft>
            </a:pPr>
            <a:r>
              <a:rPr lang="en-GB" altLang="en-US" sz="900" b="1" dirty="0">
                <a:solidFill>
                  <a:srgbClr val="000000"/>
                </a:solidFill>
                <a:latin typeface="Tahoma" panose="020B0604030504040204" pitchFamily="34" charset="0"/>
                <a:ea typeface="ＭＳ Ｐゴシック" panose="020B0600070205080204" pitchFamily="34" charset="-128"/>
              </a:rPr>
              <a:t>Trainer to then reveal each picture</a:t>
            </a:r>
            <a:r>
              <a:rPr lang="en-GB" altLang="en-US" sz="900" dirty="0">
                <a:solidFill>
                  <a:srgbClr val="000000"/>
                </a:solidFill>
                <a:latin typeface="Tahoma" panose="020B0604030504040204" pitchFamily="34" charset="0"/>
                <a:ea typeface="ＭＳ Ｐゴシック" panose="020B0600070205080204" pitchFamily="34" charset="-128"/>
              </a:rPr>
              <a:t> and again discuss with class about meaning/reasons for the importance of each element.</a:t>
            </a:r>
          </a:p>
          <a:p>
            <a:pPr lvl="0" algn="just" eaLnBrk="0" fontAlgn="base" hangingPunct="0">
              <a:spcBef>
                <a:spcPct val="30000"/>
              </a:spcBef>
              <a:spcAft>
                <a:spcPct val="0"/>
              </a:spcAft>
            </a:pPr>
            <a:r>
              <a:rPr lang="en-GB" altLang="en-US" sz="900" dirty="0">
                <a:solidFill>
                  <a:srgbClr val="000000"/>
                </a:solidFill>
                <a:latin typeface="Tahoma" panose="020B0604030504040204" pitchFamily="34" charset="0"/>
                <a:ea typeface="ＭＳ Ｐゴシック" panose="020B0600070205080204" pitchFamily="34" charset="-128"/>
              </a:rPr>
              <a:t>Decisions should only be based on the requirements being assessed i.e. the knowledge or performance standards or qualification.  </a:t>
            </a:r>
            <a:r>
              <a:rPr lang="en-GB" altLang="en-US" sz="900" b="1" dirty="0">
                <a:solidFill>
                  <a:srgbClr val="000000"/>
                </a:solidFill>
                <a:latin typeface="Tahoma" panose="020B0604030504040204" pitchFamily="34" charset="0"/>
                <a:ea typeface="ＭＳ Ｐゴシック" panose="020B0600070205080204" pitchFamily="34" charset="-128"/>
              </a:rPr>
              <a:t>Objectivity</a:t>
            </a:r>
            <a:r>
              <a:rPr lang="en-GB" altLang="en-US" sz="900" dirty="0">
                <a:solidFill>
                  <a:srgbClr val="000000"/>
                </a:solidFill>
                <a:latin typeface="Tahoma" panose="020B0604030504040204" pitchFamily="34" charset="0"/>
                <a:ea typeface="ＭＳ Ｐゴシック" panose="020B0600070205080204" pitchFamily="34" charset="-128"/>
              </a:rPr>
              <a:t> is the key when making a decision.  This means that you only base your decision on facts and not personal opinions or assumptions.  Only assess what you have seen, heard or read.</a:t>
            </a:r>
            <a:endParaRPr lang="en-US" altLang="en-US" sz="900" dirty="0">
              <a:solidFill>
                <a:srgbClr val="000000"/>
              </a:solidFill>
              <a:latin typeface="Tahoma" panose="020B0604030504040204" pitchFamily="34" charset="0"/>
              <a:ea typeface="ＭＳ Ｐゴシック" panose="020B0600070205080204" pitchFamily="34" charset="-128"/>
            </a:endParaRPr>
          </a:p>
          <a:p>
            <a:pPr lvl="0" algn="just" eaLnBrk="0" fontAlgn="base" hangingPunct="0">
              <a:spcBef>
                <a:spcPct val="30000"/>
              </a:spcBef>
              <a:spcAft>
                <a:spcPct val="0"/>
              </a:spcAft>
            </a:pPr>
            <a:r>
              <a:rPr lang="en-GB" altLang="en-US" sz="900" b="1" dirty="0">
                <a:solidFill>
                  <a:srgbClr val="000000"/>
                </a:solidFill>
                <a:latin typeface="Tahoma" panose="020B0604030504040204" pitchFamily="34" charset="0"/>
                <a:ea typeface="ＭＳ Ｐゴシック" panose="020B0600070205080204" pitchFamily="34" charset="-128"/>
              </a:rPr>
              <a:t>fair</a:t>
            </a:r>
            <a:r>
              <a:rPr lang="en-GB" altLang="en-US" sz="900" dirty="0">
                <a:solidFill>
                  <a:srgbClr val="000000"/>
                </a:solidFill>
                <a:latin typeface="Tahoma" panose="020B0604030504040204" pitchFamily="34" charset="0"/>
                <a:ea typeface="ＭＳ Ｐゴシック" panose="020B0600070205080204" pitchFamily="34" charset="-128"/>
              </a:rPr>
              <a:t> – assessment activities should be fit for purpose, and planning, decisions and feedback need to be justifiable.  Assessment type is appropriate to all learners at the required level, is inclusive and differentiates for any particular need.</a:t>
            </a:r>
            <a:endParaRPr lang="en-US" altLang="en-US" sz="900" dirty="0">
              <a:solidFill>
                <a:srgbClr val="000000"/>
              </a:solidFill>
              <a:latin typeface="Tahoma" panose="020B0604030504040204" pitchFamily="34" charset="0"/>
              <a:ea typeface="ＭＳ Ｐゴシック" panose="020B0600070205080204" pitchFamily="34" charset="-128"/>
            </a:endParaRPr>
          </a:p>
          <a:p>
            <a:pPr lvl="0" algn="just" eaLnBrk="0" fontAlgn="base" hangingPunct="0">
              <a:spcBef>
                <a:spcPct val="30000"/>
              </a:spcBef>
              <a:spcAft>
                <a:spcPct val="0"/>
              </a:spcAft>
            </a:pPr>
            <a:r>
              <a:rPr lang="en-GB" altLang="en-US" sz="900" dirty="0">
                <a:solidFill>
                  <a:srgbClr val="000000"/>
                </a:solidFill>
                <a:latin typeface="Tahoma" panose="020B0604030504040204" pitchFamily="34" charset="0"/>
                <a:ea typeface="ＭＳ Ｐゴシック" panose="020B0600070205080204" pitchFamily="34" charset="-128"/>
              </a:rPr>
              <a:t>To assist </a:t>
            </a:r>
            <a:r>
              <a:rPr lang="en-GB" altLang="en-US" sz="900" b="1" i="1" dirty="0">
                <a:solidFill>
                  <a:srgbClr val="000000"/>
                </a:solidFill>
                <a:latin typeface="Tahoma" panose="020B0604030504040204" pitchFamily="34" charset="0"/>
                <a:ea typeface="ＭＳ Ｐゴシック" panose="020B0600070205080204" pitchFamily="34" charset="-128"/>
              </a:rPr>
              <a:t>transparency</a:t>
            </a:r>
            <a:r>
              <a:rPr lang="en-GB" altLang="en-US" sz="900" i="1" dirty="0">
                <a:solidFill>
                  <a:srgbClr val="000000"/>
                </a:solidFill>
                <a:latin typeface="Tahoma" panose="020B0604030504040204" pitchFamily="34" charset="0"/>
                <a:ea typeface="ＭＳ Ｐゴシック" panose="020B0600070205080204" pitchFamily="34" charset="-128"/>
              </a:rPr>
              <a:t>, </a:t>
            </a:r>
            <a:r>
              <a:rPr lang="en-GB" altLang="en-US" sz="900" dirty="0">
                <a:solidFill>
                  <a:srgbClr val="000000"/>
                </a:solidFill>
                <a:latin typeface="Tahoma" panose="020B0604030504040204" pitchFamily="34" charset="0"/>
                <a:ea typeface="ＭＳ Ｐゴシック" panose="020B0600070205080204" pitchFamily="34" charset="-128"/>
              </a:rPr>
              <a:t>you need to ensure that everyone who is involved in the assessment process clearly understands what is expected and can see there is nothing untoward taking place. That includes your own interpretation and understanding of the assessment requirements as well as that of your learners. You should be honest with your learners and not let them feel they have achieved more than they are capable of. Auditable records must always be maintained throughout the assessment process.</a:t>
            </a:r>
            <a:r>
              <a:rPr lang="en-GB" altLang="en-US" sz="900" dirty="0">
                <a:solidFill>
                  <a:srgbClr val="000000"/>
                </a:solidFill>
                <a:latin typeface="Arial" pitchFamily="34" charset="0"/>
                <a:ea typeface="ＭＳ Ｐゴシック" panose="020B0600070205080204" pitchFamily="34" charset="-128"/>
              </a:rPr>
              <a:t> </a:t>
            </a:r>
          </a:p>
          <a:p>
            <a:pPr lvl="0" eaLnBrk="0" fontAlgn="base" hangingPunct="0">
              <a:spcBef>
                <a:spcPct val="30000"/>
              </a:spcBef>
              <a:spcAft>
                <a:spcPct val="0"/>
              </a:spcAft>
            </a:pPr>
            <a:r>
              <a:rPr lang="en-US" altLang="en-US" sz="900" dirty="0">
                <a:solidFill>
                  <a:srgbClr val="000000"/>
                </a:solidFill>
                <a:latin typeface="Arial" pitchFamily="34" charset="0"/>
                <a:ea typeface="ＭＳ Ｐゴシック" panose="020B0600070205080204" pitchFamily="34" charset="-128"/>
              </a:rPr>
              <a:t>The role of </a:t>
            </a:r>
            <a:r>
              <a:rPr lang="en-US" altLang="en-US" sz="900" b="1" dirty="0">
                <a:solidFill>
                  <a:srgbClr val="0033CC"/>
                </a:solidFill>
                <a:latin typeface="Arial" pitchFamily="34" charset="0"/>
                <a:ea typeface="ＭＳ Ｐゴシック" panose="020B0600070205080204" pitchFamily="34" charset="-128"/>
              </a:rPr>
              <a:t>EVIDENCE! </a:t>
            </a:r>
            <a:r>
              <a:rPr lang="en-US" altLang="en-US" sz="900" dirty="0">
                <a:solidFill>
                  <a:srgbClr val="000000"/>
                </a:solidFill>
                <a:latin typeface="Arial" pitchFamily="34" charset="0"/>
                <a:ea typeface="ＭＳ Ｐゴシック" panose="020B0600070205080204" pitchFamily="34" charset="-128"/>
              </a:rPr>
              <a:t>– defensible, basis for feedback, if has been matched to VARCS will prove an assessment </a:t>
            </a:r>
            <a:r>
              <a:rPr lang="en-US" altLang="en-US" sz="900" dirty="0" err="1">
                <a:solidFill>
                  <a:srgbClr val="000000"/>
                </a:solidFill>
                <a:latin typeface="Arial" pitchFamily="34" charset="0"/>
                <a:ea typeface="ＭＳ Ｐゴシック" panose="020B0600070205080204" pitchFamily="34" charset="-128"/>
              </a:rPr>
              <a:t>deci</a:t>
            </a:r>
            <a:r>
              <a:rPr lang="en-GB" altLang="en-US" sz="900" b="1" dirty="0">
                <a:solidFill>
                  <a:srgbClr val="000000"/>
                </a:solidFill>
                <a:latin typeface="Tahoma" panose="020B0604030504040204" pitchFamily="34" charset="0"/>
                <a:ea typeface="ＭＳ Ｐゴシック" panose="020B0600070205080204" pitchFamily="34" charset="-128"/>
              </a:rPr>
              <a:t>SAFE- </a:t>
            </a:r>
            <a:r>
              <a:rPr lang="en-GB" altLang="en-US" sz="900" dirty="0">
                <a:solidFill>
                  <a:srgbClr val="000000"/>
                </a:solidFill>
                <a:latin typeface="Tahoma" panose="020B0604030504040204" pitchFamily="34" charset="0"/>
                <a:ea typeface="ＭＳ Ｐゴシック" panose="020B0600070205080204" pitchFamily="34" charset="-128"/>
              </a:rPr>
              <a:t>the methods were  ethical, the work is authentic, confidentiality was taken into account, learning and assessment was not compromised in any way, nor was the learners experience or potential to achieve.</a:t>
            </a:r>
          </a:p>
          <a:p>
            <a:pPr lvl="0" eaLnBrk="0" fontAlgn="base" hangingPunct="0">
              <a:spcBef>
                <a:spcPct val="30000"/>
              </a:spcBef>
              <a:spcAft>
                <a:spcPct val="0"/>
              </a:spcAft>
            </a:pPr>
            <a:r>
              <a:rPr lang="en-GB" altLang="en-US" sz="900" b="1" dirty="0" smtClean="0">
                <a:solidFill>
                  <a:srgbClr val="000000"/>
                </a:solidFill>
                <a:latin typeface="Tahoma" panose="020B0604030504040204" pitchFamily="34" charset="0"/>
                <a:ea typeface="ＭＳ Ｐゴシック" panose="020B0600070205080204" pitchFamily="34" charset="-128"/>
              </a:rPr>
              <a:t>ETHICAL- </a:t>
            </a:r>
            <a:r>
              <a:rPr lang="en-GB" altLang="en-US" sz="900" dirty="0">
                <a:solidFill>
                  <a:srgbClr val="000000"/>
                </a:solidFill>
                <a:latin typeface="Tahoma" panose="020B0604030504040204" pitchFamily="34" charset="0"/>
                <a:ea typeface="ＭＳ Ｐゴシック" panose="020B0600070205080204" pitchFamily="34" charset="-128"/>
              </a:rPr>
              <a:t>confidentiality, integrity, safety, security &amp; learner welfare were taken into account.</a:t>
            </a:r>
          </a:p>
          <a:p>
            <a:pPr lvl="0" eaLnBrk="0" fontAlgn="base" hangingPunct="0">
              <a:spcBef>
                <a:spcPct val="30000"/>
              </a:spcBef>
              <a:spcAft>
                <a:spcPct val="0"/>
              </a:spcAft>
            </a:pPr>
            <a:r>
              <a:rPr lang="en-GB" altLang="en-US" sz="900" dirty="0" smtClean="0">
                <a:solidFill>
                  <a:srgbClr val="000000"/>
                </a:solidFill>
                <a:latin typeface="Tahoma" panose="020B0604030504040204" pitchFamily="34" charset="0"/>
                <a:ea typeface="ＭＳ Ｐゴシック" panose="020B0600070205080204" pitchFamily="34" charset="-128"/>
              </a:rPr>
              <a:t>Decisions </a:t>
            </a:r>
            <a:r>
              <a:rPr lang="en-GB" altLang="en-US" sz="900" dirty="0">
                <a:solidFill>
                  <a:srgbClr val="000000"/>
                </a:solidFill>
                <a:latin typeface="Tahoma" panose="020B0604030504040204" pitchFamily="34" charset="0"/>
                <a:ea typeface="ＭＳ Ｐゴシック" panose="020B0600070205080204" pitchFamily="34" charset="-128"/>
              </a:rPr>
              <a:t>can only be made on the requirements being assessed – </a:t>
            </a:r>
            <a:r>
              <a:rPr lang="en-GB" altLang="en-US" sz="900" b="1" dirty="0">
                <a:solidFill>
                  <a:srgbClr val="000000"/>
                </a:solidFill>
                <a:latin typeface="Tahoma" panose="020B0604030504040204" pitchFamily="34" charset="0"/>
                <a:ea typeface="ＭＳ Ｐゴシック" panose="020B0600070205080204" pitchFamily="34" charset="-128"/>
              </a:rPr>
              <a:t>OBJECTIVITY</a:t>
            </a:r>
            <a:r>
              <a:rPr lang="en-GB" altLang="en-US" sz="900" dirty="0">
                <a:solidFill>
                  <a:srgbClr val="000000"/>
                </a:solidFill>
                <a:latin typeface="Tahoma" panose="020B0604030504040204" pitchFamily="34" charset="0"/>
                <a:ea typeface="ＭＳ Ｐゴシック" panose="020B0600070205080204" pitchFamily="34" charset="-128"/>
              </a:rPr>
              <a:t> is the key.  If a learner fails to meet the requirements then can you refer them and set a re-assessment plan in place?</a:t>
            </a:r>
          </a:p>
          <a:p>
            <a:pPr lvl="0" algn="just" eaLnBrk="0" fontAlgn="base" hangingPunct="0">
              <a:spcBef>
                <a:spcPct val="30000"/>
              </a:spcBef>
              <a:spcAft>
                <a:spcPct val="0"/>
              </a:spcAft>
            </a:pPr>
            <a:r>
              <a:rPr lang="en-US" altLang="en-US" sz="900" dirty="0" err="1">
                <a:solidFill>
                  <a:srgbClr val="000000"/>
                </a:solidFill>
                <a:latin typeface="Arial" pitchFamily="34" charset="0"/>
                <a:ea typeface="ＭＳ Ｐゴシック" panose="020B0600070205080204" pitchFamily="34" charset="-128"/>
              </a:rPr>
              <a:t>sion</a:t>
            </a:r>
            <a:r>
              <a:rPr lang="en-US" altLang="en-US" sz="900" dirty="0">
                <a:solidFill>
                  <a:srgbClr val="000000"/>
                </a:solidFill>
                <a:latin typeface="Arial" pitchFamily="34" charset="0"/>
                <a:ea typeface="ＭＳ Ｐゴシック" panose="020B0600070205080204" pitchFamily="34" charset="-128"/>
              </a:rPr>
              <a:t>! </a:t>
            </a:r>
            <a:r>
              <a:rPr lang="en-US" altLang="en-US" sz="900" b="1" dirty="0">
                <a:solidFill>
                  <a:srgbClr val="7030A0"/>
                </a:solidFill>
                <a:latin typeface="Arial" pitchFamily="34" charset="0"/>
                <a:ea typeface="ＭＳ Ｐゴシック" panose="020B0600070205080204" pitchFamily="34" charset="-128"/>
              </a:rPr>
              <a:t>1 hr – 1hr </a:t>
            </a:r>
            <a:r>
              <a:rPr lang="en-US" altLang="en-US" sz="900" b="1" dirty="0" smtClean="0">
                <a:solidFill>
                  <a:srgbClr val="7030A0"/>
                </a:solidFill>
                <a:latin typeface="Arial" pitchFamily="34" charset="0"/>
                <a:ea typeface="ＭＳ Ｐゴシック" panose="020B0600070205080204" pitchFamily="34" charset="-128"/>
              </a:rPr>
              <a:t>30 10.00-10.30</a:t>
            </a:r>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8</a:t>
            </a:fld>
            <a:endParaRPr lang="en-GB"/>
          </a:p>
        </p:txBody>
      </p:sp>
    </p:spTree>
    <p:extLst>
      <p:ext uri="{BB962C8B-B14F-4D97-AF65-F5344CB8AC3E}">
        <p14:creationId xmlns:p14="http://schemas.microsoft.com/office/powerpoint/2010/main" val="578003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84515" y="4777194"/>
            <a:ext cx="6179704" cy="4651389"/>
          </a:xfrm>
        </p:spPr>
        <p:txBody>
          <a:bodyPr/>
          <a:lstStyle/>
          <a:p>
            <a:r>
              <a:rPr lang="en-GB" altLang="en-US" dirty="0">
                <a:solidFill>
                  <a:srgbClr val="000000"/>
                </a:solidFill>
                <a:latin typeface="Tahoma" panose="020B0604030504040204" pitchFamily="34" charset="0"/>
              </a:rPr>
              <a:t>Trainer to explain – there may be other external or internal factors that will play a part in the decision making process.  </a:t>
            </a:r>
          </a:p>
          <a:p>
            <a:r>
              <a:rPr lang="en-GB" altLang="en-US" b="1" dirty="0">
                <a:solidFill>
                  <a:srgbClr val="FF3300"/>
                </a:solidFill>
                <a:latin typeface="Tahoma" panose="020B0604030504040204" pitchFamily="34" charset="0"/>
              </a:rPr>
              <a:t>Group Task </a:t>
            </a:r>
            <a:r>
              <a:rPr lang="en-US" altLang="en-US" b="1" dirty="0">
                <a:solidFill>
                  <a:srgbClr val="FF3300"/>
                </a:solidFill>
                <a:latin typeface="Tahoma" panose="020B0604030504040204" pitchFamily="34" charset="0"/>
              </a:rPr>
              <a:t>ACTIVITY 4</a:t>
            </a:r>
            <a:r>
              <a:rPr lang="en-GB" altLang="en-US" b="1" dirty="0">
                <a:solidFill>
                  <a:srgbClr val="FF3300"/>
                </a:solidFill>
                <a:latin typeface="Tahoma" panose="020B0604030504040204" pitchFamily="34" charset="0"/>
              </a:rPr>
              <a:t>: </a:t>
            </a:r>
            <a:r>
              <a:rPr lang="en-GB" altLang="en-US" b="1" dirty="0">
                <a:solidFill>
                  <a:srgbClr val="0033CC"/>
                </a:solidFill>
                <a:latin typeface="Tahoma" panose="020B0604030504040204" pitchFamily="34" charset="0"/>
              </a:rPr>
              <a:t>In two groups can you think of anything else that may influence you? Could include:</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Have both you &amp; the learner interpreted assessment requirements the same way?</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Are you being fair to all your learners or are you biased towards some learners?</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Include Unconscious Bias</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Have you used appropriate or alternative methods of assessment e.g. oral questions rather than written for a dyslexic learner?</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Have any of the learners copied work from others or not referenced research properly?</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Do you feel under pressure to pass learners who are borderline, perhaps due to expectation or personal pride?</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Have you given too much support – don’t be obliged to offer so much support that there work becomes your own!</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Trends – is there a pattern, i.e. are most learners making the same mistakes? Could it be that that they have misinterpreted something or is something vague?</a:t>
            </a:r>
          </a:p>
          <a:p>
            <a:pPr>
              <a:buSzPts val="1000"/>
              <a:buFont typeface="Tahoma" panose="020B0604030504040204" pitchFamily="34" charset="0"/>
              <a:buChar char="•"/>
            </a:pPr>
            <a:r>
              <a:rPr lang="en-GB" altLang="en-US" dirty="0">
                <a:solidFill>
                  <a:srgbClr val="000000"/>
                </a:solidFill>
                <a:latin typeface="Tahoma" panose="020B0604030504040204" pitchFamily="34" charset="0"/>
              </a:rPr>
              <a:t>Take into account any naturally occurring activities that weren't accounted for</a:t>
            </a:r>
            <a:r>
              <a:rPr lang="en-GB" altLang="en-US" dirty="0">
                <a:solidFill>
                  <a:srgbClr val="002060"/>
                </a:solidFill>
                <a:latin typeface="Tahoma" panose="020B0604030504040204" pitchFamily="34" charset="0"/>
              </a:rPr>
              <a:t>.</a:t>
            </a:r>
            <a:endParaRPr lang="en-GB" altLang="en-US" b="1" dirty="0">
              <a:solidFill>
                <a:srgbClr val="FF3300"/>
              </a:solidFill>
              <a:latin typeface="Tahoma" panose="020B0604030504040204" pitchFamily="34" charset="0"/>
            </a:endParaRPr>
          </a:p>
          <a:p>
            <a:r>
              <a:rPr lang="en-GB" altLang="en-US" b="1" dirty="0">
                <a:solidFill>
                  <a:srgbClr val="FF3300"/>
                </a:solidFill>
                <a:latin typeface="Tahoma" panose="020B0604030504040204" pitchFamily="34" charset="0"/>
              </a:rPr>
              <a:t>Trainer to de-brief class with inputs from all groups.</a:t>
            </a:r>
          </a:p>
          <a:p>
            <a:r>
              <a:rPr lang="en-US" altLang="en-US" b="1" dirty="0">
                <a:solidFill>
                  <a:srgbClr val="7030A0"/>
                </a:solidFill>
                <a:latin typeface="Tahoma" panose="020B0604030504040204" pitchFamily="34" charset="0"/>
              </a:rPr>
              <a:t>1hr 20 – 1hr 30 mins 10.20-10.30</a:t>
            </a:r>
          </a:p>
          <a:p>
            <a:r>
              <a:rPr lang="en-US" altLang="en-US" b="1" dirty="0">
                <a:solidFill>
                  <a:srgbClr val="00B050"/>
                </a:solidFill>
                <a:latin typeface="Tahoma" panose="020B0604030504040204" pitchFamily="34" charset="0"/>
              </a:rPr>
              <a:t>Break  (15mins) 10.30-10.45</a:t>
            </a:r>
            <a:endParaRPr lang="en-GB" altLang="en-US" b="1" dirty="0">
              <a:solidFill>
                <a:srgbClr val="00B050"/>
              </a:solidFill>
            </a:endParaRP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9</a:t>
            </a:fld>
            <a:endParaRPr lang="en-GB"/>
          </a:p>
        </p:txBody>
      </p:sp>
    </p:spTree>
    <p:extLst>
      <p:ext uri="{BB962C8B-B14F-4D97-AF65-F5344CB8AC3E}">
        <p14:creationId xmlns:p14="http://schemas.microsoft.com/office/powerpoint/2010/main" val="1220273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438140" cy="4651389"/>
          </a:xfrm>
        </p:spPr>
        <p:txBody>
          <a:bodyPr/>
          <a:lstStyle/>
          <a:p>
            <a:pPr lvl="0" eaLnBrk="0" fontAlgn="base" hangingPunct="0">
              <a:spcBef>
                <a:spcPct val="30000"/>
              </a:spcBef>
              <a:spcAft>
                <a:spcPct val="0"/>
              </a:spcAft>
            </a:pPr>
            <a:r>
              <a:rPr lang="en-GB" altLang="en-US" dirty="0">
                <a:solidFill>
                  <a:srgbClr val="000000"/>
                </a:solidFill>
                <a:latin typeface="Tahoma" panose="020B0604030504040204" pitchFamily="34" charset="0"/>
                <a:ea typeface="ＭＳ Ｐゴシック" panose="020B0600070205080204" pitchFamily="34" charset="-128"/>
              </a:rPr>
              <a:t>Trainer to pose question </a:t>
            </a:r>
            <a:r>
              <a:rPr lang="en-GB" altLang="en-US" b="1" dirty="0">
                <a:solidFill>
                  <a:srgbClr val="0033CC"/>
                </a:solidFill>
                <a:latin typeface="Tahoma" panose="020B0604030504040204" pitchFamily="34" charset="0"/>
                <a:ea typeface="ＭＳ Ｐゴシック" panose="020B0600070205080204" pitchFamily="34" charset="-128"/>
              </a:rPr>
              <a:t>“what general legal requirements, policies and procedures do you think we need to comply with during the assessment process?”</a:t>
            </a:r>
          </a:p>
          <a:p>
            <a:pPr lvl="0" eaLnBrk="0" fontAlgn="base" hangingPunct="0">
              <a:spcBef>
                <a:spcPct val="30000"/>
              </a:spcBef>
              <a:spcAft>
                <a:spcPct val="0"/>
              </a:spcAft>
            </a:pPr>
            <a:r>
              <a:rPr lang="en-GB" altLang="en-US" dirty="0">
                <a:solidFill>
                  <a:srgbClr val="000000"/>
                </a:solidFill>
                <a:latin typeface="Tahoma" panose="020B0604030504040204" pitchFamily="34" charset="0"/>
                <a:ea typeface="ＭＳ Ｐゴシック" panose="020B0600070205080204" pitchFamily="34" charset="-128"/>
              </a:rPr>
              <a:t>Expected answers:</a:t>
            </a:r>
          </a:p>
          <a:p>
            <a:pPr lvl="0" eaLnBrk="0" fontAlgn="base" hangingPunct="0">
              <a:spcBef>
                <a:spcPct val="30000"/>
              </a:spcBef>
              <a:spcAft>
                <a:spcPct val="0"/>
              </a:spcAft>
            </a:pPr>
            <a:r>
              <a:rPr lang="en-GB" altLang="en-US" b="1" dirty="0">
                <a:solidFill>
                  <a:srgbClr val="000000"/>
                </a:solidFill>
                <a:latin typeface="Tahoma" panose="020B0604030504040204" pitchFamily="34" charset="0"/>
                <a:ea typeface="ＭＳ Ｐゴシック" panose="020B0600070205080204" pitchFamily="34" charset="-128"/>
              </a:rPr>
              <a:t>Confidentiality</a:t>
            </a:r>
            <a:r>
              <a:rPr lang="en-GB" altLang="en-US" dirty="0">
                <a:solidFill>
                  <a:srgbClr val="000000"/>
                </a:solidFill>
                <a:latin typeface="Tahoma" panose="020B0604030504040204" pitchFamily="34" charset="0"/>
                <a:ea typeface="ＭＳ Ｐゴシック" panose="020B0600070205080204" pitchFamily="34" charset="-128"/>
              </a:rPr>
              <a:t>- Police confidentiality</a:t>
            </a:r>
          </a:p>
          <a:p>
            <a:pPr lvl="0" eaLnBrk="0" fontAlgn="base" hangingPunct="0">
              <a:spcBef>
                <a:spcPct val="30000"/>
              </a:spcBef>
              <a:spcAft>
                <a:spcPct val="0"/>
              </a:spcAft>
            </a:pPr>
            <a:r>
              <a:rPr lang="en-GB" altLang="en-US" b="1" dirty="0">
                <a:solidFill>
                  <a:srgbClr val="000000"/>
                </a:solidFill>
                <a:latin typeface="Tahoma" panose="020B0604030504040204" pitchFamily="34" charset="0"/>
                <a:ea typeface="ＭＳ Ｐゴシック" panose="020B0600070205080204" pitchFamily="34" charset="-128"/>
              </a:rPr>
              <a:t>Health and safety </a:t>
            </a:r>
            <a:r>
              <a:rPr lang="en-GB" altLang="en-US" dirty="0">
                <a:solidFill>
                  <a:srgbClr val="000000"/>
                </a:solidFill>
                <a:latin typeface="Tahoma" panose="020B0604030504040204" pitchFamily="34" charset="0"/>
                <a:ea typeface="ＭＳ Ｐゴシック" panose="020B0600070205080204" pitchFamily="34" charset="-128"/>
              </a:rPr>
              <a:t>– risk assessments</a:t>
            </a:r>
          </a:p>
          <a:p>
            <a:pPr lvl="0" eaLnBrk="0" fontAlgn="base" hangingPunct="0">
              <a:spcBef>
                <a:spcPct val="30000"/>
              </a:spcBef>
              <a:spcAft>
                <a:spcPct val="0"/>
              </a:spcAft>
            </a:pPr>
            <a:r>
              <a:rPr lang="en-GB" altLang="en-US" b="1" dirty="0">
                <a:solidFill>
                  <a:srgbClr val="000000"/>
                </a:solidFill>
                <a:latin typeface="Tahoma" panose="020B0604030504040204" pitchFamily="34" charset="0"/>
                <a:ea typeface="ＭＳ Ｐゴシック" panose="020B0600070205080204" pitchFamily="34" charset="-128"/>
              </a:rPr>
              <a:t>The Equality Act 2010 </a:t>
            </a:r>
            <a:r>
              <a:rPr lang="en-GB" altLang="en-US" dirty="0">
                <a:solidFill>
                  <a:srgbClr val="000000"/>
                </a:solidFill>
                <a:latin typeface="Tahoma" panose="020B0604030504040204" pitchFamily="34" charset="0"/>
                <a:ea typeface="ＭＳ Ｐゴシック" panose="020B0600070205080204" pitchFamily="34" charset="-128"/>
              </a:rPr>
              <a:t>– implications for reasonable adjustments &amp; fairness, think disability, language, religion, gender, culture etc.) </a:t>
            </a:r>
            <a:r>
              <a:rPr lang="en-GB" altLang="en-US" b="1" dirty="0">
                <a:solidFill>
                  <a:srgbClr val="000000"/>
                </a:solidFill>
                <a:latin typeface="Tahoma" panose="020B0604030504040204" pitchFamily="34" charset="0"/>
                <a:ea typeface="ＭＳ Ｐゴシック" panose="020B0600070205080204" pitchFamily="34" charset="-128"/>
              </a:rPr>
              <a:t>The Welsh language </a:t>
            </a:r>
          </a:p>
          <a:p>
            <a:pPr lvl="0" eaLnBrk="0" fontAlgn="base" hangingPunct="0">
              <a:spcBef>
                <a:spcPct val="30000"/>
              </a:spcBef>
              <a:spcAft>
                <a:spcPct val="0"/>
              </a:spcAft>
            </a:pPr>
            <a:r>
              <a:rPr lang="en-GB" altLang="en-US" b="1" dirty="0">
                <a:solidFill>
                  <a:srgbClr val="000000"/>
                </a:solidFill>
                <a:latin typeface="Tahoma" panose="020B0604030504040204" pitchFamily="34" charset="0"/>
                <a:ea typeface="ＭＳ Ｐゴシック" panose="020B0600070205080204" pitchFamily="34" charset="-128"/>
              </a:rPr>
              <a:t>External awarding bodies rules and </a:t>
            </a:r>
            <a:r>
              <a:rPr lang="en-GB" altLang="en-US" b="1" dirty="0" err="1">
                <a:solidFill>
                  <a:srgbClr val="000000"/>
                </a:solidFill>
                <a:latin typeface="Tahoma" panose="020B0604030504040204" pitchFamily="34" charset="0"/>
                <a:ea typeface="ＭＳ Ｐゴシック" panose="020B0600070205080204" pitchFamily="34" charset="-128"/>
              </a:rPr>
              <a:t>regs</a:t>
            </a:r>
            <a:r>
              <a:rPr lang="en-GB" altLang="en-US" b="1" dirty="0">
                <a:solidFill>
                  <a:srgbClr val="000000"/>
                </a:solidFill>
                <a:latin typeface="Tahoma" panose="020B0604030504040204" pitchFamily="34" charset="0"/>
                <a:ea typeface="ＭＳ Ｐゴシック" panose="020B0600070205080204" pitchFamily="34" charset="-128"/>
              </a:rPr>
              <a:t> </a:t>
            </a:r>
            <a:r>
              <a:rPr lang="en-GB" altLang="en-US" dirty="0">
                <a:solidFill>
                  <a:srgbClr val="000000"/>
                </a:solidFill>
                <a:latin typeface="Tahoma" panose="020B0604030504040204" pitchFamily="34" charset="0"/>
                <a:ea typeface="ＭＳ Ｐゴシック" panose="020B0600070205080204" pitchFamily="34" charset="-128"/>
              </a:rPr>
              <a:t>e.g. City &amp; Guilds</a:t>
            </a:r>
          </a:p>
          <a:p>
            <a:pPr lvl="0" eaLnBrk="0" fontAlgn="base" hangingPunct="0">
              <a:spcBef>
                <a:spcPct val="30000"/>
              </a:spcBef>
              <a:spcAft>
                <a:spcPct val="0"/>
              </a:spcAft>
            </a:pPr>
            <a:r>
              <a:rPr lang="en-GB" altLang="en-US" b="1" dirty="0">
                <a:solidFill>
                  <a:srgbClr val="000000"/>
                </a:solidFill>
                <a:latin typeface="Tahoma" panose="020B0604030504040204" pitchFamily="34" charset="0"/>
                <a:ea typeface="ＭＳ Ｐゴシック" panose="020B0600070205080204" pitchFamily="34" charset="-128"/>
              </a:rPr>
              <a:t>Emotional Welfare </a:t>
            </a:r>
            <a:r>
              <a:rPr lang="en-GB" altLang="en-US" dirty="0">
                <a:solidFill>
                  <a:srgbClr val="000000"/>
                </a:solidFill>
                <a:latin typeface="Tahoma" panose="020B0604030504040204" pitchFamily="34" charset="0"/>
                <a:ea typeface="ＭＳ Ｐゴシック" panose="020B0600070205080204" pitchFamily="34" charset="-128"/>
              </a:rPr>
              <a:t>– Duty of care  </a:t>
            </a:r>
          </a:p>
          <a:p>
            <a:pPr lvl="0" eaLnBrk="0" fontAlgn="base" hangingPunct="0">
              <a:spcBef>
                <a:spcPct val="30000"/>
              </a:spcBef>
              <a:spcAft>
                <a:spcPct val="0"/>
              </a:spcAft>
            </a:pPr>
            <a:r>
              <a:rPr lang="en-GB" altLang="en-US" b="1" dirty="0">
                <a:solidFill>
                  <a:srgbClr val="000000"/>
                </a:solidFill>
                <a:latin typeface="Tahoma" panose="020B0604030504040204" pitchFamily="34" charset="0"/>
                <a:ea typeface="ＭＳ Ｐゴシック" panose="020B0600070205080204" pitchFamily="34" charset="-128"/>
              </a:rPr>
              <a:t>Data Protection </a:t>
            </a:r>
            <a:r>
              <a:rPr lang="en-GB" altLang="en-US" dirty="0">
                <a:solidFill>
                  <a:srgbClr val="000000"/>
                </a:solidFill>
                <a:latin typeface="Tahoma" panose="020B0604030504040204" pitchFamily="34" charset="0"/>
                <a:ea typeface="ＭＳ Ｐゴシック" panose="020B0600070205080204" pitchFamily="34" charset="-128"/>
              </a:rPr>
              <a:t>– Learners data kept secure and private</a:t>
            </a:r>
          </a:p>
          <a:p>
            <a:pPr lvl="0" eaLnBrk="0" fontAlgn="base" hangingPunct="0">
              <a:spcBef>
                <a:spcPct val="30000"/>
              </a:spcBef>
              <a:spcAft>
                <a:spcPct val="0"/>
              </a:spcAft>
            </a:pPr>
            <a:r>
              <a:rPr lang="en-GB" altLang="en-US" b="1" dirty="0">
                <a:solidFill>
                  <a:srgbClr val="000000"/>
                </a:solidFill>
                <a:latin typeface="Tahoma" panose="020B0604030504040204" pitchFamily="34" charset="0"/>
                <a:ea typeface="ＭＳ Ｐゴシック" panose="020B0600070205080204" pitchFamily="34" charset="-128"/>
              </a:rPr>
              <a:t>GPMS</a:t>
            </a:r>
          </a:p>
          <a:p>
            <a:pPr lvl="0" eaLnBrk="0" fontAlgn="base" hangingPunct="0">
              <a:spcBef>
                <a:spcPct val="30000"/>
              </a:spcBef>
              <a:spcAft>
                <a:spcPct val="0"/>
              </a:spcAft>
            </a:pPr>
            <a:r>
              <a:rPr lang="en-GB" altLang="en-US" dirty="0" smtClean="0">
                <a:solidFill>
                  <a:srgbClr val="000000"/>
                </a:solidFill>
                <a:latin typeface="Tahoma" panose="020B0604030504040204" pitchFamily="34" charset="0"/>
                <a:ea typeface="ＭＳ Ｐゴシック" panose="020B0600070205080204" pitchFamily="34" charset="-128"/>
              </a:rPr>
              <a:t>Trainer </a:t>
            </a:r>
            <a:r>
              <a:rPr lang="en-GB" altLang="en-US" dirty="0">
                <a:solidFill>
                  <a:srgbClr val="000000"/>
                </a:solidFill>
                <a:latin typeface="Tahoma" panose="020B0604030504040204" pitchFamily="34" charset="0"/>
                <a:ea typeface="ＭＳ Ｐゴシック" panose="020B0600070205080204" pitchFamily="34" charset="-128"/>
              </a:rPr>
              <a:t>can reveal all clipart on slide and discuss any that may not be mentioned.</a:t>
            </a:r>
          </a:p>
          <a:p>
            <a:pPr lvl="0" eaLnBrk="0" fontAlgn="base" hangingPunct="0">
              <a:spcBef>
                <a:spcPct val="30000"/>
              </a:spcBef>
              <a:spcAft>
                <a:spcPct val="0"/>
              </a:spcAft>
            </a:pPr>
            <a:r>
              <a:rPr lang="de-DE" altLang="en-US" b="1" dirty="0">
                <a:solidFill>
                  <a:srgbClr val="7030A0"/>
                </a:solidFill>
                <a:latin typeface="Arial" pitchFamily="34" charset="0"/>
                <a:ea typeface="ＭＳ Ｐゴシック" panose="020B0600070205080204" pitchFamily="34" charset="-128"/>
              </a:rPr>
              <a:t>1 hr 30 mins – 1 hr 45 mins</a:t>
            </a:r>
          </a:p>
          <a:p>
            <a:pPr lvl="0" eaLnBrk="0" fontAlgn="base" hangingPunct="0">
              <a:spcBef>
                <a:spcPct val="30000"/>
              </a:spcBef>
              <a:spcAft>
                <a:spcPct val="0"/>
              </a:spcAft>
            </a:pPr>
            <a:r>
              <a:rPr lang="de-DE" altLang="en-US" b="1" dirty="0">
                <a:solidFill>
                  <a:srgbClr val="7030A0"/>
                </a:solidFill>
                <a:latin typeface="Arial" pitchFamily="34" charset="0"/>
                <a:ea typeface="ＭＳ Ｐゴシック" panose="020B0600070205080204" pitchFamily="34" charset="-128"/>
              </a:rPr>
              <a:t>10.45-11.00</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10</a:t>
            </a:fld>
            <a:endParaRPr lang="en-GB"/>
          </a:p>
        </p:txBody>
      </p:sp>
    </p:spTree>
    <p:extLst>
      <p:ext uri="{BB962C8B-B14F-4D97-AF65-F5344CB8AC3E}">
        <p14:creationId xmlns:p14="http://schemas.microsoft.com/office/powerpoint/2010/main" val="1509413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smtClean="0">
                <a:solidFill>
                  <a:srgbClr val="000000"/>
                </a:solidFill>
                <a:latin typeface="Tahoma" panose="020B0604030504040204" pitchFamily="34" charset="0"/>
                <a:ea typeface="ＭＳ Ｐゴシック" panose="020B0600070205080204" pitchFamily="34" charset="-128"/>
              </a:rPr>
              <a:t>And any other force guidance</a:t>
            </a:r>
            <a:r>
              <a:rPr lang="en-GB" altLang="en-US" dirty="0" smtClean="0">
                <a:solidFill>
                  <a:srgbClr val="000000"/>
                </a:solidFill>
                <a:latin typeface="Tahoma" panose="020B0604030504040204" pitchFamily="34" charset="0"/>
                <a:ea typeface="ＭＳ Ｐゴシック" panose="020B0600070205080204" pitchFamily="34" charset="-128"/>
              </a:rPr>
              <a:t> relevant to the area of assessment (e.g. Hazardous materials working at height etc.)</a:t>
            </a:r>
          </a:p>
          <a:p>
            <a:r>
              <a:rPr lang="en-GB" altLang="en-US" dirty="0" smtClean="0"/>
              <a:t>Also </a:t>
            </a:r>
            <a:r>
              <a:rPr lang="en-GB" altLang="en-US" dirty="0"/>
              <a:t>relates to organisational procedure so these are just a few that you may encounter on BOB!</a:t>
            </a:r>
            <a:r>
              <a:rPr lang="en-GB" altLang="en-US" b="1" dirty="0">
                <a:solidFill>
                  <a:srgbClr val="7030A0"/>
                </a:solidFill>
                <a:latin typeface="Tahoma" panose="020B0604030504040204" pitchFamily="34" charset="0"/>
              </a:rPr>
              <a:t> </a:t>
            </a:r>
            <a:endParaRPr lang="en-GB" altLang="en-US" b="1" dirty="0" smtClean="0">
              <a:solidFill>
                <a:srgbClr val="7030A0"/>
              </a:solidFill>
              <a:latin typeface="Tahoma" panose="020B0604030504040204" pitchFamily="34" charset="0"/>
            </a:endParaRPr>
          </a:p>
          <a:p>
            <a:endParaRPr lang="en-GB" altLang="en-US" dirty="0"/>
          </a:p>
          <a:p>
            <a:r>
              <a:rPr lang="en-GB" altLang="en-US" b="1" dirty="0">
                <a:solidFill>
                  <a:srgbClr val="FF0000"/>
                </a:solidFill>
                <a:latin typeface="Tahoma" panose="020B0604030504040204" pitchFamily="34" charset="0"/>
              </a:rPr>
              <a:t>Paired Task </a:t>
            </a:r>
            <a:r>
              <a:rPr lang="en-US" altLang="en-US" b="1" dirty="0">
                <a:solidFill>
                  <a:srgbClr val="FF3300"/>
                </a:solidFill>
                <a:latin typeface="Tahoma" panose="020B0604030504040204" pitchFamily="34" charset="0"/>
              </a:rPr>
              <a:t>ACTIVITY 5 </a:t>
            </a:r>
            <a:r>
              <a:rPr lang="en-GB" altLang="en-US" b="1" dirty="0">
                <a:solidFill>
                  <a:srgbClr val="FF0000"/>
                </a:solidFill>
                <a:latin typeface="Tahoma" panose="020B0604030504040204" pitchFamily="34" charset="0"/>
              </a:rPr>
              <a:t>(threes in a large group of learners) – How can technology enhance the assessment process?</a:t>
            </a:r>
            <a:endParaRPr lang="en-GB" altLang="en-US" dirty="0">
              <a:solidFill>
                <a:srgbClr val="000000"/>
              </a:solidFill>
              <a:latin typeface="Tahoma" panose="020B0604030504040204" pitchFamily="34" charset="0"/>
            </a:endParaRPr>
          </a:p>
          <a:p>
            <a:r>
              <a:rPr lang="en-GB" altLang="en-US" dirty="0">
                <a:solidFill>
                  <a:srgbClr val="000000"/>
                </a:solidFill>
                <a:latin typeface="Tahoma" panose="020B0604030504040204" pitchFamily="34" charset="0"/>
              </a:rPr>
              <a:t>Trainer to hand out types of technology cards – Video evidence of skills/performance</a:t>
            </a:r>
          </a:p>
          <a:p>
            <a:r>
              <a:rPr lang="en-GB" altLang="en-US" dirty="0">
                <a:solidFill>
                  <a:srgbClr val="000000"/>
                </a:solidFill>
                <a:latin typeface="Tahoma" panose="020B0604030504040204" pitchFamily="34" charset="0"/>
              </a:rPr>
              <a:t>			- Recording of oral evidence</a:t>
            </a:r>
          </a:p>
          <a:p>
            <a:r>
              <a:rPr lang="en-GB" altLang="en-US" dirty="0">
                <a:solidFill>
                  <a:srgbClr val="000000"/>
                </a:solidFill>
                <a:latin typeface="Tahoma" panose="020B0604030504040204" pitchFamily="34" charset="0"/>
              </a:rPr>
              <a:t>			- paperless portfolio</a:t>
            </a:r>
          </a:p>
          <a:p>
            <a:r>
              <a:rPr lang="en-GB" altLang="en-US" dirty="0">
                <a:solidFill>
                  <a:srgbClr val="000000"/>
                </a:solidFill>
                <a:latin typeface="Tahoma" panose="020B0604030504040204" pitchFamily="34" charset="0"/>
              </a:rPr>
              <a:t>			- computer based/on-line testing</a:t>
            </a:r>
          </a:p>
          <a:p>
            <a:endParaRPr lang="en-GB" altLang="en-US" dirty="0">
              <a:solidFill>
                <a:srgbClr val="000000"/>
              </a:solidFill>
              <a:latin typeface="Tahoma" panose="020B0604030504040204" pitchFamily="34" charset="0"/>
            </a:endParaRPr>
          </a:p>
          <a:p>
            <a:r>
              <a:rPr lang="en-GB" altLang="en-US" dirty="0">
                <a:solidFill>
                  <a:srgbClr val="000000"/>
                </a:solidFill>
                <a:latin typeface="Tahoma" panose="020B0604030504040204" pitchFamily="34" charset="0"/>
              </a:rPr>
              <a:t>Pairs to discuss their types (5 mins) and then explain their ideas to the rest of the class.</a:t>
            </a:r>
          </a:p>
          <a:p>
            <a:r>
              <a:rPr lang="en-GB" altLang="en-US" b="1" dirty="0">
                <a:solidFill>
                  <a:srgbClr val="7030A0"/>
                </a:solidFill>
              </a:rPr>
              <a:t> 1 hr 45 mins – 2 hr 5 mins</a:t>
            </a:r>
          </a:p>
          <a:p>
            <a:r>
              <a:rPr lang="en-GB" altLang="en-US" b="1" dirty="0">
                <a:solidFill>
                  <a:srgbClr val="7030A0"/>
                </a:solidFill>
              </a:rPr>
              <a:t>11.00-11.20</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11</a:t>
            </a:fld>
            <a:endParaRPr lang="en-GB"/>
          </a:p>
        </p:txBody>
      </p:sp>
    </p:spTree>
    <p:extLst>
      <p:ext uri="{BB962C8B-B14F-4D97-AF65-F5344CB8AC3E}">
        <p14:creationId xmlns:p14="http://schemas.microsoft.com/office/powerpoint/2010/main" val="2261670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7" y="4777195"/>
            <a:ext cx="5582333" cy="4262062"/>
          </a:xfrm>
        </p:spPr>
        <p:txBody>
          <a:bodyPr/>
          <a:lstStyle/>
          <a:p>
            <a:r>
              <a:rPr lang="en-GB" altLang="en-US" b="1" dirty="0" smtClean="0">
                <a:solidFill>
                  <a:srgbClr val="FF3300"/>
                </a:solidFill>
                <a:latin typeface="Tahoma" panose="020B0604030504040204" pitchFamily="34" charset="0"/>
              </a:rPr>
              <a:t>Group Task – 2 groups: </a:t>
            </a:r>
            <a:r>
              <a:rPr lang="en-US" altLang="en-US" b="1" dirty="0" smtClean="0">
                <a:solidFill>
                  <a:srgbClr val="FF3300"/>
                </a:solidFill>
                <a:latin typeface="Tahoma" panose="020B0604030504040204" pitchFamily="34" charset="0"/>
              </a:rPr>
              <a:t>ACTIVITY 6:</a:t>
            </a:r>
            <a:r>
              <a:rPr lang="en-GB" altLang="en-US" dirty="0" smtClean="0">
                <a:solidFill>
                  <a:srgbClr val="000000"/>
                </a:solidFill>
                <a:latin typeface="Tahoma" panose="020B0604030504040204" pitchFamily="34" charset="0"/>
              </a:rPr>
              <a:t> Trainer to give out laminated cards on 6 assessment types and accompanying description, strengths and limitations.  Learners have 10 minutes to correctly identify and group together each of the following methods as a class:</a:t>
            </a:r>
          </a:p>
          <a:p>
            <a:pPr>
              <a:buSzPts val="1000"/>
              <a:buFont typeface="Tahoma" panose="020B0604030504040204" pitchFamily="34" charset="0"/>
              <a:buChar char="•"/>
            </a:pPr>
            <a:r>
              <a:rPr lang="en-GB" altLang="en-US" dirty="0" smtClean="0">
                <a:solidFill>
                  <a:srgbClr val="000000"/>
                </a:solidFill>
                <a:latin typeface="Tahoma" panose="020B0604030504040204" pitchFamily="34" charset="0"/>
              </a:rPr>
              <a:t>Observation of performance in the work environment</a:t>
            </a:r>
          </a:p>
          <a:p>
            <a:pPr>
              <a:buSzPts val="1000"/>
              <a:buFont typeface="Tahoma" panose="020B0604030504040204" pitchFamily="34" charset="0"/>
              <a:buChar char="•"/>
            </a:pPr>
            <a:r>
              <a:rPr lang="en-US" altLang="en-US" dirty="0" smtClean="0">
                <a:solidFill>
                  <a:srgbClr val="000000"/>
                </a:solidFill>
                <a:latin typeface="Tahoma" panose="020B0604030504040204" pitchFamily="34" charset="0"/>
              </a:rPr>
              <a:t>Examining products of work</a:t>
            </a:r>
          </a:p>
          <a:p>
            <a:pPr>
              <a:buSzPts val="1000"/>
              <a:buFont typeface="Tahoma" panose="020B0604030504040204" pitchFamily="34" charset="0"/>
              <a:buChar char="•"/>
            </a:pPr>
            <a:r>
              <a:rPr lang="en-US" altLang="en-US" dirty="0" smtClean="0">
                <a:solidFill>
                  <a:srgbClr val="000000"/>
                </a:solidFill>
                <a:latin typeface="Tahoma" panose="020B0604030504040204" pitchFamily="34" charset="0"/>
              </a:rPr>
              <a:t>Discussing with the learner</a:t>
            </a:r>
          </a:p>
          <a:p>
            <a:pPr>
              <a:buSzPts val="1000"/>
              <a:buFont typeface="Tahoma" panose="020B0604030504040204" pitchFamily="34" charset="0"/>
              <a:buChar char="•"/>
            </a:pPr>
            <a:r>
              <a:rPr lang="en-US" altLang="en-US" dirty="0" err="1" smtClean="0">
                <a:solidFill>
                  <a:srgbClr val="000000"/>
                </a:solidFill>
                <a:latin typeface="Tahoma" panose="020B0604030504040204" pitchFamily="34" charset="0"/>
              </a:rPr>
              <a:t>Recognising</a:t>
            </a:r>
            <a:r>
              <a:rPr lang="en-US" altLang="en-US" dirty="0" smtClean="0">
                <a:solidFill>
                  <a:srgbClr val="000000"/>
                </a:solidFill>
                <a:latin typeface="Tahoma" panose="020B0604030504040204" pitchFamily="34" charset="0"/>
              </a:rPr>
              <a:t> prior learning</a:t>
            </a:r>
          </a:p>
          <a:p>
            <a:pPr>
              <a:buSzPts val="1000"/>
              <a:buFont typeface="Tahoma" panose="020B0604030504040204" pitchFamily="34" charset="0"/>
              <a:buChar char="•"/>
            </a:pPr>
            <a:r>
              <a:rPr lang="en-US" altLang="en-US" dirty="0" smtClean="0">
                <a:solidFill>
                  <a:srgbClr val="000000"/>
                </a:solidFill>
                <a:latin typeface="Tahoma" panose="020B0604030504040204" pitchFamily="34" charset="0"/>
              </a:rPr>
              <a:t>Assessments in simulated environments</a:t>
            </a:r>
          </a:p>
          <a:p>
            <a:pPr>
              <a:buSzPts val="1000"/>
              <a:buFont typeface="Tahoma" panose="020B0604030504040204" pitchFamily="34" charset="0"/>
              <a:buChar char="•"/>
            </a:pPr>
            <a:r>
              <a:rPr lang="en-US" altLang="en-US" dirty="0" smtClean="0">
                <a:solidFill>
                  <a:srgbClr val="000000"/>
                </a:solidFill>
                <a:latin typeface="Tahoma" panose="020B0604030504040204" pitchFamily="34" charset="0"/>
              </a:rPr>
              <a:t>Oral and written questions</a:t>
            </a:r>
          </a:p>
          <a:p>
            <a:endParaRPr lang="en-US" altLang="en-US" dirty="0" smtClean="0">
              <a:solidFill>
                <a:srgbClr val="000000"/>
              </a:solidFill>
              <a:latin typeface="Tahoma" panose="020B0604030504040204" pitchFamily="34" charset="0"/>
            </a:endParaRPr>
          </a:p>
          <a:p>
            <a:r>
              <a:rPr lang="en-GB" altLang="en-US" b="1" dirty="0" smtClean="0">
                <a:solidFill>
                  <a:srgbClr val="0070C0"/>
                </a:solidFill>
                <a:latin typeface="Tahoma" panose="020B0604030504040204" pitchFamily="34" charset="0"/>
              </a:rPr>
              <a:t>Trainer to state other methods of assessment that could be used i.e. witness testimonies, looking at candidate statements, skills tests, assignments, projects and case studies.</a:t>
            </a:r>
          </a:p>
          <a:p>
            <a:endParaRPr lang="en-US" altLang="en-US" dirty="0" smtClean="0">
              <a:solidFill>
                <a:srgbClr val="000000"/>
              </a:solidFill>
              <a:latin typeface="Tahoma" panose="020B0604030504040204" pitchFamily="34" charset="0"/>
            </a:endParaRPr>
          </a:p>
          <a:p>
            <a:r>
              <a:rPr lang="en-GB" altLang="en-US" dirty="0" smtClean="0">
                <a:solidFill>
                  <a:srgbClr val="000000"/>
                </a:solidFill>
                <a:latin typeface="Tahoma" panose="020B0604030504040204" pitchFamily="34" charset="0"/>
              </a:rPr>
              <a:t>Trainer to ask </a:t>
            </a:r>
            <a:r>
              <a:rPr lang="en-GB" altLang="en-US" b="1" dirty="0" smtClean="0">
                <a:solidFill>
                  <a:srgbClr val="0033CC"/>
                </a:solidFill>
                <a:latin typeface="Tahoma" panose="020B0604030504040204" pitchFamily="34" charset="0"/>
              </a:rPr>
              <a:t>“what methods do you think you will use most in your area of assessment?” </a:t>
            </a:r>
            <a:r>
              <a:rPr lang="en-GB" altLang="en-US" dirty="0" smtClean="0">
                <a:solidFill>
                  <a:srgbClr val="000000"/>
                </a:solidFill>
                <a:latin typeface="Tahoma" panose="020B0604030504040204" pitchFamily="34" charset="0"/>
              </a:rPr>
              <a:t>and facilitate discussion.</a:t>
            </a:r>
          </a:p>
          <a:p>
            <a:endParaRPr lang="en-US" altLang="en-US" dirty="0" smtClean="0">
              <a:solidFill>
                <a:srgbClr val="000000"/>
              </a:solidFill>
              <a:latin typeface="Tahoma" panose="020B0604030504040204" pitchFamily="34" charset="0"/>
            </a:endParaRPr>
          </a:p>
          <a:p>
            <a:r>
              <a:rPr lang="en-GB" altLang="en-US" b="1" dirty="0" smtClean="0">
                <a:solidFill>
                  <a:srgbClr val="7030A0"/>
                </a:solidFill>
              </a:rPr>
              <a:t>11.20- 11.40</a:t>
            </a:r>
          </a:p>
          <a:p>
            <a:r>
              <a:rPr lang="en-GB" altLang="en-US" b="1" dirty="0" smtClean="0">
                <a:solidFill>
                  <a:srgbClr val="7030A0"/>
                </a:solidFill>
              </a:rPr>
              <a:t>2 hr 5 mins- 2hr 25mins</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12</a:t>
            </a:fld>
            <a:endParaRPr lang="en-GB"/>
          </a:p>
        </p:txBody>
      </p:sp>
    </p:spTree>
    <p:extLst>
      <p:ext uri="{BB962C8B-B14F-4D97-AF65-F5344CB8AC3E}">
        <p14:creationId xmlns:p14="http://schemas.microsoft.com/office/powerpoint/2010/main" val="1968879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7AD1A1E9-C178-4DE5-B427-35E61C061795}" type="slidenum">
              <a:rPr lang="en-GB" smtClean="0"/>
              <a:t>13</a:t>
            </a:fld>
            <a:endParaRPr lang="en-GB"/>
          </a:p>
        </p:txBody>
      </p:sp>
      <p:sp>
        <p:nvSpPr>
          <p:cNvPr id="6" name="Notes Placeholder 2"/>
          <p:cNvSpPr>
            <a:spLocks noGrp="1"/>
          </p:cNvSpPr>
          <p:nvPr>
            <p:ph type="body" idx="1"/>
          </p:nvPr>
        </p:nvSpPr>
        <p:spPr>
          <a:xfrm>
            <a:off x="260921" y="4777194"/>
            <a:ext cx="6275834" cy="5014080"/>
          </a:xfrm>
        </p:spPr>
        <p:txBody>
          <a:bodyPr/>
          <a:lstStyle/>
          <a:p>
            <a:pPr>
              <a:lnSpc>
                <a:spcPct val="80000"/>
              </a:lnSpc>
              <a:defRPr/>
            </a:pPr>
            <a:r>
              <a:rPr lang="en-US" altLang="en-US" dirty="0">
                <a:solidFill>
                  <a:srgbClr val="FF0000"/>
                </a:solidFill>
                <a:latin typeface="Tahoma" pitchFamily="34" charset="0"/>
                <a:ea typeface="ＭＳ Ｐゴシック"/>
                <a:cs typeface="ＭＳ Ｐゴシック"/>
              </a:rPr>
              <a:t>Holistic assessment reverses the planning practice of looking first at a unit or an element and then identifying candidate activities that will evidence the requirements. Instead the assessor and candidate look at an imminent practice event and plan for evidencing a number of units or elements from this one event. The event identified does not have to be an enormous enterprise because a simple activity can provide some evidence towards completing a significant number of units. </a:t>
            </a:r>
            <a:endParaRPr lang="en-US" altLang="en-US" dirty="0">
              <a:solidFill>
                <a:srgbClr val="000000"/>
              </a:solidFill>
              <a:latin typeface="Tahoma" pitchFamily="34" charset="0"/>
              <a:ea typeface="ＭＳ Ｐゴシック"/>
              <a:cs typeface="ＭＳ Ｐゴシック"/>
            </a:endParaRPr>
          </a:p>
          <a:p>
            <a:pPr algn="just" eaLnBrk="1" hangingPunct="1">
              <a:lnSpc>
                <a:spcPct val="80000"/>
              </a:lnSpc>
              <a:spcBef>
                <a:spcPct val="0"/>
              </a:spcBef>
              <a:defRPr/>
            </a:pPr>
            <a:r>
              <a:rPr lang="en-US" altLang="en-US" b="1" dirty="0" smtClean="0">
                <a:solidFill>
                  <a:srgbClr val="7030A0"/>
                </a:solidFill>
                <a:latin typeface="Tahoma" pitchFamily="34" charset="0"/>
                <a:ea typeface="ＭＳ Ｐゴシック"/>
                <a:cs typeface="ＭＳ Ｐゴシック"/>
              </a:rPr>
              <a:t>EVALUATE </a:t>
            </a:r>
            <a:r>
              <a:rPr lang="en-US" altLang="en-US" dirty="0" smtClean="0">
                <a:solidFill>
                  <a:srgbClr val="000000"/>
                </a:solidFill>
                <a:latin typeface="Tahoma" pitchFamily="34" charset="0"/>
                <a:ea typeface="ＭＳ Ｐゴシック"/>
                <a:cs typeface="ＭＳ Ｐゴシック"/>
              </a:rPr>
              <a:t>Trainer </a:t>
            </a:r>
            <a:r>
              <a:rPr lang="en-US" altLang="en-US" dirty="0">
                <a:solidFill>
                  <a:srgbClr val="000000"/>
                </a:solidFill>
                <a:latin typeface="Tahoma" pitchFamily="34" charset="0"/>
                <a:ea typeface="ＭＳ Ｐゴシック"/>
                <a:cs typeface="ＭＳ Ｐゴシック"/>
              </a:rPr>
              <a:t>to prompt discussion on Holistic Assessment. </a:t>
            </a:r>
            <a:r>
              <a:rPr lang="en-US" altLang="en-US" b="1" dirty="0" smtClean="0">
                <a:solidFill>
                  <a:srgbClr val="FF0000"/>
                </a:solidFill>
                <a:latin typeface="Tahoma" pitchFamily="34" charset="0"/>
                <a:ea typeface="ＭＳ Ｐゴシック"/>
                <a:cs typeface="ＭＳ Ｐゴシック"/>
              </a:rPr>
              <a:t>BOARDBLAST Activity 7</a:t>
            </a:r>
            <a:endParaRPr lang="en-US" altLang="en-US" b="1" dirty="0">
              <a:solidFill>
                <a:srgbClr val="FF0000"/>
              </a:solidFill>
              <a:latin typeface="Tahoma" pitchFamily="34" charset="0"/>
              <a:ea typeface="ＭＳ Ｐゴシック"/>
              <a:cs typeface="ＭＳ Ｐゴシック"/>
            </a:endParaRPr>
          </a:p>
          <a:p>
            <a:pPr>
              <a:lnSpc>
                <a:spcPct val="80000"/>
              </a:lnSpc>
              <a:defRPr/>
            </a:pPr>
            <a:r>
              <a:rPr lang="en-US" altLang="en-US" b="1" dirty="0">
                <a:solidFill>
                  <a:srgbClr val="0033CC"/>
                </a:solidFill>
                <a:latin typeface="Tahoma" pitchFamily="34" charset="0"/>
                <a:ea typeface="ＭＳ Ｐゴシック"/>
                <a:cs typeface="ＭＳ Ｐゴシック"/>
              </a:rPr>
              <a:t>Pose:  “What are the benefits of a holistic assessment approach?”</a:t>
            </a:r>
          </a:p>
          <a:p>
            <a:pPr>
              <a:lnSpc>
                <a:spcPct val="80000"/>
              </a:lnSpc>
              <a:defRPr/>
            </a:pPr>
            <a:r>
              <a:rPr lang="en-US" altLang="en-US" b="1" dirty="0">
                <a:solidFill>
                  <a:srgbClr val="0033CC"/>
                </a:solidFill>
                <a:latin typeface="Tahoma" pitchFamily="34" charset="0"/>
                <a:ea typeface="ＭＳ Ｐゴシック"/>
                <a:cs typeface="ＭＳ Ｐゴシック"/>
              </a:rPr>
              <a:t>Expected answers to note on whiteboard.</a:t>
            </a:r>
          </a:p>
          <a:p>
            <a:pPr>
              <a:lnSpc>
                <a:spcPct val="80000"/>
              </a:lnSpc>
              <a:buFontTx/>
              <a:buChar char="•"/>
              <a:defRPr/>
            </a:pPr>
            <a:r>
              <a:rPr lang="en-US" altLang="en-US" dirty="0">
                <a:solidFill>
                  <a:srgbClr val="000000"/>
                </a:solidFill>
                <a:latin typeface="Tahoma" pitchFamily="34" charset="0"/>
                <a:ea typeface="ＭＳ Ｐゴシック"/>
                <a:cs typeface="ＭＳ Ｐゴシック"/>
              </a:rPr>
              <a:t>It should make evidence collection by the learner quicker and easier as one piece of evidence could cover several aspects. </a:t>
            </a:r>
          </a:p>
          <a:p>
            <a:pPr>
              <a:lnSpc>
                <a:spcPct val="80000"/>
              </a:lnSpc>
              <a:buFontTx/>
              <a:buChar char="•"/>
              <a:defRPr/>
            </a:pPr>
            <a:r>
              <a:rPr lang="en-US" altLang="en-US" dirty="0">
                <a:solidFill>
                  <a:srgbClr val="000000"/>
                </a:solidFill>
                <a:latin typeface="Tahoma" pitchFamily="34" charset="0"/>
                <a:ea typeface="ＭＳ Ｐゴシック"/>
                <a:cs typeface="ＭＳ Ｐゴシック"/>
              </a:rPr>
              <a:t>Holistic assessment can be more efficient and effective for candidates and assessors. </a:t>
            </a:r>
          </a:p>
          <a:p>
            <a:pPr>
              <a:lnSpc>
                <a:spcPct val="80000"/>
              </a:lnSpc>
              <a:buFontTx/>
              <a:buChar char="•"/>
              <a:defRPr/>
            </a:pPr>
            <a:r>
              <a:rPr lang="en-US" altLang="en-US" dirty="0">
                <a:solidFill>
                  <a:srgbClr val="000000"/>
                </a:solidFill>
                <a:latin typeface="Tahoma" pitchFamily="34" charset="0"/>
                <a:ea typeface="ＭＳ Ｐゴシック"/>
                <a:cs typeface="ＭＳ Ｐゴシック"/>
              </a:rPr>
              <a:t>It avoids repetition of evidence and should help towards speedier completion of awards. </a:t>
            </a:r>
          </a:p>
          <a:p>
            <a:pPr>
              <a:lnSpc>
                <a:spcPct val="80000"/>
              </a:lnSpc>
              <a:buFontTx/>
              <a:buChar char="•"/>
              <a:defRPr/>
            </a:pPr>
            <a:r>
              <a:rPr lang="en-US" altLang="en-US" dirty="0">
                <a:solidFill>
                  <a:srgbClr val="000000"/>
                </a:solidFill>
                <a:latin typeface="Tahoma" pitchFamily="34" charset="0"/>
                <a:ea typeface="ＭＳ Ｐゴシック"/>
                <a:cs typeface="ＭＳ Ｐゴシック"/>
              </a:rPr>
              <a:t>Identifies how the learner integrates for example, knowledge and understanding into their practice.</a:t>
            </a:r>
          </a:p>
          <a:p>
            <a:pPr>
              <a:lnSpc>
                <a:spcPct val="80000"/>
              </a:lnSpc>
              <a:defRPr/>
            </a:pPr>
            <a:r>
              <a:rPr lang="en-US" altLang="en-US" dirty="0">
                <a:solidFill>
                  <a:srgbClr val="000000"/>
                </a:solidFill>
                <a:latin typeface="Tahoma" pitchFamily="34" charset="0"/>
                <a:ea typeface="ＭＳ Ｐゴシック"/>
                <a:cs typeface="ＭＳ Ｐゴシック"/>
              </a:rPr>
              <a:t>It is recommended that holistic assessment is used whenever appropriate. Wherever possible, one activity should be used as evidence for learning outcomes and assessment criteria for other units. For example, a discussion for ‘Assess occupational competence in the work environment’ might provide some evidence for ‘Understanding the principles and practices of assessment’. </a:t>
            </a:r>
          </a:p>
          <a:p>
            <a:pPr algn="just" eaLnBrk="1" hangingPunct="1">
              <a:lnSpc>
                <a:spcPct val="80000"/>
              </a:lnSpc>
              <a:spcBef>
                <a:spcPct val="0"/>
              </a:spcBef>
              <a:defRPr/>
            </a:pPr>
            <a:endParaRPr lang="en-US" altLang="en-US" dirty="0">
              <a:solidFill>
                <a:srgbClr val="000000"/>
              </a:solidFill>
              <a:latin typeface="Tahoma" pitchFamily="34" charset="0"/>
              <a:ea typeface="ＭＳ Ｐゴシック"/>
              <a:cs typeface="ＭＳ Ｐゴシック"/>
            </a:endParaRPr>
          </a:p>
          <a:p>
            <a:pPr algn="just" eaLnBrk="1" hangingPunct="1">
              <a:lnSpc>
                <a:spcPct val="80000"/>
              </a:lnSpc>
              <a:spcBef>
                <a:spcPct val="0"/>
              </a:spcBef>
              <a:defRPr/>
            </a:pPr>
            <a:r>
              <a:rPr lang="en-US" altLang="en-US" b="1" dirty="0">
                <a:solidFill>
                  <a:srgbClr val="0033CC"/>
                </a:solidFill>
                <a:latin typeface="Tahoma" pitchFamily="34" charset="0"/>
                <a:ea typeface="ＭＳ Ｐゴシック"/>
                <a:cs typeface="ＭＳ Ｐゴシック"/>
              </a:rPr>
              <a:t>Pose:  “What are the downsides of a holistic assessment approach?”</a:t>
            </a:r>
          </a:p>
          <a:p>
            <a:pPr marL="172667" indent="-172667" algn="just" eaLnBrk="1" hangingPunct="1">
              <a:lnSpc>
                <a:spcPct val="80000"/>
              </a:lnSpc>
              <a:spcBef>
                <a:spcPct val="0"/>
              </a:spcBef>
              <a:buFont typeface="Arial" panose="020B0604020202020204" pitchFamily="34" charset="0"/>
              <a:buChar char="•"/>
              <a:defRPr/>
            </a:pPr>
            <a:r>
              <a:rPr lang="en-US" altLang="en-US" dirty="0">
                <a:solidFill>
                  <a:srgbClr val="0033CC"/>
                </a:solidFill>
                <a:latin typeface="Tahoma" pitchFamily="34" charset="0"/>
                <a:ea typeface="ＭＳ Ｐゴシック"/>
                <a:cs typeface="ＭＳ Ｐゴシック"/>
              </a:rPr>
              <a:t>May raise stress levels if learners are concentrating on demonstrating several differing aspects</a:t>
            </a:r>
          </a:p>
          <a:p>
            <a:pPr marL="172667" indent="-172667" algn="just" eaLnBrk="1" hangingPunct="1">
              <a:lnSpc>
                <a:spcPct val="80000"/>
              </a:lnSpc>
              <a:spcBef>
                <a:spcPct val="0"/>
              </a:spcBef>
              <a:buFont typeface="Arial" panose="020B0604020202020204" pitchFamily="34" charset="0"/>
              <a:buChar char="•"/>
              <a:defRPr/>
            </a:pPr>
            <a:r>
              <a:rPr lang="en-US" altLang="en-US" dirty="0">
                <a:solidFill>
                  <a:srgbClr val="0033CC"/>
                </a:solidFill>
                <a:latin typeface="Tahoma" pitchFamily="34" charset="0"/>
                <a:ea typeface="ＭＳ Ｐゴシック"/>
                <a:cs typeface="ＭＳ Ｐゴシック"/>
              </a:rPr>
              <a:t>Learners may come out with differing levels of capability – (one may have exceled at radio, one at knowledge of powers) both passed but depending on how specific the feedback is they may never know this!!</a:t>
            </a:r>
          </a:p>
          <a:p>
            <a:pPr marL="172667" indent="-172667" algn="just" eaLnBrk="1" hangingPunct="1">
              <a:lnSpc>
                <a:spcPct val="80000"/>
              </a:lnSpc>
              <a:spcBef>
                <a:spcPct val="0"/>
              </a:spcBef>
              <a:buFont typeface="Arial" panose="020B0604020202020204" pitchFamily="34" charset="0"/>
              <a:buChar char="•"/>
              <a:defRPr/>
            </a:pPr>
            <a:r>
              <a:rPr lang="en-US" altLang="en-US" dirty="0">
                <a:solidFill>
                  <a:srgbClr val="0033CC"/>
                </a:solidFill>
                <a:latin typeface="Tahoma" pitchFamily="34" charset="0"/>
                <a:ea typeface="ＭＳ Ｐゴシック"/>
                <a:cs typeface="ＭＳ Ｐゴシック"/>
              </a:rPr>
              <a:t>A lot of planning is involved, need time to plan correctly.      </a:t>
            </a:r>
            <a:endParaRPr lang="en-US" altLang="en-US" dirty="0" smtClean="0">
              <a:solidFill>
                <a:srgbClr val="0033CC"/>
              </a:solidFill>
              <a:latin typeface="Tahoma" pitchFamily="34" charset="0"/>
              <a:ea typeface="ＭＳ Ｐゴシック"/>
              <a:cs typeface="ＭＳ Ｐゴシック"/>
            </a:endParaRPr>
          </a:p>
          <a:p>
            <a:pPr algn="just" eaLnBrk="1" hangingPunct="1">
              <a:lnSpc>
                <a:spcPct val="80000"/>
              </a:lnSpc>
              <a:spcBef>
                <a:spcPct val="0"/>
              </a:spcBef>
              <a:defRPr/>
            </a:pPr>
            <a:endParaRPr lang="en-US" b="1" dirty="0">
              <a:solidFill>
                <a:srgbClr val="7030A0"/>
              </a:solidFill>
              <a:latin typeface="Tahoma" pitchFamily="34" charset="0"/>
              <a:ea typeface="ＭＳ Ｐゴシック"/>
            </a:endParaRPr>
          </a:p>
          <a:p>
            <a:pPr algn="just" eaLnBrk="1" hangingPunct="1">
              <a:lnSpc>
                <a:spcPct val="80000"/>
              </a:lnSpc>
              <a:spcBef>
                <a:spcPct val="0"/>
              </a:spcBef>
              <a:defRPr/>
            </a:pPr>
            <a:r>
              <a:rPr lang="en-GB" b="1" dirty="0" smtClean="0">
                <a:solidFill>
                  <a:srgbClr val="7030A0"/>
                </a:solidFill>
              </a:rPr>
              <a:t>11.40-12.00     2hrs </a:t>
            </a:r>
            <a:r>
              <a:rPr lang="en-GB" b="1" dirty="0">
                <a:solidFill>
                  <a:srgbClr val="7030A0"/>
                </a:solidFill>
              </a:rPr>
              <a:t>25mins – 2hrs 45 mins</a:t>
            </a:r>
          </a:p>
          <a:p>
            <a:pPr algn="just" eaLnBrk="1" hangingPunct="1">
              <a:lnSpc>
                <a:spcPct val="80000"/>
              </a:lnSpc>
              <a:spcBef>
                <a:spcPct val="0"/>
              </a:spcBef>
              <a:defRPr/>
            </a:pPr>
            <a:endParaRPr lang="en-GB" dirty="0"/>
          </a:p>
        </p:txBody>
      </p:sp>
    </p:spTree>
    <p:extLst>
      <p:ext uri="{BB962C8B-B14F-4D97-AF65-F5344CB8AC3E}">
        <p14:creationId xmlns:p14="http://schemas.microsoft.com/office/powerpoint/2010/main" val="3802724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7AD1A1E9-C178-4DE5-B427-35E61C061795}" type="slidenum">
              <a:rPr lang="en-GB" smtClean="0"/>
              <a:t>14</a:t>
            </a:fld>
            <a:endParaRPr lang="en-GB"/>
          </a:p>
        </p:txBody>
      </p:sp>
      <p:sp>
        <p:nvSpPr>
          <p:cNvPr id="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solidFill>
                  <a:srgbClr val="FF3300"/>
                </a:solidFill>
              </a:rPr>
              <a:t>3 groups Task: </a:t>
            </a:r>
            <a:r>
              <a:rPr lang="en-US" altLang="en-US" b="1" dirty="0" smtClean="0">
                <a:solidFill>
                  <a:srgbClr val="FF3300"/>
                </a:solidFill>
                <a:latin typeface="Tahoma" panose="020B0604030504040204" pitchFamily="34" charset="0"/>
              </a:rPr>
              <a:t>ACTIVITY 8:</a:t>
            </a:r>
            <a:r>
              <a:rPr lang="en-GB" altLang="en-US" dirty="0" smtClean="0">
                <a:solidFill>
                  <a:srgbClr val="000000"/>
                </a:solidFill>
              </a:rPr>
              <a:t> Trainer to hand out pre-prepared flash cards all identifying a different  risk of assessment and then ask learners to write on a flipchart the possible solutions or adaption's’ they could use to minimise these risk at the planning phase.</a:t>
            </a:r>
            <a:endParaRPr lang="en-US" altLang="en-US" dirty="0" smtClean="0">
              <a:solidFill>
                <a:srgbClr val="000000"/>
              </a:solidFill>
            </a:endParaRPr>
          </a:p>
          <a:p>
            <a:endParaRPr lang="en-US" altLang="en-US" dirty="0" smtClean="0">
              <a:solidFill>
                <a:srgbClr val="000000"/>
              </a:solidFill>
            </a:endParaRPr>
          </a:p>
          <a:p>
            <a:r>
              <a:rPr lang="en-US" altLang="en-US" dirty="0" smtClean="0">
                <a:solidFill>
                  <a:srgbClr val="000000"/>
                </a:solidFill>
              </a:rPr>
              <a:t>Risks include:</a:t>
            </a:r>
          </a:p>
          <a:p>
            <a:pPr>
              <a:buSzPts val="1000"/>
              <a:buFontTx/>
              <a:buChar char="•"/>
            </a:pPr>
            <a:r>
              <a:rPr lang="en-US" altLang="en-US" dirty="0" smtClean="0">
                <a:solidFill>
                  <a:srgbClr val="000000"/>
                </a:solidFill>
              </a:rPr>
              <a:t>Health and Safety</a:t>
            </a:r>
          </a:p>
          <a:p>
            <a:pPr>
              <a:buSzPts val="1000"/>
              <a:buFontTx/>
              <a:buChar char="•"/>
            </a:pPr>
            <a:r>
              <a:rPr lang="en-GB" altLang="en-US" dirty="0" smtClean="0">
                <a:solidFill>
                  <a:srgbClr val="000000"/>
                </a:solidFill>
              </a:rPr>
              <a:t>Unrealistic/Unnecessary Stress for the learner</a:t>
            </a:r>
          </a:p>
          <a:p>
            <a:pPr>
              <a:buSzPts val="1000"/>
              <a:buFontTx/>
              <a:buChar char="•"/>
            </a:pPr>
            <a:r>
              <a:rPr lang="en-GB" altLang="en-US" dirty="0" smtClean="0">
                <a:solidFill>
                  <a:srgbClr val="000000"/>
                </a:solidFill>
              </a:rPr>
              <a:t>Inauthentic evidence/collusion/unjustifiable support for the learner</a:t>
            </a:r>
          </a:p>
          <a:p>
            <a:pPr>
              <a:buSzPts val="1000"/>
              <a:buFontTx/>
              <a:buChar char="•"/>
            </a:pPr>
            <a:r>
              <a:rPr lang="en-US" altLang="en-US" dirty="0" smtClean="0">
                <a:solidFill>
                  <a:srgbClr val="000000"/>
                </a:solidFill>
              </a:rPr>
              <a:t>Over-assessment</a:t>
            </a:r>
          </a:p>
          <a:p>
            <a:pPr>
              <a:buSzPts val="1000"/>
              <a:buFontTx/>
              <a:buChar char="•"/>
            </a:pPr>
            <a:r>
              <a:rPr lang="en-GB" altLang="en-US" dirty="0" smtClean="0">
                <a:solidFill>
                  <a:srgbClr val="000000"/>
                </a:solidFill>
              </a:rPr>
              <a:t>Potential of unfairness to the learner</a:t>
            </a:r>
          </a:p>
          <a:p>
            <a:pPr>
              <a:buSzPts val="1000"/>
              <a:buFontTx/>
              <a:buChar char="•"/>
            </a:pPr>
            <a:r>
              <a:rPr lang="en-GB" altLang="en-US" dirty="0" smtClean="0">
                <a:solidFill>
                  <a:srgbClr val="000000"/>
                </a:solidFill>
              </a:rPr>
              <a:t>Failing to meet the requirements of any relevant assessment strategy if assessing a qualification</a:t>
            </a:r>
          </a:p>
          <a:p>
            <a:endParaRPr lang="en-US" altLang="en-US" dirty="0" smtClean="0">
              <a:solidFill>
                <a:srgbClr val="000000"/>
              </a:solidFill>
            </a:endParaRPr>
          </a:p>
          <a:p>
            <a:r>
              <a:rPr lang="en-GB" altLang="en-US" dirty="0" smtClean="0">
                <a:solidFill>
                  <a:srgbClr val="000000"/>
                </a:solidFill>
              </a:rPr>
              <a:t>Learners to then provide an overview of their risk and accompanying suggestions for minimising it!</a:t>
            </a:r>
          </a:p>
          <a:p>
            <a:r>
              <a:rPr lang="en-GB" altLang="en-US" b="1" dirty="0" smtClean="0">
                <a:solidFill>
                  <a:srgbClr val="7030A0"/>
                </a:solidFill>
              </a:rPr>
              <a:t>12.00 - 12.30</a:t>
            </a:r>
            <a:endParaRPr lang="en-GB" altLang="en-US" dirty="0" smtClean="0"/>
          </a:p>
          <a:p>
            <a:r>
              <a:rPr lang="en-GB" altLang="en-US" dirty="0" smtClean="0">
                <a:solidFill>
                  <a:srgbClr val="7030A0"/>
                </a:solidFill>
              </a:rPr>
              <a:t>2hrs 45 mins-3hrs 15mins</a:t>
            </a:r>
            <a:endParaRPr lang="en-GB" altLang="en-US" dirty="0" smtClean="0"/>
          </a:p>
          <a:p>
            <a:r>
              <a:rPr lang="en-GB" altLang="en-US" b="1" dirty="0" smtClean="0">
                <a:solidFill>
                  <a:srgbClr val="00B050"/>
                </a:solidFill>
              </a:rPr>
              <a:t>LUNCH BREAK 45 mins 12.30-13.15</a:t>
            </a:r>
          </a:p>
          <a:p>
            <a:endParaRPr lang="en-US" altLang="en-US" dirty="0" smtClean="0">
              <a:solidFill>
                <a:srgbClr val="000000"/>
              </a:solidFill>
            </a:endParaRPr>
          </a:p>
        </p:txBody>
      </p:sp>
    </p:spTree>
    <p:extLst>
      <p:ext uri="{BB962C8B-B14F-4D97-AF65-F5344CB8AC3E}">
        <p14:creationId xmlns:p14="http://schemas.microsoft.com/office/powerpoint/2010/main" val="14254475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57050" y="4528166"/>
            <a:ext cx="6275833" cy="5248068"/>
          </a:xfrm>
        </p:spPr>
        <p:txBody>
          <a:bodyPr/>
          <a:lstStyle/>
          <a:p>
            <a:pPr>
              <a:defRPr/>
            </a:pPr>
            <a:endParaRPr lang="en-GB" sz="1100" b="1" dirty="0">
              <a:solidFill>
                <a:srgbClr val="000000"/>
              </a:solidFill>
            </a:endParaRPr>
          </a:p>
          <a:p>
            <a:pPr marL="191853" indent="-191853">
              <a:lnSpc>
                <a:spcPct val="90000"/>
              </a:lnSpc>
              <a:defRPr/>
            </a:pPr>
            <a:r>
              <a:rPr lang="en-GB" dirty="0">
                <a:latin typeface="Arial" charset="0"/>
                <a:ea typeface="ＭＳ Ｐゴシック"/>
                <a:cs typeface="ＭＳ Ｐゴシック"/>
              </a:rPr>
              <a:t>Trainer to emphasise that the assessment process needs to be learner centred.</a:t>
            </a:r>
          </a:p>
          <a:p>
            <a:pPr marL="191853" indent="-191853">
              <a:lnSpc>
                <a:spcPct val="90000"/>
              </a:lnSpc>
              <a:defRPr/>
            </a:pPr>
            <a:r>
              <a:rPr lang="en-GB" b="1" dirty="0">
                <a:solidFill>
                  <a:srgbClr val="0033CC"/>
                </a:solidFill>
                <a:latin typeface="Arial" charset="0"/>
                <a:ea typeface="ＭＳ Ｐゴシック"/>
                <a:cs typeface="ＭＳ Ｐゴシック"/>
              </a:rPr>
              <a:t>Benefits </a:t>
            </a:r>
            <a:r>
              <a:rPr lang="en-GB" dirty="0">
                <a:latin typeface="Arial" charset="0"/>
                <a:ea typeface="ＭＳ Ｐゴシック"/>
                <a:cs typeface="ＭＳ Ｐゴシック"/>
              </a:rPr>
              <a:t>of involving the learner are:</a:t>
            </a:r>
            <a:r>
              <a:rPr lang="en-GB" i="1" dirty="0">
                <a:latin typeface="Arial" charset="0"/>
                <a:ea typeface="ＭＳ Ｐゴシック"/>
                <a:cs typeface="ＭＳ Ｐゴシック"/>
              </a:rPr>
              <a:t> (reveal on slide accordingly)</a:t>
            </a:r>
          </a:p>
          <a:p>
            <a:pPr marL="191853" indent="-191853">
              <a:lnSpc>
                <a:spcPct val="90000"/>
              </a:lnSpc>
              <a:defRPr/>
            </a:pPr>
            <a:r>
              <a:rPr lang="en-GB" u="sng" dirty="0">
                <a:solidFill>
                  <a:srgbClr val="0033CC"/>
                </a:solidFill>
                <a:latin typeface="Arial" charset="0"/>
                <a:ea typeface="ＭＳ Ｐゴシック"/>
                <a:cs typeface="ＭＳ Ｐゴシック"/>
              </a:rPr>
              <a:t>Transparency</a:t>
            </a:r>
            <a:r>
              <a:rPr lang="en-GB" u="sng" dirty="0">
                <a:latin typeface="Arial" charset="0"/>
                <a:ea typeface="ＭＳ Ｐゴシック"/>
                <a:cs typeface="ＭＳ Ｐゴシック"/>
              </a:rPr>
              <a:t> –</a:t>
            </a:r>
            <a:r>
              <a:rPr lang="en-GB" dirty="0">
                <a:latin typeface="Arial" charset="0"/>
                <a:ea typeface="ＭＳ Ｐゴシック"/>
                <a:cs typeface="ＭＳ Ｐゴシック"/>
              </a:rPr>
              <a:t> learner understanding the standards they are being assessed on and how assessment decisions are made.</a:t>
            </a:r>
          </a:p>
          <a:p>
            <a:pPr marL="191853" indent="-191853">
              <a:lnSpc>
                <a:spcPct val="90000"/>
              </a:lnSpc>
              <a:defRPr/>
            </a:pPr>
            <a:r>
              <a:rPr lang="en-GB" u="sng" dirty="0">
                <a:solidFill>
                  <a:srgbClr val="0033CC"/>
                </a:solidFill>
                <a:latin typeface="Arial" charset="0"/>
                <a:ea typeface="ＭＳ Ｐゴシック"/>
                <a:cs typeface="ＭＳ Ｐゴシック"/>
              </a:rPr>
              <a:t>Efficiency </a:t>
            </a:r>
            <a:r>
              <a:rPr lang="en-GB" dirty="0">
                <a:latin typeface="Arial" charset="0"/>
                <a:ea typeface="ＭＳ Ｐゴシック"/>
                <a:cs typeface="ＭＳ Ｐゴシック"/>
              </a:rPr>
              <a:t>– learner identifying &amp; providing evidence themselves, others for example expert witness testimonies.		</a:t>
            </a:r>
            <a:r>
              <a:rPr lang="en-US" altLang="en-US" b="1" dirty="0">
                <a:solidFill>
                  <a:srgbClr val="7030A0"/>
                </a:solidFill>
                <a:latin typeface="Tahoma" pitchFamily="34" charset="0"/>
                <a:ea typeface="ＭＳ Ｐゴシック"/>
                <a:cs typeface="ＭＳ Ｐゴシック"/>
              </a:rPr>
              <a:t> </a:t>
            </a:r>
          </a:p>
          <a:p>
            <a:pPr marL="191853" indent="-191853">
              <a:lnSpc>
                <a:spcPct val="90000"/>
              </a:lnSpc>
              <a:defRPr/>
            </a:pPr>
            <a:r>
              <a:rPr lang="en-GB" dirty="0">
                <a:latin typeface="Arial" charset="0"/>
                <a:ea typeface="ＭＳ Ｐゴシック"/>
                <a:cs typeface="ＭＳ Ｐゴシック"/>
              </a:rPr>
              <a:t>Trainer to pose question:</a:t>
            </a:r>
          </a:p>
          <a:p>
            <a:pPr marL="191853" indent="-191853">
              <a:lnSpc>
                <a:spcPct val="90000"/>
              </a:lnSpc>
              <a:defRPr/>
            </a:pPr>
            <a:r>
              <a:rPr lang="en-GB" b="1" dirty="0">
                <a:solidFill>
                  <a:srgbClr val="0033CC"/>
                </a:solidFill>
                <a:latin typeface="Arial" charset="0"/>
                <a:ea typeface="ＭＳ Ｐゴシック"/>
                <a:cs typeface="ＭＳ Ｐゴシック"/>
              </a:rPr>
              <a:t>“What types of information need to be available to learners?” WHY?</a:t>
            </a:r>
            <a:r>
              <a:rPr lang="en-GB" i="1" dirty="0">
                <a:latin typeface="Arial" charset="0"/>
                <a:ea typeface="ＭＳ Ｐゴシック"/>
                <a:cs typeface="ＭＳ Ｐゴシック"/>
              </a:rPr>
              <a:t>(reveal on slide accordingly)</a:t>
            </a:r>
            <a:endParaRPr lang="en-GB" b="1" dirty="0">
              <a:latin typeface="Arial" charset="0"/>
              <a:ea typeface="ＭＳ Ｐゴシック"/>
              <a:cs typeface="ＭＳ Ｐゴシック"/>
            </a:endParaRPr>
          </a:p>
          <a:p>
            <a:pPr marL="191853" indent="-191853">
              <a:lnSpc>
                <a:spcPct val="90000"/>
              </a:lnSpc>
              <a:defRPr/>
            </a:pPr>
            <a:r>
              <a:rPr lang="en-GB" dirty="0">
                <a:latin typeface="Arial" charset="0"/>
                <a:ea typeface="ＭＳ Ｐゴシック"/>
                <a:cs typeface="ＭＳ Ｐゴシック"/>
              </a:rPr>
              <a:t>Anticipated responses: </a:t>
            </a:r>
          </a:p>
          <a:p>
            <a:pPr marL="191853" indent="-191853">
              <a:lnSpc>
                <a:spcPct val="90000"/>
              </a:lnSpc>
              <a:defRPr/>
            </a:pPr>
            <a:r>
              <a:rPr lang="en-GB" dirty="0">
                <a:latin typeface="Arial" charset="0"/>
                <a:ea typeface="ＭＳ Ｐゴシック"/>
                <a:cs typeface="ＭＳ Ｐゴシック"/>
              </a:rPr>
              <a:t>Standards/criteria for the assessment</a:t>
            </a:r>
          </a:p>
          <a:p>
            <a:pPr marL="191853" indent="-191853">
              <a:lnSpc>
                <a:spcPct val="90000"/>
              </a:lnSpc>
              <a:buFontTx/>
              <a:buChar char="•"/>
              <a:defRPr/>
            </a:pPr>
            <a:r>
              <a:rPr lang="en-GB" dirty="0">
                <a:latin typeface="Arial" charset="0"/>
                <a:ea typeface="ＭＳ Ｐゴシック"/>
                <a:cs typeface="ＭＳ Ｐゴシック"/>
              </a:rPr>
              <a:t>Types of evidence required &amp; methods to be used</a:t>
            </a:r>
          </a:p>
          <a:p>
            <a:pPr marL="191853" indent="-191853">
              <a:lnSpc>
                <a:spcPct val="90000"/>
              </a:lnSpc>
              <a:buFontTx/>
              <a:buChar char="•"/>
              <a:defRPr/>
            </a:pPr>
            <a:r>
              <a:rPr lang="en-GB" dirty="0">
                <a:latin typeface="Arial" charset="0"/>
                <a:ea typeface="ＭＳ Ｐゴシック"/>
                <a:cs typeface="ＭＳ Ｐゴシック"/>
              </a:rPr>
              <a:t>Practical arrangements</a:t>
            </a:r>
          </a:p>
          <a:p>
            <a:pPr marL="191853" indent="-191853">
              <a:lnSpc>
                <a:spcPct val="90000"/>
              </a:lnSpc>
              <a:buFontTx/>
              <a:buChar char="•"/>
              <a:defRPr/>
            </a:pPr>
            <a:r>
              <a:rPr lang="en-GB" dirty="0">
                <a:latin typeface="Arial" charset="0"/>
                <a:ea typeface="ＭＳ Ｐゴシック"/>
                <a:cs typeface="ＭＳ Ｐゴシック"/>
              </a:rPr>
              <a:t>How feedback will be given</a:t>
            </a:r>
          </a:p>
          <a:p>
            <a:pPr marL="191853" indent="-191853">
              <a:lnSpc>
                <a:spcPct val="90000"/>
              </a:lnSpc>
              <a:buFontTx/>
              <a:buChar char="•"/>
              <a:defRPr/>
            </a:pPr>
            <a:r>
              <a:rPr lang="en-GB" dirty="0">
                <a:latin typeface="Arial" charset="0"/>
                <a:ea typeface="ＭＳ Ｐゴシック"/>
                <a:cs typeface="ＭＳ Ｐゴシック"/>
              </a:rPr>
              <a:t>Use of assessment outcomes &amp; records </a:t>
            </a:r>
          </a:p>
          <a:p>
            <a:pPr marL="191853" indent="-191853">
              <a:lnSpc>
                <a:spcPct val="90000"/>
              </a:lnSpc>
              <a:defRPr/>
            </a:pPr>
            <a:r>
              <a:rPr lang="en-GB" dirty="0">
                <a:latin typeface="Arial" charset="0"/>
                <a:ea typeface="ＭＳ Ｐゴシック"/>
                <a:cs typeface="ＭＳ Ｐゴシック"/>
              </a:rPr>
              <a:t>Trainer to pose question:</a:t>
            </a:r>
          </a:p>
          <a:p>
            <a:pPr marL="191853" indent="-191853">
              <a:lnSpc>
                <a:spcPct val="90000"/>
              </a:lnSpc>
              <a:defRPr/>
            </a:pPr>
            <a:r>
              <a:rPr lang="en-GB" b="1" dirty="0">
                <a:solidFill>
                  <a:srgbClr val="0033CC"/>
                </a:solidFill>
                <a:latin typeface="Arial" charset="0"/>
                <a:ea typeface="ＭＳ Ｐゴシック"/>
                <a:cs typeface="ＭＳ Ｐゴシック"/>
              </a:rPr>
              <a:t>“What ‘others’ may need to be involved?”</a:t>
            </a:r>
          </a:p>
          <a:p>
            <a:pPr marL="191853" indent="-191853">
              <a:lnSpc>
                <a:spcPct val="90000"/>
              </a:lnSpc>
              <a:defRPr/>
            </a:pPr>
            <a:r>
              <a:rPr lang="en-GB" b="1" dirty="0">
                <a:solidFill>
                  <a:srgbClr val="0033CC"/>
                </a:solidFill>
                <a:latin typeface="Arial" charset="0"/>
                <a:ea typeface="ＭＳ Ｐゴシック"/>
                <a:cs typeface="ＭＳ Ｐゴシック"/>
              </a:rPr>
              <a:t>IQA, EQA, Trainers, Role Players, Witness </a:t>
            </a:r>
            <a:r>
              <a:rPr lang="en-GB" b="1" dirty="0" err="1">
                <a:solidFill>
                  <a:srgbClr val="0033CC"/>
                </a:solidFill>
                <a:latin typeface="Arial" charset="0"/>
                <a:ea typeface="ＭＳ Ｐゴシック"/>
                <a:cs typeface="ＭＳ Ｐゴシック"/>
              </a:rPr>
              <a:t>etc</a:t>
            </a:r>
            <a:r>
              <a:rPr lang="en-GB" b="1" dirty="0">
                <a:solidFill>
                  <a:srgbClr val="0033CC"/>
                </a:solidFill>
                <a:latin typeface="Arial" charset="0"/>
                <a:ea typeface="ＭＳ Ｐゴシック"/>
                <a:cs typeface="ＭＳ Ｐゴシック"/>
              </a:rPr>
              <a:t> – what do they need to know? WHY is it so important that they are involved?</a:t>
            </a:r>
            <a:r>
              <a:rPr lang="en-US" altLang="en-US" b="1" dirty="0">
                <a:solidFill>
                  <a:srgbClr val="7030A0"/>
                </a:solidFill>
                <a:latin typeface="Tahoma" pitchFamily="34" charset="0"/>
                <a:ea typeface="ＭＳ Ｐゴシック"/>
                <a:cs typeface="ＭＳ Ｐゴシック"/>
              </a:rPr>
              <a:t> </a:t>
            </a:r>
          </a:p>
          <a:p>
            <a:pPr marL="191853" indent="-191853">
              <a:lnSpc>
                <a:spcPct val="90000"/>
              </a:lnSpc>
              <a:defRPr/>
            </a:pPr>
            <a:r>
              <a:rPr lang="en-GB" dirty="0">
                <a:latin typeface="Arial" charset="0"/>
                <a:ea typeface="ＭＳ Ｐゴシック"/>
                <a:cs typeface="ＭＳ Ｐゴシック"/>
              </a:rPr>
              <a:t>Trainer to explain there may be times where we need to adapt our assessments to meet the needs of individual. </a:t>
            </a:r>
            <a:r>
              <a:rPr lang="en-GB" i="1" dirty="0">
                <a:solidFill>
                  <a:srgbClr val="000000"/>
                </a:solidFill>
                <a:latin typeface="Arial" charset="0"/>
                <a:ea typeface="ＭＳ Ｐゴシック"/>
                <a:cs typeface="ＭＳ Ｐゴシック"/>
              </a:rPr>
              <a:t>(reveal on slide accordingly)</a:t>
            </a:r>
            <a:r>
              <a:rPr lang="en-US" altLang="en-US" b="1" dirty="0">
                <a:solidFill>
                  <a:srgbClr val="7030A0"/>
                </a:solidFill>
                <a:latin typeface="Tahoma" pitchFamily="34" charset="0"/>
                <a:ea typeface="ＭＳ Ｐゴシック"/>
                <a:cs typeface="ＭＳ Ｐゴシック"/>
              </a:rPr>
              <a:t> </a:t>
            </a:r>
          </a:p>
          <a:p>
            <a:pPr marL="191853" indent="-191853">
              <a:lnSpc>
                <a:spcPct val="90000"/>
              </a:lnSpc>
              <a:defRPr/>
            </a:pPr>
            <a:r>
              <a:rPr lang="en-GB" dirty="0">
                <a:latin typeface="Arial" charset="0"/>
                <a:ea typeface="ＭＳ Ｐゴシック"/>
                <a:cs typeface="ＭＳ Ｐゴシック"/>
              </a:rPr>
              <a:t>Trainer to pose question to group</a:t>
            </a:r>
            <a:r>
              <a:rPr lang="en-GB" dirty="0">
                <a:solidFill>
                  <a:srgbClr val="0033CC"/>
                </a:solidFill>
                <a:latin typeface="Arial" charset="0"/>
                <a:ea typeface="ＭＳ Ｐゴシック"/>
                <a:cs typeface="ＭＳ Ｐゴシック"/>
              </a:rPr>
              <a:t>:</a:t>
            </a:r>
            <a:r>
              <a:rPr lang="en-GB" b="1" dirty="0">
                <a:solidFill>
                  <a:srgbClr val="0033CC"/>
                </a:solidFill>
                <a:latin typeface="Arial" charset="0"/>
                <a:ea typeface="ＭＳ Ｐゴシック"/>
                <a:cs typeface="ＭＳ Ｐゴシック"/>
              </a:rPr>
              <a:t> “can you give me any examples of when this may happen and how would we do this”? </a:t>
            </a:r>
          </a:p>
          <a:p>
            <a:pPr marL="191853" indent="-191853">
              <a:lnSpc>
                <a:spcPct val="90000"/>
              </a:lnSpc>
              <a:defRPr/>
            </a:pPr>
            <a:r>
              <a:rPr lang="en-GB" dirty="0">
                <a:latin typeface="Arial" charset="0"/>
                <a:ea typeface="ＭＳ Ｐゴシック"/>
                <a:cs typeface="ＭＳ Ｐゴシック"/>
              </a:rPr>
              <a:t>Trainer to prompt further discussion if needed to ensure discussion covers:</a:t>
            </a:r>
          </a:p>
          <a:p>
            <a:pPr marL="191853" indent="-191853">
              <a:lnSpc>
                <a:spcPct val="90000"/>
              </a:lnSpc>
              <a:buFontTx/>
              <a:buChar char="•"/>
              <a:defRPr/>
            </a:pPr>
            <a:r>
              <a:rPr lang="en-GB" dirty="0">
                <a:latin typeface="Arial" charset="0"/>
                <a:ea typeface="ＭＳ Ｐゴシック"/>
                <a:cs typeface="ＭＳ Ｐゴシック"/>
              </a:rPr>
              <a:t>Language requirements		Cultural/Religious requirements</a:t>
            </a:r>
          </a:p>
          <a:p>
            <a:pPr marL="191853" indent="-191853">
              <a:lnSpc>
                <a:spcPct val="90000"/>
              </a:lnSpc>
              <a:buFontTx/>
              <a:buChar char="•"/>
              <a:defRPr/>
            </a:pPr>
            <a:r>
              <a:rPr lang="en-GB" dirty="0">
                <a:latin typeface="Arial" charset="0"/>
                <a:ea typeface="ＭＳ Ｐゴシック"/>
                <a:cs typeface="ＭＳ Ｐゴシック"/>
              </a:rPr>
              <a:t>Physical disabilities		Particular learning needs</a:t>
            </a:r>
          </a:p>
          <a:p>
            <a:pPr marL="191853" indent="-191853">
              <a:lnSpc>
                <a:spcPct val="90000"/>
              </a:lnSpc>
              <a:buFontTx/>
              <a:buChar char="•"/>
              <a:defRPr/>
            </a:pPr>
            <a:r>
              <a:rPr lang="en-GB" dirty="0">
                <a:latin typeface="Arial" charset="0"/>
                <a:ea typeface="ＭＳ Ｐゴシック"/>
                <a:cs typeface="ＭＳ Ｐゴシック"/>
              </a:rPr>
              <a:t>Working patterns</a:t>
            </a:r>
          </a:p>
          <a:p>
            <a:pPr>
              <a:lnSpc>
                <a:spcPct val="90000"/>
              </a:lnSpc>
              <a:defRPr/>
            </a:pPr>
            <a:r>
              <a:rPr lang="en-GB" b="1" dirty="0">
                <a:solidFill>
                  <a:srgbClr val="7030A0"/>
                </a:solidFill>
                <a:latin typeface="Arial" charset="0"/>
                <a:ea typeface="ＭＳ Ｐゴシック"/>
                <a:cs typeface="ＭＳ Ｐゴシック"/>
              </a:rPr>
              <a:t>13.15-13.30  3hrs 15mins – 3hrs 30mins</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15</a:t>
            </a:fld>
            <a:endParaRPr lang="en-GB"/>
          </a:p>
        </p:txBody>
      </p:sp>
    </p:spTree>
    <p:extLst>
      <p:ext uri="{BB962C8B-B14F-4D97-AF65-F5344CB8AC3E}">
        <p14:creationId xmlns:p14="http://schemas.microsoft.com/office/powerpoint/2010/main" val="14130553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78525" y="4777194"/>
            <a:ext cx="6399427" cy="5044161"/>
          </a:xfrm>
        </p:spPr>
        <p:txBody>
          <a:bodyPr/>
          <a:lstStyle/>
          <a:p>
            <a:pPr lvl="0" eaLnBrk="0" fontAlgn="base" hangingPunct="0">
              <a:spcBef>
                <a:spcPct val="30000"/>
              </a:spcBef>
              <a:spcAft>
                <a:spcPct val="0"/>
              </a:spcAft>
            </a:pPr>
            <a:r>
              <a:rPr lang="en-GB" altLang="en-US" sz="1100" dirty="0">
                <a:solidFill>
                  <a:srgbClr val="000000"/>
                </a:solidFill>
                <a:latin typeface="Tahoma" panose="020B0604030504040204" pitchFamily="34" charset="0"/>
                <a:ea typeface="ＭＳ Ｐゴシック" panose="020B0600070205080204" pitchFamily="34" charset="-128"/>
              </a:rPr>
              <a:t>Trainer to explain that within the assessment arena it is thought that by getting the learner and peers to contribute to their own formative assessment, they are more likely to identify when they are ready for summative assessment as they feel involved and have a sense of ownership over the process.</a:t>
            </a:r>
          </a:p>
          <a:p>
            <a:pPr lvl="0" eaLnBrk="0" fontAlgn="base" hangingPunct="0">
              <a:spcBef>
                <a:spcPct val="30000"/>
              </a:spcBef>
              <a:spcAft>
                <a:spcPct val="0"/>
              </a:spcAft>
            </a:pPr>
            <a:endParaRPr lang="en-US" altLang="en-US" sz="11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100" dirty="0">
                <a:solidFill>
                  <a:srgbClr val="000000"/>
                </a:solidFill>
                <a:latin typeface="Tahoma" panose="020B0604030504040204" pitchFamily="34" charset="0"/>
                <a:ea typeface="ＭＳ Ｐゴシック" panose="020B0600070205080204" pitchFamily="34" charset="-128"/>
              </a:rPr>
              <a:t>Trainer to handout advantages of Peer and Self Assessment worksheet and </a:t>
            </a:r>
            <a:r>
              <a:rPr lang="en-GB" altLang="en-US" sz="1100" b="1" dirty="0">
                <a:solidFill>
                  <a:srgbClr val="FF3300"/>
                </a:solidFill>
                <a:latin typeface="Tahoma" panose="020B0604030504040204" pitchFamily="34" charset="0"/>
                <a:ea typeface="ＭＳ Ｐゴシック" panose="020B0600070205080204" pitchFamily="34" charset="-128"/>
              </a:rPr>
              <a:t>individual task ACTIVITY 8:</a:t>
            </a:r>
            <a:r>
              <a:rPr lang="en-GB" altLang="en-US" sz="1100" dirty="0">
                <a:solidFill>
                  <a:srgbClr val="000000"/>
                </a:solidFill>
                <a:latin typeface="Tahoma" panose="020B0604030504040204" pitchFamily="34" charset="0"/>
                <a:ea typeface="ＭＳ Ｐゴシック" panose="020B0600070205080204" pitchFamily="34" charset="-128"/>
              </a:rPr>
              <a:t> of matching to correct type. Trainer to debrief correct answers with discussion.</a:t>
            </a:r>
          </a:p>
          <a:p>
            <a:pPr lvl="0" eaLnBrk="0" fontAlgn="base" hangingPunct="0">
              <a:spcBef>
                <a:spcPct val="30000"/>
              </a:spcBef>
              <a:spcAft>
                <a:spcPct val="0"/>
              </a:spcAft>
            </a:pPr>
            <a:endParaRPr lang="en-US" altLang="en-US" sz="11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100" dirty="0">
                <a:solidFill>
                  <a:srgbClr val="000000"/>
                </a:solidFill>
                <a:latin typeface="Tahoma" panose="020B0604030504040204" pitchFamily="34" charset="0"/>
                <a:ea typeface="ＭＳ Ｐゴシック" panose="020B0600070205080204" pitchFamily="34" charset="-128"/>
              </a:rPr>
              <a:t>Trainer then to talk about disadvantages of both…to</a:t>
            </a:r>
            <a:r>
              <a:rPr lang="en-GB" altLang="en-US" sz="1100" b="1" dirty="0">
                <a:solidFill>
                  <a:srgbClr val="000000"/>
                </a:solidFill>
                <a:latin typeface="Tahoma" panose="020B0604030504040204" pitchFamily="34" charset="0"/>
                <a:ea typeface="ＭＳ Ｐゴシック" panose="020B0600070205080204" pitchFamily="34" charset="-128"/>
              </a:rPr>
              <a:t> </a:t>
            </a:r>
            <a:r>
              <a:rPr lang="en-GB" altLang="en-US" sz="1100" b="1" dirty="0">
                <a:solidFill>
                  <a:srgbClr val="FF0000"/>
                </a:solidFill>
                <a:latin typeface="Tahoma" panose="020B0604030504040204" pitchFamily="34" charset="0"/>
                <a:ea typeface="ＭＳ Ｐゴシック" panose="020B0600070205080204" pitchFamily="34" charset="-128"/>
              </a:rPr>
              <a:t>start clips of peer and self assessment and then ask the class to identify any discussion play </a:t>
            </a:r>
            <a:r>
              <a:rPr lang="en-GB" altLang="en-US" sz="1100" dirty="0">
                <a:solidFill>
                  <a:srgbClr val="000000"/>
                </a:solidFill>
                <a:latin typeface="Tahoma" panose="020B0604030504040204" pitchFamily="34" charset="0"/>
                <a:ea typeface="ＭＳ Ｐゴシック" panose="020B0600070205080204" pitchFamily="34" charset="-128"/>
              </a:rPr>
              <a:t>You Tube disadvantages hoping to draw out:</a:t>
            </a:r>
          </a:p>
          <a:p>
            <a:pPr lvl="0" eaLnBrk="0" fontAlgn="base" hangingPunct="0">
              <a:spcBef>
                <a:spcPct val="30000"/>
              </a:spcBef>
              <a:spcAft>
                <a:spcPct val="0"/>
              </a:spcAft>
            </a:pPr>
            <a:r>
              <a:rPr lang="en-US" altLang="en-US" sz="1100" b="1" dirty="0">
                <a:solidFill>
                  <a:srgbClr val="000000"/>
                </a:solidFill>
                <a:latin typeface="Tahoma" panose="020B0604030504040204" pitchFamily="34" charset="0"/>
                <a:ea typeface="ＭＳ Ｐゴシック" panose="020B0600070205080204" pitchFamily="34" charset="-128"/>
              </a:rPr>
              <a:t>Peer</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Assessor needs to confirm learners progress as they may be different to peers</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Everyone needs to fully understand assessment criteria</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Learners may be subjective rather than objective with decision making</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Should be supported with other assessment methods</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Learners may just copy feedback that others have said (sheep theory links to peer assessment clip)</a:t>
            </a:r>
          </a:p>
          <a:p>
            <a:pPr lvl="0" eaLnBrk="0" fontAlgn="base" hangingPunct="0">
              <a:spcBef>
                <a:spcPct val="30000"/>
              </a:spcBef>
              <a:spcAft>
                <a:spcPct val="0"/>
              </a:spcAft>
            </a:pPr>
            <a:r>
              <a:rPr lang="en-GB" altLang="en-US" sz="1100" b="1" dirty="0">
                <a:solidFill>
                  <a:srgbClr val="000000"/>
                </a:solidFill>
                <a:latin typeface="Tahoma" panose="020B0604030504040204" pitchFamily="34" charset="0"/>
                <a:ea typeface="ＭＳ Ｐゴシック" panose="020B0600070205080204" pitchFamily="34" charset="-128"/>
              </a:rPr>
              <a:t>Self</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Learners may lack confidence in their abilities to make decisions about their own progress..(Scrubs clip)</a:t>
            </a:r>
          </a:p>
          <a:p>
            <a:pPr lvl="0" eaLnBrk="0" fontAlgn="base" hangingPunct="0">
              <a:spcBef>
                <a:spcPct val="30000"/>
              </a:spcBef>
              <a:spcAft>
                <a:spcPct val="0"/>
              </a:spcAft>
              <a:buSzPts val="1000"/>
              <a:buFont typeface="Tahoma" panose="020B0604030504040204" pitchFamily="34" charset="0"/>
              <a:buChar char="•"/>
            </a:pPr>
            <a:r>
              <a:rPr lang="en-US" altLang="en-US" sz="1100" dirty="0">
                <a:solidFill>
                  <a:srgbClr val="000000"/>
                </a:solidFill>
                <a:latin typeface="Tahoma" panose="020B0604030504040204" pitchFamily="34" charset="0"/>
                <a:ea typeface="ＭＳ Ｐゴシック" panose="020B0600070205080204" pitchFamily="34" charset="-128"/>
              </a:rPr>
              <a:t>Difficult to be objective</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Learners must fully understand the assessment requirements</a:t>
            </a:r>
          </a:p>
          <a:p>
            <a:pPr lvl="0" eaLnBrk="0" fontAlgn="base" hangingPunct="0">
              <a:spcBef>
                <a:spcPct val="30000"/>
              </a:spcBef>
              <a:spcAft>
                <a:spcPct val="0"/>
              </a:spcAft>
              <a:buSzPts val="1000"/>
              <a:buFont typeface="Tahoma" panose="020B0604030504040204" pitchFamily="34" charset="0"/>
              <a:buChar char="•"/>
            </a:pPr>
            <a:r>
              <a:rPr lang="en-GB" altLang="en-US" sz="1100" dirty="0">
                <a:solidFill>
                  <a:srgbClr val="000000"/>
                </a:solidFill>
                <a:latin typeface="Tahoma" panose="020B0604030504040204" pitchFamily="34" charset="0"/>
                <a:ea typeface="ＭＳ Ｐゴシック" panose="020B0600070205080204" pitchFamily="34" charset="-128"/>
              </a:rPr>
              <a:t>Learners may feel they have achieved more than they have or on the flipside underachieved how they actually performed                      </a:t>
            </a:r>
            <a:r>
              <a:rPr lang="en-GB" altLang="en-US" sz="1100" b="1" dirty="0">
                <a:solidFill>
                  <a:srgbClr val="7030A0"/>
                </a:solidFill>
                <a:latin typeface="Tahoma" panose="020B0604030504040204" pitchFamily="34" charset="0"/>
                <a:ea typeface="ＭＳ Ｐゴシック" panose="020B0600070205080204" pitchFamily="34" charset="-128"/>
              </a:rPr>
              <a:t>13.30-13.50   3hrs 30mins – 3hrs 50mins</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16</a:t>
            </a:fld>
            <a:endParaRPr lang="en-GB"/>
          </a:p>
        </p:txBody>
      </p:sp>
    </p:spTree>
    <p:extLst>
      <p:ext uri="{BB962C8B-B14F-4D97-AF65-F5344CB8AC3E}">
        <p14:creationId xmlns:p14="http://schemas.microsoft.com/office/powerpoint/2010/main" val="1969625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12857" y="4732074"/>
            <a:ext cx="6371962" cy="4696510"/>
          </a:xfrm>
        </p:spPr>
        <p:txBody>
          <a:bodyPr/>
          <a:lstStyle/>
          <a:p>
            <a:pPr lvl="0" fontAlgn="base">
              <a:lnSpc>
                <a:spcPct val="80000"/>
              </a:lnSpc>
              <a:spcBef>
                <a:spcPct val="30000"/>
              </a:spcBef>
              <a:spcAft>
                <a:spcPct val="0"/>
              </a:spcAft>
              <a:defRPr/>
            </a:pPr>
            <a:r>
              <a:rPr lang="en-GB" altLang="en-US" dirty="0">
                <a:solidFill>
                  <a:srgbClr val="000000"/>
                </a:solidFill>
                <a:latin typeface="Tahoma" pitchFamily="34" charset="0"/>
                <a:ea typeface="ＭＳ Ｐゴシック"/>
                <a:cs typeface="ＭＳ Ｐゴシック"/>
              </a:rPr>
              <a:t>Trainer to facilitate talk about best practice </a:t>
            </a:r>
          </a:p>
          <a:p>
            <a:pPr marL="172667" lvl="0" indent="-172667" fontAlgn="base">
              <a:lnSpc>
                <a:spcPct val="80000"/>
              </a:lnSpc>
              <a:spcBef>
                <a:spcPct val="30000"/>
              </a:spcBef>
              <a:spcAft>
                <a:spcPct val="0"/>
              </a:spcAft>
              <a:buFont typeface="Arial" panose="020B0604020202020204" pitchFamily="34" charset="0"/>
              <a:buChar char="•"/>
              <a:defRPr/>
            </a:pPr>
            <a:r>
              <a:rPr lang="en-GB" altLang="en-US" dirty="0">
                <a:solidFill>
                  <a:srgbClr val="000000"/>
                </a:solidFill>
                <a:latin typeface="Tahoma" pitchFamily="34" charset="0"/>
                <a:ea typeface="ＭＳ Ｐゴシック"/>
                <a:cs typeface="ＭＳ Ｐゴシック"/>
              </a:rPr>
              <a:t>Ask, tell, ask</a:t>
            </a:r>
          </a:p>
          <a:p>
            <a:pPr marL="172667" lvl="0" indent="-172667" fontAlgn="base">
              <a:lnSpc>
                <a:spcPct val="80000"/>
              </a:lnSpc>
              <a:spcBef>
                <a:spcPct val="30000"/>
              </a:spcBef>
              <a:spcAft>
                <a:spcPct val="0"/>
              </a:spcAft>
              <a:buFont typeface="Arial" panose="020B0604020202020204" pitchFamily="34" charset="0"/>
              <a:buChar char="•"/>
              <a:defRPr/>
            </a:pPr>
            <a:r>
              <a:rPr lang="en-GB" altLang="en-US" dirty="0">
                <a:solidFill>
                  <a:srgbClr val="000000"/>
                </a:solidFill>
                <a:latin typeface="Tahoma" pitchFamily="34" charset="0"/>
                <a:ea typeface="ＭＳ Ｐゴシック"/>
                <a:cs typeface="ＭＳ Ｐゴシック"/>
              </a:rPr>
              <a:t>Hot de-brief – followed by written – written enables learner to review (as may forget hot de brief), gives time for the learner to act or develop, assessor to review decisions when evaluating progress.</a:t>
            </a:r>
          </a:p>
          <a:p>
            <a:pPr marL="172667" lvl="0" indent="-172667" fontAlgn="base">
              <a:lnSpc>
                <a:spcPct val="80000"/>
              </a:lnSpc>
              <a:spcBef>
                <a:spcPct val="30000"/>
              </a:spcBef>
              <a:spcAft>
                <a:spcPct val="0"/>
              </a:spcAft>
              <a:buFont typeface="Arial" panose="020B0604020202020204" pitchFamily="34" charset="0"/>
              <a:buChar char="•"/>
              <a:defRPr/>
            </a:pPr>
            <a:r>
              <a:rPr lang="en-GB" altLang="en-US" dirty="0">
                <a:solidFill>
                  <a:srgbClr val="000000"/>
                </a:solidFill>
                <a:latin typeface="Tahoma" pitchFamily="34" charset="0"/>
                <a:ea typeface="ＭＳ Ｐゴシック"/>
                <a:cs typeface="ＭＳ Ｐゴシック"/>
              </a:rPr>
              <a:t>Provide evidence to quantify decision </a:t>
            </a:r>
          </a:p>
          <a:p>
            <a:pPr lvl="0" fontAlgn="base">
              <a:lnSpc>
                <a:spcPct val="80000"/>
              </a:lnSpc>
              <a:spcBef>
                <a:spcPct val="30000"/>
              </a:spcBef>
              <a:spcAft>
                <a:spcPct val="0"/>
              </a:spcAft>
              <a:defRPr/>
            </a:pPr>
            <a:r>
              <a:rPr lang="en-GB" altLang="en-US" dirty="0">
                <a:solidFill>
                  <a:srgbClr val="000000"/>
                </a:solidFill>
                <a:latin typeface="Tahoma" pitchFamily="34" charset="0"/>
                <a:ea typeface="ＭＳ Ｐゴシック"/>
                <a:cs typeface="ＭＳ Ｐゴシック"/>
              </a:rPr>
              <a:t>Trainer to pose question, </a:t>
            </a:r>
            <a:r>
              <a:rPr lang="en-GB" altLang="en-US" b="1" dirty="0">
                <a:solidFill>
                  <a:srgbClr val="0033CC"/>
                </a:solidFill>
                <a:latin typeface="Tahoma" pitchFamily="34" charset="0"/>
                <a:ea typeface="ＭＳ Ｐゴシック"/>
                <a:cs typeface="ＭＳ Ｐゴシック"/>
              </a:rPr>
              <a:t>“What are the advantages of giving constructive feedback?” </a:t>
            </a:r>
            <a:r>
              <a:rPr lang="en-GB" altLang="en-US" dirty="0">
                <a:solidFill>
                  <a:srgbClr val="000000"/>
                </a:solidFill>
                <a:latin typeface="Tahoma" pitchFamily="34" charset="0"/>
                <a:ea typeface="ＭＳ Ｐゴシック"/>
                <a:cs typeface="ＭＳ Ｐゴシック"/>
              </a:rPr>
              <a:t>Ask the pairs to discuss between them and then to contribute to a spider diagram trainer can write up on whiteboard.</a:t>
            </a:r>
          </a:p>
          <a:p>
            <a:pPr lvl="0" fontAlgn="base">
              <a:lnSpc>
                <a:spcPct val="80000"/>
              </a:lnSpc>
              <a:spcBef>
                <a:spcPct val="30000"/>
              </a:spcBef>
              <a:spcAft>
                <a:spcPct val="0"/>
              </a:spcAft>
              <a:defRPr/>
            </a:pPr>
            <a:r>
              <a:rPr lang="en-GB" altLang="en-US" dirty="0">
                <a:solidFill>
                  <a:srgbClr val="000000"/>
                </a:solidFill>
                <a:latin typeface="Tahoma" pitchFamily="34" charset="0"/>
                <a:ea typeface="ＭＳ Ｐゴシック"/>
                <a:cs typeface="ＭＳ Ｐゴシック"/>
              </a:rPr>
              <a:t>Trainer to include if not mentioned:</a:t>
            </a:r>
          </a:p>
          <a:p>
            <a:pPr lvl="0" fontAlgn="base">
              <a:lnSpc>
                <a:spcPct val="80000"/>
              </a:lnSpc>
              <a:spcBef>
                <a:spcPct val="30000"/>
              </a:spcBef>
              <a:spcAft>
                <a:spcPct val="0"/>
              </a:spcAft>
              <a:buFontTx/>
              <a:buChar char="•"/>
              <a:defRPr/>
            </a:pPr>
            <a:r>
              <a:rPr lang="en-GB" altLang="en-US" dirty="0">
                <a:solidFill>
                  <a:srgbClr val="000000"/>
                </a:solidFill>
                <a:latin typeface="Tahoma" pitchFamily="34" charset="0"/>
                <a:ea typeface="ＭＳ Ｐゴシック"/>
                <a:cs typeface="ＭＳ Ｐゴシック"/>
              </a:rPr>
              <a:t>Creates opportunities for clarification (transparency), discussion and progression</a:t>
            </a:r>
          </a:p>
          <a:p>
            <a:pPr lvl="0" fontAlgn="base">
              <a:lnSpc>
                <a:spcPct val="80000"/>
              </a:lnSpc>
              <a:spcBef>
                <a:spcPct val="30000"/>
              </a:spcBef>
              <a:spcAft>
                <a:spcPct val="0"/>
              </a:spcAft>
              <a:buFontTx/>
              <a:buChar char="•"/>
              <a:defRPr/>
            </a:pPr>
            <a:r>
              <a:rPr lang="en-GB" altLang="en-US" dirty="0">
                <a:solidFill>
                  <a:srgbClr val="000000"/>
                </a:solidFill>
                <a:latin typeface="Tahoma" pitchFamily="34" charset="0"/>
                <a:ea typeface="ＭＳ Ｐゴシック"/>
                <a:cs typeface="ＭＳ Ｐゴシック"/>
              </a:rPr>
              <a:t>It emphasises progress, rather than failure</a:t>
            </a:r>
          </a:p>
          <a:p>
            <a:pPr lvl="0" fontAlgn="base">
              <a:lnSpc>
                <a:spcPct val="80000"/>
              </a:lnSpc>
              <a:spcBef>
                <a:spcPct val="30000"/>
              </a:spcBef>
              <a:spcAft>
                <a:spcPct val="0"/>
              </a:spcAft>
              <a:buFontTx/>
              <a:buChar char="•"/>
              <a:defRPr/>
            </a:pPr>
            <a:r>
              <a:rPr lang="en-GB" altLang="en-US" dirty="0">
                <a:solidFill>
                  <a:srgbClr val="000000"/>
                </a:solidFill>
                <a:latin typeface="Tahoma" pitchFamily="34" charset="0"/>
                <a:ea typeface="ＭＳ Ｐゴシック"/>
                <a:cs typeface="ＭＳ Ｐゴシック"/>
              </a:rPr>
              <a:t>It can boost the learners motivation and confidence</a:t>
            </a:r>
          </a:p>
          <a:p>
            <a:pPr lvl="0" fontAlgn="base">
              <a:lnSpc>
                <a:spcPct val="80000"/>
              </a:lnSpc>
              <a:spcBef>
                <a:spcPct val="30000"/>
              </a:spcBef>
              <a:spcAft>
                <a:spcPct val="0"/>
              </a:spcAft>
              <a:buFontTx/>
              <a:buChar char="•"/>
              <a:defRPr/>
            </a:pPr>
            <a:r>
              <a:rPr lang="en-GB" altLang="en-US" dirty="0">
                <a:solidFill>
                  <a:srgbClr val="000000"/>
                </a:solidFill>
                <a:latin typeface="Tahoma" pitchFamily="34" charset="0"/>
                <a:ea typeface="ＭＳ Ｐゴシック"/>
                <a:cs typeface="ＭＳ Ｐゴシック"/>
              </a:rPr>
              <a:t>It identifies further learning opportunities or options required</a:t>
            </a:r>
          </a:p>
          <a:p>
            <a:pPr lvl="0" fontAlgn="base">
              <a:lnSpc>
                <a:spcPct val="80000"/>
              </a:lnSpc>
              <a:spcBef>
                <a:spcPct val="30000"/>
              </a:spcBef>
              <a:spcAft>
                <a:spcPct val="0"/>
              </a:spcAft>
              <a:buFontTx/>
              <a:buChar char="•"/>
              <a:defRPr/>
            </a:pPr>
            <a:r>
              <a:rPr lang="en-GB" altLang="en-US" dirty="0">
                <a:solidFill>
                  <a:srgbClr val="000000"/>
                </a:solidFill>
                <a:latin typeface="Tahoma" pitchFamily="34" charset="0"/>
                <a:ea typeface="ＭＳ Ｐゴシック"/>
                <a:cs typeface="ＭＳ Ｐゴシック"/>
              </a:rPr>
              <a:t>The learner knows what they have achieved and what needs to be improved.</a:t>
            </a:r>
          </a:p>
          <a:p>
            <a:pPr lvl="0" fontAlgn="base">
              <a:lnSpc>
                <a:spcPct val="80000"/>
              </a:lnSpc>
              <a:spcBef>
                <a:spcPct val="30000"/>
              </a:spcBef>
              <a:spcAft>
                <a:spcPct val="0"/>
              </a:spcAft>
              <a:defRPr/>
            </a:pPr>
            <a:r>
              <a:rPr lang="en-GB" altLang="en-US" dirty="0">
                <a:solidFill>
                  <a:srgbClr val="000000"/>
                </a:solidFill>
                <a:latin typeface="Tahoma" pitchFamily="34" charset="0"/>
                <a:ea typeface="ＭＳ Ｐゴシック"/>
                <a:cs typeface="ＭＳ Ｐゴシック"/>
              </a:rPr>
              <a:t>Trainer to direct learners to the section on feedback in the handbook that will aide them in how to give feedback.</a:t>
            </a:r>
            <a:r>
              <a:rPr lang="en-GB" altLang="en-US" b="1" dirty="0">
                <a:solidFill>
                  <a:srgbClr val="000000"/>
                </a:solidFill>
                <a:latin typeface="Tahoma" pitchFamily="34" charset="0"/>
                <a:ea typeface="ＭＳ Ｐゴシック"/>
                <a:cs typeface="ＭＳ Ｐゴシック"/>
              </a:rPr>
              <a:t> </a:t>
            </a:r>
          </a:p>
          <a:p>
            <a:pPr lvl="0" fontAlgn="base">
              <a:lnSpc>
                <a:spcPct val="80000"/>
              </a:lnSpc>
              <a:spcBef>
                <a:spcPct val="30000"/>
              </a:spcBef>
              <a:spcAft>
                <a:spcPct val="0"/>
              </a:spcAft>
              <a:defRPr/>
            </a:pPr>
            <a:r>
              <a:rPr lang="en-GB" b="1" dirty="0">
                <a:solidFill>
                  <a:srgbClr val="0070C0"/>
                </a:solidFill>
                <a:latin typeface="Tahoma" pitchFamily="34" charset="0"/>
                <a:ea typeface="ＭＳ Ｐゴシック"/>
              </a:rPr>
              <a:t>“What does further questioning within feedback of an assessment assist with?”</a:t>
            </a:r>
          </a:p>
          <a:p>
            <a:pPr lvl="0" fontAlgn="base">
              <a:lnSpc>
                <a:spcPct val="80000"/>
              </a:lnSpc>
              <a:spcBef>
                <a:spcPct val="30000"/>
              </a:spcBef>
              <a:spcAft>
                <a:spcPct val="0"/>
              </a:spcAft>
              <a:defRPr/>
            </a:pPr>
            <a:r>
              <a:rPr lang="en-GB" dirty="0">
                <a:solidFill>
                  <a:srgbClr val="000000"/>
                </a:solidFill>
                <a:latin typeface="Tahoma" pitchFamily="34" charset="0"/>
                <a:ea typeface="ＭＳ Ｐゴシック"/>
              </a:rPr>
              <a:t>Enables you to test knowledge behind actions.  Do they understand it what they have done and recognise consequences of actions etc. </a:t>
            </a:r>
          </a:p>
          <a:p>
            <a:pPr lvl="0" eaLnBrk="0" fontAlgn="base" hangingPunct="0">
              <a:spcBef>
                <a:spcPct val="30000"/>
              </a:spcBef>
              <a:spcAft>
                <a:spcPct val="0"/>
              </a:spcAft>
              <a:defRPr/>
            </a:pPr>
            <a:r>
              <a:rPr lang="en-GB" b="1" dirty="0">
                <a:solidFill>
                  <a:srgbClr val="7030A0"/>
                </a:solidFill>
                <a:latin typeface="Arial" pitchFamily="34" charset="0"/>
                <a:ea typeface="ＭＳ Ｐゴシック" panose="020B0600070205080204" pitchFamily="34" charset="-128"/>
              </a:rPr>
              <a:t>13.50 – 14.10  3hrs 50mins – 4 hrs 10 mins</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17</a:t>
            </a:fld>
            <a:endParaRPr lang="en-GB" dirty="0"/>
          </a:p>
        </p:txBody>
      </p:sp>
    </p:spTree>
    <p:extLst>
      <p:ext uri="{BB962C8B-B14F-4D97-AF65-F5344CB8AC3E}">
        <p14:creationId xmlns:p14="http://schemas.microsoft.com/office/powerpoint/2010/main" val="27079010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smtClean="0">
                <a:solidFill>
                  <a:srgbClr val="0070C0"/>
                </a:solidFill>
              </a:rPr>
              <a:t>Q: How do you record these learning plans, goals or results?</a:t>
            </a:r>
          </a:p>
          <a:p>
            <a:r>
              <a:rPr lang="en-US" altLang="en-US" dirty="0" smtClean="0">
                <a:solidFill>
                  <a:srgbClr val="000000"/>
                </a:solidFill>
              </a:rPr>
              <a:t>Facilitate responses</a:t>
            </a:r>
          </a:p>
          <a:p>
            <a:endParaRPr lang="en-US" altLang="en-US" dirty="0" smtClean="0">
              <a:solidFill>
                <a:srgbClr val="000000"/>
              </a:solidFill>
            </a:endParaRPr>
          </a:p>
          <a:p>
            <a:endParaRPr lang="en-US" altLang="en-US" b="1" dirty="0" smtClean="0">
              <a:solidFill>
                <a:srgbClr val="7030A0"/>
              </a:solidFill>
            </a:endParaRPr>
          </a:p>
          <a:p>
            <a:r>
              <a:rPr lang="en-US" altLang="en-US" b="1" dirty="0" smtClean="0">
                <a:solidFill>
                  <a:srgbClr val="7030A0"/>
                </a:solidFill>
              </a:rPr>
              <a:t>Relates to CET professional discussion!</a:t>
            </a:r>
          </a:p>
          <a:p>
            <a:endParaRPr lang="en-GB" altLang="en-US" dirty="0" smtClean="0">
              <a:solidFill>
                <a:srgbClr val="000000"/>
              </a:solidFill>
            </a:endParaRPr>
          </a:p>
          <a:p>
            <a:endParaRPr lang="en-GB" altLang="en-US" b="1" dirty="0" smtClean="0">
              <a:solidFill>
                <a:srgbClr val="000000"/>
              </a:solidFill>
              <a:latin typeface="Tahoma" panose="020B0604030504040204" pitchFamily="34" charset="0"/>
            </a:endParaRPr>
          </a:p>
          <a:p>
            <a:r>
              <a:rPr lang="en-GB" dirty="0">
                <a:solidFill>
                  <a:srgbClr val="7030A0"/>
                </a:solidFill>
              </a:rPr>
              <a:t>14.10-14.15</a:t>
            </a:r>
          </a:p>
          <a:p>
            <a:r>
              <a:rPr lang="en-GB" dirty="0">
                <a:solidFill>
                  <a:srgbClr val="7030A0"/>
                </a:solidFill>
              </a:rPr>
              <a:t>– 4 hrs 10 mins- 4 hrs 15mins</a:t>
            </a:r>
          </a:p>
          <a:p>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18</a:t>
            </a:fld>
            <a:endParaRPr lang="en-GB"/>
          </a:p>
        </p:txBody>
      </p:sp>
    </p:spTree>
    <p:extLst>
      <p:ext uri="{BB962C8B-B14F-4D97-AF65-F5344CB8AC3E}">
        <p14:creationId xmlns:p14="http://schemas.microsoft.com/office/powerpoint/2010/main" val="42100002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solidFill>
                  <a:srgbClr val="000000"/>
                </a:solidFill>
                <a:latin typeface="Tahoma" panose="020B0604030504040204" pitchFamily="34" charset="0"/>
              </a:rPr>
              <a:t>Trainer to pose question Trainer</a:t>
            </a:r>
            <a:r>
              <a:rPr lang="en-GB" altLang="en-US" b="1" dirty="0" smtClean="0">
                <a:solidFill>
                  <a:srgbClr val="0033CC"/>
                </a:solidFill>
                <a:latin typeface="Tahoma" panose="020B0604030504040204" pitchFamily="34" charset="0"/>
              </a:rPr>
              <a:t>“ Why do we have to follow procedures and manage our information and records.</a:t>
            </a:r>
          </a:p>
          <a:p>
            <a:endParaRPr lang="en-GB" altLang="en-US" b="1" dirty="0" smtClean="0">
              <a:solidFill>
                <a:srgbClr val="0033CC"/>
              </a:solidFill>
              <a:latin typeface="Tahoma" panose="020B0604030504040204" pitchFamily="34" charset="0"/>
            </a:endParaRPr>
          </a:p>
          <a:p>
            <a:r>
              <a:rPr lang="en-GB" altLang="en-US" b="1" dirty="0" smtClean="0">
                <a:solidFill>
                  <a:srgbClr val="0033CC"/>
                </a:solidFill>
                <a:latin typeface="Tahoma" panose="020B0604030504040204" pitchFamily="34" charset="0"/>
              </a:rPr>
              <a:t>Reveal each picture:</a:t>
            </a:r>
            <a:endParaRPr lang="en-GB" altLang="en-US" dirty="0" smtClean="0">
              <a:solidFill>
                <a:srgbClr val="000000"/>
              </a:solidFill>
              <a:latin typeface="Tahoma" panose="020B0604030504040204" pitchFamily="34" charset="0"/>
            </a:endParaRPr>
          </a:p>
          <a:p>
            <a:pPr>
              <a:buSzPts val="1000"/>
              <a:buFont typeface="Tahoma" panose="020B0604030504040204" pitchFamily="34" charset="0"/>
              <a:buChar char="•"/>
            </a:pPr>
            <a:r>
              <a:rPr lang="en-GB" altLang="en-US" dirty="0" smtClean="0">
                <a:solidFill>
                  <a:srgbClr val="000000"/>
                </a:solidFill>
                <a:latin typeface="Tahoma" panose="020B0604030504040204" pitchFamily="34" charset="0"/>
              </a:rPr>
              <a:t>Enables us to review learner progress</a:t>
            </a:r>
          </a:p>
          <a:p>
            <a:pPr>
              <a:buSzPts val="1000"/>
              <a:buFont typeface="Tahoma" panose="020B0604030504040204" pitchFamily="34" charset="0"/>
              <a:buChar char="•"/>
            </a:pPr>
            <a:r>
              <a:rPr lang="en-GB" altLang="en-US" dirty="0" smtClean="0">
                <a:solidFill>
                  <a:srgbClr val="000000"/>
                </a:solidFill>
                <a:latin typeface="Tahoma" panose="020B0604030504040204" pitchFamily="34" charset="0"/>
              </a:rPr>
              <a:t>Provides a basis for learner feedback</a:t>
            </a:r>
          </a:p>
          <a:p>
            <a:pPr>
              <a:buSzPts val="1000"/>
              <a:buFont typeface="Tahoma" panose="020B0604030504040204" pitchFamily="34" charset="0"/>
              <a:buChar char="•"/>
            </a:pPr>
            <a:r>
              <a:rPr lang="en-GB" altLang="en-US" dirty="0" smtClean="0">
                <a:solidFill>
                  <a:srgbClr val="000000"/>
                </a:solidFill>
                <a:latin typeface="Tahoma" panose="020B0604030504040204" pitchFamily="34" charset="0"/>
              </a:rPr>
              <a:t>Contributes to QA and standardisation process</a:t>
            </a:r>
          </a:p>
          <a:p>
            <a:pPr>
              <a:buSzPts val="1000"/>
              <a:buFont typeface="Tahoma" panose="020B0604030504040204" pitchFamily="34" charset="0"/>
              <a:buChar char="•"/>
            </a:pPr>
            <a:r>
              <a:rPr lang="en-GB" altLang="en-US" dirty="0" smtClean="0">
                <a:solidFill>
                  <a:srgbClr val="000000"/>
                </a:solidFill>
                <a:latin typeface="Tahoma" panose="020B0604030504040204" pitchFamily="34" charset="0"/>
              </a:rPr>
              <a:t>Make available information in the event of appeals – </a:t>
            </a:r>
            <a:r>
              <a:rPr lang="en-GB" altLang="en-US" b="1" dirty="0" smtClean="0">
                <a:solidFill>
                  <a:srgbClr val="0070C0"/>
                </a:solidFill>
                <a:latin typeface="Tahoma" panose="020B0604030504040204" pitchFamily="34" charset="0"/>
              </a:rPr>
              <a:t>Q: What is an appeals process</a:t>
            </a:r>
            <a:r>
              <a:rPr lang="en-GB" altLang="en-US" dirty="0" smtClean="0">
                <a:solidFill>
                  <a:srgbClr val="000000"/>
                </a:solidFill>
                <a:latin typeface="Tahoma" panose="020B0604030504040204" pitchFamily="34" charset="0"/>
              </a:rPr>
              <a:t>? You should have your own detailed in policy.  For this qualification yours is contained in your e-portfolio and is…….. Provides accurate information on learner achievement used for progression and accreditation etc.</a:t>
            </a:r>
          </a:p>
          <a:p>
            <a:endParaRPr lang="en-GB" altLang="en-US" dirty="0" smtClean="0">
              <a:solidFill>
                <a:srgbClr val="7030A0"/>
              </a:solidFill>
              <a:latin typeface="Tahoma" panose="020B0604030504040204" pitchFamily="34" charset="0"/>
            </a:endParaRPr>
          </a:p>
          <a:p>
            <a:pPr>
              <a:spcAft>
                <a:spcPts val="0"/>
              </a:spcAft>
            </a:pPr>
            <a:r>
              <a:rPr lang="en-GB" dirty="0" smtClean="0">
                <a:solidFill>
                  <a:srgbClr val="7030A0"/>
                </a:solidFill>
                <a:latin typeface="Arial" panose="020B0604020202020204" pitchFamily="34" charset="0"/>
                <a:ea typeface="Times New Roman" panose="02020603050405020304" pitchFamily="18" charset="0"/>
              </a:rPr>
              <a:t>14:15-14:25</a:t>
            </a:r>
            <a:endParaRPr lang="en-GB" sz="1800" dirty="0" smtClean="0">
              <a:solidFill>
                <a:srgbClr val="7030A0"/>
              </a:solidFill>
              <a:effectLst/>
              <a:latin typeface="Times New Roman" panose="02020603050405020304" pitchFamily="18" charset="0"/>
              <a:ea typeface="Times New Roman" panose="02020603050405020304" pitchFamily="18" charset="0"/>
            </a:endParaRPr>
          </a:p>
          <a:p>
            <a:pPr>
              <a:spcAft>
                <a:spcPts val="0"/>
              </a:spcAft>
            </a:pPr>
            <a:r>
              <a:rPr lang="en-GB" dirty="0">
                <a:solidFill>
                  <a:srgbClr val="7030A0"/>
                </a:solidFill>
                <a:latin typeface="Arial" panose="020B0604020202020204" pitchFamily="34" charset="0"/>
                <a:ea typeface="Times New Roman" panose="02020603050405020304" pitchFamily="18" charset="0"/>
              </a:rPr>
              <a:t>4 hrs 15 mins – 4 hrs 25 mins</a:t>
            </a:r>
            <a:endParaRPr lang="en-GB" sz="1800" dirty="0" smtClean="0">
              <a:solidFill>
                <a:srgbClr val="7030A0"/>
              </a:solidFill>
              <a:effectLst/>
              <a:latin typeface="Times New Roman" panose="02020603050405020304" pitchFamily="18" charset="0"/>
              <a:ea typeface="Times New Roman" panose="02020603050405020304" pitchFamily="18" charset="0"/>
            </a:endParaRPr>
          </a:p>
          <a:p>
            <a:r>
              <a:rPr lang="en-GB" b="1" dirty="0">
                <a:solidFill>
                  <a:srgbClr val="00B050"/>
                </a:solidFill>
              </a:rPr>
              <a:t>BREAK 15 mins 14.25-14.40</a:t>
            </a:r>
            <a:endParaRPr lang="en-GB" dirty="0">
              <a:solidFill>
                <a:srgbClr val="00B050"/>
              </a:solidFill>
            </a:endParaRPr>
          </a:p>
        </p:txBody>
      </p:sp>
      <p:sp>
        <p:nvSpPr>
          <p:cNvPr id="4" name="Slide Number Placeholder 3"/>
          <p:cNvSpPr>
            <a:spLocks noGrp="1"/>
          </p:cNvSpPr>
          <p:nvPr>
            <p:ph type="sldNum" sz="quarter" idx="10"/>
          </p:nvPr>
        </p:nvSpPr>
        <p:spPr/>
        <p:txBody>
          <a:bodyPr/>
          <a:lstStyle/>
          <a:p>
            <a:fld id="{7AD1A1E9-C178-4DE5-B427-35E61C061795}" type="slidenum">
              <a:rPr lang="en-GB" smtClean="0"/>
              <a:t>19</a:t>
            </a:fld>
            <a:endParaRPr lang="en-GB"/>
          </a:p>
        </p:txBody>
      </p:sp>
    </p:spTree>
    <p:extLst>
      <p:ext uri="{BB962C8B-B14F-4D97-AF65-F5344CB8AC3E}">
        <p14:creationId xmlns:p14="http://schemas.microsoft.com/office/powerpoint/2010/main" val="38893497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eaLnBrk="0" fontAlgn="base" hangingPunct="0">
              <a:spcBef>
                <a:spcPct val="30000"/>
              </a:spcBef>
              <a:spcAft>
                <a:spcPct val="0"/>
              </a:spcAft>
            </a:pPr>
            <a:r>
              <a:rPr lang="en-GB" altLang="en-US" b="1" dirty="0">
                <a:solidFill>
                  <a:srgbClr val="0033CC"/>
                </a:solidFill>
                <a:latin typeface="Tahoma" panose="020B0604030504040204" pitchFamily="34" charset="0"/>
                <a:ea typeface="ＭＳ Ｐゴシック" panose="020B0600070205080204" pitchFamily="34" charset="-128"/>
              </a:rPr>
              <a:t>Trainer to pose question “why do we need quality assurance and when will it be carried out?”</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Trainer to facilitate discussion to include:</a:t>
            </a:r>
            <a:endParaRPr lang="en-GB" altLang="en-US" sz="1000" b="1"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QA will be carried out throughout the assessment process.  </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The purpose is to ensure that assessors are performing accurately and fairly.  </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Internal Quality assurance (IQA) will be carried out by a member of staff in the same subject area as the assessors.  </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External Quality Assurance (EQA) is carried out by a member of an awarding body or organisation e.g. City &amp; Guilds.  </a:t>
            </a:r>
          </a:p>
          <a:p>
            <a:pPr lvl="0" eaLnBrk="0" fontAlgn="base" hangingPunct="0">
              <a:spcBef>
                <a:spcPct val="30000"/>
              </a:spcBef>
              <a:spcAft>
                <a:spcPct val="0"/>
              </a:spcAft>
              <a:buSzPts val="1000"/>
              <a:buFont typeface="Tahoma" panose="020B0604030504040204" pitchFamily="34" charset="0"/>
              <a:buChar char="•"/>
            </a:pPr>
            <a:r>
              <a:rPr lang="en-GB" altLang="en-US" sz="1000" dirty="0">
                <a:solidFill>
                  <a:srgbClr val="000000"/>
                </a:solidFill>
                <a:latin typeface="Tahoma" panose="020B0604030504040204" pitchFamily="34" charset="0"/>
                <a:ea typeface="ＭＳ Ｐゴシック" panose="020B0600070205080204" pitchFamily="34" charset="-128"/>
              </a:rPr>
              <a:t>Records need to be kept of these standardisation activities as the IQA and EQA will wish to see them.</a:t>
            </a:r>
            <a:endParaRPr lang="en-GB" altLang="en-US" sz="1000" b="1"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b="1" dirty="0">
                <a:solidFill>
                  <a:srgbClr val="FF0000"/>
                </a:solidFill>
                <a:latin typeface="Tahoma" panose="020B0604030504040204" pitchFamily="34" charset="0"/>
                <a:ea typeface="ＭＳ Ｐゴシック" panose="020B0600070205080204" pitchFamily="34" charset="-128"/>
              </a:rPr>
              <a:t>Standardisation as part of the QA process results in </a:t>
            </a:r>
            <a:r>
              <a:rPr lang="en-GB" altLang="en-US" b="1" u="sng" dirty="0">
                <a:solidFill>
                  <a:srgbClr val="FF0000"/>
                </a:solidFill>
                <a:latin typeface="Tahoma" panose="020B0604030504040204" pitchFamily="34" charset="0"/>
                <a:ea typeface="ＭＳ Ｐゴシック" panose="020B0600070205080204" pitchFamily="34" charset="-128"/>
              </a:rPr>
              <a:t>reliability of assessment decisions and upholds the credibility of assessment processes and decisions.</a:t>
            </a:r>
          </a:p>
          <a:p>
            <a:pPr lvl="0" eaLnBrk="0" fontAlgn="base" hangingPunct="0">
              <a:spcBef>
                <a:spcPct val="30000"/>
              </a:spcBef>
              <a:spcAft>
                <a:spcPct val="0"/>
              </a:spcAft>
            </a:pPr>
            <a:endParaRPr lang="en-GB" altLang="en-US" b="1" u="sng" dirty="0">
              <a:solidFill>
                <a:srgbClr val="FF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endParaRPr lang="en-GB" altLang="en-US" b="1" u="sng" dirty="0">
              <a:solidFill>
                <a:srgbClr val="FF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b="1" dirty="0" smtClean="0">
                <a:solidFill>
                  <a:srgbClr val="7030A0"/>
                </a:solidFill>
                <a:latin typeface="Arial" pitchFamily="34" charset="0"/>
                <a:ea typeface="ＭＳ Ｐゴシック" panose="020B0600070205080204" pitchFamily="34" charset="-128"/>
              </a:rPr>
              <a:t>14.40-14.45</a:t>
            </a:r>
          </a:p>
          <a:p>
            <a:pPr lvl="0" eaLnBrk="0" fontAlgn="base" hangingPunct="0">
              <a:spcBef>
                <a:spcPct val="30000"/>
              </a:spcBef>
              <a:spcAft>
                <a:spcPct val="0"/>
              </a:spcAft>
            </a:pPr>
            <a:r>
              <a:rPr lang="en-GB" altLang="en-US" b="1" dirty="0" smtClean="0">
                <a:solidFill>
                  <a:srgbClr val="7030A0"/>
                </a:solidFill>
                <a:latin typeface="Arial" pitchFamily="34" charset="0"/>
                <a:ea typeface="ＭＳ Ｐゴシック" panose="020B0600070205080204" pitchFamily="34" charset="-128"/>
              </a:rPr>
              <a:t>4 hrs 25 mins- 4hrs 30 mins</a:t>
            </a:r>
          </a:p>
          <a:p>
            <a:pPr lvl="0" eaLnBrk="0" fontAlgn="base" hangingPunct="0">
              <a:spcBef>
                <a:spcPct val="30000"/>
              </a:spcBef>
              <a:spcAft>
                <a:spcPct val="0"/>
              </a:spcAft>
            </a:pPr>
            <a:endParaRPr lang="en-GB" altLang="en-US" b="1" u="sng" dirty="0">
              <a:solidFill>
                <a:srgbClr val="FF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endParaRPr lang="en-US" altLang="en-US" b="1" dirty="0">
              <a:solidFill>
                <a:srgbClr val="7030A0"/>
              </a:solidFill>
              <a:latin typeface="Tahoma" panose="020B060403050404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20</a:t>
            </a:fld>
            <a:endParaRPr lang="en-GB"/>
          </a:p>
        </p:txBody>
      </p:sp>
    </p:spTree>
    <p:extLst>
      <p:ext uri="{BB962C8B-B14F-4D97-AF65-F5344CB8AC3E}">
        <p14:creationId xmlns:p14="http://schemas.microsoft.com/office/powerpoint/2010/main" val="23410526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eaLnBrk="0" fontAlgn="base" hangingPunct="0">
              <a:spcBef>
                <a:spcPct val="30000"/>
              </a:spcBef>
              <a:spcAft>
                <a:spcPct val="0"/>
              </a:spcAft>
            </a:pPr>
            <a:r>
              <a:rPr lang="en-GB" altLang="en-US" dirty="0">
                <a:solidFill>
                  <a:srgbClr val="000000"/>
                </a:solidFill>
                <a:latin typeface="Tahoma" panose="020B0604030504040204" pitchFamily="34" charset="0"/>
                <a:ea typeface="ＭＳ Ｐゴシック" panose="020B0600070205080204" pitchFamily="34" charset="-128"/>
              </a:rPr>
              <a:t>Trainer to reveal the title Standardisation and ask learners </a:t>
            </a:r>
            <a:r>
              <a:rPr lang="en-GB" altLang="en-US" b="1" dirty="0">
                <a:solidFill>
                  <a:srgbClr val="0033CC"/>
                </a:solidFill>
                <a:latin typeface="Tahoma" panose="020B0604030504040204" pitchFamily="34" charset="0"/>
                <a:ea typeface="ＭＳ Ｐゴシック" panose="020B0600070205080204" pitchFamily="34" charset="-128"/>
              </a:rPr>
              <a:t>“What do you understand by the term Standardisation?” </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Trainer to facilitate discussion and reveal the definition on slide at the end of discussion.</a:t>
            </a:r>
          </a:p>
          <a:p>
            <a:pPr lvl="0" eaLnBrk="0" fontAlgn="base" hangingPunct="0">
              <a:spcBef>
                <a:spcPct val="30000"/>
              </a:spcBef>
              <a:spcAft>
                <a:spcPct val="0"/>
              </a:spcAft>
            </a:pPr>
            <a:endParaRPr lang="en-GB" altLang="en-US" sz="10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Standardisation Activities could include events such as meetings of assessors to:</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Re-assess work &amp; discuss decisions</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Compare how assessment documents have been completed</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Interpret the qualification/programme requirements</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Design or revise assessment documents</a:t>
            </a:r>
          </a:p>
          <a:p>
            <a:pPr lvl="0" eaLnBrk="0" fontAlgn="base" hangingPunct="0">
              <a:spcBef>
                <a:spcPct val="30000"/>
              </a:spcBef>
              <a:spcAft>
                <a:spcPct val="0"/>
              </a:spcAft>
            </a:pPr>
            <a:r>
              <a:rPr lang="en-GB" altLang="en-US" sz="1000" dirty="0">
                <a:solidFill>
                  <a:srgbClr val="000000"/>
                </a:solidFill>
                <a:latin typeface="Tahoma" panose="020B0604030504040204" pitchFamily="34" charset="0"/>
                <a:ea typeface="ＭＳ Ｐゴシック" panose="020B0600070205080204" pitchFamily="34" charset="-128"/>
              </a:rPr>
              <a:t>Judge evidence as a team, rather than by one assessor.</a:t>
            </a:r>
          </a:p>
          <a:p>
            <a:pPr lvl="0" eaLnBrk="0" fontAlgn="base" hangingPunct="0">
              <a:spcBef>
                <a:spcPct val="30000"/>
              </a:spcBef>
              <a:spcAft>
                <a:spcPct val="0"/>
              </a:spcAft>
            </a:pPr>
            <a:endParaRPr lang="en-GB" altLang="en-US" sz="1000" dirty="0">
              <a:solidFill>
                <a:srgbClr val="000000"/>
              </a:solidFill>
              <a:latin typeface="Tahoma" panose="020B0604030504040204" pitchFamily="34" charset="0"/>
              <a:ea typeface="ＭＳ Ｐゴシック" panose="020B0600070205080204" pitchFamily="34" charset="-128"/>
            </a:endParaRPr>
          </a:p>
          <a:p>
            <a:pPr lvl="0" eaLnBrk="0" fontAlgn="base" hangingPunct="0">
              <a:spcBef>
                <a:spcPct val="30000"/>
              </a:spcBef>
              <a:spcAft>
                <a:spcPct val="0"/>
              </a:spcAft>
            </a:pPr>
            <a:r>
              <a:rPr lang="en-GB" altLang="en-US" sz="1000" b="1" dirty="0">
                <a:solidFill>
                  <a:srgbClr val="7030A0"/>
                </a:solidFill>
                <a:latin typeface="Tahoma" panose="020B0604030504040204" pitchFamily="34" charset="0"/>
                <a:ea typeface="ＭＳ Ｐゴシック" panose="020B0600070205080204" pitchFamily="34" charset="-128"/>
              </a:rPr>
              <a:t>Be expected to evidence this is your assessment plans and records.</a:t>
            </a:r>
          </a:p>
          <a:p>
            <a:pPr lvl="0" eaLnBrk="0" fontAlgn="base" hangingPunct="0">
              <a:spcBef>
                <a:spcPct val="30000"/>
              </a:spcBef>
              <a:spcAft>
                <a:spcPct val="0"/>
              </a:spcAft>
            </a:pPr>
            <a:r>
              <a:rPr lang="en-GB" altLang="en-US" sz="1000" b="1" dirty="0" smtClean="0">
                <a:solidFill>
                  <a:srgbClr val="7030A0"/>
                </a:solidFill>
                <a:latin typeface="Arial" pitchFamily="34" charset="0"/>
                <a:ea typeface="ＭＳ Ｐゴシック" panose="020B0600070205080204" pitchFamily="34" charset="-128"/>
              </a:rPr>
              <a:t>14.30-14.35</a:t>
            </a:r>
            <a:endParaRPr lang="en-GB" altLang="en-US" sz="1000" b="1" dirty="0">
              <a:solidFill>
                <a:srgbClr val="7030A0"/>
              </a:solidFill>
              <a:latin typeface="Arial" pitchFamily="34" charset="0"/>
              <a:ea typeface="ＭＳ Ｐゴシック" panose="020B0600070205080204" pitchFamily="34" charset="-128"/>
            </a:endParaRPr>
          </a:p>
          <a:p>
            <a:pPr lvl="0" eaLnBrk="0" fontAlgn="base" hangingPunct="0">
              <a:spcBef>
                <a:spcPct val="30000"/>
              </a:spcBef>
              <a:spcAft>
                <a:spcPct val="0"/>
              </a:spcAft>
            </a:pPr>
            <a:r>
              <a:rPr lang="en-GB" altLang="en-US" sz="1000" b="1" dirty="0">
                <a:solidFill>
                  <a:srgbClr val="7030A0"/>
                </a:solidFill>
                <a:latin typeface="Arial" pitchFamily="34" charset="0"/>
                <a:ea typeface="ＭＳ Ｐゴシック" panose="020B0600070205080204" pitchFamily="34" charset="-128"/>
              </a:rPr>
              <a:t>4 hrs </a:t>
            </a:r>
            <a:r>
              <a:rPr lang="en-GB" altLang="en-US" sz="1000" b="1" dirty="0" smtClean="0">
                <a:solidFill>
                  <a:srgbClr val="7030A0"/>
                </a:solidFill>
                <a:latin typeface="Arial" pitchFamily="34" charset="0"/>
                <a:ea typeface="ＭＳ Ｐゴシック" panose="020B0600070205080204" pitchFamily="34" charset="-128"/>
              </a:rPr>
              <a:t>30 </a:t>
            </a:r>
            <a:r>
              <a:rPr lang="en-GB" altLang="en-US" sz="1000" b="1" dirty="0">
                <a:solidFill>
                  <a:srgbClr val="7030A0"/>
                </a:solidFill>
                <a:latin typeface="Arial" pitchFamily="34" charset="0"/>
                <a:ea typeface="ＭＳ Ｐゴシック" panose="020B0600070205080204" pitchFamily="34" charset="-128"/>
              </a:rPr>
              <a:t>mins- 4hrs </a:t>
            </a:r>
            <a:r>
              <a:rPr lang="en-GB" altLang="en-US" sz="1000" b="1" dirty="0" smtClean="0">
                <a:solidFill>
                  <a:srgbClr val="7030A0"/>
                </a:solidFill>
                <a:latin typeface="Arial" pitchFamily="34" charset="0"/>
                <a:ea typeface="ＭＳ Ｐゴシック" panose="020B0600070205080204" pitchFamily="34" charset="-128"/>
              </a:rPr>
              <a:t>35 </a:t>
            </a:r>
            <a:r>
              <a:rPr lang="en-GB" altLang="en-US" sz="1000" b="1" dirty="0">
                <a:solidFill>
                  <a:srgbClr val="7030A0"/>
                </a:solidFill>
                <a:latin typeface="Arial" pitchFamily="34" charset="0"/>
                <a:ea typeface="ＭＳ Ｐゴシック" panose="020B0600070205080204" pitchFamily="34" charset="-128"/>
              </a:rPr>
              <a:t>mins</a:t>
            </a: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21</a:t>
            </a:fld>
            <a:endParaRPr lang="en-GB"/>
          </a:p>
        </p:txBody>
      </p:sp>
    </p:spTree>
    <p:extLst>
      <p:ext uri="{BB962C8B-B14F-4D97-AF65-F5344CB8AC3E}">
        <p14:creationId xmlns:p14="http://schemas.microsoft.com/office/powerpoint/2010/main" val="16119361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11981" y="4777195"/>
            <a:ext cx="6220902" cy="5149443"/>
          </a:xfrm>
        </p:spPr>
        <p:txBody>
          <a:bodyPr/>
          <a:lstStyle/>
          <a:p>
            <a:pPr lvl="0" eaLnBrk="0" fontAlgn="base" hangingPunct="0">
              <a:spcBef>
                <a:spcPct val="0"/>
              </a:spcBef>
              <a:spcAft>
                <a:spcPct val="0"/>
              </a:spcAft>
              <a:defRPr/>
            </a:pPr>
            <a:r>
              <a:rPr lang="en-GB" sz="1000" b="1" dirty="0">
                <a:solidFill>
                  <a:srgbClr val="0070C0"/>
                </a:solidFill>
                <a:latin typeface="Verdana" panose="020B0604030504040204" pitchFamily="34" charset="0"/>
                <a:ea typeface="ＭＳ Ｐゴシック" panose="020B0600070205080204" pitchFamily="34" charset="-128"/>
              </a:rPr>
              <a:t>Q: Why is it so important that as assessors we continue to take part in CPD and reflect on our practice regularly?</a:t>
            </a:r>
          </a:p>
          <a:p>
            <a:pPr lvl="0" eaLnBrk="0" fontAlgn="base" hangingPunct="0">
              <a:spcBef>
                <a:spcPct val="0"/>
              </a:spcBef>
              <a:spcAft>
                <a:spcPct val="0"/>
              </a:spcAft>
              <a:defRPr/>
            </a:pPr>
            <a:r>
              <a:rPr lang="en-GB" sz="1000" dirty="0">
                <a:solidFill>
                  <a:srgbClr val="000000"/>
                </a:solidFill>
                <a:latin typeface="Verdana" panose="020B0604030504040204" pitchFamily="34" charset="0"/>
                <a:ea typeface="ＭＳ Ｐゴシック" panose="020B0600070205080204" pitchFamily="34" charset="-128"/>
              </a:rPr>
              <a:t>Trainer to add to a flipchart learner contributions</a:t>
            </a:r>
          </a:p>
          <a:p>
            <a:pPr lvl="0" eaLnBrk="0" fontAlgn="base" hangingPunct="0">
              <a:spcBef>
                <a:spcPct val="0"/>
              </a:spcBef>
              <a:spcAft>
                <a:spcPct val="0"/>
              </a:spcAft>
              <a:defRPr/>
            </a:pPr>
            <a:r>
              <a:rPr lang="en-GB" sz="1000" b="1" dirty="0">
                <a:solidFill>
                  <a:srgbClr val="000000"/>
                </a:solidFill>
                <a:latin typeface="Verdana" panose="020B0604030504040204" pitchFamily="34" charset="0"/>
                <a:ea typeface="ＭＳ Ｐゴシック" panose="020B0600070205080204" pitchFamily="34" charset="-128"/>
              </a:rPr>
              <a:t>Ensure that assessors:</a:t>
            </a:r>
          </a:p>
          <a:p>
            <a:pPr marL="171450" lvl="0" indent="-171450" eaLnBrk="0" fontAlgn="base" hangingPunct="0">
              <a:spcBef>
                <a:spcPct val="0"/>
              </a:spcBef>
              <a:spcAft>
                <a:spcPct val="0"/>
              </a:spcAft>
              <a:buFont typeface="Arial" panose="020B0604020202020204" pitchFamily="34" charset="0"/>
              <a:buChar char="•"/>
              <a:defRPr/>
            </a:pPr>
            <a:r>
              <a:rPr lang="en-GB" sz="1000" dirty="0">
                <a:solidFill>
                  <a:srgbClr val="000000"/>
                </a:solidFill>
                <a:latin typeface="Verdana" panose="020B0604030504040204" pitchFamily="34" charset="0"/>
                <a:ea typeface="ＭＳ Ｐゴシック" panose="020B0600070205080204" pitchFamily="34" charset="-128"/>
              </a:rPr>
              <a:t>Continually reflect on their assessment practice and ensure it meets legal, organisational and awarding body requirements.</a:t>
            </a:r>
          </a:p>
          <a:p>
            <a:pPr marL="171450" lvl="0" indent="-171450" eaLnBrk="0" fontAlgn="base" hangingPunct="0">
              <a:spcBef>
                <a:spcPct val="0"/>
              </a:spcBef>
              <a:spcAft>
                <a:spcPct val="0"/>
              </a:spcAft>
              <a:buFont typeface="Arial" panose="020B0604020202020204" pitchFamily="34" charset="0"/>
              <a:buChar char="•"/>
              <a:defRPr/>
            </a:pPr>
            <a:r>
              <a:rPr lang="en-GB" sz="1000" dirty="0">
                <a:solidFill>
                  <a:srgbClr val="000000"/>
                </a:solidFill>
                <a:latin typeface="Verdana" panose="020B0604030504040204" pitchFamily="34" charset="0"/>
                <a:ea typeface="ＭＳ Ｐゴシック" panose="020B0600070205080204" pitchFamily="34" charset="-128"/>
              </a:rPr>
              <a:t>Learn lessons from their practice, interactions from learners, other assessors and those involved in quality assurance standardisation processes and improve what they do.  </a:t>
            </a:r>
          </a:p>
          <a:p>
            <a:pPr marL="171450" lvl="0" indent="-171450" eaLnBrk="0" fontAlgn="base" hangingPunct="0">
              <a:spcBef>
                <a:spcPct val="0"/>
              </a:spcBef>
              <a:spcAft>
                <a:spcPct val="0"/>
              </a:spcAft>
              <a:buFont typeface="Arial" panose="020B0604020202020204" pitchFamily="34" charset="0"/>
              <a:buChar char="•"/>
              <a:defRPr/>
            </a:pPr>
            <a:r>
              <a:rPr lang="en-GB" sz="1000" dirty="0">
                <a:solidFill>
                  <a:srgbClr val="000000"/>
                </a:solidFill>
                <a:latin typeface="Verdana" panose="020B0604030504040204" pitchFamily="34" charset="0"/>
                <a:ea typeface="ＭＳ Ｐゴシック" panose="020B0600070205080204" pitchFamily="34" charset="-128"/>
              </a:rPr>
              <a:t>Maintain their occupational expertise by keeping up with changes in technology, working practices and standards in their sector</a:t>
            </a:r>
          </a:p>
          <a:p>
            <a:pPr marL="171450" lvl="0" indent="-171450" eaLnBrk="0" fontAlgn="base" hangingPunct="0">
              <a:spcBef>
                <a:spcPct val="0"/>
              </a:spcBef>
              <a:spcAft>
                <a:spcPct val="0"/>
              </a:spcAft>
              <a:buFont typeface="Arial" panose="020B0604020202020204" pitchFamily="34" charset="0"/>
              <a:buChar char="•"/>
              <a:defRPr/>
            </a:pPr>
            <a:r>
              <a:rPr lang="en-GB" sz="1000" dirty="0">
                <a:solidFill>
                  <a:srgbClr val="000000"/>
                </a:solidFill>
                <a:latin typeface="Verdana" panose="020B0604030504040204" pitchFamily="34" charset="0"/>
                <a:ea typeface="ＭＳ Ｐゴシック" panose="020B0600070205080204" pitchFamily="34" charset="-128"/>
              </a:rPr>
              <a:t>Maintain their expertise in assessment by keeping up to date with new assessment standards, requirements and methods.</a:t>
            </a:r>
          </a:p>
          <a:p>
            <a:pPr marL="171450" lvl="0" indent="-171450" eaLnBrk="0" fontAlgn="base" hangingPunct="0">
              <a:spcBef>
                <a:spcPct val="0"/>
              </a:spcBef>
              <a:spcAft>
                <a:spcPct val="0"/>
              </a:spcAft>
              <a:buFont typeface="Arial" panose="020B0604020202020204" pitchFamily="34" charset="0"/>
              <a:buChar char="•"/>
              <a:defRPr/>
            </a:pPr>
            <a:endParaRPr lang="en-GB" sz="1000" dirty="0">
              <a:solidFill>
                <a:srgbClr val="000000"/>
              </a:solidFill>
              <a:latin typeface="Verdana" panose="020B0604030504040204" pitchFamily="34" charset="0"/>
              <a:ea typeface="ＭＳ Ｐゴシック" panose="020B0600070205080204" pitchFamily="34" charset="-128"/>
            </a:endParaRPr>
          </a:p>
          <a:p>
            <a:r>
              <a:rPr lang="en-GB" b="1" dirty="0">
                <a:solidFill>
                  <a:srgbClr val="7030A0"/>
                </a:solidFill>
              </a:rPr>
              <a:t>14.50- 15.00</a:t>
            </a:r>
          </a:p>
          <a:p>
            <a:r>
              <a:rPr lang="en-GB" b="1" dirty="0">
                <a:solidFill>
                  <a:srgbClr val="7030A0"/>
                </a:solidFill>
              </a:rPr>
              <a:t>4hrs 35 mins- 4hrs 45 mins</a:t>
            </a:r>
          </a:p>
          <a:p>
            <a:pPr lvl="0" eaLnBrk="0" fontAlgn="base" hangingPunct="0">
              <a:spcBef>
                <a:spcPct val="0"/>
              </a:spcBef>
              <a:spcAft>
                <a:spcPct val="0"/>
              </a:spcAft>
              <a:defRPr/>
            </a:pPr>
            <a:endParaRPr lang="en-GB" sz="1000" dirty="0">
              <a:solidFill>
                <a:srgbClr val="000000"/>
              </a:solidFill>
              <a:latin typeface="Verdana" panose="020B0604030504040204" pitchFamily="34" charset="0"/>
              <a:ea typeface="ＭＳ Ｐゴシック" panose="020B0600070205080204" pitchFamily="34" charset="-128"/>
            </a:endParaRPr>
          </a:p>
          <a:p>
            <a:pPr marL="171450" lvl="0" indent="-171450" eaLnBrk="0" fontAlgn="base" hangingPunct="0">
              <a:spcBef>
                <a:spcPct val="0"/>
              </a:spcBef>
              <a:spcAft>
                <a:spcPct val="0"/>
              </a:spcAft>
              <a:buFont typeface="Arial" panose="020B0604020202020204" pitchFamily="34" charset="0"/>
              <a:buChar char="•"/>
              <a:defRPr/>
            </a:pPr>
            <a:endParaRPr lang="en-GB" sz="1000" dirty="0">
              <a:solidFill>
                <a:srgbClr val="000000"/>
              </a:solidFill>
              <a:latin typeface="Verdana" panose="020B0604030504040204" pitchFamily="34" charset="0"/>
              <a:ea typeface="ＭＳ Ｐゴシック" panose="020B0600070205080204" pitchFamily="34" charset="-128"/>
            </a:endParaRPr>
          </a:p>
          <a:p>
            <a:pPr lvl="0" eaLnBrk="0" fontAlgn="base" hangingPunct="0">
              <a:spcBef>
                <a:spcPct val="0"/>
              </a:spcBef>
              <a:spcAft>
                <a:spcPct val="0"/>
              </a:spcAft>
              <a:defRPr/>
            </a:pPr>
            <a:r>
              <a:rPr lang="en-GB" sz="1000" b="1" dirty="0">
                <a:solidFill>
                  <a:srgbClr val="000000"/>
                </a:solidFill>
                <a:latin typeface="Verdana" panose="020B0604030504040204" pitchFamily="34" charset="0"/>
                <a:ea typeface="ＭＳ Ｐゴシック" panose="020B0600070205080204" pitchFamily="34" charset="-128"/>
              </a:rPr>
              <a:t>OVERVIEW OF THE TAQA QUALIFICATION -  UNITS</a:t>
            </a:r>
          </a:p>
          <a:p>
            <a:pPr lvl="0" eaLnBrk="0" fontAlgn="base" hangingPunct="0">
              <a:spcBef>
                <a:spcPct val="0"/>
              </a:spcBef>
              <a:spcAft>
                <a:spcPct val="0"/>
              </a:spcAft>
              <a:defRPr/>
            </a:pPr>
            <a:r>
              <a:rPr lang="en-GB" sz="1000" b="1" dirty="0">
                <a:solidFill>
                  <a:srgbClr val="000000"/>
                </a:solidFill>
                <a:latin typeface="Verdana" panose="020B0604030504040204" pitchFamily="34" charset="0"/>
                <a:ea typeface="ＭＳ Ｐゴシック" panose="020B0600070205080204" pitchFamily="34" charset="-128"/>
              </a:rPr>
              <a:t>As part of CET do not go too deeply into portfolios </a:t>
            </a:r>
            <a:r>
              <a:rPr lang="en-GB" sz="1000" b="1" dirty="0" err="1">
                <a:solidFill>
                  <a:srgbClr val="000000"/>
                </a:solidFill>
                <a:latin typeface="Verdana" panose="020B0604030504040204" pitchFamily="34" charset="0"/>
                <a:ea typeface="ＭＳ Ｐゴシック" panose="020B0600070205080204" pitchFamily="34" charset="-128"/>
              </a:rPr>
              <a:t>etc</a:t>
            </a:r>
            <a:r>
              <a:rPr lang="en-GB" sz="1000" b="1" dirty="0">
                <a:solidFill>
                  <a:srgbClr val="000000"/>
                </a:solidFill>
                <a:latin typeface="Verdana" panose="020B0604030504040204" pitchFamily="34" charset="0"/>
                <a:ea typeface="ＭＳ Ｐゴシック" panose="020B0600070205080204" pitchFamily="34" charset="-128"/>
              </a:rPr>
              <a:t> as will be arranged one to one with each learner</a:t>
            </a:r>
          </a:p>
          <a:p>
            <a:pPr lvl="0" eaLnBrk="0" fontAlgn="base" hangingPunct="0">
              <a:spcBef>
                <a:spcPct val="0"/>
              </a:spcBef>
              <a:spcAft>
                <a:spcPct val="0"/>
              </a:spcAft>
              <a:defRPr/>
            </a:pPr>
            <a:endParaRPr lang="en-GB" sz="1000" b="1" dirty="0">
              <a:solidFill>
                <a:srgbClr val="000000"/>
              </a:solidFill>
              <a:latin typeface="Verdana" panose="020B0604030504040204" pitchFamily="34" charset="0"/>
              <a:ea typeface="ＭＳ Ｐゴシック" panose="020B0600070205080204" pitchFamily="34" charset="-128"/>
            </a:endParaRPr>
          </a:p>
          <a:p>
            <a:pPr lvl="0" eaLnBrk="0" fontAlgn="base" hangingPunct="0">
              <a:spcBef>
                <a:spcPct val="0"/>
              </a:spcBef>
              <a:spcAft>
                <a:spcPct val="0"/>
              </a:spcAft>
              <a:defRPr/>
            </a:pPr>
            <a:r>
              <a:rPr lang="en-GB" sz="1000" b="1" dirty="0">
                <a:solidFill>
                  <a:srgbClr val="7030A0"/>
                </a:solidFill>
                <a:latin typeface="Verdana" panose="020B0604030504040204" pitchFamily="34" charset="0"/>
                <a:ea typeface="ＭＳ Ｐゴシック" panose="020B0600070205080204" pitchFamily="34" charset="-128"/>
              </a:rPr>
              <a:t>15.00-15.30  4hrs 45 mins-5 hrs 15 mins</a:t>
            </a:r>
          </a:p>
          <a:p>
            <a:pPr lvl="0" eaLnBrk="0" fontAlgn="base" hangingPunct="0">
              <a:spcBef>
                <a:spcPct val="0"/>
              </a:spcBef>
              <a:spcAft>
                <a:spcPct val="0"/>
              </a:spcAft>
              <a:defRPr/>
            </a:pPr>
            <a:endParaRPr lang="en-GB" sz="1000" b="1" dirty="0">
              <a:solidFill>
                <a:srgbClr val="000000"/>
              </a:solidFill>
              <a:latin typeface="Verdana" panose="020B0604030504040204" pitchFamily="34" charset="0"/>
              <a:ea typeface="ＭＳ Ｐゴシック" panose="020B0600070205080204" pitchFamily="34" charset="-128"/>
            </a:endParaRPr>
          </a:p>
          <a:p>
            <a:pPr lvl="0" eaLnBrk="0" fontAlgn="base" hangingPunct="0">
              <a:spcBef>
                <a:spcPct val="0"/>
              </a:spcBef>
              <a:spcAft>
                <a:spcPct val="0"/>
              </a:spcAft>
              <a:defRPr/>
            </a:pPr>
            <a:r>
              <a:rPr lang="en-GB" sz="1000" b="1" dirty="0">
                <a:solidFill>
                  <a:srgbClr val="FF0000"/>
                </a:solidFill>
                <a:latin typeface="Verdana" panose="020B0604030504040204" pitchFamily="34" charset="0"/>
                <a:ea typeface="ＭＳ Ｐゴシック" panose="020B0600070205080204" pitchFamily="34" charset="-128"/>
              </a:rPr>
              <a:t>TASK:  Completion of the 3 workbooks.</a:t>
            </a:r>
          </a:p>
          <a:p>
            <a:pPr lvl="0" eaLnBrk="0" fontAlgn="base" hangingPunct="0">
              <a:spcBef>
                <a:spcPct val="0"/>
              </a:spcBef>
              <a:spcAft>
                <a:spcPct val="0"/>
              </a:spcAft>
              <a:defRPr/>
            </a:pPr>
            <a:endParaRPr lang="en-GB" sz="1000" b="1" dirty="0">
              <a:solidFill>
                <a:srgbClr val="FF0000"/>
              </a:solidFill>
              <a:latin typeface="Verdana" panose="020B0604030504040204" pitchFamily="34" charset="0"/>
              <a:ea typeface="ＭＳ Ｐゴシック" panose="020B0600070205080204" pitchFamily="34" charset="-128"/>
            </a:endParaRPr>
          </a:p>
          <a:p>
            <a:pPr lvl="0" eaLnBrk="0" fontAlgn="base" hangingPunct="0">
              <a:spcBef>
                <a:spcPct val="0"/>
              </a:spcBef>
              <a:spcAft>
                <a:spcPct val="0"/>
              </a:spcAft>
              <a:defRPr/>
            </a:pPr>
            <a:r>
              <a:rPr lang="en-GB" sz="1000" b="1" dirty="0">
                <a:solidFill>
                  <a:srgbClr val="FF0000"/>
                </a:solidFill>
                <a:latin typeface="Verdana" panose="020B0604030504040204" pitchFamily="34" charset="0"/>
                <a:ea typeface="ＭＳ Ｐゴシック" panose="020B0600070205080204" pitchFamily="34" charset="-128"/>
              </a:rPr>
              <a:t>Recap and close – any questions </a:t>
            </a:r>
          </a:p>
          <a:p>
            <a:pPr lvl="0" eaLnBrk="0" fontAlgn="base" hangingPunct="0">
              <a:spcBef>
                <a:spcPct val="0"/>
              </a:spcBef>
              <a:spcAft>
                <a:spcPct val="0"/>
              </a:spcAft>
              <a:defRPr/>
            </a:pPr>
            <a:endParaRPr lang="en-GB" sz="1000" b="1" dirty="0">
              <a:solidFill>
                <a:srgbClr val="FF0000"/>
              </a:solidFill>
              <a:latin typeface="Verdana" panose="020B0604030504040204" pitchFamily="34" charset="0"/>
              <a:ea typeface="ＭＳ Ｐゴシック" panose="020B0600070205080204" pitchFamily="34" charset="-128"/>
            </a:endParaRPr>
          </a:p>
          <a:p>
            <a:pPr lvl="0" eaLnBrk="0" fontAlgn="base" hangingPunct="0">
              <a:spcBef>
                <a:spcPct val="0"/>
              </a:spcBef>
              <a:spcAft>
                <a:spcPct val="0"/>
              </a:spcAft>
              <a:defRPr/>
            </a:pPr>
            <a:r>
              <a:rPr lang="en-GB" sz="1000" b="1" dirty="0">
                <a:solidFill>
                  <a:srgbClr val="FF0000"/>
                </a:solidFill>
                <a:latin typeface="Verdana" panose="020B0604030504040204" pitchFamily="34" charset="0"/>
                <a:ea typeface="ＭＳ Ｐゴシック" panose="020B0600070205080204" pitchFamily="34" charset="-128"/>
              </a:rPr>
              <a:t>CLOSING TASK: </a:t>
            </a:r>
            <a:r>
              <a:rPr lang="en-GB" sz="1000" dirty="0">
                <a:solidFill>
                  <a:srgbClr val="000000"/>
                </a:solidFill>
                <a:latin typeface="Verdana" panose="020B0604030504040204" pitchFamily="34" charset="0"/>
                <a:ea typeface="ＭＳ Ｐゴシック" panose="020B0600070205080204" pitchFamily="34" charset="-128"/>
              </a:rPr>
              <a:t>Individual completion of principles worksheet to take away.</a:t>
            </a:r>
          </a:p>
          <a:p>
            <a:pPr lvl="0" eaLnBrk="0" fontAlgn="base" hangingPunct="0">
              <a:spcBef>
                <a:spcPct val="0"/>
              </a:spcBef>
              <a:spcAft>
                <a:spcPct val="0"/>
              </a:spcAft>
              <a:defRPr/>
            </a:pPr>
            <a:r>
              <a:rPr lang="en-GB" sz="1000" b="1" dirty="0">
                <a:solidFill>
                  <a:srgbClr val="FFFFFF"/>
                </a:solidFill>
                <a:latin typeface="Verdana" panose="020B0604030504040204" pitchFamily="34" charset="0"/>
                <a:ea typeface="ＭＳ Ｐゴシック" panose="020B0600070205080204" pitchFamily="34" charset="-128"/>
              </a:rPr>
              <a:t>15.30-15.40</a:t>
            </a:r>
            <a:endParaRPr lang="en-GB" sz="1000" b="1" dirty="0">
              <a:solidFill>
                <a:srgbClr val="7030A0"/>
              </a:solidFill>
              <a:latin typeface="Verdana" panose="020B0604030504040204" pitchFamily="34" charset="0"/>
              <a:ea typeface="ＭＳ Ｐゴシック" panose="020B0600070205080204" pitchFamily="34" charset="-128"/>
            </a:endParaRPr>
          </a:p>
          <a:p>
            <a:pPr lvl="0" eaLnBrk="0" fontAlgn="base" hangingPunct="0">
              <a:spcBef>
                <a:spcPct val="0"/>
              </a:spcBef>
              <a:spcAft>
                <a:spcPct val="0"/>
              </a:spcAft>
              <a:defRPr/>
            </a:pPr>
            <a:r>
              <a:rPr lang="en-GB" sz="1000" b="1" dirty="0">
                <a:solidFill>
                  <a:srgbClr val="7030A0"/>
                </a:solidFill>
                <a:latin typeface="Verdana" panose="020B0604030504040204" pitchFamily="34" charset="0"/>
                <a:ea typeface="ＭＳ Ｐゴシック" panose="020B0600070205080204" pitchFamily="34" charset="-128"/>
              </a:rPr>
              <a:t>5 hrs 15 mins- 5hrs 25 mins 15.30- 15.40</a:t>
            </a:r>
            <a:endParaRPr lang="en-GB" sz="1000" dirty="0">
              <a:solidFill>
                <a:srgbClr val="7030A0"/>
              </a:solidFill>
              <a:latin typeface="Verdana" panose="020B060403050404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7AD1A1E9-C178-4DE5-B427-35E61C061795}" type="slidenum">
              <a:rPr lang="en-GB" smtClean="0"/>
              <a:t>22</a:t>
            </a:fld>
            <a:endParaRPr lang="en-GB"/>
          </a:p>
        </p:txBody>
      </p:sp>
    </p:spTree>
    <p:extLst>
      <p:ext uri="{BB962C8B-B14F-4D97-AF65-F5344CB8AC3E}">
        <p14:creationId xmlns:p14="http://schemas.microsoft.com/office/powerpoint/2010/main" val="5078507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D1A1E9-C178-4DE5-B427-35E61C061795}" type="slidenum">
              <a:rPr lang="en-GB" smtClean="0"/>
              <a:t>23</a:t>
            </a:fld>
            <a:endParaRPr lang="en-GB"/>
          </a:p>
        </p:txBody>
      </p:sp>
    </p:spTree>
    <p:extLst>
      <p:ext uri="{BB962C8B-B14F-4D97-AF65-F5344CB8AC3E}">
        <p14:creationId xmlns:p14="http://schemas.microsoft.com/office/powerpoint/2010/main" val="409536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13/03/2020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hyperlink" Target="VID-20160311-WA0000.mp4"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3.jpg"/><Relationship Id="rId7"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jpeg"/><Relationship Id="rId11" Type="http://schemas.openxmlformats.org/officeDocument/2006/relationships/image" Target="../media/image16.jpeg"/><Relationship Id="rId5" Type="http://schemas.openxmlformats.org/officeDocument/2006/relationships/image" Target="../media/image10.jpeg"/><Relationship Id="rId10" Type="http://schemas.openxmlformats.org/officeDocument/2006/relationships/image" Target="../media/image15.png"/><Relationship Id="rId4" Type="http://schemas.openxmlformats.org/officeDocument/2006/relationships/image" Target="../media/image9.jpeg"/><Relationship Id="rId9"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3.jp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 Id="rId9"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hyperlink" Target="Helen%20Claridge.wmv" TargetMode="Externa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9.emf"/></Relationships>
</file>

<file path=ppt/slides/_rels/slide19.xml.rels><?xml version="1.0" encoding="UTF-8" standalone="yes"?>
<Relationships xmlns="http://schemas.openxmlformats.org/package/2006/relationships"><Relationship Id="rId8" Type="http://schemas.openxmlformats.org/officeDocument/2006/relationships/image" Target="../media/image34.emf"/><Relationship Id="rId3" Type="http://schemas.openxmlformats.org/officeDocument/2006/relationships/image" Target="../media/image3.jpg"/><Relationship Id="rId7" Type="http://schemas.openxmlformats.org/officeDocument/2006/relationships/image" Target="../media/image33.emf"/><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32.emf"/><Relationship Id="rId5" Type="http://schemas.openxmlformats.org/officeDocument/2006/relationships/image" Target="../media/image31.emf"/><Relationship Id="rId4" Type="http://schemas.openxmlformats.org/officeDocument/2006/relationships/image" Target="../media/image30.emf"/></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91402" y="341638"/>
            <a:ext cx="4551903" cy="4031873"/>
          </a:xfrm>
          <a:prstGeom prst="rect">
            <a:avLst/>
          </a:prstGeom>
          <a:noFill/>
        </p:spPr>
        <p:txBody>
          <a:bodyPr wrap="square" rtlCol="0">
            <a:spAutoFit/>
          </a:bodyPr>
          <a:lstStyle/>
          <a:p>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Understanding the Principles &amp; Practices of Assessment</a:t>
            </a: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Level 4 Certificate in Education &amp; Training</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1600" smtClean="0">
                <a:solidFill>
                  <a:srgbClr val="002060"/>
                </a:solidFill>
                <a:latin typeface="Tahoma" panose="020B0604030504040204" pitchFamily="34" charset="0"/>
                <a:ea typeface="Tahoma" panose="020B0604030504040204" pitchFamily="34" charset="0"/>
                <a:cs typeface="Tahoma" panose="020B0604030504040204" pitchFamily="34" charset="0"/>
              </a:rPr>
              <a:t>March 2020</a:t>
            </a:r>
            <a:endPar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172337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2879835"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AIM</a:t>
            </a:r>
            <a:endParaRPr lang="en-GB" sz="3200" b="1" dirty="0">
              <a:solidFill>
                <a:schemeClr val="bg1"/>
              </a:solidFill>
              <a:latin typeface="Arial" panose="020B0604020202020204" pitchFamily="34" charset="0"/>
              <a:cs typeface="Arial" panose="020B0604020202020204" pitchFamily="34" charset="0"/>
            </a:endParaRPr>
          </a:p>
        </p:txBody>
      </p:sp>
      <p:sp>
        <p:nvSpPr>
          <p:cNvPr id="3" name="Rectangle 1"/>
          <p:cNvSpPr>
            <a:spLocks noChangeArrowheads="1"/>
          </p:cNvSpPr>
          <p:nvPr/>
        </p:nvSpPr>
        <p:spPr bwMode="auto">
          <a:xfrm>
            <a:off x="1916604" y="909254"/>
            <a:ext cx="8280400"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GB" altLang="en-US" sz="4400" b="1" dirty="0">
                <a:solidFill>
                  <a:srgbClr val="0033CC"/>
                </a:solidFill>
                <a:latin typeface="Verdana" panose="020B0604030504040204" pitchFamily="34" charset="0"/>
              </a:rPr>
              <a:t>To enhance </a:t>
            </a:r>
            <a:r>
              <a:rPr lang="en-GB" altLang="en-US" sz="4400" b="1" dirty="0" smtClean="0">
                <a:solidFill>
                  <a:srgbClr val="0033CC"/>
                </a:solidFill>
                <a:latin typeface="Verdana" panose="020B0604030504040204" pitchFamily="34" charset="0"/>
              </a:rPr>
              <a:t>learner knowledge </a:t>
            </a:r>
            <a:r>
              <a:rPr lang="en-GB" altLang="en-US" sz="4400" b="1" dirty="0">
                <a:solidFill>
                  <a:srgbClr val="0033CC"/>
                </a:solidFill>
                <a:latin typeface="Verdana" panose="020B0604030504040204" pitchFamily="34" charset="0"/>
              </a:rPr>
              <a:t>of the principles and practices of </a:t>
            </a:r>
            <a:r>
              <a:rPr lang="en-GB" altLang="en-US" sz="4400" b="1" dirty="0" smtClean="0">
                <a:solidFill>
                  <a:srgbClr val="0033CC"/>
                </a:solidFill>
                <a:latin typeface="Verdana" panose="020B0604030504040204" pitchFamily="34" charset="0"/>
              </a:rPr>
              <a:t>assessment, </a:t>
            </a:r>
            <a:r>
              <a:rPr lang="en-GB" altLang="en-US" sz="4400" b="1" dirty="0">
                <a:solidFill>
                  <a:srgbClr val="0033CC"/>
                </a:solidFill>
                <a:latin typeface="Verdana" panose="020B0604030504040204" pitchFamily="34" charset="0"/>
              </a:rPr>
              <a:t>in a learning and development context</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2879835"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OBJECTIVES</a:t>
            </a:r>
            <a:endParaRPr lang="en-GB" sz="3200" b="1" dirty="0">
              <a:solidFill>
                <a:schemeClr val="bg1"/>
              </a:solidFill>
              <a:latin typeface="Arial" panose="020B0604020202020204" pitchFamily="34" charset="0"/>
              <a:cs typeface="Arial" panose="020B0604020202020204" pitchFamily="34" charset="0"/>
            </a:endParaRPr>
          </a:p>
        </p:txBody>
      </p:sp>
      <p:sp>
        <p:nvSpPr>
          <p:cNvPr id="3" name="Rectangle 1"/>
          <p:cNvSpPr>
            <a:spLocks noChangeArrowheads="1"/>
          </p:cNvSpPr>
          <p:nvPr/>
        </p:nvSpPr>
        <p:spPr bwMode="auto">
          <a:xfrm>
            <a:off x="768263" y="525914"/>
            <a:ext cx="11636679"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Identify factors that need to be considered when making assessment decisions</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Describe the key principles and concepts of assessment</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Compare strengths and limitations of assessment methods</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Explain considerations and risks when planning assessment </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Explain how feedback contributes to the assessment process</a:t>
            </a:r>
          </a:p>
        </p:txBody>
      </p:sp>
    </p:spTree>
    <p:extLst>
      <p:ext uri="{BB962C8B-B14F-4D97-AF65-F5344CB8AC3E}">
        <p14:creationId xmlns:p14="http://schemas.microsoft.com/office/powerpoint/2010/main" val="219468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6138042"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FUNCTIONS OF ASSESSMENT</a:t>
            </a:r>
            <a:endParaRPr lang="en-GB" sz="3200" b="1"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965" y="22478"/>
            <a:ext cx="4301359" cy="4301359"/>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393324" y="920245"/>
            <a:ext cx="3210089" cy="3477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9"/>
          <p:cNvSpPr txBox="1">
            <a:spLocks noChangeArrowheads="1"/>
          </p:cNvSpPr>
          <p:nvPr/>
        </p:nvSpPr>
        <p:spPr bwMode="auto">
          <a:xfrm>
            <a:off x="3668555" y="4470823"/>
            <a:ext cx="449842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50000"/>
              </a:spcBef>
              <a:buFontTx/>
              <a:buNone/>
            </a:pPr>
            <a:r>
              <a:rPr lang="en-GB" altLang="en-US" sz="2800" dirty="0" smtClean="0">
                <a:latin typeface="Franklin Gothic Demi" panose="020B0703020102020204" pitchFamily="34" charset="0"/>
              </a:rPr>
              <a:t>FORMATIVE ASSESSMENT </a:t>
            </a:r>
            <a:endParaRPr lang="en-GB" altLang="en-US" sz="2800" dirty="0">
              <a:latin typeface="Franklin Gothic Demi" panose="020B0703020102020204" pitchFamily="34" charset="0"/>
            </a:endParaRP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094005" y="240783"/>
            <a:ext cx="3110023" cy="293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9"/>
          <p:cNvSpPr txBox="1">
            <a:spLocks noChangeArrowheads="1"/>
          </p:cNvSpPr>
          <p:nvPr/>
        </p:nvSpPr>
        <p:spPr bwMode="auto">
          <a:xfrm>
            <a:off x="7614744" y="3250300"/>
            <a:ext cx="449842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50000"/>
              </a:spcBef>
              <a:buFontTx/>
              <a:buNone/>
            </a:pPr>
            <a:r>
              <a:rPr lang="en-GB" altLang="en-US" sz="2800" dirty="0" smtClean="0">
                <a:latin typeface="Franklin Gothic Demi" panose="020B0703020102020204" pitchFamily="34" charset="0"/>
              </a:rPr>
              <a:t>SUMMATIVE ASSESSMENT</a:t>
            </a:r>
            <a:endParaRPr lang="en-GB" altLang="en-US" sz="2800" dirty="0">
              <a:latin typeface="Franklin Gothic Demi" panose="020B0703020102020204" pitchFamily="34" charset="0"/>
            </a:endParaRPr>
          </a:p>
        </p:txBody>
      </p:sp>
    </p:spTree>
    <p:extLst>
      <p:ext uri="{BB962C8B-B14F-4D97-AF65-F5344CB8AC3E}">
        <p14:creationId xmlns:p14="http://schemas.microsoft.com/office/powerpoint/2010/main" val="398383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5276913"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INITIAL V DIAGNOSTIC</a:t>
            </a:r>
            <a:endParaRPr lang="en-GB" sz="3200" b="1" dirty="0">
              <a:solidFill>
                <a:schemeClr val="bg1"/>
              </a:solidFill>
              <a:latin typeface="Arial" panose="020B0604020202020204" pitchFamily="34" charset="0"/>
              <a:cs typeface="Arial" panose="020B0604020202020204" pitchFamily="34" charset="0"/>
            </a:endParaRPr>
          </a:p>
        </p:txBody>
      </p:sp>
      <p:pic>
        <p:nvPicPr>
          <p:cNvPr id="3" name="Picture 9" descr="C:\Users\Chris\Downloads\RidKMX4BT.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7431" y="555254"/>
            <a:ext cx="8445722" cy="514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20584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6335385"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DIAGNOSTIC ASSESSMENT</a:t>
            </a:r>
            <a:endParaRPr lang="en-GB" sz="32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1900239" y="1596221"/>
            <a:ext cx="1495425" cy="3087687"/>
          </a:xfrm>
          <a:prstGeom prst="rect">
            <a:avLst/>
          </a:prstGeom>
          <a:solidFill>
            <a:srgbClr val="CCE9AD"/>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smtClean="0">
                <a:solidFill>
                  <a:schemeClr val="tx1"/>
                </a:solidFill>
              </a:rPr>
              <a:t>Assists trainers to gain…</a:t>
            </a:r>
            <a:endParaRPr lang="en-GB" sz="2800" b="1" dirty="0">
              <a:solidFill>
                <a:schemeClr val="tx1"/>
              </a:solidFill>
            </a:endParaRPr>
          </a:p>
        </p:txBody>
      </p:sp>
      <p:sp>
        <p:nvSpPr>
          <p:cNvPr id="4" name="Rectangle 3"/>
          <p:cNvSpPr/>
          <p:nvPr/>
        </p:nvSpPr>
        <p:spPr>
          <a:xfrm>
            <a:off x="3879851" y="873908"/>
            <a:ext cx="2716213" cy="143986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t>understanding of current situation</a:t>
            </a:r>
          </a:p>
        </p:txBody>
      </p:sp>
      <p:sp>
        <p:nvSpPr>
          <p:cNvPr id="5" name="Rectangle 4"/>
          <p:cNvSpPr/>
          <p:nvPr/>
        </p:nvSpPr>
        <p:spPr>
          <a:xfrm>
            <a:off x="3890964" y="2488396"/>
            <a:ext cx="2693987" cy="1439862"/>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t>knowledge about how to improve</a:t>
            </a:r>
          </a:p>
        </p:txBody>
      </p:sp>
      <p:sp>
        <p:nvSpPr>
          <p:cNvPr id="6" name="Rectangle 5"/>
          <p:cNvSpPr/>
          <p:nvPr/>
        </p:nvSpPr>
        <p:spPr>
          <a:xfrm>
            <a:off x="3879851" y="4164796"/>
            <a:ext cx="2665413" cy="1439862"/>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t>required resources</a:t>
            </a:r>
          </a:p>
        </p:txBody>
      </p:sp>
      <p:sp>
        <p:nvSpPr>
          <p:cNvPr id="7" name="Oval 6"/>
          <p:cNvSpPr/>
          <p:nvPr/>
        </p:nvSpPr>
        <p:spPr>
          <a:xfrm>
            <a:off x="6735764" y="1958171"/>
            <a:ext cx="1798637" cy="170815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schemeClr val="bg1"/>
                </a:solidFill>
              </a:rPr>
              <a:t>Action</a:t>
            </a:r>
          </a:p>
        </p:txBody>
      </p:sp>
      <p:sp>
        <p:nvSpPr>
          <p:cNvPr id="8" name="Rectangle 7"/>
          <p:cNvSpPr/>
          <p:nvPr/>
        </p:nvSpPr>
        <p:spPr>
          <a:xfrm>
            <a:off x="8898961" y="1757748"/>
            <a:ext cx="1944688" cy="1852613"/>
          </a:xfrm>
          <a:prstGeom prst="rect">
            <a:avLst/>
          </a:prstGeom>
          <a:solidFill>
            <a:srgbClr val="CCE9AD"/>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schemeClr val="tx1"/>
                </a:solidFill>
              </a:rPr>
              <a:t>Improved learning outcomes</a:t>
            </a:r>
          </a:p>
        </p:txBody>
      </p:sp>
      <p:cxnSp>
        <p:nvCxnSpPr>
          <p:cNvPr id="9" name="Straight Arrow Connector 8"/>
          <p:cNvCxnSpPr/>
          <p:nvPr/>
        </p:nvCxnSpPr>
        <p:spPr>
          <a:xfrm>
            <a:off x="3336926" y="1835933"/>
            <a:ext cx="61277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298826" y="4507696"/>
            <a:ext cx="614363"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Bent-Up Arrow 10"/>
          <p:cNvSpPr/>
          <p:nvPr/>
        </p:nvSpPr>
        <p:spPr>
          <a:xfrm>
            <a:off x="6545264" y="3615521"/>
            <a:ext cx="1295400" cy="1095376"/>
          </a:xfrm>
          <a:prstGeom prst="bentUpArrow">
            <a:avLst>
              <a:gd name="adj1" fmla="val 27173"/>
              <a:gd name="adj2" fmla="val 25000"/>
              <a:gd name="adj3" fmla="val 25000"/>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0070C0"/>
              </a:solidFill>
            </a:endParaRPr>
          </a:p>
        </p:txBody>
      </p:sp>
      <p:sp>
        <p:nvSpPr>
          <p:cNvPr id="12" name="Bent-Up Arrow 11"/>
          <p:cNvSpPr/>
          <p:nvPr/>
        </p:nvSpPr>
        <p:spPr>
          <a:xfrm flipV="1">
            <a:off x="6615113" y="1141402"/>
            <a:ext cx="1044575" cy="904874"/>
          </a:xfrm>
          <a:prstGeom prst="bentUp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0070C0"/>
              </a:solidFill>
            </a:endParaRPr>
          </a:p>
        </p:txBody>
      </p:sp>
      <p:sp>
        <p:nvSpPr>
          <p:cNvPr id="13" name="Right Arrow 12"/>
          <p:cNvSpPr/>
          <p:nvPr/>
        </p:nvSpPr>
        <p:spPr>
          <a:xfrm>
            <a:off x="8345489" y="2650321"/>
            <a:ext cx="661987" cy="395287"/>
          </a:xfrm>
          <a:prstGeom prst="rightArrow">
            <a:avLst/>
          </a:prstGeom>
          <a:solidFill>
            <a:srgbClr val="A9DA7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Right Arrow 13"/>
          <p:cNvSpPr/>
          <p:nvPr/>
        </p:nvSpPr>
        <p:spPr>
          <a:xfrm>
            <a:off x="6487876" y="3163083"/>
            <a:ext cx="601662" cy="452437"/>
          </a:xfrm>
          <a:prstGeom prst="right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15" name="Elbow Connector 14"/>
          <p:cNvCxnSpPr>
            <a:stCxn id="8" idx="0"/>
          </p:cNvCxnSpPr>
          <p:nvPr/>
        </p:nvCxnSpPr>
        <p:spPr>
          <a:xfrm rot="16200000" flipV="1">
            <a:off x="7583599" y="-529958"/>
            <a:ext cx="1242219" cy="3333194"/>
          </a:xfrm>
          <a:prstGeom prst="bentConnector2">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Elbow Connector 15"/>
          <p:cNvCxnSpPr/>
          <p:nvPr/>
        </p:nvCxnSpPr>
        <p:spPr>
          <a:xfrm rot="5400000">
            <a:off x="2497821" y="684089"/>
            <a:ext cx="1047975" cy="747713"/>
          </a:xfrm>
          <a:prstGeom prst="bentConnector3">
            <a:avLst>
              <a:gd name="adj1" fmla="val 50000"/>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36926" y="521918"/>
            <a:ext cx="3227387"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3336926" y="3207077"/>
            <a:ext cx="614363"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714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WHY STRUCTURE ASSESSMENT?</a:t>
            </a:r>
            <a:endParaRPr lang="en-GB" sz="3200" b="1" dirty="0">
              <a:solidFill>
                <a:schemeClr val="bg1"/>
              </a:solidFill>
              <a:latin typeface="Arial" panose="020B0604020202020204" pitchFamily="34" charset="0"/>
              <a:cs typeface="Arial" panose="020B0604020202020204" pitchFamily="34" charset="0"/>
            </a:endParaRPr>
          </a:p>
        </p:txBody>
      </p:sp>
      <p:pic>
        <p:nvPicPr>
          <p:cNvPr id="19" name="Picture 3">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04534" y="280945"/>
            <a:ext cx="8291860" cy="5527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30655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THE ROLE OF EVIDENCE</a:t>
            </a:r>
            <a:endParaRPr lang="en-GB" sz="3200" b="1" dirty="0">
              <a:solidFill>
                <a:schemeClr val="bg1"/>
              </a:solidFill>
              <a:latin typeface="Arial" panose="020B0604020202020204" pitchFamily="34" charset="0"/>
              <a:cs typeface="Arial" panose="020B0604020202020204" pitchFamily="34" charset="0"/>
            </a:endParaRPr>
          </a:p>
        </p:txBody>
      </p:sp>
      <p:pic>
        <p:nvPicPr>
          <p:cNvPr id="4" name="Picture 8" descr="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434" y="227519"/>
            <a:ext cx="827087"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descr="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6434" y="1264661"/>
            <a:ext cx="863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0" descr="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6238" y="2421895"/>
            <a:ext cx="678775" cy="8336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1" descr="c"/>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3462" y="3641970"/>
            <a:ext cx="796572" cy="901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2" descr="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3462" y="4853561"/>
            <a:ext cx="935037" cy="93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13"/>
          <p:cNvSpPr txBox="1">
            <a:spLocks noChangeArrowheads="1"/>
          </p:cNvSpPr>
          <p:nvPr/>
        </p:nvSpPr>
        <p:spPr bwMode="auto">
          <a:xfrm>
            <a:off x="1555013" y="626152"/>
            <a:ext cx="3960812"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50000"/>
              </a:spcBef>
              <a:buFontTx/>
              <a:buNone/>
            </a:pPr>
            <a:r>
              <a:rPr lang="en-GB" altLang="en-US" b="1" dirty="0">
                <a:latin typeface="Verdana" panose="020B0604030504040204" pitchFamily="34" charset="0"/>
              </a:rPr>
              <a:t>ALID</a:t>
            </a:r>
          </a:p>
        </p:txBody>
      </p:sp>
      <p:sp>
        <p:nvSpPr>
          <p:cNvPr id="10" name="Text Box 14"/>
          <p:cNvSpPr txBox="1">
            <a:spLocks noChangeArrowheads="1"/>
          </p:cNvSpPr>
          <p:nvPr/>
        </p:nvSpPr>
        <p:spPr bwMode="auto">
          <a:xfrm>
            <a:off x="1555013" y="1611024"/>
            <a:ext cx="3240088"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50000"/>
              </a:spcBef>
              <a:buFontTx/>
              <a:buNone/>
            </a:pPr>
            <a:r>
              <a:rPr lang="en-GB" altLang="en-US" b="1" dirty="0">
                <a:latin typeface="Verdana" panose="020B0604030504040204" pitchFamily="34" charset="0"/>
              </a:rPr>
              <a:t>UTHENTIC</a:t>
            </a:r>
          </a:p>
        </p:txBody>
      </p:sp>
      <p:sp>
        <p:nvSpPr>
          <p:cNvPr id="11" name="Text Box 15"/>
          <p:cNvSpPr txBox="1">
            <a:spLocks noChangeArrowheads="1"/>
          </p:cNvSpPr>
          <p:nvPr/>
        </p:nvSpPr>
        <p:spPr bwMode="auto">
          <a:xfrm>
            <a:off x="1562091" y="2745104"/>
            <a:ext cx="2519362"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50000"/>
              </a:spcBef>
              <a:buFontTx/>
              <a:buNone/>
            </a:pPr>
            <a:r>
              <a:rPr lang="en-GB" altLang="en-US" b="1" dirty="0">
                <a:latin typeface="Verdana" panose="020B0604030504040204" pitchFamily="34" charset="0"/>
              </a:rPr>
              <a:t>ELIABLE</a:t>
            </a:r>
          </a:p>
        </p:txBody>
      </p:sp>
      <p:sp>
        <p:nvSpPr>
          <p:cNvPr id="12" name="Text Box 16"/>
          <p:cNvSpPr txBox="1">
            <a:spLocks noChangeArrowheads="1"/>
          </p:cNvSpPr>
          <p:nvPr/>
        </p:nvSpPr>
        <p:spPr bwMode="auto">
          <a:xfrm>
            <a:off x="1555013" y="3964178"/>
            <a:ext cx="24479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50000"/>
              </a:spcBef>
              <a:buFontTx/>
              <a:buNone/>
            </a:pPr>
            <a:r>
              <a:rPr lang="en-GB" altLang="en-US" b="1" dirty="0">
                <a:latin typeface="Verdana" panose="020B0604030504040204" pitchFamily="34" charset="0"/>
              </a:rPr>
              <a:t>URRENT</a:t>
            </a:r>
          </a:p>
        </p:txBody>
      </p:sp>
      <p:sp>
        <p:nvSpPr>
          <p:cNvPr id="13" name="Text Box 17"/>
          <p:cNvSpPr txBox="1">
            <a:spLocks noChangeArrowheads="1"/>
          </p:cNvSpPr>
          <p:nvPr/>
        </p:nvSpPr>
        <p:spPr bwMode="auto">
          <a:xfrm>
            <a:off x="1536937" y="5186688"/>
            <a:ext cx="30956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50000"/>
              </a:spcBef>
              <a:buFontTx/>
              <a:buNone/>
            </a:pPr>
            <a:r>
              <a:rPr lang="en-GB" altLang="en-US" b="1" dirty="0">
                <a:latin typeface="Verdana" panose="020B0604030504040204" pitchFamily="34" charset="0"/>
              </a:rPr>
              <a:t>UFFICENT</a:t>
            </a:r>
          </a:p>
        </p:txBody>
      </p:sp>
      <p:pic>
        <p:nvPicPr>
          <p:cNvPr id="14" name="Picture 18" descr="Practice-Objectivity-300x24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191498" y="208366"/>
            <a:ext cx="4229513" cy="3384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016431" y="1848661"/>
            <a:ext cx="2974511" cy="295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7455683" y="3715754"/>
            <a:ext cx="3153862" cy="2110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14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 calcmode="lin" valueType="num">
                                      <p:cBhvr additive="base">
                                        <p:cTn id="2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anim calcmode="lin" valueType="num">
                                      <p:cBhvr additive="base">
                                        <p:cTn id="35"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1">
                                            <p:txEl>
                                              <p:pRg st="0" end="0"/>
                                            </p:txEl>
                                          </p:spTgt>
                                        </p:tgtEl>
                                        <p:attrNameLst>
                                          <p:attrName>style.visibility</p:attrName>
                                        </p:attrNameLst>
                                      </p:cBhvr>
                                      <p:to>
                                        <p:strVal val="visible"/>
                                      </p:to>
                                    </p:set>
                                    <p:anim calcmode="lin" valueType="num">
                                      <p:cBhvr additive="base">
                                        <p:cTn id="41"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2">
                                            <p:txEl>
                                              <p:pRg st="0" end="0"/>
                                            </p:txEl>
                                          </p:spTgt>
                                        </p:tgtEl>
                                        <p:attrNameLst>
                                          <p:attrName>style.visibility</p:attrName>
                                        </p:attrNameLst>
                                      </p:cBhvr>
                                      <p:to>
                                        <p:strVal val="visible"/>
                                      </p:to>
                                    </p:set>
                                    <p:anim calcmode="lin" valueType="num">
                                      <p:cBhvr additive="base">
                                        <p:cTn id="4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13">
                                            <p:txEl>
                                              <p:pRg st="0" end="0"/>
                                            </p:txEl>
                                          </p:spTgt>
                                        </p:tgtEl>
                                        <p:attrNameLst>
                                          <p:attrName>style.visibility</p:attrName>
                                        </p:attrNameLst>
                                      </p:cBhvr>
                                      <p:to>
                                        <p:strVal val="visible"/>
                                      </p:to>
                                    </p:set>
                                    <p:anim calcmode="lin" valueType="num">
                                      <p:cBhvr additive="base">
                                        <p:cTn id="53"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14"/>
                                        </p:tgtEl>
                                        <p:attrNameLst>
                                          <p:attrName>style.visibility</p:attrName>
                                        </p:attrNameLst>
                                      </p:cBhvr>
                                      <p:to>
                                        <p:strVal val="visible"/>
                                      </p:to>
                                    </p:set>
                                    <p:anim calcmode="lin" valueType="num">
                                      <p:cBhvr additive="base">
                                        <p:cTn id="59" dur="500" fill="hold"/>
                                        <p:tgtEl>
                                          <p:spTgt spid="14"/>
                                        </p:tgtEl>
                                        <p:attrNameLst>
                                          <p:attrName>ppt_x</p:attrName>
                                        </p:attrNameLst>
                                      </p:cBhvr>
                                      <p:tavLst>
                                        <p:tav tm="0">
                                          <p:val>
                                            <p:strVal val="#ppt_x"/>
                                          </p:val>
                                        </p:tav>
                                        <p:tav tm="100000">
                                          <p:val>
                                            <p:strVal val="#ppt_x"/>
                                          </p:val>
                                        </p:tav>
                                      </p:tavLst>
                                    </p:anim>
                                    <p:anim calcmode="lin" valueType="num">
                                      <p:cBhvr additive="base">
                                        <p:cTn id="6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additive="base">
                                        <p:cTn id="65" dur="500" fill="hold"/>
                                        <p:tgtEl>
                                          <p:spTgt spid="15"/>
                                        </p:tgtEl>
                                        <p:attrNameLst>
                                          <p:attrName>ppt_x</p:attrName>
                                        </p:attrNameLst>
                                      </p:cBhvr>
                                      <p:tavLst>
                                        <p:tav tm="0">
                                          <p:val>
                                            <p:strVal val="#ppt_x"/>
                                          </p:val>
                                        </p:tav>
                                        <p:tav tm="100000">
                                          <p:val>
                                            <p:strVal val="#ppt_x"/>
                                          </p:val>
                                        </p:tav>
                                      </p:tavLst>
                                    </p:anim>
                                    <p:anim calcmode="lin" valueType="num">
                                      <p:cBhvr additive="base">
                                        <p:cTn id="6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16"/>
                                        </p:tgtEl>
                                        <p:attrNameLst>
                                          <p:attrName>style.visibility</p:attrName>
                                        </p:attrNameLst>
                                      </p:cBhvr>
                                      <p:to>
                                        <p:strVal val="visible"/>
                                      </p:to>
                                    </p:set>
                                    <p:anim calcmode="lin" valueType="num">
                                      <p:cBhvr additive="base">
                                        <p:cTn id="71" dur="500" fill="hold"/>
                                        <p:tgtEl>
                                          <p:spTgt spid="16"/>
                                        </p:tgtEl>
                                        <p:attrNameLst>
                                          <p:attrName>ppt_x</p:attrName>
                                        </p:attrNameLst>
                                      </p:cBhvr>
                                      <p:tavLst>
                                        <p:tav tm="0">
                                          <p:val>
                                            <p:strVal val="#ppt_x"/>
                                          </p:val>
                                        </p:tav>
                                        <p:tav tm="100000">
                                          <p:val>
                                            <p:strVal val="#ppt_x"/>
                                          </p:val>
                                        </p:tav>
                                      </p:tavLst>
                                    </p:anim>
                                    <p:anim calcmode="lin" valueType="num">
                                      <p:cBhvr additive="base">
                                        <p:cTn id="7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MAKING ASSESSMENT DECISIONS</a:t>
            </a:r>
            <a:endParaRPr lang="en-GB" sz="3200" b="1"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49355" y="335329"/>
            <a:ext cx="9568754" cy="3597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1"/>
          <p:cNvSpPr>
            <a:spLocks noChangeArrowheads="1"/>
          </p:cNvSpPr>
          <p:nvPr/>
        </p:nvSpPr>
        <p:spPr bwMode="auto">
          <a:xfrm>
            <a:off x="1725669" y="3840245"/>
            <a:ext cx="864076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GB" altLang="en-US" b="1" dirty="0">
                <a:solidFill>
                  <a:srgbClr val="0033CC"/>
                </a:solidFill>
                <a:latin typeface="Verdana" panose="020B0604030504040204" pitchFamily="34" charset="0"/>
              </a:rPr>
              <a:t>In 2 groups, discuss what </a:t>
            </a:r>
            <a:r>
              <a:rPr lang="en-GB" altLang="en-US" b="1" dirty="0" smtClean="0">
                <a:solidFill>
                  <a:srgbClr val="0033CC"/>
                </a:solidFill>
                <a:latin typeface="Verdana" panose="020B0604030504040204" pitchFamily="34" charset="0"/>
              </a:rPr>
              <a:t>factors will </a:t>
            </a:r>
            <a:r>
              <a:rPr lang="en-GB" altLang="en-US" b="1" dirty="0">
                <a:solidFill>
                  <a:srgbClr val="0033CC"/>
                </a:solidFill>
                <a:latin typeface="Verdana" panose="020B0604030504040204" pitchFamily="34" charset="0"/>
              </a:rPr>
              <a:t>influence you when making assessment decisions.</a:t>
            </a:r>
            <a:endParaRPr lang="en-GB" altLang="en-US" b="1" dirty="0">
              <a:solidFill>
                <a:schemeClr val="bg1"/>
              </a:solidFill>
              <a:latin typeface="Verdana" panose="020B0604030504040204" pitchFamily="34" charset="0"/>
            </a:endParaRPr>
          </a:p>
        </p:txBody>
      </p:sp>
    </p:spTree>
    <p:extLst>
      <p:ext uri="{BB962C8B-B14F-4D97-AF65-F5344CB8AC3E}">
        <p14:creationId xmlns:p14="http://schemas.microsoft.com/office/powerpoint/2010/main" val="35084702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998626" y="6161078"/>
            <a:ext cx="9034722" cy="584775"/>
          </a:xfrm>
          <a:prstGeom prst="rect">
            <a:avLst/>
          </a:prstGeom>
          <a:noFill/>
        </p:spPr>
        <p:txBody>
          <a:bodyPr wrap="square" rtlCol="0">
            <a:spAutoFit/>
          </a:bodyPr>
          <a:lstStyle/>
          <a:p>
            <a:r>
              <a:rPr lang="en-GB" sz="3100" b="1" dirty="0" smtClean="0">
                <a:solidFill>
                  <a:schemeClr val="bg1"/>
                </a:solidFill>
                <a:latin typeface="Arial" panose="020B0604020202020204" pitchFamily="34" charset="0"/>
                <a:cs typeface="Arial" panose="020B0604020202020204" pitchFamily="34" charset="0"/>
              </a:rPr>
              <a:t>LEGAL &amp; GOOD PRACTICE REQUIREMENTS</a:t>
            </a:r>
            <a:endParaRPr lang="en-GB" sz="3100" b="1" dirty="0">
              <a:solidFill>
                <a:schemeClr val="bg1"/>
              </a:solidFill>
              <a:latin typeface="Arial" panose="020B0604020202020204" pitchFamily="34" charset="0"/>
              <a:cs typeface="Arial" panose="020B0604020202020204" pitchFamily="34" charset="0"/>
            </a:endParaRPr>
          </a:p>
        </p:txBody>
      </p:sp>
      <p:pic>
        <p:nvPicPr>
          <p:cNvPr id="3"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61846" y="316707"/>
            <a:ext cx="3164625" cy="1657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216486" y="723080"/>
            <a:ext cx="3691422" cy="2249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7"/>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503123" y="2028333"/>
            <a:ext cx="3408798" cy="172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334133" y="3191539"/>
            <a:ext cx="3326125" cy="246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9"/>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708577" y="3772574"/>
            <a:ext cx="3058881" cy="1913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0"/>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5055317" y="1546594"/>
            <a:ext cx="2264841" cy="2916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24268" y="341759"/>
            <a:ext cx="3164625" cy="1657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78908" y="748132"/>
            <a:ext cx="3691422" cy="2249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7"/>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465545" y="2053385"/>
            <a:ext cx="3408798" cy="172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8"/>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296555" y="3216591"/>
            <a:ext cx="3326125" cy="246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9"/>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670999" y="3797626"/>
            <a:ext cx="3058881" cy="1913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0"/>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5017739" y="1571646"/>
            <a:ext cx="2264841" cy="2916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16499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74407" y="6173604"/>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SWP SPECIFIC GUIDANCE</a:t>
            </a:r>
            <a:endParaRPr lang="en-GB" sz="3200" b="1" dirty="0">
              <a:solidFill>
                <a:schemeClr val="bg1"/>
              </a:solidFill>
              <a:latin typeface="Arial" panose="020B0604020202020204" pitchFamily="34" charset="0"/>
              <a:cs typeface="Arial" panose="020B0604020202020204" pitchFamily="34" charset="0"/>
            </a:endParaRPr>
          </a:p>
        </p:txBody>
      </p:sp>
      <p:sp>
        <p:nvSpPr>
          <p:cNvPr id="3" name="TextBox 4"/>
          <p:cNvSpPr txBox="1">
            <a:spLocks noChangeArrowheads="1"/>
          </p:cNvSpPr>
          <p:nvPr/>
        </p:nvSpPr>
        <p:spPr bwMode="auto">
          <a:xfrm>
            <a:off x="1591109" y="956089"/>
            <a:ext cx="8713788" cy="415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Health and Safety: Stress Management in the Workplace Procedure</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Data Protection Procedure</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Disability procedure</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Health and Safety: Working Environment</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Joint Equality Action Plan 2015-2018 </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Health and Safety: Risk Management Procedure   </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Records Management Procedure</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Management of Police Information (MoPI)</a:t>
            </a:r>
          </a:p>
          <a:p>
            <a:pPr eaLnBrk="0" fontAlgn="base" hangingPunct="0">
              <a:spcBef>
                <a:spcPct val="0"/>
              </a:spcBef>
              <a:spcAft>
                <a:spcPct val="0"/>
              </a:spcAft>
            </a:pPr>
            <a:r>
              <a:rPr lang="en-GB" altLang="en-US" sz="2400" b="1" dirty="0" smtClean="0">
                <a:solidFill>
                  <a:srgbClr val="0070C0"/>
                </a:solidFill>
                <a:latin typeface="Verdana" panose="020B0604030504040204" pitchFamily="34" charset="0"/>
              </a:rPr>
              <a:t>Health and Safety: Working At Height Policy </a:t>
            </a:r>
          </a:p>
        </p:txBody>
      </p:sp>
    </p:spTree>
    <p:extLst>
      <p:ext uri="{BB962C8B-B14F-4D97-AF65-F5344CB8AC3E}">
        <p14:creationId xmlns:p14="http://schemas.microsoft.com/office/powerpoint/2010/main" val="1572777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ASSESSMENT METHODS</a:t>
            </a:r>
            <a:endParaRPr lang="en-GB" sz="3200" b="1" dirty="0">
              <a:solidFill>
                <a:schemeClr val="bg1"/>
              </a:solidFill>
              <a:latin typeface="Arial" panose="020B0604020202020204" pitchFamily="34" charset="0"/>
              <a:cs typeface="Arial" panose="020B0604020202020204" pitchFamily="34" charset="0"/>
            </a:endParaRPr>
          </a:p>
        </p:txBody>
      </p:sp>
      <p:pic>
        <p:nvPicPr>
          <p:cNvPr id="3"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77442" y="6115"/>
            <a:ext cx="5027939" cy="4196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a:spLocks noChangeArrowheads="1"/>
          </p:cNvSpPr>
          <p:nvPr/>
        </p:nvSpPr>
        <p:spPr bwMode="auto">
          <a:xfrm>
            <a:off x="2467998" y="3873391"/>
            <a:ext cx="7632700" cy="206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50000"/>
              </a:spcBef>
              <a:buFontTx/>
              <a:buNone/>
            </a:pPr>
            <a:r>
              <a:rPr lang="en-GB" altLang="en-US" b="1" dirty="0">
                <a:latin typeface="Verdana" panose="020B0604030504040204" pitchFamily="34" charset="0"/>
              </a:rPr>
              <a:t>In 2 groups, use the resources given by the trainer to identify methods of assessments and their strengths and limitations.  </a:t>
            </a:r>
          </a:p>
        </p:txBody>
      </p:sp>
    </p:spTree>
    <p:extLst>
      <p:ext uri="{BB962C8B-B14F-4D97-AF65-F5344CB8AC3E}">
        <p14:creationId xmlns:p14="http://schemas.microsoft.com/office/powerpoint/2010/main" val="20847486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HOLISTIC ASSESSMENT</a:t>
            </a:r>
            <a:endParaRPr lang="en-GB" sz="3200" b="1" dirty="0">
              <a:solidFill>
                <a:schemeClr val="bg1"/>
              </a:solidFill>
              <a:latin typeface="Arial" panose="020B0604020202020204" pitchFamily="34" charset="0"/>
              <a:cs typeface="Arial" panose="020B0604020202020204" pitchFamily="34" charset="0"/>
            </a:endParaRPr>
          </a:p>
        </p:txBody>
      </p:sp>
      <p:sp>
        <p:nvSpPr>
          <p:cNvPr id="3" name="Rectangle 2"/>
          <p:cNvSpPr>
            <a:spLocks noChangeArrowheads="1"/>
          </p:cNvSpPr>
          <p:nvPr/>
        </p:nvSpPr>
        <p:spPr bwMode="auto">
          <a:xfrm>
            <a:off x="1804879" y="1150552"/>
            <a:ext cx="7993063"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50000"/>
              </a:spcBef>
              <a:buFontTx/>
              <a:buNone/>
            </a:pPr>
            <a:r>
              <a:rPr lang="en-GB" altLang="en-US" sz="3600" b="1" dirty="0">
                <a:solidFill>
                  <a:srgbClr val="0033CC"/>
                </a:solidFill>
                <a:latin typeface="Verdana" panose="020B0604030504040204" pitchFamily="34" charset="0"/>
              </a:rPr>
              <a:t>“Assessment that enables learners to demonstrate several aspects of a programme or qualification at the same time”</a:t>
            </a:r>
          </a:p>
        </p:txBody>
      </p:sp>
      <p:sp>
        <p:nvSpPr>
          <p:cNvPr id="4" name="Text Box 6"/>
          <p:cNvSpPr txBox="1">
            <a:spLocks noChangeArrowheads="1"/>
          </p:cNvSpPr>
          <p:nvPr/>
        </p:nvSpPr>
        <p:spPr bwMode="auto">
          <a:xfrm>
            <a:off x="4547513" y="4215465"/>
            <a:ext cx="640873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50000"/>
              </a:spcBef>
              <a:buFontTx/>
              <a:buNone/>
            </a:pPr>
            <a:r>
              <a:rPr lang="en-GB" altLang="en-US" sz="2000" b="1" dirty="0">
                <a:latin typeface="Verdana" panose="020B0604030504040204" pitchFamily="34" charset="0"/>
              </a:rPr>
              <a:t>Gravells, A. (2012) </a:t>
            </a:r>
            <a:r>
              <a:rPr lang="en-GB" altLang="en-US" sz="2000" b="1" i="1" dirty="0">
                <a:latin typeface="Verdana" panose="020B0604030504040204" pitchFamily="34" charset="0"/>
              </a:rPr>
              <a:t>Achieving your TAQA Assessor &amp; Internal Quality Assurer Award </a:t>
            </a:r>
            <a:r>
              <a:rPr lang="en-GB" altLang="en-US" sz="2000" b="1" dirty="0">
                <a:latin typeface="Verdana" panose="020B0604030504040204" pitchFamily="34" charset="0"/>
              </a:rPr>
              <a:t>London: SAGE</a:t>
            </a:r>
          </a:p>
        </p:txBody>
      </p:sp>
    </p:spTree>
    <p:extLst>
      <p:ext uri="{BB962C8B-B14F-4D97-AF65-F5344CB8AC3E}">
        <p14:creationId xmlns:p14="http://schemas.microsoft.com/office/powerpoint/2010/main" val="2247473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MANAGING RISK</a:t>
            </a:r>
            <a:endParaRPr lang="en-GB" sz="3200" b="1" dirty="0">
              <a:solidFill>
                <a:schemeClr val="bg1"/>
              </a:solidFill>
              <a:latin typeface="Arial" panose="020B0604020202020204" pitchFamily="34" charset="0"/>
              <a:cs typeface="Arial" panose="020B0604020202020204" pitchFamily="34" charset="0"/>
            </a:endParaRPr>
          </a:p>
        </p:txBody>
      </p:sp>
      <p:pic>
        <p:nvPicPr>
          <p:cNvPr id="3"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70603" y="207115"/>
            <a:ext cx="9114098" cy="2413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1"/>
          <p:cNvSpPr>
            <a:spLocks noChangeArrowheads="1"/>
          </p:cNvSpPr>
          <p:nvPr/>
        </p:nvSpPr>
        <p:spPr bwMode="auto">
          <a:xfrm>
            <a:off x="821972" y="2893273"/>
            <a:ext cx="10786725" cy="2646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50000"/>
              </a:spcBef>
              <a:spcAft>
                <a:spcPct val="0"/>
              </a:spcAft>
              <a:buFontTx/>
              <a:buNone/>
            </a:pPr>
            <a:r>
              <a:rPr lang="en-GB" altLang="en-US" b="1" dirty="0" smtClean="0">
                <a:solidFill>
                  <a:prstClr val="black"/>
                </a:solidFill>
                <a:latin typeface="Verdana" panose="020B0604030504040204" pitchFamily="34" charset="0"/>
              </a:rPr>
              <a:t>In three groups, explain how you would minimise the risks that may be involved in assessment. </a:t>
            </a:r>
          </a:p>
          <a:p>
            <a:pPr algn="ctr" eaLnBrk="0" fontAlgn="base" hangingPunct="0">
              <a:spcBef>
                <a:spcPct val="50000"/>
              </a:spcBef>
              <a:spcAft>
                <a:spcPct val="0"/>
              </a:spcAft>
              <a:buFontTx/>
              <a:buNone/>
            </a:pPr>
            <a:r>
              <a:rPr lang="en-GB" altLang="en-US" sz="2800" b="1" dirty="0" smtClean="0">
                <a:solidFill>
                  <a:srgbClr val="0070C0"/>
                </a:solidFill>
                <a:latin typeface="Verdana" panose="020B0604030504040204" pitchFamily="34" charset="0"/>
              </a:rPr>
              <a:t>Record your answers on a flipchart &amp; be prepared to present them to the rest of the class.</a:t>
            </a:r>
          </a:p>
        </p:txBody>
      </p:sp>
    </p:spTree>
    <p:extLst>
      <p:ext uri="{BB962C8B-B14F-4D97-AF65-F5344CB8AC3E}">
        <p14:creationId xmlns:p14="http://schemas.microsoft.com/office/powerpoint/2010/main" val="35991902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LEARNER CENTRED ASSESSMENT</a:t>
            </a:r>
            <a:endParaRPr lang="en-GB" sz="3200" b="1" dirty="0">
              <a:solidFill>
                <a:schemeClr val="bg1"/>
              </a:solidFill>
              <a:latin typeface="Arial" panose="020B0604020202020204" pitchFamily="34" charset="0"/>
              <a:cs typeface="Arial" panose="020B0604020202020204" pitchFamily="34" charset="0"/>
            </a:endParaRPr>
          </a:p>
        </p:txBody>
      </p:sp>
      <p:sp>
        <p:nvSpPr>
          <p:cNvPr id="14" name="Oval 5"/>
          <p:cNvSpPr>
            <a:spLocks noChangeArrowheads="1"/>
          </p:cNvSpPr>
          <p:nvPr/>
        </p:nvSpPr>
        <p:spPr bwMode="auto">
          <a:xfrm>
            <a:off x="4512488" y="1477478"/>
            <a:ext cx="3227141" cy="2728266"/>
          </a:xfrm>
          <a:prstGeom prst="ellipse">
            <a:avLst/>
          </a:prstGeom>
          <a:solidFill>
            <a:srgbClr val="4F81BD"/>
          </a:solidFill>
          <a:ln w="9525">
            <a:solidFill>
              <a:sysClr val="window" lastClr="FFFFFF"/>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endParaRPr kumimoji="0" lang="en-US" altLang="en-US" sz="3200" b="1" i="0" u="none" strike="noStrike" kern="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endParaRPr>
          </a:p>
        </p:txBody>
      </p:sp>
      <p:sp>
        <p:nvSpPr>
          <p:cNvPr id="15" name="Text Box 7"/>
          <p:cNvSpPr txBox="1">
            <a:spLocks noChangeArrowheads="1"/>
          </p:cNvSpPr>
          <p:nvPr/>
        </p:nvSpPr>
        <p:spPr bwMode="auto">
          <a:xfrm>
            <a:off x="1848253" y="4819979"/>
            <a:ext cx="3550465" cy="707886"/>
          </a:xfrm>
          <a:prstGeom prst="rect">
            <a:avLst/>
          </a:prstGeom>
          <a:noFill/>
          <a:ln w="571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50000"/>
              </a:spcBef>
              <a:spcAft>
                <a:spcPct val="0"/>
              </a:spcAft>
              <a:buFontTx/>
              <a:buNone/>
            </a:pPr>
            <a:r>
              <a:rPr lang="en-GB" altLang="en-US" sz="2000" b="1" smtClean="0">
                <a:solidFill>
                  <a:srgbClr val="FF0000"/>
                </a:solidFill>
                <a:latin typeface="Verdana" panose="020B0604030504040204" pitchFamily="34" charset="0"/>
              </a:rPr>
              <a:t>TYPES OF INFORMATION</a:t>
            </a:r>
          </a:p>
        </p:txBody>
      </p:sp>
      <p:sp>
        <p:nvSpPr>
          <p:cNvPr id="16" name="Text Box 12"/>
          <p:cNvSpPr txBox="1">
            <a:spLocks noChangeArrowheads="1"/>
          </p:cNvSpPr>
          <p:nvPr/>
        </p:nvSpPr>
        <p:spPr bwMode="auto">
          <a:xfrm>
            <a:off x="6983122" y="4793298"/>
            <a:ext cx="3782282" cy="707886"/>
          </a:xfrm>
          <a:prstGeom prst="rect">
            <a:avLst/>
          </a:prstGeom>
          <a:noFill/>
          <a:ln w="571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50000"/>
              </a:spcBef>
              <a:spcAft>
                <a:spcPct val="0"/>
              </a:spcAft>
              <a:buFontTx/>
              <a:buNone/>
            </a:pPr>
            <a:r>
              <a:rPr lang="en-GB" altLang="en-US" sz="2000" b="1" smtClean="0">
                <a:solidFill>
                  <a:srgbClr val="FF0000"/>
                </a:solidFill>
                <a:latin typeface="Verdana" panose="020B0604030504040204" pitchFamily="34" charset="0"/>
              </a:rPr>
              <a:t>ASSESSMENT</a:t>
            </a:r>
            <a:r>
              <a:rPr lang="en-GB" altLang="en-US" sz="2000" b="1" smtClean="0">
                <a:solidFill>
                  <a:srgbClr val="0033CC"/>
                </a:solidFill>
                <a:latin typeface="Verdana" panose="020B0604030504040204" pitchFamily="34" charset="0"/>
              </a:rPr>
              <a:t> </a:t>
            </a:r>
            <a:r>
              <a:rPr lang="en-GB" altLang="en-US" sz="2000" b="1" smtClean="0">
                <a:solidFill>
                  <a:srgbClr val="FF0000"/>
                </a:solidFill>
                <a:latin typeface="Verdana" panose="020B0604030504040204" pitchFamily="34" charset="0"/>
              </a:rPr>
              <a:t>ADAPTIONS</a:t>
            </a:r>
          </a:p>
        </p:txBody>
      </p:sp>
      <p:sp>
        <p:nvSpPr>
          <p:cNvPr id="17" name="Oval 18"/>
          <p:cNvSpPr>
            <a:spLocks noChangeArrowheads="1"/>
          </p:cNvSpPr>
          <p:nvPr/>
        </p:nvSpPr>
        <p:spPr bwMode="auto">
          <a:xfrm>
            <a:off x="7459710" y="438412"/>
            <a:ext cx="3042169" cy="2571946"/>
          </a:xfrm>
          <a:prstGeom prst="ellipse">
            <a:avLst/>
          </a:prstGeom>
          <a:solidFill>
            <a:srgbClr val="99CCFF"/>
          </a:solidFill>
          <a:ln w="9525">
            <a:solidFill>
              <a:sysClr val="window" lastClr="FFFFFF"/>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smtClean="0">
                <a:ln>
                  <a:noFill/>
                </a:ln>
                <a:solidFill>
                  <a:srgbClr val="0033CC"/>
                </a:solidFill>
                <a:effectLst/>
                <a:uLnTx/>
                <a:uFillTx/>
                <a:latin typeface="Arial" panose="020B0604020202020204" pitchFamily="34" charset="0"/>
                <a:ea typeface="ＭＳ Ｐゴシック" panose="020B0600070205080204" pitchFamily="34" charset="-128"/>
              </a:rPr>
              <a:t>EFFICIENCY</a:t>
            </a:r>
          </a:p>
        </p:txBody>
      </p:sp>
      <p:sp>
        <p:nvSpPr>
          <p:cNvPr id="18" name="Oval 19"/>
          <p:cNvSpPr>
            <a:spLocks noChangeArrowheads="1"/>
          </p:cNvSpPr>
          <p:nvPr/>
        </p:nvSpPr>
        <p:spPr bwMode="auto">
          <a:xfrm>
            <a:off x="1778696" y="588723"/>
            <a:ext cx="2952620" cy="2470846"/>
          </a:xfrm>
          <a:prstGeom prst="ellipse">
            <a:avLst/>
          </a:prstGeom>
          <a:solidFill>
            <a:srgbClr val="99CCFF"/>
          </a:solidFill>
          <a:ln w="9525">
            <a:solidFill>
              <a:sysClr val="window" lastClr="FFFFFF"/>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smtClean="0">
                <a:ln>
                  <a:noFill/>
                </a:ln>
                <a:solidFill>
                  <a:srgbClr val="0033CC"/>
                </a:solidFill>
                <a:effectLst/>
                <a:uLnTx/>
                <a:uFillTx/>
                <a:latin typeface="Arial" panose="020B0604020202020204" pitchFamily="34" charset="0"/>
                <a:ea typeface="ＭＳ Ｐゴシック" panose="020B0600070205080204" pitchFamily="34" charset="-128"/>
              </a:rPr>
              <a:t>TRANSPARENCY</a:t>
            </a:r>
          </a:p>
        </p:txBody>
      </p:sp>
      <p:pic>
        <p:nvPicPr>
          <p:cNvPr id="19"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26576" y="1878903"/>
            <a:ext cx="1966479" cy="1966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1" name="Straight Arrow Connector 20"/>
          <p:cNvCxnSpPr/>
          <p:nvPr/>
        </p:nvCxnSpPr>
        <p:spPr>
          <a:xfrm flipH="1" flipV="1">
            <a:off x="4342923" y="1981868"/>
            <a:ext cx="552560" cy="595313"/>
          </a:xfrm>
          <a:prstGeom prst="straightConnector1">
            <a:avLst/>
          </a:prstGeom>
          <a:noFill/>
          <a:ln w="76200" cap="flat" cmpd="sng" algn="ctr">
            <a:solidFill>
              <a:srgbClr val="0070C0"/>
            </a:solidFill>
            <a:prstDash val="solid"/>
            <a:tailEnd type="triangle"/>
          </a:ln>
          <a:effectLst/>
        </p:spPr>
      </p:cxnSp>
      <p:cxnSp>
        <p:nvCxnSpPr>
          <p:cNvPr id="22" name="Straight Arrow Connector 21"/>
          <p:cNvCxnSpPr/>
          <p:nvPr/>
        </p:nvCxnSpPr>
        <p:spPr>
          <a:xfrm flipH="1">
            <a:off x="4972616" y="4096011"/>
            <a:ext cx="426102" cy="827283"/>
          </a:xfrm>
          <a:prstGeom prst="straightConnector1">
            <a:avLst/>
          </a:prstGeom>
          <a:noFill/>
          <a:ln w="76200" cap="flat" cmpd="sng" algn="ctr">
            <a:solidFill>
              <a:srgbClr val="0070C0"/>
            </a:solidFill>
            <a:prstDash val="solid"/>
            <a:tailEnd type="triangle"/>
          </a:ln>
          <a:effectLst/>
        </p:spPr>
      </p:cxnSp>
      <p:cxnSp>
        <p:nvCxnSpPr>
          <p:cNvPr id="23" name="Straight Arrow Connector 22"/>
          <p:cNvCxnSpPr/>
          <p:nvPr/>
        </p:nvCxnSpPr>
        <p:spPr>
          <a:xfrm>
            <a:off x="6814159" y="4070959"/>
            <a:ext cx="613775" cy="876822"/>
          </a:xfrm>
          <a:prstGeom prst="straightConnector1">
            <a:avLst/>
          </a:prstGeom>
          <a:noFill/>
          <a:ln w="76200" cap="flat" cmpd="sng" algn="ctr">
            <a:solidFill>
              <a:srgbClr val="0070C0"/>
            </a:solidFill>
            <a:prstDash val="solid"/>
            <a:tailEnd type="triangle"/>
          </a:ln>
          <a:effectLst/>
        </p:spPr>
      </p:cxnSp>
      <p:cxnSp>
        <p:nvCxnSpPr>
          <p:cNvPr id="41" name="Straight Arrow Connector 40"/>
          <p:cNvCxnSpPr/>
          <p:nvPr/>
        </p:nvCxnSpPr>
        <p:spPr>
          <a:xfrm flipV="1">
            <a:off x="7593446" y="2056356"/>
            <a:ext cx="555472" cy="460045"/>
          </a:xfrm>
          <a:prstGeom prst="straightConnector1">
            <a:avLst/>
          </a:prstGeom>
          <a:noFill/>
          <a:ln w="76200" cap="flat" cmpd="sng" algn="ctr">
            <a:solidFill>
              <a:srgbClr val="0070C0"/>
            </a:solidFill>
            <a:prstDash val="solid"/>
            <a:tailEnd type="triangle"/>
          </a:ln>
          <a:effectLst/>
        </p:spPr>
      </p:cxnSp>
    </p:spTree>
    <p:extLst>
      <p:ext uri="{BB962C8B-B14F-4D97-AF65-F5344CB8AC3E}">
        <p14:creationId xmlns:p14="http://schemas.microsoft.com/office/powerpoint/2010/main" val="1418346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PEER &amp; SELF ASSESSMENT</a:t>
            </a:r>
            <a:endParaRPr lang="en-GB" sz="3200" b="1" dirty="0">
              <a:solidFill>
                <a:schemeClr val="bg1"/>
              </a:solidFill>
              <a:latin typeface="Arial" panose="020B0604020202020204" pitchFamily="34" charset="0"/>
              <a:cs typeface="Arial" panose="020B0604020202020204" pitchFamily="34" charset="0"/>
            </a:endParaRPr>
          </a:p>
        </p:txBody>
      </p:sp>
      <p:pic>
        <p:nvPicPr>
          <p:cNvPr id="6" name="Picture 1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1549" y="638828"/>
            <a:ext cx="4018429" cy="4020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7"/>
          <p:cNvSpPr txBox="1">
            <a:spLocks noChangeArrowheads="1"/>
          </p:cNvSpPr>
          <p:nvPr/>
        </p:nvSpPr>
        <p:spPr bwMode="auto">
          <a:xfrm>
            <a:off x="825175" y="5152994"/>
            <a:ext cx="502448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50000"/>
              </a:spcBef>
              <a:spcAft>
                <a:spcPct val="0"/>
              </a:spcAft>
              <a:buFontTx/>
              <a:buNone/>
            </a:pPr>
            <a:r>
              <a:rPr lang="en-GB" altLang="en-US" sz="2400" b="1" dirty="0" smtClean="0">
                <a:solidFill>
                  <a:srgbClr val="7030A0"/>
                </a:solidFill>
                <a:latin typeface="Verdana" panose="020B0604030504040204" pitchFamily="34" charset="0"/>
              </a:rPr>
              <a:t>A learner assessing another learner’s progress</a:t>
            </a:r>
          </a:p>
        </p:txBody>
      </p:sp>
      <p:sp>
        <p:nvSpPr>
          <p:cNvPr id="8" name="Text Box 8"/>
          <p:cNvSpPr txBox="1">
            <a:spLocks noChangeArrowheads="1"/>
          </p:cNvSpPr>
          <p:nvPr/>
        </p:nvSpPr>
        <p:spPr bwMode="auto">
          <a:xfrm>
            <a:off x="6072296" y="4988434"/>
            <a:ext cx="566459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50000"/>
              </a:spcBef>
              <a:spcAft>
                <a:spcPct val="0"/>
              </a:spcAft>
              <a:buFontTx/>
              <a:buNone/>
            </a:pPr>
            <a:r>
              <a:rPr lang="en-GB" altLang="en-US" sz="2400" b="1" dirty="0" smtClean="0">
                <a:solidFill>
                  <a:srgbClr val="0070C0"/>
                </a:solidFill>
                <a:latin typeface="Verdana" panose="020B0604030504040204" pitchFamily="34" charset="0"/>
              </a:rPr>
              <a:t>A learner assessing their own progress</a:t>
            </a:r>
          </a:p>
        </p:txBody>
      </p:sp>
      <p:pic>
        <p:nvPicPr>
          <p:cNvPr id="9" name="Picture 15">
            <a:hlinkClick r:id="rId5" action="ppaction://hlinkfile"/>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319859" y="501429"/>
            <a:ext cx="3976536" cy="4265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379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FEEDBACK</a:t>
            </a:r>
            <a:endParaRPr lang="en-GB" sz="3200" b="1" dirty="0">
              <a:solidFill>
                <a:schemeClr val="bg1"/>
              </a:solidFill>
              <a:latin typeface="Arial" panose="020B0604020202020204" pitchFamily="34" charset="0"/>
              <a:cs typeface="Arial" panose="020B0604020202020204" pitchFamily="34" charset="0"/>
            </a:endParaRPr>
          </a:p>
        </p:txBody>
      </p:sp>
      <p:sp>
        <p:nvSpPr>
          <p:cNvPr id="4" name="Rectangle 2"/>
          <p:cNvSpPr>
            <a:spLocks noChangeArrowheads="1"/>
          </p:cNvSpPr>
          <p:nvPr/>
        </p:nvSpPr>
        <p:spPr bwMode="auto">
          <a:xfrm>
            <a:off x="1832889" y="919969"/>
            <a:ext cx="8538662"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4800" b="1" dirty="0" smtClean="0">
                <a:solidFill>
                  <a:srgbClr val="002060"/>
                </a:solidFill>
                <a:latin typeface="Verdana" panose="020B0604030504040204" pitchFamily="34" charset="0"/>
              </a:rPr>
              <a:t>“We all need people who will give us feedback. That's how we improve.”</a:t>
            </a:r>
          </a:p>
        </p:txBody>
      </p:sp>
      <p:sp>
        <p:nvSpPr>
          <p:cNvPr id="6" name="Rectangle 3"/>
          <p:cNvSpPr>
            <a:spLocks noChangeArrowheads="1"/>
          </p:cNvSpPr>
          <p:nvPr/>
        </p:nvSpPr>
        <p:spPr bwMode="auto">
          <a:xfrm>
            <a:off x="7418724" y="3966957"/>
            <a:ext cx="23733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0" fontAlgn="base" hangingPunct="0">
              <a:spcBef>
                <a:spcPct val="0"/>
              </a:spcBef>
              <a:spcAft>
                <a:spcPct val="0"/>
              </a:spcAft>
              <a:buFontTx/>
              <a:buNone/>
            </a:pPr>
            <a:r>
              <a:rPr lang="en-GB" altLang="en-US" b="1" dirty="0" smtClean="0">
                <a:solidFill>
                  <a:srgbClr val="0070C0"/>
                </a:solidFill>
                <a:latin typeface="Verdana" panose="020B0604030504040204" pitchFamily="34" charset="0"/>
              </a:rPr>
              <a:t>Bill Gates</a:t>
            </a:r>
          </a:p>
        </p:txBody>
      </p:sp>
    </p:spTree>
    <p:extLst>
      <p:ext uri="{BB962C8B-B14F-4D97-AF65-F5344CB8AC3E}">
        <p14:creationId xmlns:p14="http://schemas.microsoft.com/office/powerpoint/2010/main" val="3864257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RECORDING LEARNING GOALS</a:t>
            </a:r>
            <a:endParaRPr lang="en-GB" sz="3200" b="1" dirty="0">
              <a:solidFill>
                <a:schemeClr val="bg1"/>
              </a:solidFill>
              <a:latin typeface="Arial" panose="020B0604020202020204" pitchFamily="34" charset="0"/>
              <a:cs typeface="Arial" panose="020B0604020202020204" pitchFamily="34" charset="0"/>
            </a:endParaRPr>
          </a:p>
        </p:txBody>
      </p:sp>
      <p:pic>
        <p:nvPicPr>
          <p:cNvPr id="3"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23184" y="115148"/>
            <a:ext cx="9311622" cy="5890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5316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MANAGEMENT OF INFORMATION</a:t>
            </a:r>
            <a:endParaRPr lang="en-GB" sz="3200" b="1"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95942" y="177718"/>
            <a:ext cx="4063739" cy="4026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363494" y="488515"/>
            <a:ext cx="5530990" cy="1857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796843" y="2484932"/>
            <a:ext cx="3407741" cy="3418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196393" y="1960874"/>
            <a:ext cx="3407741" cy="2924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09256" y="3599978"/>
            <a:ext cx="2966647" cy="2173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2477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QUALITY ASSURANCE</a:t>
            </a:r>
            <a:endParaRPr lang="en-GB" sz="3200" b="1" dirty="0">
              <a:solidFill>
                <a:schemeClr val="bg1"/>
              </a:solidFill>
              <a:latin typeface="Arial" panose="020B0604020202020204" pitchFamily="34" charset="0"/>
              <a:cs typeface="Arial" panose="020B0604020202020204" pitchFamily="34" charset="0"/>
            </a:endParaRPr>
          </a:p>
        </p:txBody>
      </p:sp>
      <p:sp>
        <p:nvSpPr>
          <p:cNvPr id="3" name="TextBox 11"/>
          <p:cNvSpPr txBox="1">
            <a:spLocks noChangeArrowheads="1"/>
          </p:cNvSpPr>
          <p:nvPr/>
        </p:nvSpPr>
        <p:spPr bwMode="auto">
          <a:xfrm>
            <a:off x="1712239" y="112680"/>
            <a:ext cx="84963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b="1" dirty="0" smtClean="0">
                <a:solidFill>
                  <a:srgbClr val="1F497D"/>
                </a:solidFill>
                <a:latin typeface="Verdana" panose="020B0604030504040204" pitchFamily="34" charset="0"/>
              </a:rPr>
              <a:t>Ensures:</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619881" y="608773"/>
            <a:ext cx="2430462"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4069393" y="1299336"/>
            <a:ext cx="25923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0" fontAlgn="base" hangingPunct="0">
              <a:spcBef>
                <a:spcPct val="0"/>
              </a:spcBef>
              <a:spcAft>
                <a:spcPct val="0"/>
              </a:spcAft>
              <a:buFontTx/>
              <a:buNone/>
            </a:pPr>
            <a:r>
              <a:rPr lang="en-GB" altLang="en-US" sz="2400" b="1" smtClean="0">
                <a:solidFill>
                  <a:srgbClr val="FF0000"/>
                </a:solidFill>
                <a:latin typeface="Verdana" panose="020B0604030504040204" pitchFamily="34" charset="0"/>
              </a:rPr>
              <a:t>…of assessment decisions</a:t>
            </a: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560306" y="578611"/>
            <a:ext cx="2689225" cy="179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12"/>
          <p:cNvSpPr>
            <a:spLocks noChangeArrowheads="1"/>
          </p:cNvSpPr>
          <p:nvPr/>
        </p:nvSpPr>
        <p:spPr bwMode="auto">
          <a:xfrm>
            <a:off x="6768143" y="2367723"/>
            <a:ext cx="42449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0" fontAlgn="base" hangingPunct="0">
              <a:spcBef>
                <a:spcPct val="0"/>
              </a:spcBef>
              <a:spcAft>
                <a:spcPct val="0"/>
              </a:spcAft>
              <a:buFontTx/>
              <a:buNone/>
            </a:pPr>
            <a:r>
              <a:rPr lang="en-GB" altLang="en-US" sz="2400" b="1" smtClean="0">
                <a:solidFill>
                  <a:srgbClr val="002060"/>
                </a:solidFill>
                <a:latin typeface="Verdana" panose="020B0604030504040204" pitchFamily="34" charset="0"/>
              </a:rPr>
              <a:t>Fairness to individual learners</a:t>
            </a:r>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19881" y="4285423"/>
            <a:ext cx="3548062" cy="154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2267581" y="3785361"/>
            <a:ext cx="40671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0" fontAlgn="base" hangingPunct="0">
              <a:spcBef>
                <a:spcPct val="0"/>
              </a:spcBef>
              <a:spcAft>
                <a:spcPct val="0"/>
              </a:spcAft>
              <a:buFontTx/>
              <a:buNone/>
            </a:pPr>
            <a:r>
              <a:rPr lang="en-GB" altLang="en-US" sz="2400" b="1" smtClean="0">
                <a:solidFill>
                  <a:srgbClr val="002060"/>
                </a:solidFill>
                <a:latin typeface="Verdana" panose="020B0604030504040204" pitchFamily="34" charset="0"/>
              </a:rPr>
              <a:t>Consistency</a:t>
            </a:r>
          </a:p>
        </p:txBody>
      </p:sp>
      <p:pic>
        <p:nvPicPr>
          <p:cNvPr id="10" name="Picture 9"/>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82256" y="3310698"/>
            <a:ext cx="2805112" cy="187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6"/>
          <p:cNvSpPr>
            <a:spLocks noChangeArrowheads="1"/>
          </p:cNvSpPr>
          <p:nvPr/>
        </p:nvSpPr>
        <p:spPr bwMode="auto">
          <a:xfrm>
            <a:off x="8258806" y="3215448"/>
            <a:ext cx="232727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0" fontAlgn="base" hangingPunct="0">
              <a:spcBef>
                <a:spcPct val="0"/>
              </a:spcBef>
              <a:spcAft>
                <a:spcPct val="0"/>
              </a:spcAft>
              <a:buFontTx/>
              <a:buNone/>
            </a:pPr>
            <a:r>
              <a:rPr lang="en-GB" altLang="en-US" sz="2400" b="1" smtClean="0">
                <a:solidFill>
                  <a:srgbClr val="FF0000"/>
                </a:solidFill>
                <a:latin typeface="Verdana" panose="020B0604030504040204" pitchFamily="34" charset="0"/>
              </a:rPr>
              <a:t>Upholds the credibility of assessment processes and decisions</a:t>
            </a:r>
          </a:p>
        </p:txBody>
      </p:sp>
    </p:spTree>
    <p:extLst>
      <p:ext uri="{BB962C8B-B14F-4D97-AF65-F5344CB8AC3E}">
        <p14:creationId xmlns:p14="http://schemas.microsoft.com/office/powerpoint/2010/main" val="819965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STANDARDISATION</a:t>
            </a:r>
            <a:endParaRPr lang="en-GB" sz="3200" b="1" dirty="0">
              <a:solidFill>
                <a:schemeClr val="bg1"/>
              </a:solidFill>
              <a:latin typeface="Arial" panose="020B0604020202020204" pitchFamily="34" charset="0"/>
              <a:cs typeface="Arial" panose="020B0604020202020204" pitchFamily="34" charset="0"/>
            </a:endParaRPr>
          </a:p>
        </p:txBody>
      </p:sp>
      <p:sp>
        <p:nvSpPr>
          <p:cNvPr id="9" name="TextBox 11"/>
          <p:cNvSpPr txBox="1">
            <a:spLocks noChangeArrowheads="1"/>
          </p:cNvSpPr>
          <p:nvPr/>
        </p:nvSpPr>
        <p:spPr bwMode="auto">
          <a:xfrm>
            <a:off x="1625491" y="311347"/>
            <a:ext cx="8496300"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2800" b="1" dirty="0" smtClean="0">
                <a:solidFill>
                  <a:srgbClr val="1F497D"/>
                </a:solidFill>
                <a:latin typeface="Verdana" panose="020B0604030504040204" pitchFamily="34" charset="0"/>
              </a:rPr>
              <a:t>Ensures all assessors interpret assessment requirements in the same way.  It ensures all assessors are </a:t>
            </a:r>
            <a:r>
              <a:rPr lang="en-GB" altLang="en-US" sz="2800" b="1" u="sng" dirty="0" smtClean="0">
                <a:solidFill>
                  <a:srgbClr val="1F497D"/>
                </a:solidFill>
                <a:latin typeface="Verdana" panose="020B0604030504040204" pitchFamily="34" charset="0"/>
              </a:rPr>
              <a:t>consistent</a:t>
            </a:r>
            <a:r>
              <a:rPr lang="en-GB" altLang="en-US" sz="2800" b="1" dirty="0" smtClean="0">
                <a:solidFill>
                  <a:srgbClr val="1F497D"/>
                </a:solidFill>
                <a:latin typeface="Verdana" panose="020B0604030504040204" pitchFamily="34" charset="0"/>
              </a:rPr>
              <a:t> &amp; </a:t>
            </a:r>
            <a:r>
              <a:rPr lang="en-GB" altLang="en-US" sz="2800" b="1" u="sng" dirty="0" smtClean="0">
                <a:solidFill>
                  <a:srgbClr val="1F497D"/>
                </a:solidFill>
                <a:latin typeface="Verdana" panose="020B0604030504040204" pitchFamily="34" charset="0"/>
              </a:rPr>
              <a:t>fair</a:t>
            </a:r>
            <a:r>
              <a:rPr lang="en-GB" altLang="en-US" sz="2800" b="1" dirty="0" smtClean="0">
                <a:solidFill>
                  <a:srgbClr val="1F497D"/>
                </a:solidFill>
                <a:latin typeface="Verdana" panose="020B0604030504040204" pitchFamily="34" charset="0"/>
              </a:rPr>
              <a:t> to all learners within South Wales Police.</a:t>
            </a:r>
          </a:p>
        </p:txBody>
      </p:sp>
      <p:sp>
        <p:nvSpPr>
          <p:cNvPr id="10" name="Rectangle 9"/>
          <p:cNvSpPr/>
          <p:nvPr/>
        </p:nvSpPr>
        <p:spPr>
          <a:xfrm>
            <a:off x="-393338" y="2628594"/>
            <a:ext cx="5945460" cy="830997"/>
          </a:xfrm>
          <a:prstGeom prst="rect">
            <a:avLst/>
          </a:prstGeom>
          <a:noFill/>
        </p:spPr>
        <p:txBody>
          <a:bodyPr>
            <a:spAutoFit/>
            <a:scene3d>
              <a:camera prst="orthographicFront"/>
              <a:lightRig rig="glow" dir="tl">
                <a:rot lat="0" lon="0" rev="5400000"/>
              </a:lightRig>
            </a:scene3d>
            <a:sp3d contourW="12700">
              <a:bevelT w="25400" h="25400"/>
              <a:contourClr>
                <a:schemeClr val="accent6">
                  <a:shade val="73000"/>
                </a:schemeClr>
              </a:contourClr>
            </a:sp3d>
          </a:bodyPr>
          <a:lstStyle/>
          <a:p>
            <a:pPr algn="ctr" eaLnBrk="0" fontAlgn="base" hangingPunct="0">
              <a:spcBef>
                <a:spcPct val="0"/>
              </a:spcBef>
              <a:spcAft>
                <a:spcPct val="0"/>
              </a:spcAft>
              <a:defRPr/>
            </a:pPr>
            <a:r>
              <a:rPr lang="en-GB" altLang="en-US" sz="2400" b="1" dirty="0">
                <a:ln w="11430"/>
                <a:solidFill>
                  <a:prstClr val="black"/>
                </a:solidFill>
                <a:latin typeface="Tahoma" pitchFamily="34" charset="0"/>
                <a:ea typeface="ＭＳ Ｐゴシック" panose="020B0600070205080204" pitchFamily="34" charset="-128"/>
              </a:rPr>
              <a:t>Design/revise assessment documentation</a:t>
            </a:r>
            <a:endParaRPr lang="en-GB" sz="2400" b="1" dirty="0">
              <a:ln w="11430"/>
              <a:solidFill>
                <a:prstClr val="black"/>
              </a:solidFill>
              <a:latin typeface="Verdana" panose="020B0604030504040204" pitchFamily="34" charset="0"/>
              <a:ea typeface="ＭＳ Ｐゴシック" panose="020B0600070205080204" pitchFamily="34" charset="-128"/>
            </a:endParaRPr>
          </a:p>
        </p:txBody>
      </p:sp>
      <p:sp>
        <p:nvSpPr>
          <p:cNvPr id="11" name="Rectangle 10"/>
          <p:cNvSpPr/>
          <p:nvPr/>
        </p:nvSpPr>
        <p:spPr>
          <a:xfrm>
            <a:off x="7063281" y="4802826"/>
            <a:ext cx="4466754" cy="830997"/>
          </a:xfrm>
          <a:prstGeom prst="rect">
            <a:avLst/>
          </a:prstGeom>
          <a:noFill/>
        </p:spPr>
        <p:txBody>
          <a:bodyPr>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0" fontAlgn="base" hangingPunct="0">
              <a:spcBef>
                <a:spcPct val="0"/>
              </a:spcBef>
              <a:spcAft>
                <a:spcPct val="0"/>
              </a:spcAft>
              <a:defRPr/>
            </a:pPr>
            <a:r>
              <a:rPr lang="en-US" sz="2400" b="1" dirty="0">
                <a:ln w="11430"/>
                <a:solidFill>
                  <a:srgbClr val="C00000"/>
                </a:solidFill>
                <a:latin typeface="Verdana" panose="020B0604030504040204" pitchFamily="34" charset="0"/>
                <a:ea typeface="ＭＳ Ｐゴシック" panose="020B0600070205080204" pitchFamily="34" charset="-128"/>
              </a:rPr>
              <a:t>Re-assess work to discuss decisions</a:t>
            </a:r>
            <a:endParaRPr lang="en-GB" sz="2400" b="1" dirty="0">
              <a:ln w="11430"/>
              <a:solidFill>
                <a:srgbClr val="C00000"/>
              </a:solidFill>
              <a:latin typeface="Verdana" panose="020B0604030504040204" pitchFamily="34" charset="0"/>
              <a:ea typeface="ＭＳ Ｐゴシック" panose="020B0600070205080204" pitchFamily="34" charset="-128"/>
            </a:endParaRPr>
          </a:p>
        </p:txBody>
      </p:sp>
      <p:sp>
        <p:nvSpPr>
          <p:cNvPr id="12" name="Rectangle 11"/>
          <p:cNvSpPr/>
          <p:nvPr/>
        </p:nvSpPr>
        <p:spPr>
          <a:xfrm>
            <a:off x="1324303" y="4984314"/>
            <a:ext cx="4070224" cy="830997"/>
          </a:xfrm>
          <a:prstGeom prst="rect">
            <a:avLst/>
          </a:prstGeom>
          <a:noFill/>
        </p:spPr>
        <p:txBody>
          <a:bodyPr>
            <a:spAutoFit/>
            <a:scene3d>
              <a:camera prst="orthographicFront"/>
              <a:lightRig rig="glow" dir="tl">
                <a:rot lat="0" lon="0" rev="5400000"/>
              </a:lightRig>
            </a:scene3d>
            <a:sp3d contourW="12700">
              <a:bevelT w="25400" h="25400"/>
              <a:contourClr>
                <a:schemeClr val="accent6">
                  <a:shade val="73000"/>
                </a:schemeClr>
              </a:contourClr>
            </a:sp3d>
          </a:bodyPr>
          <a:lstStyle/>
          <a:p>
            <a:pPr algn="ctr" eaLnBrk="0" fontAlgn="base" hangingPunct="0">
              <a:spcBef>
                <a:spcPct val="0"/>
              </a:spcBef>
              <a:spcAft>
                <a:spcPct val="0"/>
              </a:spcAft>
              <a:defRPr/>
            </a:pPr>
            <a:r>
              <a:rPr lang="en-US" sz="2400" b="1" dirty="0">
                <a:ln w="11430"/>
                <a:solidFill>
                  <a:srgbClr val="1F497D"/>
                </a:solidFill>
                <a:latin typeface="Verdana" panose="020B0604030504040204" pitchFamily="34" charset="0"/>
                <a:ea typeface="ＭＳ Ｐゴシック" panose="020B0600070205080204" pitchFamily="34" charset="-128"/>
              </a:rPr>
              <a:t>Interpret </a:t>
            </a:r>
            <a:r>
              <a:rPr lang="en-US" sz="2400" b="1" dirty="0" err="1">
                <a:ln w="11430"/>
                <a:solidFill>
                  <a:srgbClr val="1F497D"/>
                </a:solidFill>
                <a:latin typeface="Verdana" panose="020B0604030504040204" pitchFamily="34" charset="0"/>
                <a:ea typeface="ＭＳ Ｐゴシック" panose="020B0600070205080204" pitchFamily="34" charset="-128"/>
              </a:rPr>
              <a:t>programme</a:t>
            </a:r>
            <a:r>
              <a:rPr lang="en-US" sz="2400" b="1" dirty="0">
                <a:ln w="11430"/>
                <a:solidFill>
                  <a:srgbClr val="1F497D"/>
                </a:solidFill>
                <a:latin typeface="Verdana" panose="020B0604030504040204" pitchFamily="34" charset="0"/>
                <a:ea typeface="ＭＳ Ｐゴシック" panose="020B0600070205080204" pitchFamily="34" charset="-128"/>
              </a:rPr>
              <a:t> requirements</a:t>
            </a:r>
          </a:p>
        </p:txBody>
      </p:sp>
      <p:sp>
        <p:nvSpPr>
          <p:cNvPr id="13" name="Rectangle 12"/>
          <p:cNvSpPr/>
          <p:nvPr/>
        </p:nvSpPr>
        <p:spPr>
          <a:xfrm>
            <a:off x="4735471" y="3167613"/>
            <a:ext cx="3460113" cy="1569660"/>
          </a:xfrm>
          <a:prstGeom prst="rect">
            <a:avLst/>
          </a:prstGeom>
          <a:noFill/>
        </p:spPr>
        <p:txBody>
          <a:bodyPr>
            <a:spAutoFit/>
            <a:scene3d>
              <a:camera prst="orthographicFront"/>
              <a:lightRig rig="glow" dir="tl">
                <a:rot lat="0" lon="0" rev="5400000"/>
              </a:lightRig>
            </a:scene3d>
            <a:sp3d contourW="12700">
              <a:bevelT w="25400" h="25400"/>
              <a:contourClr>
                <a:schemeClr val="accent6">
                  <a:shade val="73000"/>
                </a:schemeClr>
              </a:contourClr>
            </a:sp3d>
          </a:bodyPr>
          <a:lstStyle/>
          <a:p>
            <a:pPr algn="ctr" eaLnBrk="0" fontAlgn="base" hangingPunct="0">
              <a:spcBef>
                <a:spcPct val="0"/>
              </a:spcBef>
              <a:spcAft>
                <a:spcPct val="0"/>
              </a:spcAft>
              <a:defRPr/>
            </a:pPr>
            <a:r>
              <a:rPr lang="en-US" sz="2400" b="1" dirty="0">
                <a:ln w="11430"/>
                <a:solidFill>
                  <a:srgbClr val="C00000"/>
                </a:solidFill>
                <a:latin typeface="Verdana" panose="020B0604030504040204" pitchFamily="34" charset="0"/>
                <a:ea typeface="ＭＳ Ｐゴシック" panose="020B0600070205080204" pitchFamily="34" charset="-128"/>
              </a:rPr>
              <a:t>Judge evidence as a team, rather than as an independent</a:t>
            </a:r>
          </a:p>
        </p:txBody>
      </p:sp>
      <p:sp>
        <p:nvSpPr>
          <p:cNvPr id="14" name="Rectangle 13"/>
          <p:cNvSpPr/>
          <p:nvPr/>
        </p:nvSpPr>
        <p:spPr>
          <a:xfrm>
            <a:off x="8195584" y="2376171"/>
            <a:ext cx="3502507" cy="1569660"/>
          </a:xfrm>
          <a:prstGeom prst="rect">
            <a:avLst/>
          </a:prstGeom>
          <a:noFill/>
        </p:spPr>
        <p:txBody>
          <a:bodyPr>
            <a:spAutoFit/>
            <a:scene3d>
              <a:camera prst="orthographicFront"/>
              <a:lightRig rig="glow" dir="tl">
                <a:rot lat="0" lon="0" rev="5400000"/>
              </a:lightRig>
            </a:scene3d>
            <a:sp3d contourW="12700">
              <a:bevelT w="25400" h="25400"/>
              <a:contourClr>
                <a:schemeClr val="accent6">
                  <a:shade val="73000"/>
                </a:schemeClr>
              </a:contourClr>
            </a:sp3d>
          </a:bodyPr>
          <a:lstStyle/>
          <a:p>
            <a:pPr algn="ctr" eaLnBrk="0" fontAlgn="base" hangingPunct="0">
              <a:spcBef>
                <a:spcPct val="0"/>
              </a:spcBef>
              <a:spcAft>
                <a:spcPct val="0"/>
              </a:spcAft>
              <a:defRPr/>
            </a:pPr>
            <a:r>
              <a:rPr lang="en-US" sz="2400" b="1" dirty="0">
                <a:ln w="11430"/>
                <a:solidFill>
                  <a:srgbClr val="0033CC"/>
                </a:solidFill>
                <a:latin typeface="Verdana" panose="020B0604030504040204" pitchFamily="34" charset="0"/>
                <a:ea typeface="ＭＳ Ｐゴシック" panose="020B0600070205080204" pitchFamily="34" charset="-128"/>
              </a:rPr>
              <a:t>Compare assessment documentation completion</a:t>
            </a:r>
            <a:endParaRPr lang="en-GB" sz="2400" b="1" dirty="0">
              <a:ln w="11430"/>
              <a:solidFill>
                <a:srgbClr val="0033CC"/>
              </a:solidFill>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1664764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REFLECTIVE PRACTICE &amp; CPD</a:t>
            </a:r>
            <a:endParaRPr lang="en-GB" sz="3200" b="1" dirty="0">
              <a:solidFill>
                <a:schemeClr val="bg1"/>
              </a:solidFill>
              <a:latin typeface="Arial" panose="020B0604020202020204" pitchFamily="34" charset="0"/>
              <a:cs typeface="Arial" panose="020B0604020202020204" pitchFamily="34" charset="0"/>
            </a:endParaRPr>
          </a:p>
        </p:txBody>
      </p:sp>
      <p:pic>
        <p:nvPicPr>
          <p:cNvPr id="15"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7949" y="738822"/>
            <a:ext cx="6618527" cy="3493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95829" y="1615859"/>
            <a:ext cx="5621430" cy="4344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68135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24303" y="6148552"/>
            <a:ext cx="7281078" cy="584775"/>
          </a:xfrm>
          <a:prstGeom prst="rect">
            <a:avLst/>
          </a:prstGeom>
          <a:noFill/>
        </p:spPr>
        <p:txBody>
          <a:bodyPr wrap="square" rtlCol="0">
            <a:spAutoFit/>
          </a:bodyPr>
          <a:lstStyle/>
          <a:p>
            <a:r>
              <a:rPr lang="en-GB" sz="3200" b="1" dirty="0" smtClean="0">
                <a:solidFill>
                  <a:schemeClr val="bg1"/>
                </a:solidFill>
                <a:latin typeface="Arial" panose="020B0604020202020204" pitchFamily="34" charset="0"/>
                <a:cs typeface="Arial" panose="020B0604020202020204" pitchFamily="34" charset="0"/>
              </a:rPr>
              <a:t>RECAP</a:t>
            </a:r>
            <a:endParaRPr lang="en-GB" sz="3200" b="1" dirty="0">
              <a:solidFill>
                <a:schemeClr val="bg1"/>
              </a:solidFill>
              <a:latin typeface="Arial" panose="020B0604020202020204" pitchFamily="34" charset="0"/>
              <a:cs typeface="Arial" panose="020B0604020202020204" pitchFamily="34" charset="0"/>
            </a:endParaRPr>
          </a:p>
        </p:txBody>
      </p:sp>
      <p:sp>
        <p:nvSpPr>
          <p:cNvPr id="3" name="Rectangle 1"/>
          <p:cNvSpPr>
            <a:spLocks noChangeArrowheads="1"/>
          </p:cNvSpPr>
          <p:nvPr/>
        </p:nvSpPr>
        <p:spPr bwMode="auto">
          <a:xfrm>
            <a:off x="789139" y="479338"/>
            <a:ext cx="11060482"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Identify factors that need to be considered when making assessment decisions</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Describe the key principles and concepts of assessment</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Compare strengths and limitations of assessment methods</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Explain considerations and risks when planning assessment </a:t>
            </a:r>
          </a:p>
          <a:p>
            <a:pPr>
              <a:spcBef>
                <a:spcPct val="0"/>
              </a:spcBef>
              <a:buFont typeface="Calibri" panose="020F0502020204030204" pitchFamily="34" charset="0"/>
              <a:buAutoNum type="arabicPeriod"/>
            </a:pPr>
            <a:r>
              <a:rPr lang="en-GB" altLang="en-US" b="1" dirty="0">
                <a:solidFill>
                  <a:srgbClr val="0033CC"/>
                </a:solidFill>
                <a:latin typeface="Verdana" panose="020B0604030504040204" pitchFamily="34" charset="0"/>
              </a:rPr>
              <a:t>Explain how feedback contributes to the assessment process</a:t>
            </a:r>
          </a:p>
        </p:txBody>
      </p:sp>
    </p:spTree>
    <p:extLst>
      <p:ext uri="{BB962C8B-B14F-4D97-AF65-F5344CB8AC3E}">
        <p14:creationId xmlns:p14="http://schemas.microsoft.com/office/powerpoint/2010/main" val="20227719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4082</Words>
  <Application>Microsoft Office PowerPoint</Application>
  <PresentationFormat>Widescreen</PresentationFormat>
  <Paragraphs>397</Paragraphs>
  <Slides>23</Slides>
  <Notes>23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23</vt:i4>
      </vt:variant>
    </vt:vector>
  </HeadingPairs>
  <TitlesOfParts>
    <vt:vector size="35" baseType="lpstr">
      <vt:lpstr>ＭＳ Ｐゴシック</vt:lpstr>
      <vt:lpstr>Arial</vt:lpstr>
      <vt:lpstr>Calibri</vt:lpstr>
      <vt:lpstr>Calibri Light</vt:lpstr>
      <vt:lpstr>Franklin Gothic Demi</vt:lpstr>
      <vt:lpstr>Microsoft Sans Serif</vt:lpstr>
      <vt:lpstr>Symbol</vt:lpstr>
      <vt:lpstr>Tahoma</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Lewis,Tracy-Lee swp56982</dc:creator>
  <cp:lastModifiedBy>Shairon Harris</cp:lastModifiedBy>
  <cp:revision>21</cp:revision>
  <cp:lastPrinted>2018-10-02T16:44:00Z</cp:lastPrinted>
  <dcterms:created xsi:type="dcterms:W3CDTF">2018-01-30T11:09:50Z</dcterms:created>
  <dcterms:modified xsi:type="dcterms:W3CDTF">2020-03-13T15:09:55Z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9590bf70-4b3e-401e-a111-24e9a1bd7df9</vt:lpwstr>
  </property>
  <property fmtid="{D5CDD505-2E9C-101B-9397-08002B2CF9AE}" pid="3" name="Classification">
    <vt:lpwstr>OFFICIAL</vt:lpwstr>
  </property>
  <property fmtid="{D5CDD505-2E9C-101B-9397-08002B2CF9AE}" pid="4" name="Visibility">
    <vt:lpwstr>NOT VISIBLE</vt:lpwstr>
  </property>
</Properties>
</file>