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handoutMasterIdLst>
    <p:handoutMasterId r:id="rId18"/>
  </p:handoutMasterIdLst>
  <p:sldIdLst>
    <p:sldId id="316" r:id="rId2"/>
    <p:sldId id="315" r:id="rId3"/>
    <p:sldId id="273" r:id="rId4"/>
    <p:sldId id="313" r:id="rId5"/>
    <p:sldId id="302" r:id="rId6"/>
    <p:sldId id="303" r:id="rId7"/>
    <p:sldId id="304" r:id="rId8"/>
    <p:sldId id="305" r:id="rId9"/>
    <p:sldId id="306" r:id="rId10"/>
    <p:sldId id="307" r:id="rId11"/>
    <p:sldId id="308" r:id="rId12"/>
    <p:sldId id="310" r:id="rId13"/>
    <p:sldId id="314" r:id="rId14"/>
    <p:sldId id="311" r:id="rId15"/>
    <p:sldId id="286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 horzBarState="maximized">
    <p:restoredLeft sz="14995" autoAdjust="0"/>
    <p:restoredTop sz="94660"/>
  </p:normalViewPr>
  <p:slideViewPr>
    <p:cSldViewPr>
      <p:cViewPr varScale="1">
        <p:scale>
          <a:sx n="115" d="100"/>
          <a:sy n="115" d="100"/>
        </p:scale>
        <p:origin x="111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 showGuides="1">
      <p:cViewPr varScale="1">
        <p:scale>
          <a:sx n="53" d="100"/>
          <a:sy n="53" d="100"/>
        </p:scale>
        <p:origin x="-1842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CBBC46-4A30-4FD8-A074-A5A730E58E8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9996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A394A57-BC80-42F0-A086-B0C86559804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32148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94A57-BC80-42F0-A086-B0C86559804B}" type="slidenum">
              <a:rPr lang="en-US" smtClean="0"/>
              <a:pPr/>
              <a:t>15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8348" y="1371600"/>
            <a:ext cx="8147304" cy="1344168"/>
          </a:xfrm>
        </p:spPr>
        <p:txBody>
          <a:bodyPr vert="horz" lIns="91440" tIns="45720" rIns="91440" bIns="45720" rtlCol="0" anchor="b" anchorCtr="0"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algn="ctr" defTabSz="914400" rtl="0" eaLnBrk="1" latinLnBrk="0" hangingPunct="1">
              <a:lnSpc>
                <a:spcPts val="6400"/>
              </a:lnSpc>
              <a:spcBef>
                <a:spcPct val="0"/>
              </a:spcBef>
              <a:buNone/>
              <a:defRPr sz="6000" kern="12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8348" y="2715767"/>
            <a:ext cx="8147304" cy="66751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 defTabSz="914400" rtl="0" eaLnBrk="1" latinLnBrk="0" hangingPunct="1">
              <a:spcBef>
                <a:spcPts val="0"/>
              </a:spcBef>
              <a:buClr>
                <a:schemeClr val="tx1">
                  <a:lumMod val="75000"/>
                  <a:lumOff val="25000"/>
                </a:schemeClr>
              </a:buClr>
              <a:buSzPct val="75000"/>
              <a:buFont typeface="Wingdings 2" pitchFamily="18" charset="2"/>
              <a:buNone/>
              <a:defRPr sz="2200" b="0" kern="120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D0239472-3DC6-4F9C-9A50-8A11E7E68B2E}" type="datetime1">
              <a:rPr lang="en-US" smtClean="0"/>
              <a:pPr/>
              <a:t>11/21/2017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0E286AF3-D1CE-48B7-8603-45528CC2DF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6589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B30A5-21EC-44CF-8D41-ED50D3DD2E7C}" type="datetime1">
              <a:rPr lang="en-US" smtClean="0"/>
              <a:pPr/>
              <a:t>11/21/2017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6691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8475" y="4343398"/>
            <a:ext cx="8147049" cy="1346013"/>
          </a:xfrm>
        </p:spPr>
        <p:txBody>
          <a:bodyPr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>
              <a:lnSpc>
                <a:spcPts val="6400"/>
              </a:lnSpc>
              <a:defRPr sz="60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8475" y="5688105"/>
            <a:ext cx="8147050" cy="663387"/>
          </a:xfrm>
        </p:spPr>
        <p:txBody>
          <a:bodyPr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>
              <a:spcBef>
                <a:spcPts val="0"/>
              </a:spcBef>
              <a:buNone/>
              <a:defRPr b="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43E40519-2F18-476C-918F-14C5E6281847}" type="datetime1">
              <a:rPr lang="en-US" smtClean="0"/>
              <a:pPr/>
              <a:t>11/21/2017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55704031-4FC0-4328-970C-0945B6D37B3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1981200" y="685800"/>
            <a:ext cx="5181600" cy="3352800"/>
          </a:xfrm>
          <a:solidFill>
            <a:schemeClr val="tx1">
              <a:lumMod val="75000"/>
            </a:schemeClr>
          </a:solidFill>
          <a:ln w="127000" cap="sq">
            <a:solidFill>
              <a:schemeClr val="tx1"/>
            </a:solidFill>
            <a:miter lim="800000"/>
          </a:ln>
          <a:effectLst>
            <a:outerShdw blurRad="63500" sx="101000" sy="101000" algn="ctr" rotWithShape="0">
              <a:schemeClr val="bg2">
                <a:lumMod val="20000"/>
                <a:lumOff val="80000"/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9000000"/>
            </a:lightRig>
          </a:scene3d>
          <a:sp3d prstMaterial="matte">
            <a:bevelT w="12700" prst="relaxedInset"/>
            <a:bevelB w="38100" h="127000" prst="relaxedInset"/>
            <a:extrusionClr>
              <a:schemeClr val="tx1"/>
            </a:extrusionClr>
            <a:contourClr>
              <a:schemeClr val="tx1"/>
            </a:contourClr>
          </a:sp3d>
        </p:spPr>
        <p:txBody>
          <a:bodyPr/>
          <a:lstStyle>
            <a:lvl1pPr>
              <a:buNone/>
              <a:defRPr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810191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hd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1774826"/>
            <a:ext cx="8147050" cy="1873250"/>
          </a:xfrm>
        </p:spPr>
        <p:txBody>
          <a:bodyPr anchor="b" anchorCtr="0"/>
          <a:lstStyle>
            <a:lvl1pPr algn="ctr">
              <a:defRPr sz="6000" b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3654519"/>
            <a:ext cx="8147050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0"/>
              </a:spcBef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B4D6B-A59D-4192-A529-D2FD18E0D021}" type="datetime1">
              <a:rPr lang="en-US" smtClean="0"/>
              <a:pPr/>
              <a:t>11/21/2017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BB0A7-0F32-4970-A7C6-4912B2CE64B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174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475" y="1762125"/>
            <a:ext cx="384048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5046" y="1762125"/>
            <a:ext cx="384048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290763" indent="-461963"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5D982-AB2E-402C-9EED-44106ECE4A7B}" type="datetime1">
              <a:rPr lang="en-US" smtClean="0"/>
              <a:pPr/>
              <a:t>11/21/2017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5CAED-0E1A-44E1-BCFF-8AF6A764EFB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337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1550894"/>
            <a:ext cx="384048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8475" y="2541494"/>
            <a:ext cx="384048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5046" y="1550894"/>
            <a:ext cx="384048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5046" y="2541494"/>
            <a:ext cx="384048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6187B-2414-4CDF-9839-5BE27E0EEB2B}" type="datetime1">
              <a:rPr lang="en-US" smtClean="0"/>
              <a:pPr/>
              <a:t>11/21/2017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D6587-7F73-40C0-9927-BD8DAF0A698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502920" y="2353235"/>
            <a:ext cx="3840480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4805045" y="2353235"/>
            <a:ext cx="3840480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62621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5CA0B-8254-4EFA-9F55-4C119907499A}" type="datetime1">
              <a:rPr lang="en-US" smtClean="0"/>
              <a:pPr/>
              <a:t>11/21/2017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15AA8-ADF8-4472-AB1C-F2A98167A13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6199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ABE8-3D79-439C-BD07-6604F6BB4F85}" type="datetime1">
              <a:rPr lang="en-US" smtClean="0"/>
              <a:pPr/>
              <a:t>11/21/2017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C1EDB-5FA1-4F30-B863-CD2CC6231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015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540" y="416859"/>
            <a:ext cx="3840480" cy="1994647"/>
          </a:xfrm>
        </p:spPr>
        <p:txBody>
          <a:bodyPr anchor="b"/>
          <a:lstStyle>
            <a:lvl1pPr algn="ctr">
              <a:defRPr sz="44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2532" y="403412"/>
            <a:ext cx="3840480" cy="572275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7540" y="2438400"/>
            <a:ext cx="384048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F39FF-175E-40E9-96C3-9EAE974D26C8}" type="datetime1">
              <a:rPr lang="en-US" smtClean="0"/>
              <a:pPr/>
              <a:t>11/21/2017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589AF-CE56-4819-B0EF-BC211976F4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986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540" y="416859"/>
            <a:ext cx="3840480" cy="1994647"/>
          </a:xfrm>
        </p:spPr>
        <p:txBody>
          <a:bodyPr anchor="b"/>
          <a:lstStyle>
            <a:lvl1pPr algn="ctr">
              <a:defRPr sz="44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7540" y="2438400"/>
            <a:ext cx="384048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BC072-E990-48A8-B276-F22EB864E635}" type="datetime1">
              <a:rPr lang="en-US" smtClean="0"/>
              <a:pPr/>
              <a:t>11/21/2017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E5551-37C1-4AD3-82F1-947171DC845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4805045" y="430306"/>
            <a:ext cx="3840480" cy="5432612"/>
          </a:xfrm>
          <a:solidFill>
            <a:schemeClr val="bg1">
              <a:lumMod val="85000"/>
            </a:schemeClr>
          </a:solidFill>
          <a:ln w="127000" cap="sq">
            <a:solidFill>
              <a:schemeClr val="bg1"/>
            </a:solidFill>
            <a:miter lim="800000"/>
          </a:ln>
          <a:effectLst>
            <a:outerShdw blurRad="76200" dist="12700" dir="5400000" sx="100500" sy="100500" rotWithShape="0">
              <a:prstClr val="black">
                <a:alpha val="30000"/>
              </a:prstClr>
            </a:outerShdw>
          </a:effectLst>
          <a:scene3d>
            <a:camera prst="orthographicFront"/>
            <a:lightRig rig="threePt" dir="t"/>
          </a:scene3d>
          <a:sp3d extrusionH="50800">
            <a:extrusionClr>
              <a:schemeClr val="tx1"/>
            </a:extrusionClr>
            <a:contourClr>
              <a:schemeClr val="tx1"/>
            </a:contourClr>
          </a:sp3d>
        </p:spPr>
        <p:txBody>
          <a:bodyPr vert="horz" lIns="91440" tIns="45720" rIns="91440" bIns="45720" rtlCol="0">
            <a:normAutofit/>
          </a:bodyPr>
          <a:lstStyle>
            <a:lvl1pPr marL="457200" indent="-457200" algn="l" defTabSz="914400" rtl="0" eaLnBrk="1" latinLnBrk="0" hangingPunct="1">
              <a:spcBef>
                <a:spcPts val="2000"/>
              </a:spcBef>
              <a:buClr>
                <a:schemeClr val="accent2">
                  <a:lumMod val="50000"/>
                  <a:lumOff val="50000"/>
                </a:schemeClr>
              </a:buClr>
              <a:buSzPct val="75000"/>
              <a:buFont typeface="Wingdings 2" pitchFamily="18" charset="2"/>
              <a:buNone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742927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7pPr marL="2743200" indent="-457200">
              <a:defRPr/>
            </a:lvl7pPr>
            <a:lvl8pPr marL="2743200" indent="-457200">
              <a:defRPr/>
            </a:lvl8pPr>
            <a:lvl9pPr marL="2743200" indent="-457200">
              <a:defRPr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94EAC-2B4D-4812-921A-FC43C92ADC58}" type="datetime1">
              <a:rPr lang="en-US" smtClean="0"/>
              <a:pPr/>
              <a:t>11/21/2017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D5EE-04F8-4A89-B681-23DF288F90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0461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61412" y="417513"/>
            <a:ext cx="1600200" cy="57086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1174" y="417513"/>
            <a:ext cx="6499225" cy="570865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1F27E-2A38-4F1F-9CC6-9CF131A68FF7}" type="datetime1">
              <a:rPr lang="en-US" smtClean="0"/>
              <a:pPr/>
              <a:t>11/21/2017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6E30-0AD5-4FAA-88FE-D379A06A26C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0057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43E40519-2F18-476C-918F-14C5E6281847}" type="datetime1">
              <a:rPr lang="en-US" smtClean="0"/>
              <a:pPr/>
              <a:t>11/21/2017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55704031-4FC0-4328-970C-0945B6D37B3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07364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1761565"/>
            <a:ext cx="8147051" cy="43645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88259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3E40519-2F18-476C-918F-14C5E6281847}" type="datetime1">
              <a:rPr lang="en-US" smtClean="0"/>
              <a:pPr/>
              <a:t>11/21/2017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17659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5704031-4FC0-4328-970C-0945B6D37B3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9943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5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spcBef>
          <a:spcPts val="2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6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371600" indent="-457200" algn="l" defTabSz="914400" rtl="0" eaLnBrk="1" latinLnBrk="0" hangingPunct="1">
        <a:spcBef>
          <a:spcPts val="6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828800" indent="-457200" algn="l" defTabSz="914400" rtl="0" eaLnBrk="1" latinLnBrk="0" hangingPunct="1">
        <a:spcBef>
          <a:spcPts val="6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286000" indent="-457200" algn="l" defTabSz="914400" rtl="0" eaLnBrk="1" latinLnBrk="0" hangingPunct="1">
        <a:spcBef>
          <a:spcPts val="6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7432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32051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6576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41195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Presentations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Skills for the Workplace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6AF3-D1CE-48B7-8603-45528CC2DF66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665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Aim</a:t>
            </a:r>
            <a:r>
              <a:rPr lang="en-GB" b="1" dirty="0"/>
              <a:t>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to </a:t>
            </a:r>
            <a:r>
              <a:rPr lang="en-GB" b="1" dirty="0"/>
              <a:t>introduce students to the rudiments of presentations.</a:t>
            </a:r>
            <a:r>
              <a:rPr lang="cy-GB" b="1" dirty="0"/>
              <a:t/>
            </a:r>
            <a:br>
              <a:rPr lang="cy-GB" b="1" dirty="0"/>
            </a:b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Sgiliau Astudio Academaidd yn y Dyniaethau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4383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y-GB" b="1" u="sng" dirty="0" smtClean="0"/>
              <a:t>Objectives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/>
              <a:t>know what is meant by a presentation;</a:t>
            </a:r>
          </a:p>
          <a:p>
            <a:r>
              <a:rPr lang="cy-GB" dirty="0" smtClean="0"/>
              <a:t>understand the importance of preparation;</a:t>
            </a:r>
          </a:p>
          <a:p>
            <a:r>
              <a:rPr lang="cy-GB" dirty="0" smtClean="0"/>
              <a:t>be familiar with the general structure of presentations;</a:t>
            </a:r>
          </a:p>
          <a:p>
            <a:r>
              <a:rPr lang="cy-GB" dirty="0" smtClean="0"/>
              <a:t>anticipate possible presentation issues.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3</a:t>
            </a:fld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A presentation involves speaking in front of an audience in order to impart knowledge. </a:t>
            </a:r>
          </a:p>
          <a:p>
            <a:endParaRPr lang="en-GB" sz="1400" dirty="0" smtClean="0"/>
          </a:p>
          <a:p>
            <a:r>
              <a:rPr lang="en-GB" sz="2800" dirty="0" smtClean="0"/>
              <a:t>Sometimes the presentation will be individual; and on other occasions it will involve groups.</a:t>
            </a:r>
          </a:p>
          <a:p>
            <a:endParaRPr lang="en-GB" sz="1400" dirty="0" smtClean="0"/>
          </a:p>
          <a:p>
            <a:r>
              <a:rPr lang="en-GB" sz="2800" dirty="0" smtClean="0"/>
              <a:t>Usually, visual aids are used - a white board, chart or </a:t>
            </a:r>
            <a:r>
              <a:rPr lang="en-GB" sz="2800" i="1" dirty="0" err="1" smtClean="0"/>
              <a:t>Powerpoint</a:t>
            </a:r>
            <a:r>
              <a:rPr lang="en-GB" sz="2800" i="1" dirty="0" smtClean="0"/>
              <a:t> slides</a:t>
            </a:r>
            <a:r>
              <a:rPr lang="en-GB" sz="2800" dirty="0" smtClean="0"/>
              <a:t>.</a:t>
            </a:r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Preparation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39248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sz="2800" dirty="0" smtClean="0"/>
              <a:t>	When preparing, the following should be borne in mind: </a:t>
            </a:r>
          </a:p>
          <a:p>
            <a:pPr>
              <a:buNone/>
            </a:pPr>
            <a:endParaRPr lang="en-GB" sz="1400" dirty="0" smtClean="0"/>
          </a:p>
          <a:p>
            <a:r>
              <a:rPr lang="en-GB" sz="2800" b="1" dirty="0" smtClean="0"/>
              <a:t>the audience </a:t>
            </a:r>
            <a:r>
              <a:rPr lang="en-GB" sz="2800" dirty="0" smtClean="0"/>
              <a:t>- previous knowledge, number in attendance, learning difficulties, age etc;</a:t>
            </a:r>
          </a:p>
          <a:p>
            <a:endParaRPr lang="en-GB" sz="1400" dirty="0" smtClean="0"/>
          </a:p>
          <a:p>
            <a:r>
              <a:rPr lang="en-GB" sz="2800" dirty="0" smtClean="0"/>
              <a:t>the amount of </a:t>
            </a:r>
            <a:r>
              <a:rPr lang="en-GB" sz="2800" b="1" dirty="0" smtClean="0"/>
              <a:t>time available</a:t>
            </a:r>
            <a:r>
              <a:rPr lang="en-GB" sz="2800" dirty="0" smtClean="0"/>
              <a:t>;</a:t>
            </a:r>
          </a:p>
          <a:p>
            <a:endParaRPr lang="en-GB" sz="1400" dirty="0" smtClean="0"/>
          </a:p>
          <a:p>
            <a:r>
              <a:rPr lang="en-GB" sz="2800" b="1" dirty="0" smtClean="0"/>
              <a:t>nature of the presentation </a:t>
            </a:r>
            <a:r>
              <a:rPr lang="en-GB" sz="2800" dirty="0" smtClean="0"/>
              <a:t>– formal</a:t>
            </a:r>
            <a:r>
              <a:rPr lang="en-GB" sz="2800" dirty="0" smtClean="0"/>
              <a:t>/informal;</a:t>
            </a:r>
            <a:endParaRPr lang="en-GB" sz="2800" dirty="0" smtClean="0"/>
          </a:p>
          <a:p>
            <a:endParaRPr lang="en-GB" sz="1400" dirty="0" smtClean="0"/>
          </a:p>
          <a:p>
            <a:r>
              <a:rPr lang="en-GB" sz="2800" b="1" dirty="0" smtClean="0"/>
              <a:t>purpose of the presentation </a:t>
            </a:r>
            <a:r>
              <a:rPr lang="en-GB" sz="2800" dirty="0" smtClean="0"/>
              <a:t>-</a:t>
            </a:r>
            <a:r>
              <a:rPr lang="en-GB" sz="2800" b="1" dirty="0" smtClean="0"/>
              <a:t> </a:t>
            </a:r>
            <a:r>
              <a:rPr lang="en-GB" sz="2800" dirty="0" smtClean="0"/>
              <a:t>job, assessment etc.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Structure: 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sz="2800" dirty="0" smtClean="0"/>
              <a:t>	The introduction is an opportunity to: </a:t>
            </a:r>
          </a:p>
          <a:p>
            <a:endParaRPr lang="en-GB" sz="1400" dirty="0" smtClean="0"/>
          </a:p>
          <a:p>
            <a:r>
              <a:rPr lang="en-GB" sz="2800" dirty="0" smtClean="0"/>
              <a:t>greet the audience and introduce self or group members;</a:t>
            </a:r>
          </a:p>
          <a:p>
            <a:endParaRPr lang="en-GB" sz="1400" dirty="0" smtClean="0"/>
          </a:p>
          <a:p>
            <a:r>
              <a:rPr lang="en-GB" sz="2800" dirty="0" smtClean="0"/>
              <a:t>set the context;</a:t>
            </a:r>
          </a:p>
          <a:p>
            <a:endParaRPr lang="en-GB" sz="1400" dirty="0" smtClean="0"/>
          </a:p>
          <a:p>
            <a:r>
              <a:rPr lang="en-GB" sz="2800" dirty="0" smtClean="0"/>
              <a:t>define the aim and objectives.</a:t>
            </a:r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Structure:  Main Body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800" dirty="0" smtClean="0"/>
              <a:t>Consider having a slide or two for each objective or theme.</a:t>
            </a:r>
          </a:p>
          <a:p>
            <a:endParaRPr lang="en-GB" sz="1400" dirty="0" smtClean="0"/>
          </a:p>
          <a:p>
            <a:r>
              <a:rPr lang="en-GB" sz="2800" dirty="0" smtClean="0"/>
              <a:t>Include the main points on each slide.  In other words, do not crowd slides with writing.</a:t>
            </a:r>
          </a:p>
          <a:p>
            <a:endParaRPr lang="en-GB" sz="1400" dirty="0" smtClean="0"/>
          </a:p>
          <a:p>
            <a:r>
              <a:rPr lang="en-GB" sz="2800" dirty="0" smtClean="0"/>
              <a:t>Expand on the main points orally.</a:t>
            </a:r>
          </a:p>
          <a:p>
            <a:endParaRPr lang="en-GB" sz="1400" dirty="0" smtClean="0"/>
          </a:p>
          <a:p>
            <a:r>
              <a:rPr lang="en-GB" sz="2800" dirty="0" smtClean="0"/>
              <a:t>Decide whether or not it is appropriate to involve the audience by e.g. asking questions.</a:t>
            </a:r>
          </a:p>
          <a:p>
            <a:endParaRPr lang="en-GB" sz="1400" dirty="0" smtClean="0"/>
          </a:p>
          <a:p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Structure:  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800" dirty="0" smtClean="0"/>
              <a:t>	The conclusion should :</a:t>
            </a:r>
          </a:p>
          <a:p>
            <a:pPr>
              <a:buNone/>
            </a:pPr>
            <a:endParaRPr lang="en-GB" sz="1400" dirty="0" smtClean="0"/>
          </a:p>
          <a:p>
            <a:r>
              <a:rPr lang="en-GB" sz="2800" dirty="0" smtClean="0"/>
              <a:t>reiterate the main points;</a:t>
            </a:r>
          </a:p>
          <a:p>
            <a:endParaRPr lang="en-GB" sz="1400" dirty="0" smtClean="0"/>
          </a:p>
          <a:p>
            <a:r>
              <a:rPr lang="en-GB" sz="2800" dirty="0"/>
              <a:t>s</a:t>
            </a:r>
            <a:r>
              <a:rPr lang="en-GB" sz="2800" dirty="0" smtClean="0"/>
              <a:t>uggest </a:t>
            </a:r>
            <a:r>
              <a:rPr lang="en-GB" sz="2800" dirty="0" smtClean="0"/>
              <a:t>future developments;</a:t>
            </a:r>
          </a:p>
          <a:p>
            <a:endParaRPr lang="en-GB" sz="1400" dirty="0" smtClean="0"/>
          </a:p>
          <a:p>
            <a:r>
              <a:rPr lang="en-GB" sz="2800" dirty="0" smtClean="0"/>
              <a:t>invite questions from the audience.</a:t>
            </a:r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These should expand on consecutive points provided on the slides.</a:t>
            </a:r>
          </a:p>
          <a:p>
            <a:endParaRPr lang="en-GB" sz="1400" dirty="0" smtClean="0"/>
          </a:p>
          <a:p>
            <a:r>
              <a:rPr lang="en-GB" sz="2800" dirty="0" smtClean="0"/>
              <a:t>They are useful aides-memoire.</a:t>
            </a:r>
          </a:p>
          <a:p>
            <a:endParaRPr lang="en-GB" sz="1400" dirty="0" smtClean="0"/>
          </a:p>
          <a:p>
            <a:r>
              <a:rPr lang="en-GB" sz="2800" dirty="0" smtClean="0"/>
              <a:t>PowerPoint </a:t>
            </a:r>
            <a:r>
              <a:rPr lang="en-GB" sz="2800" dirty="0" smtClean="0"/>
              <a:t>presentations can be printed in ‘notes view’.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Slide Show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800" dirty="0" smtClean="0"/>
              <a:t>Choose an appropriate font style, colour and size.</a:t>
            </a:r>
          </a:p>
          <a:p>
            <a:endParaRPr lang="en-GB" sz="1400" dirty="0" smtClean="0"/>
          </a:p>
          <a:p>
            <a:r>
              <a:rPr lang="en-GB" sz="2800" dirty="0" smtClean="0"/>
              <a:t>Choose an appropriate slide design.</a:t>
            </a:r>
          </a:p>
          <a:p>
            <a:pPr>
              <a:buNone/>
            </a:pPr>
            <a:endParaRPr lang="en-GB" sz="1400" dirty="0" smtClean="0"/>
          </a:p>
          <a:p>
            <a:r>
              <a:rPr lang="en-GB" sz="2800" dirty="0" smtClean="0"/>
              <a:t>Visual and sound effects can help to emphasise points, but too many can be distracting.</a:t>
            </a:r>
          </a:p>
          <a:p>
            <a:endParaRPr lang="en-GB" sz="1400" dirty="0" smtClean="0"/>
          </a:p>
          <a:p>
            <a:r>
              <a:rPr lang="en-GB" sz="2800" dirty="0" smtClean="0"/>
              <a:t>Hyperlinks are useful if video clips are used. </a:t>
            </a:r>
          </a:p>
          <a:p>
            <a:endParaRPr lang="en-GB" sz="1400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Delivery Advice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Practice beforehand.</a:t>
            </a:r>
          </a:p>
          <a:p>
            <a:endParaRPr lang="en-GB" sz="1400" dirty="0" smtClean="0"/>
          </a:p>
          <a:p>
            <a:r>
              <a:rPr lang="en-GB" sz="2800" dirty="0" smtClean="0"/>
              <a:t>Face the audience.</a:t>
            </a:r>
          </a:p>
          <a:p>
            <a:endParaRPr lang="en-GB" sz="1400" dirty="0" smtClean="0"/>
          </a:p>
          <a:p>
            <a:r>
              <a:rPr lang="en-GB" sz="2800" dirty="0" smtClean="0"/>
              <a:t>Make eye contact.</a:t>
            </a:r>
          </a:p>
          <a:p>
            <a:endParaRPr lang="en-GB" sz="1400" dirty="0" smtClean="0"/>
          </a:p>
          <a:p>
            <a:r>
              <a:rPr lang="en-GB" sz="2800" dirty="0" smtClean="0"/>
              <a:t>Beware of your posture and tone of voice.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Delivery Advice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Speak clearly.</a:t>
            </a:r>
          </a:p>
          <a:p>
            <a:pPr>
              <a:buNone/>
            </a:pPr>
            <a:endParaRPr lang="en-GB" sz="1400" dirty="0" smtClean="0"/>
          </a:p>
          <a:p>
            <a:r>
              <a:rPr lang="en-GB" sz="2800" dirty="0" smtClean="0"/>
              <a:t>Do not rush.</a:t>
            </a:r>
          </a:p>
          <a:p>
            <a:endParaRPr lang="en-GB" sz="1400" dirty="0" smtClean="0"/>
          </a:p>
          <a:p>
            <a:r>
              <a:rPr lang="en-GB" sz="2800" dirty="0" smtClean="0"/>
              <a:t>Do not read from notes.</a:t>
            </a:r>
          </a:p>
          <a:p>
            <a:endParaRPr lang="en-GB" sz="1400" dirty="0" smtClean="0"/>
          </a:p>
          <a:p>
            <a:r>
              <a:rPr lang="en-GB" sz="2800" dirty="0" smtClean="0"/>
              <a:t>Be confident!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Additional Materials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Notes on A5 cards are easier to handle than A4 sheets.</a:t>
            </a:r>
          </a:p>
          <a:p>
            <a:endParaRPr lang="en-GB" sz="1400" dirty="0" smtClean="0"/>
          </a:p>
          <a:p>
            <a:r>
              <a:rPr lang="en-GB" sz="2800" dirty="0" smtClean="0"/>
              <a:t>The audience should receive hard copies or electronic copies before or after the presentation is delivered.</a:t>
            </a:r>
          </a:p>
          <a:p>
            <a:endParaRPr lang="en-GB" sz="1400" dirty="0" smtClean="0"/>
          </a:p>
          <a:p>
            <a:r>
              <a:rPr lang="en-GB" sz="2800" dirty="0" smtClean="0"/>
              <a:t>Attachments or props might be useful.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Technological Matters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Visit the venue beforehand if possible.</a:t>
            </a:r>
          </a:p>
          <a:p>
            <a:endParaRPr lang="en-GB" sz="1400" dirty="0" smtClean="0"/>
          </a:p>
          <a:p>
            <a:r>
              <a:rPr lang="en-GB" sz="2800" dirty="0" smtClean="0"/>
              <a:t>Establish the type of software / hardware available.</a:t>
            </a:r>
          </a:p>
          <a:p>
            <a:endParaRPr lang="en-GB" sz="1400" dirty="0" smtClean="0"/>
          </a:p>
          <a:p>
            <a:r>
              <a:rPr lang="en-GB" sz="2800" dirty="0" smtClean="0"/>
              <a:t>Save a copy on a memory stick, laptop and email.</a:t>
            </a:r>
          </a:p>
          <a:p>
            <a:pPr>
              <a:buNone/>
            </a:pPr>
            <a:endParaRPr lang="en-GB" sz="1400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14</a:t>
            </a:fld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Exercise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/>
          <a:lstStyle/>
          <a:p>
            <a:pPr lvl="0"/>
            <a:r>
              <a:rPr lang="cy-GB" dirty="0" smtClean="0"/>
              <a:t>In groups, design and deliver a presentation.  Each group member will be expected to </a:t>
            </a:r>
            <a:r>
              <a:rPr lang="cy-GB" dirty="0" err="1" smtClean="0"/>
              <a:t>speak</a:t>
            </a:r>
            <a:r>
              <a:rPr lang="cy-GB" dirty="0" smtClean="0"/>
              <a:t>.</a:t>
            </a:r>
          </a:p>
          <a:p>
            <a:pPr lvl="0"/>
            <a:r>
              <a:rPr lang="cy-GB" dirty="0" smtClean="0"/>
              <a:t>The </a:t>
            </a:r>
            <a:r>
              <a:rPr lang="cy-GB" dirty="0" err="1" smtClean="0"/>
              <a:t>presentation</a:t>
            </a:r>
            <a:r>
              <a:rPr lang="cy-GB" dirty="0" smtClean="0"/>
              <a:t> </a:t>
            </a:r>
            <a:r>
              <a:rPr lang="cy-GB" dirty="0" err="1" smtClean="0"/>
              <a:t>should</a:t>
            </a:r>
            <a:r>
              <a:rPr lang="cy-GB" dirty="0" smtClean="0"/>
              <a:t> be 10 </a:t>
            </a:r>
            <a:r>
              <a:rPr lang="cy-GB" dirty="0" err="1" smtClean="0"/>
              <a:t>minutes</a:t>
            </a:r>
            <a:r>
              <a:rPr lang="cy-GB" dirty="0" smtClean="0"/>
              <a:t> </a:t>
            </a:r>
            <a:r>
              <a:rPr lang="cy-GB" dirty="0" err="1" smtClean="0"/>
              <a:t>and</a:t>
            </a:r>
            <a:r>
              <a:rPr lang="cy-GB" dirty="0" smtClean="0"/>
              <a:t> all </a:t>
            </a:r>
            <a:r>
              <a:rPr lang="cy-GB" dirty="0" err="1" smtClean="0"/>
              <a:t>group</a:t>
            </a:r>
            <a:r>
              <a:rPr lang="cy-GB" dirty="0" smtClean="0"/>
              <a:t> </a:t>
            </a:r>
            <a:r>
              <a:rPr lang="cy-GB" dirty="0" err="1" smtClean="0"/>
              <a:t>members</a:t>
            </a:r>
            <a:r>
              <a:rPr lang="cy-GB" dirty="0" smtClean="0"/>
              <a:t> </a:t>
            </a:r>
            <a:r>
              <a:rPr lang="cy-GB" dirty="0" err="1" smtClean="0"/>
              <a:t>should</a:t>
            </a:r>
            <a:r>
              <a:rPr lang="cy-GB" dirty="0" smtClean="0"/>
              <a:t> </a:t>
            </a:r>
            <a:r>
              <a:rPr lang="cy-GB" dirty="0" err="1" smtClean="0"/>
              <a:t>contribute</a:t>
            </a:r>
            <a:r>
              <a:rPr lang="cy-GB" dirty="0" smtClean="0"/>
              <a:t> to the </a:t>
            </a:r>
            <a:r>
              <a:rPr lang="cy-GB" dirty="0" err="1" smtClean="0"/>
              <a:t>preparation</a:t>
            </a:r>
            <a:r>
              <a:rPr lang="cy-GB" dirty="0" smtClean="0"/>
              <a:t> </a:t>
            </a:r>
            <a:r>
              <a:rPr lang="cy-GB" dirty="0" err="1" smtClean="0"/>
              <a:t>and</a:t>
            </a:r>
            <a:r>
              <a:rPr lang="cy-GB" dirty="0" smtClean="0"/>
              <a:t> </a:t>
            </a:r>
            <a:r>
              <a:rPr lang="cy-GB" dirty="0" err="1" smtClean="0"/>
              <a:t>delivery</a:t>
            </a:r>
            <a:r>
              <a:rPr lang="cy-GB" dirty="0" smtClean="0"/>
              <a:t> of the </a:t>
            </a:r>
            <a:r>
              <a:rPr lang="cy-GB" dirty="0" err="1" smtClean="0"/>
              <a:t>presentation</a:t>
            </a:r>
            <a:r>
              <a:rPr lang="cy-GB" dirty="0" smtClean="0"/>
              <a:t>.</a:t>
            </a:r>
          </a:p>
          <a:p>
            <a:pPr lvl="0"/>
            <a:r>
              <a:rPr lang="cy-GB" dirty="0" smtClean="0"/>
              <a:t>The </a:t>
            </a:r>
            <a:r>
              <a:rPr lang="cy-GB" dirty="0" err="1" smtClean="0"/>
              <a:t>topic</a:t>
            </a:r>
            <a:r>
              <a:rPr lang="cy-GB" dirty="0" smtClean="0"/>
              <a:t> </a:t>
            </a:r>
            <a:r>
              <a:rPr lang="cy-GB" dirty="0" err="1" smtClean="0"/>
              <a:t>may</a:t>
            </a:r>
            <a:r>
              <a:rPr lang="cy-GB" dirty="0" smtClean="0"/>
              <a:t> be </a:t>
            </a:r>
            <a:r>
              <a:rPr lang="cy-GB" dirty="0" err="1" smtClean="0"/>
              <a:t>on</a:t>
            </a:r>
            <a:r>
              <a:rPr lang="cy-GB" dirty="0" smtClean="0"/>
              <a:t> a </a:t>
            </a:r>
            <a:r>
              <a:rPr lang="cy-GB" dirty="0" err="1" smtClean="0"/>
              <a:t>theme</a:t>
            </a:r>
            <a:r>
              <a:rPr lang="cy-GB" dirty="0" smtClean="0"/>
              <a:t> of </a:t>
            </a:r>
            <a:r>
              <a:rPr lang="cy-GB" dirty="0" err="1" smtClean="0"/>
              <a:t>common</a:t>
            </a:r>
            <a:r>
              <a:rPr lang="cy-GB" dirty="0" smtClean="0"/>
              <a:t> </a:t>
            </a:r>
            <a:r>
              <a:rPr lang="cy-GB" dirty="0" err="1" smtClean="0"/>
              <a:t>interest</a:t>
            </a:r>
            <a:r>
              <a:rPr lang="cy-GB" dirty="0" smtClean="0"/>
              <a:t> </a:t>
            </a:r>
            <a:r>
              <a:rPr lang="cy-GB" dirty="0" err="1" smtClean="0"/>
              <a:t>e.g</a:t>
            </a:r>
            <a:r>
              <a:rPr lang="cy-GB" dirty="0" smtClean="0"/>
              <a:t>. </a:t>
            </a:r>
            <a:r>
              <a:rPr lang="cy-GB" dirty="0" err="1"/>
              <a:t>w</a:t>
            </a:r>
            <a:r>
              <a:rPr lang="cy-GB" dirty="0" err="1" smtClean="0"/>
              <a:t>ork</a:t>
            </a:r>
            <a:r>
              <a:rPr lang="cy-GB" dirty="0" smtClean="0"/>
              <a:t> </a:t>
            </a:r>
            <a:r>
              <a:rPr lang="cy-GB" dirty="0" err="1" smtClean="0"/>
              <a:t>related</a:t>
            </a:r>
            <a:r>
              <a:rPr lang="cy-GB" dirty="0" smtClean="0"/>
              <a:t>, a </a:t>
            </a:r>
            <a:r>
              <a:rPr lang="cy-GB" dirty="0" err="1" smtClean="0"/>
              <a:t>hobby</a:t>
            </a:r>
            <a:r>
              <a:rPr lang="cy-GB" dirty="0" smtClean="0"/>
              <a:t> or </a:t>
            </a:r>
            <a:r>
              <a:rPr lang="cy-GB" dirty="0" err="1" smtClean="0"/>
              <a:t>media</a:t>
            </a:r>
            <a:r>
              <a:rPr lang="cy-GB" dirty="0" smtClean="0"/>
              <a:t> </a:t>
            </a:r>
            <a:r>
              <a:rPr lang="cy-GB" dirty="0" err="1" smtClean="0"/>
              <a:t>related</a:t>
            </a:r>
            <a:endParaRPr lang="cy-GB" dirty="0" smtClean="0"/>
          </a:p>
          <a:p>
            <a:pPr lvl="0"/>
            <a:r>
              <a:rPr lang="cy-GB" dirty="0" err="1" smtClean="0"/>
              <a:t>Provide</a:t>
            </a:r>
            <a:r>
              <a:rPr lang="cy-GB" dirty="0" smtClean="0"/>
              <a:t> a </a:t>
            </a:r>
            <a:r>
              <a:rPr lang="cy-GB" dirty="0" err="1" smtClean="0"/>
              <a:t>reference</a:t>
            </a:r>
            <a:r>
              <a:rPr lang="cy-GB" dirty="0" smtClean="0"/>
              <a:t> </a:t>
            </a:r>
            <a:r>
              <a:rPr lang="cy-GB" dirty="0" err="1" smtClean="0"/>
              <a:t>list</a:t>
            </a:r>
            <a:r>
              <a:rPr lang="cy-GB" dirty="0" smtClean="0"/>
              <a:t> </a:t>
            </a:r>
            <a:r>
              <a:rPr lang="cy-GB" dirty="0" err="1" smtClean="0"/>
              <a:t>on</a:t>
            </a:r>
            <a:r>
              <a:rPr lang="cy-GB" dirty="0" smtClean="0"/>
              <a:t> the </a:t>
            </a:r>
            <a:r>
              <a:rPr lang="cy-GB" dirty="0" err="1" smtClean="0"/>
              <a:t>final</a:t>
            </a:r>
            <a:r>
              <a:rPr lang="cy-GB" dirty="0" smtClean="0"/>
              <a:t> </a:t>
            </a:r>
            <a:r>
              <a:rPr lang="cy-GB" dirty="0" err="1" smtClean="0"/>
              <a:t>slide</a:t>
            </a:r>
            <a:endParaRPr lang="cy-GB" dirty="0" smtClean="0"/>
          </a:p>
          <a:p>
            <a:pPr lvl="0"/>
            <a:endParaRPr lang="cy-GB" dirty="0" smtClean="0"/>
          </a:p>
          <a:p>
            <a:pPr lvl="0">
              <a:buNone/>
            </a:pP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99021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ddle">
  <a:themeElements>
    <a:clrScheme name="Saddle">
      <a:dk1>
        <a:srgbClr val="302C24"/>
      </a:dk1>
      <a:lt1>
        <a:sysClr val="window" lastClr="FFFFFF"/>
      </a:lt1>
      <a:dk2>
        <a:srgbClr val="AC6416"/>
      </a:dk2>
      <a:lt2>
        <a:srgbClr val="E8E4DB"/>
      </a:lt2>
      <a:accent1>
        <a:srgbClr val="C6B178"/>
      </a:accent1>
      <a:accent2>
        <a:srgbClr val="9C5B14"/>
      </a:accent2>
      <a:accent3>
        <a:srgbClr val="71B2BC"/>
      </a:accent3>
      <a:accent4>
        <a:srgbClr val="78AA5D"/>
      </a:accent4>
      <a:accent5>
        <a:srgbClr val="867099"/>
      </a:accent5>
      <a:accent6>
        <a:srgbClr val="4C6F75"/>
      </a:accent6>
      <a:hlink>
        <a:srgbClr val="F27B0E"/>
      </a:hlink>
      <a:folHlink>
        <a:srgbClr val="989268"/>
      </a:folHlink>
    </a:clrScheme>
    <a:fontScheme name="Saddle">
      <a:maj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Saddle">
      <a:fillStyleLst>
        <a:solidFill>
          <a:schemeClr val="phClr"/>
        </a:solidFill>
        <a:gradFill rotWithShape="1">
          <a:gsLst>
            <a:gs pos="0">
              <a:schemeClr val="phClr"/>
            </a:gs>
            <a:gs pos="30000">
              <a:schemeClr val="phClr">
                <a:tint val="80000"/>
              </a:schemeClr>
            </a:gs>
            <a:gs pos="100000">
              <a:schemeClr val="phClr">
                <a:tint val="100000"/>
              </a:schemeClr>
            </a:gs>
          </a:gsLst>
          <a:path path="rect">
            <a:fillToRect l="50000" r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70000"/>
                <a:satMod val="120000"/>
              </a:schemeClr>
              <a:schemeClr val="phClr">
                <a:tint val="30000"/>
                <a:satMod val="120000"/>
              </a:schemeClr>
            </a:duotone>
          </a:blip>
          <a:stretch/>
        </a:blip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50800" cap="flat" cmpd="dbl" algn="ctr">
          <a:solidFill>
            <a:schemeClr val="phClr"/>
          </a:solidFill>
          <a:prstDash val="solid"/>
        </a:ln>
        <a:ln w="7620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FFFFFF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sunrise" dir="tl">
              <a:rot lat="0" lon="0" rev="1200000"/>
            </a:lightRig>
          </a:scene3d>
          <a:sp3d prstMaterial="softEdge">
            <a:bevelT w="0" h="0"/>
          </a:sp3d>
        </a:effectStyle>
        <a:effectStyle>
          <a:effectLst>
            <a:innerShdw blurRad="76200" dist="38100" dir="13500000">
              <a:srgbClr val="FFFFFF">
                <a:alpha val="75000"/>
              </a:srgbClr>
            </a:innerShdw>
          </a:effectLst>
          <a:scene3d>
            <a:camera prst="perspectiveFront" fov="2400000"/>
            <a:lightRig rig="twoPt" dir="tl"/>
          </a:scene3d>
          <a:sp3d>
            <a:bevelT w="25400" h="12700" prst="angle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2">
            <a:duotone>
              <a:schemeClr val="phClr">
                <a:shade val="30000"/>
                <a:satMod val="250000"/>
              </a:schemeClr>
              <a:schemeClr val="phClr">
                <a:tint val="5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shade val="90000"/>
                <a:hueMod val="90000"/>
                <a:satMod val="150000"/>
                <a:lumMod val="90000"/>
              </a:schemeClr>
              <a:schemeClr val="phClr">
                <a:tint val="70000"/>
                <a:shade val="80000"/>
                <a:satMod val="300000"/>
                <a:lumMod val="11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academic writing</Template>
  <TotalTime>3302</TotalTime>
  <Words>448</Words>
  <Application>Microsoft Office PowerPoint</Application>
  <PresentationFormat>On-screen Show (4:3)</PresentationFormat>
  <Paragraphs>131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Book Antiqua</vt:lpstr>
      <vt:lpstr>Calibri</vt:lpstr>
      <vt:lpstr>Wingdings 2</vt:lpstr>
      <vt:lpstr>Saddle</vt:lpstr>
      <vt:lpstr>Presentations</vt:lpstr>
      <vt:lpstr>Aim:</vt:lpstr>
      <vt:lpstr>Objectives:</vt:lpstr>
      <vt:lpstr>Presentations</vt:lpstr>
      <vt:lpstr>Preparation</vt:lpstr>
      <vt:lpstr>Structure:  Introduction</vt:lpstr>
      <vt:lpstr>Structure:  Main Body</vt:lpstr>
      <vt:lpstr>Structure:  Conclusion</vt:lpstr>
      <vt:lpstr>Notes</vt:lpstr>
      <vt:lpstr>The Slide Show</vt:lpstr>
      <vt:lpstr>Delivery Advice</vt:lpstr>
      <vt:lpstr>Delivery Advice </vt:lpstr>
      <vt:lpstr>Additional Materials</vt:lpstr>
      <vt:lpstr>Technological Matters</vt:lpstr>
      <vt:lpstr>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sb004</dc:creator>
  <cp:lastModifiedBy>Marie Pitson</cp:lastModifiedBy>
  <cp:revision>230</cp:revision>
  <dcterms:created xsi:type="dcterms:W3CDTF">2011-09-12T14:47:30Z</dcterms:created>
  <dcterms:modified xsi:type="dcterms:W3CDTF">2017-11-21T09:41:44Z</dcterms:modified>
</cp:coreProperties>
</file>