
<file path=[Content_Types].xml><?xml version="1.0" encoding="utf-8"?>
<Types xmlns="http://schemas.openxmlformats.org/package/2006/content-types">
  <Default Extension="gif" ContentType="image/gif"/>
  <Default Extension="jpeg" ContentType="image/jpeg"/>
  <Default Extension="jpg" ContentType="image/jpeg"/>
  <Default Extension="mov" ContentType="video/quicktime"/>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848" r:id="rId4"/>
    <p:sldMasterId id="2147484874" r:id="rId5"/>
  </p:sldMasterIdLst>
  <p:notesMasterIdLst>
    <p:notesMasterId r:id="rId99"/>
  </p:notesMasterIdLst>
  <p:handoutMasterIdLst>
    <p:handoutMasterId r:id="rId100"/>
  </p:handoutMasterIdLst>
  <p:sldIdLst>
    <p:sldId id="331" r:id="rId6"/>
    <p:sldId id="447" r:id="rId7"/>
    <p:sldId id="673" r:id="rId8"/>
    <p:sldId id="1210" r:id="rId9"/>
    <p:sldId id="1213" r:id="rId10"/>
    <p:sldId id="1252" r:id="rId11"/>
    <p:sldId id="1297" r:id="rId12"/>
    <p:sldId id="1276" r:id="rId13"/>
    <p:sldId id="1277" r:id="rId14"/>
    <p:sldId id="1278" r:id="rId15"/>
    <p:sldId id="1279" r:id="rId16"/>
    <p:sldId id="1299" r:id="rId17"/>
    <p:sldId id="1219" r:id="rId18"/>
    <p:sldId id="1300" r:id="rId19"/>
    <p:sldId id="1298" r:id="rId20"/>
    <p:sldId id="1214" r:id="rId21"/>
    <p:sldId id="1281" r:id="rId22"/>
    <p:sldId id="1218" r:id="rId23"/>
    <p:sldId id="1301" r:id="rId24"/>
    <p:sldId id="1303" r:id="rId25"/>
    <p:sldId id="1304" r:id="rId26"/>
    <p:sldId id="1302" r:id="rId27"/>
    <p:sldId id="1284" r:id="rId28"/>
    <p:sldId id="1285" r:id="rId29"/>
    <p:sldId id="1286" r:id="rId30"/>
    <p:sldId id="1215" r:id="rId31"/>
    <p:sldId id="1282" r:id="rId32"/>
    <p:sldId id="1257" r:id="rId33"/>
    <p:sldId id="1255" r:id="rId34"/>
    <p:sldId id="1256" r:id="rId35"/>
    <p:sldId id="1222" r:id="rId36"/>
    <p:sldId id="1216" r:id="rId37"/>
    <p:sldId id="1254" r:id="rId38"/>
    <p:sldId id="1290" r:id="rId39"/>
    <p:sldId id="1289" r:id="rId40"/>
    <p:sldId id="1258" r:id="rId41"/>
    <p:sldId id="1305" r:id="rId42"/>
    <p:sldId id="1217" r:id="rId43"/>
    <p:sldId id="1223" r:id="rId44"/>
    <p:sldId id="1259" r:id="rId45"/>
    <p:sldId id="1306" r:id="rId46"/>
    <p:sldId id="1307" r:id="rId47"/>
    <p:sldId id="1241" r:id="rId48"/>
    <p:sldId id="1211" r:id="rId49"/>
    <p:sldId id="1224" r:id="rId50"/>
    <p:sldId id="1260" r:id="rId51"/>
    <p:sldId id="1225" r:id="rId52"/>
    <p:sldId id="1308" r:id="rId53"/>
    <p:sldId id="1309" r:id="rId54"/>
    <p:sldId id="1263" r:id="rId55"/>
    <p:sldId id="1311" r:id="rId56"/>
    <p:sldId id="1264" r:id="rId57"/>
    <p:sldId id="1322" r:id="rId58"/>
    <p:sldId id="1321" r:id="rId59"/>
    <p:sldId id="1323" r:id="rId60"/>
    <p:sldId id="1269" r:id="rId61"/>
    <p:sldId id="1314" r:id="rId62"/>
    <p:sldId id="1268" r:id="rId63"/>
    <p:sldId id="1265" r:id="rId64"/>
    <p:sldId id="1315" r:id="rId65"/>
    <p:sldId id="1316" r:id="rId66"/>
    <p:sldId id="1317" r:id="rId67"/>
    <p:sldId id="1318" r:id="rId68"/>
    <p:sldId id="1319" r:id="rId69"/>
    <p:sldId id="1320" r:id="rId70"/>
    <p:sldId id="1266" r:id="rId71"/>
    <p:sldId id="1270" r:id="rId72"/>
    <p:sldId id="1267" r:id="rId73"/>
    <p:sldId id="1227" r:id="rId74"/>
    <p:sldId id="1325" r:id="rId75"/>
    <p:sldId id="1240" r:id="rId76"/>
    <p:sldId id="1212" r:id="rId77"/>
    <p:sldId id="1231" r:id="rId78"/>
    <p:sldId id="1247" r:id="rId79"/>
    <p:sldId id="1271" r:id="rId80"/>
    <p:sldId id="1239" r:id="rId81"/>
    <p:sldId id="1251" r:id="rId82"/>
    <p:sldId id="1248" r:id="rId83"/>
    <p:sldId id="1249" r:id="rId84"/>
    <p:sldId id="1250" r:id="rId85"/>
    <p:sldId id="1233" r:id="rId86"/>
    <p:sldId id="1327" r:id="rId87"/>
    <p:sldId id="1326" r:id="rId88"/>
    <p:sldId id="1273" r:id="rId89"/>
    <p:sldId id="1235" r:id="rId90"/>
    <p:sldId id="1232" r:id="rId91"/>
    <p:sldId id="1329" r:id="rId92"/>
    <p:sldId id="1330" r:id="rId93"/>
    <p:sldId id="1236" r:id="rId94"/>
    <p:sldId id="1274" r:id="rId95"/>
    <p:sldId id="1275" r:id="rId96"/>
    <p:sldId id="1237" r:id="rId97"/>
    <p:sldId id="1238" r:id="rId98"/>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A5933D0-D008-476D-BA11-2046CCF611F9}">
          <p14:sldIdLst>
            <p14:sldId id="331"/>
            <p14:sldId id="447"/>
            <p14:sldId id="673"/>
            <p14:sldId id="1210"/>
            <p14:sldId id="1213"/>
            <p14:sldId id="1252"/>
            <p14:sldId id="1297"/>
            <p14:sldId id="1276"/>
            <p14:sldId id="1277"/>
            <p14:sldId id="1278"/>
            <p14:sldId id="1279"/>
            <p14:sldId id="1299"/>
            <p14:sldId id="1219"/>
            <p14:sldId id="1300"/>
            <p14:sldId id="1298"/>
            <p14:sldId id="1214"/>
            <p14:sldId id="1281"/>
            <p14:sldId id="1218"/>
            <p14:sldId id="1301"/>
            <p14:sldId id="1303"/>
            <p14:sldId id="1304"/>
            <p14:sldId id="1302"/>
            <p14:sldId id="1284"/>
            <p14:sldId id="1285"/>
            <p14:sldId id="1286"/>
            <p14:sldId id="1215"/>
            <p14:sldId id="1282"/>
            <p14:sldId id="1257"/>
            <p14:sldId id="1255"/>
            <p14:sldId id="1256"/>
            <p14:sldId id="1222"/>
            <p14:sldId id="1216"/>
            <p14:sldId id="1254"/>
            <p14:sldId id="1290"/>
            <p14:sldId id="1289"/>
            <p14:sldId id="1258"/>
            <p14:sldId id="1305"/>
            <p14:sldId id="1217"/>
            <p14:sldId id="1223"/>
            <p14:sldId id="1259"/>
            <p14:sldId id="1306"/>
            <p14:sldId id="1307"/>
            <p14:sldId id="1241"/>
            <p14:sldId id="1211"/>
            <p14:sldId id="1224"/>
            <p14:sldId id="1260"/>
            <p14:sldId id="1225"/>
            <p14:sldId id="1308"/>
            <p14:sldId id="1309"/>
            <p14:sldId id="1263"/>
            <p14:sldId id="1311"/>
            <p14:sldId id="1264"/>
            <p14:sldId id="1322"/>
            <p14:sldId id="1321"/>
            <p14:sldId id="1323"/>
            <p14:sldId id="1269"/>
            <p14:sldId id="1314"/>
            <p14:sldId id="1268"/>
            <p14:sldId id="1265"/>
            <p14:sldId id="1315"/>
            <p14:sldId id="1316"/>
            <p14:sldId id="1317"/>
            <p14:sldId id="1318"/>
            <p14:sldId id="1319"/>
            <p14:sldId id="1320"/>
            <p14:sldId id="1266"/>
            <p14:sldId id="1270"/>
            <p14:sldId id="1267"/>
            <p14:sldId id="1227"/>
            <p14:sldId id="1325"/>
            <p14:sldId id="1240"/>
            <p14:sldId id="1212"/>
            <p14:sldId id="1231"/>
            <p14:sldId id="1247"/>
            <p14:sldId id="1271"/>
            <p14:sldId id="1239"/>
            <p14:sldId id="1251"/>
            <p14:sldId id="1248"/>
            <p14:sldId id="1249"/>
            <p14:sldId id="1250"/>
            <p14:sldId id="1233"/>
            <p14:sldId id="1327"/>
            <p14:sldId id="1326"/>
            <p14:sldId id="1273"/>
            <p14:sldId id="1235"/>
            <p14:sldId id="1232"/>
            <p14:sldId id="1329"/>
            <p14:sldId id="1330"/>
            <p14:sldId id="1236"/>
            <p14:sldId id="1274"/>
            <p14:sldId id="1275"/>
            <p14:sldId id="1237"/>
            <p14:sldId id="1238"/>
          </p14:sldIdLst>
        </p14:section>
        <p14:section name="Untitled Section" id="{F33EF2CC-6D3D-4F0B-BD65-E7481840501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5AAB90-4C07-4201-9C9B-441A178A864E}" v="97" dt="2024-02-13T19:54:47.952"/>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3133" autoAdjust="0"/>
  </p:normalViewPr>
  <p:slideViewPr>
    <p:cSldViewPr showGuides="1">
      <p:cViewPr>
        <p:scale>
          <a:sx n="50" d="100"/>
          <a:sy n="50" d="100"/>
        </p:scale>
        <p:origin x="1808" y="624"/>
      </p:cViewPr>
      <p:guideLst>
        <p:guide orient="horz" pos="2160"/>
        <p:guide pos="3840"/>
      </p:guideLst>
    </p:cSldViewPr>
  </p:slideViewPr>
  <p:outlineViewPr>
    <p:cViewPr>
      <p:scale>
        <a:sx n="33" d="100"/>
        <a:sy n="33" d="100"/>
      </p:scale>
      <p:origin x="0" y="-5604"/>
    </p:cViewPr>
  </p:outlineViewPr>
  <p:notesTextViewPr>
    <p:cViewPr>
      <p:scale>
        <a:sx n="3" d="2"/>
        <a:sy n="3" d="2"/>
      </p:scale>
      <p:origin x="0" y="0"/>
    </p:cViewPr>
  </p:notesTextViewPr>
  <p:sorterViewPr>
    <p:cViewPr>
      <p:scale>
        <a:sx n="100" d="100"/>
        <a:sy n="100" d="100"/>
      </p:scale>
      <p:origin x="0" y="0"/>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viewProps" Target="viewProps.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6" Type="http://schemas.microsoft.com/office/2015/10/relationships/revisionInfo" Target="revisionInfo.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notesMaster" Target="notesMasters/notesMaster1.xml"/><Relationship Id="rId10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tableStyles" Target="tableStyles.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handoutMaster" Target="handoutMasters/handoutMaster1.xml"/><Relationship Id="rId105"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245AAB90-4C07-4201-9C9B-441A178A864E}"/>
    <pc:docChg chg="custSel addSld delSld modSld sldOrd delMainMaster modSection">
      <pc:chgData name="Alissa Flatley" userId="0242edfc-aa31-435e-a161-b1e1fa7a13bd" providerId="ADAL" clId="{245AAB90-4C07-4201-9C9B-441A178A864E}" dt="2024-02-13T20:03:07.343" v="367" actId="20577"/>
      <pc:docMkLst>
        <pc:docMk/>
      </pc:docMkLst>
      <pc:sldChg chg="del">
        <pc:chgData name="Alissa Flatley" userId="0242edfc-aa31-435e-a161-b1e1fa7a13bd" providerId="ADAL" clId="{245AAB90-4C07-4201-9C9B-441A178A864E}" dt="2024-02-13T19:40:08.562" v="106" actId="47"/>
        <pc:sldMkLst>
          <pc:docMk/>
          <pc:sldMk cId="3201531712" sldId="281"/>
        </pc:sldMkLst>
      </pc:sldChg>
      <pc:sldChg chg="del">
        <pc:chgData name="Alissa Flatley" userId="0242edfc-aa31-435e-a161-b1e1fa7a13bd" providerId="ADAL" clId="{245AAB90-4C07-4201-9C9B-441A178A864E}" dt="2024-02-13T19:29:57.771" v="25" actId="47"/>
        <pc:sldMkLst>
          <pc:docMk/>
          <pc:sldMk cId="3074699648" sldId="282"/>
        </pc:sldMkLst>
      </pc:sldChg>
      <pc:sldChg chg="addSp delSp modSp del mod delAnim">
        <pc:chgData name="Alissa Flatley" userId="0242edfc-aa31-435e-a161-b1e1fa7a13bd" providerId="ADAL" clId="{245AAB90-4C07-4201-9C9B-441A178A864E}" dt="2024-02-13T20:02:09.724" v="279" actId="47"/>
        <pc:sldMkLst>
          <pc:docMk/>
          <pc:sldMk cId="1174817256" sldId="283"/>
        </pc:sldMkLst>
        <pc:spChg chg="del">
          <ac:chgData name="Alissa Flatley" userId="0242edfc-aa31-435e-a161-b1e1fa7a13bd" providerId="ADAL" clId="{245AAB90-4C07-4201-9C9B-441A178A864E}" dt="2024-02-13T19:39:32.851" v="84" actId="478"/>
          <ac:spMkLst>
            <pc:docMk/>
            <pc:sldMk cId="1174817256" sldId="283"/>
            <ac:spMk id="3" creationId="{00000000-0000-0000-0000-000000000000}"/>
          </ac:spMkLst>
        </pc:spChg>
        <pc:spChg chg="del">
          <ac:chgData name="Alissa Flatley" userId="0242edfc-aa31-435e-a161-b1e1fa7a13bd" providerId="ADAL" clId="{245AAB90-4C07-4201-9C9B-441A178A864E}" dt="2024-02-13T19:39:29.051" v="83" actId="478"/>
          <ac:spMkLst>
            <pc:docMk/>
            <pc:sldMk cId="1174817256" sldId="283"/>
            <ac:spMk id="5" creationId="{5590FC61-ADDE-5E59-857C-55A43AA0BCEF}"/>
          </ac:spMkLst>
        </pc:spChg>
        <pc:spChg chg="add del mod">
          <ac:chgData name="Alissa Flatley" userId="0242edfc-aa31-435e-a161-b1e1fa7a13bd" providerId="ADAL" clId="{245AAB90-4C07-4201-9C9B-441A178A864E}" dt="2024-02-13T19:39:38.239" v="85" actId="478"/>
          <ac:spMkLst>
            <pc:docMk/>
            <pc:sldMk cId="1174817256" sldId="283"/>
            <ac:spMk id="6" creationId="{E45D7895-C648-34BE-5636-BBD66A0D0909}"/>
          </ac:spMkLst>
        </pc:spChg>
        <pc:spChg chg="mod">
          <ac:chgData name="Alissa Flatley" userId="0242edfc-aa31-435e-a161-b1e1fa7a13bd" providerId="ADAL" clId="{245AAB90-4C07-4201-9C9B-441A178A864E}" dt="2024-02-13T19:49:55.181" v="227"/>
          <ac:spMkLst>
            <pc:docMk/>
            <pc:sldMk cId="1174817256" sldId="283"/>
            <ac:spMk id="39938" creationId="{00000000-0000-0000-0000-000000000000}"/>
          </ac:spMkLst>
        </pc:spChg>
        <pc:spChg chg="mod">
          <ac:chgData name="Alissa Flatley" userId="0242edfc-aa31-435e-a161-b1e1fa7a13bd" providerId="ADAL" clId="{245AAB90-4C07-4201-9C9B-441A178A864E}" dt="2024-02-13T19:49:55.181" v="227"/>
          <ac:spMkLst>
            <pc:docMk/>
            <pc:sldMk cId="1174817256" sldId="283"/>
            <ac:spMk id="39940" creationId="{00000000-0000-0000-0000-000000000000}"/>
          </ac:spMkLst>
        </pc:spChg>
        <pc:picChg chg="del">
          <ac:chgData name="Alissa Flatley" userId="0242edfc-aa31-435e-a161-b1e1fa7a13bd" providerId="ADAL" clId="{245AAB90-4C07-4201-9C9B-441A178A864E}" dt="2024-02-13T19:39:39.860" v="86" actId="478"/>
          <ac:picMkLst>
            <pc:docMk/>
            <pc:sldMk cId="1174817256" sldId="283"/>
            <ac:picMk id="4" creationId="{00000000-0000-0000-0000-000000000000}"/>
          </ac:picMkLst>
        </pc:picChg>
        <pc:picChg chg="add mod">
          <ac:chgData name="Alissa Flatley" userId="0242edfc-aa31-435e-a161-b1e1fa7a13bd" providerId="ADAL" clId="{245AAB90-4C07-4201-9C9B-441A178A864E}" dt="2024-02-13T19:39:51.782" v="89" actId="1076"/>
          <ac:picMkLst>
            <pc:docMk/>
            <pc:sldMk cId="1174817256" sldId="283"/>
            <ac:picMk id="3074" creationId="{5F677136-C248-E47F-2A5F-8FDF6F4E0B0F}"/>
          </ac:picMkLst>
        </pc:picChg>
      </pc:sldChg>
      <pc:sldChg chg="del">
        <pc:chgData name="Alissa Flatley" userId="0242edfc-aa31-435e-a161-b1e1fa7a13bd" providerId="ADAL" clId="{245AAB90-4C07-4201-9C9B-441A178A864E}" dt="2024-02-13T19:40:20.370" v="119" actId="47"/>
        <pc:sldMkLst>
          <pc:docMk/>
          <pc:sldMk cId="1263436346" sldId="284"/>
        </pc:sldMkLst>
      </pc:sldChg>
      <pc:sldChg chg="del">
        <pc:chgData name="Alissa Flatley" userId="0242edfc-aa31-435e-a161-b1e1fa7a13bd" providerId="ADAL" clId="{245AAB90-4C07-4201-9C9B-441A178A864E}" dt="2024-02-13T19:30:16.341" v="37" actId="47"/>
        <pc:sldMkLst>
          <pc:docMk/>
          <pc:sldMk cId="3291110360" sldId="285"/>
        </pc:sldMkLst>
      </pc:sldChg>
      <pc:sldChg chg="del">
        <pc:chgData name="Alissa Flatley" userId="0242edfc-aa31-435e-a161-b1e1fa7a13bd" providerId="ADAL" clId="{245AAB90-4C07-4201-9C9B-441A178A864E}" dt="2024-02-13T19:30:18.795" v="40" actId="47"/>
        <pc:sldMkLst>
          <pc:docMk/>
          <pc:sldMk cId="3095283840" sldId="286"/>
        </pc:sldMkLst>
      </pc:sldChg>
      <pc:sldChg chg="del">
        <pc:chgData name="Alissa Flatley" userId="0242edfc-aa31-435e-a161-b1e1fa7a13bd" providerId="ADAL" clId="{245AAB90-4C07-4201-9C9B-441A178A864E}" dt="2024-02-13T19:30:19.908" v="41" actId="47"/>
        <pc:sldMkLst>
          <pc:docMk/>
          <pc:sldMk cId="959068972" sldId="287"/>
        </pc:sldMkLst>
      </pc:sldChg>
      <pc:sldChg chg="del">
        <pc:chgData name="Alissa Flatley" userId="0242edfc-aa31-435e-a161-b1e1fa7a13bd" providerId="ADAL" clId="{245AAB90-4C07-4201-9C9B-441A178A864E}" dt="2024-02-13T19:40:12.896" v="111" actId="47"/>
        <pc:sldMkLst>
          <pc:docMk/>
          <pc:sldMk cId="392592503" sldId="288"/>
        </pc:sldMkLst>
      </pc:sldChg>
      <pc:sldChg chg="del">
        <pc:chgData name="Alissa Flatley" userId="0242edfc-aa31-435e-a161-b1e1fa7a13bd" providerId="ADAL" clId="{245AAB90-4C07-4201-9C9B-441A178A864E}" dt="2024-02-13T19:40:19.139" v="118" actId="47"/>
        <pc:sldMkLst>
          <pc:docMk/>
          <pc:sldMk cId="1645983343" sldId="290"/>
        </pc:sldMkLst>
      </pc:sldChg>
      <pc:sldChg chg="del">
        <pc:chgData name="Alissa Flatley" userId="0242edfc-aa31-435e-a161-b1e1fa7a13bd" providerId="ADAL" clId="{245AAB90-4C07-4201-9C9B-441A178A864E}" dt="2024-02-13T19:40:15.976" v="114" actId="47"/>
        <pc:sldMkLst>
          <pc:docMk/>
          <pc:sldMk cId="2699274465" sldId="291"/>
        </pc:sldMkLst>
      </pc:sldChg>
      <pc:sldChg chg="del">
        <pc:chgData name="Alissa Flatley" userId="0242edfc-aa31-435e-a161-b1e1fa7a13bd" providerId="ADAL" clId="{245AAB90-4C07-4201-9C9B-441A178A864E}" dt="2024-02-13T19:40:16.723" v="115" actId="47"/>
        <pc:sldMkLst>
          <pc:docMk/>
          <pc:sldMk cId="58156319" sldId="292"/>
        </pc:sldMkLst>
      </pc:sldChg>
      <pc:sldChg chg="del">
        <pc:chgData name="Alissa Flatley" userId="0242edfc-aa31-435e-a161-b1e1fa7a13bd" providerId="ADAL" clId="{245AAB90-4C07-4201-9C9B-441A178A864E}" dt="2024-02-13T19:40:17.412" v="116" actId="47"/>
        <pc:sldMkLst>
          <pc:docMk/>
          <pc:sldMk cId="3409145821" sldId="293"/>
        </pc:sldMkLst>
      </pc:sldChg>
      <pc:sldChg chg="del">
        <pc:chgData name="Alissa Flatley" userId="0242edfc-aa31-435e-a161-b1e1fa7a13bd" providerId="ADAL" clId="{245AAB90-4C07-4201-9C9B-441A178A864E}" dt="2024-02-13T19:29:38.846" v="19" actId="47"/>
        <pc:sldMkLst>
          <pc:docMk/>
          <pc:sldMk cId="1975261702" sldId="297"/>
        </pc:sldMkLst>
      </pc:sldChg>
      <pc:sldChg chg="del">
        <pc:chgData name="Alissa Flatley" userId="0242edfc-aa31-435e-a161-b1e1fa7a13bd" providerId="ADAL" clId="{245AAB90-4C07-4201-9C9B-441A178A864E}" dt="2024-02-13T19:40:41.094" v="127" actId="47"/>
        <pc:sldMkLst>
          <pc:docMk/>
          <pc:sldMk cId="2033131511" sldId="298"/>
        </pc:sldMkLst>
      </pc:sldChg>
      <pc:sldChg chg="del">
        <pc:chgData name="Alissa Flatley" userId="0242edfc-aa31-435e-a161-b1e1fa7a13bd" providerId="ADAL" clId="{245AAB90-4C07-4201-9C9B-441A178A864E}" dt="2024-02-13T19:29:54.511" v="24" actId="47"/>
        <pc:sldMkLst>
          <pc:docMk/>
          <pc:sldMk cId="3365212672" sldId="299"/>
        </pc:sldMkLst>
      </pc:sldChg>
      <pc:sldChg chg="del">
        <pc:chgData name="Alissa Flatley" userId="0242edfc-aa31-435e-a161-b1e1fa7a13bd" providerId="ADAL" clId="{245AAB90-4C07-4201-9C9B-441A178A864E}" dt="2024-02-13T19:40:35.511" v="125" actId="47"/>
        <pc:sldMkLst>
          <pc:docMk/>
          <pc:sldMk cId="3953597248" sldId="300"/>
        </pc:sldMkLst>
      </pc:sldChg>
      <pc:sldChg chg="del">
        <pc:chgData name="Alissa Flatley" userId="0242edfc-aa31-435e-a161-b1e1fa7a13bd" providerId="ADAL" clId="{245AAB90-4C07-4201-9C9B-441A178A864E}" dt="2024-02-13T19:40:01.672" v="97" actId="47"/>
        <pc:sldMkLst>
          <pc:docMk/>
          <pc:sldMk cId="234025812" sldId="302"/>
        </pc:sldMkLst>
      </pc:sldChg>
      <pc:sldChg chg="del">
        <pc:chgData name="Alissa Flatley" userId="0242edfc-aa31-435e-a161-b1e1fa7a13bd" providerId="ADAL" clId="{245AAB90-4C07-4201-9C9B-441A178A864E}" dt="2024-02-13T19:40:00.137" v="95" actId="47"/>
        <pc:sldMkLst>
          <pc:docMk/>
          <pc:sldMk cId="3705724733" sldId="303"/>
        </pc:sldMkLst>
      </pc:sldChg>
      <pc:sldChg chg="modSp del">
        <pc:chgData name="Alissa Flatley" userId="0242edfc-aa31-435e-a161-b1e1fa7a13bd" providerId="ADAL" clId="{245AAB90-4C07-4201-9C9B-441A178A864E}" dt="2024-02-13T20:02:07.784" v="278" actId="47"/>
        <pc:sldMkLst>
          <pc:docMk/>
          <pc:sldMk cId="431198288" sldId="304"/>
        </pc:sldMkLst>
        <pc:spChg chg="mod">
          <ac:chgData name="Alissa Flatley" userId="0242edfc-aa31-435e-a161-b1e1fa7a13bd" providerId="ADAL" clId="{245AAB90-4C07-4201-9C9B-441A178A864E}" dt="2024-02-13T19:49:55.181" v="227"/>
          <ac:spMkLst>
            <pc:docMk/>
            <pc:sldMk cId="431198288" sldId="304"/>
            <ac:spMk id="4" creationId="{00000000-0000-0000-0000-000000000000}"/>
          </ac:spMkLst>
        </pc:spChg>
      </pc:sldChg>
      <pc:sldChg chg="del">
        <pc:chgData name="Alissa Flatley" userId="0242edfc-aa31-435e-a161-b1e1fa7a13bd" providerId="ADAL" clId="{245AAB90-4C07-4201-9C9B-441A178A864E}" dt="2024-02-13T19:30:11.367" v="33" actId="47"/>
        <pc:sldMkLst>
          <pc:docMk/>
          <pc:sldMk cId="392861702" sldId="305"/>
        </pc:sldMkLst>
      </pc:sldChg>
      <pc:sldChg chg="del">
        <pc:chgData name="Alissa Flatley" userId="0242edfc-aa31-435e-a161-b1e1fa7a13bd" providerId="ADAL" clId="{245AAB90-4C07-4201-9C9B-441A178A864E}" dt="2024-02-13T19:40:15.005" v="113" actId="47"/>
        <pc:sldMkLst>
          <pc:docMk/>
          <pc:sldMk cId="3953748850" sldId="307"/>
        </pc:sldMkLst>
      </pc:sldChg>
      <pc:sldChg chg="del">
        <pc:chgData name="Alissa Flatley" userId="0242edfc-aa31-435e-a161-b1e1fa7a13bd" providerId="ADAL" clId="{245AAB90-4C07-4201-9C9B-441A178A864E}" dt="2024-02-13T19:40:25.081" v="122" actId="47"/>
        <pc:sldMkLst>
          <pc:docMk/>
          <pc:sldMk cId="2248071273" sldId="309"/>
        </pc:sldMkLst>
      </pc:sldChg>
      <pc:sldChg chg="addSp delSp modSp mod delDesignElem">
        <pc:chgData name="Alissa Flatley" userId="0242edfc-aa31-435e-a161-b1e1fa7a13bd" providerId="ADAL" clId="{245AAB90-4C07-4201-9C9B-441A178A864E}" dt="2024-02-13T19:54:51.509" v="270" actId="1076"/>
        <pc:sldMkLst>
          <pc:docMk/>
          <pc:sldMk cId="388115795" sldId="331"/>
        </pc:sldMkLst>
        <pc:spChg chg="mod">
          <ac:chgData name="Alissa Flatley" userId="0242edfc-aa31-435e-a161-b1e1fa7a13bd" providerId="ADAL" clId="{245AAB90-4C07-4201-9C9B-441A178A864E}" dt="2024-02-13T19:54:51.509" v="270" actId="1076"/>
          <ac:spMkLst>
            <pc:docMk/>
            <pc:sldMk cId="388115795" sldId="331"/>
            <ac:spMk id="2" creationId="{00000000-0000-0000-0000-000000000000}"/>
          </ac:spMkLst>
        </pc:spChg>
        <pc:spChg chg="add del">
          <ac:chgData name="Alissa Flatley" userId="0242edfc-aa31-435e-a161-b1e1fa7a13bd" providerId="ADAL" clId="{245AAB90-4C07-4201-9C9B-441A178A864E}" dt="2024-02-13T19:49:55.469" v="228"/>
          <ac:spMkLst>
            <pc:docMk/>
            <pc:sldMk cId="388115795" sldId="331"/>
            <ac:spMk id="17" creationId="{0671A8AE-40A1-4631-A6B8-581AFF065482}"/>
          </ac:spMkLst>
        </pc:spChg>
        <pc:spChg chg="add del">
          <ac:chgData name="Alissa Flatley" userId="0242edfc-aa31-435e-a161-b1e1fa7a13bd" providerId="ADAL" clId="{245AAB90-4C07-4201-9C9B-441A178A864E}" dt="2024-02-13T19:49:55.469" v="228"/>
          <ac:spMkLst>
            <pc:docMk/>
            <pc:sldMk cId="388115795" sldId="331"/>
            <ac:spMk id="19" creationId="{AB58EF07-17C2-48CF-ABB0-EEF1F17CB8F0}"/>
          </ac:spMkLst>
        </pc:spChg>
        <pc:spChg chg="add del">
          <ac:chgData name="Alissa Flatley" userId="0242edfc-aa31-435e-a161-b1e1fa7a13bd" providerId="ADAL" clId="{245AAB90-4C07-4201-9C9B-441A178A864E}" dt="2024-02-13T19:49:55.469" v="228"/>
          <ac:spMkLst>
            <pc:docMk/>
            <pc:sldMk cId="388115795" sldId="331"/>
            <ac:spMk id="21" creationId="{AF2F604E-43BE-4DC3-B983-E071523364F8}"/>
          </ac:spMkLst>
        </pc:spChg>
        <pc:spChg chg="add del">
          <ac:chgData name="Alissa Flatley" userId="0242edfc-aa31-435e-a161-b1e1fa7a13bd" providerId="ADAL" clId="{245AAB90-4C07-4201-9C9B-441A178A864E}" dt="2024-02-13T19:49:55.469" v="228"/>
          <ac:spMkLst>
            <pc:docMk/>
            <pc:sldMk cId="388115795" sldId="331"/>
            <ac:spMk id="23" creationId="{08C9B587-E65E-4B52-B37C-ABEBB6E87928}"/>
          </ac:spMkLst>
        </pc:spChg>
      </pc:sldChg>
      <pc:sldChg chg="del">
        <pc:chgData name="Alissa Flatley" userId="0242edfc-aa31-435e-a161-b1e1fa7a13bd" providerId="ADAL" clId="{245AAB90-4C07-4201-9C9B-441A178A864E}" dt="2024-02-13T19:40:00.743" v="96" actId="47"/>
        <pc:sldMkLst>
          <pc:docMk/>
          <pc:sldMk cId="1845684007" sldId="332"/>
        </pc:sldMkLst>
      </pc:sldChg>
      <pc:sldChg chg="del">
        <pc:chgData name="Alissa Flatley" userId="0242edfc-aa31-435e-a161-b1e1fa7a13bd" providerId="ADAL" clId="{245AAB90-4C07-4201-9C9B-441A178A864E}" dt="2024-02-13T19:30:15.500" v="36" actId="47"/>
        <pc:sldMkLst>
          <pc:docMk/>
          <pc:sldMk cId="1691319474" sldId="333"/>
        </pc:sldMkLst>
      </pc:sldChg>
      <pc:sldChg chg="del">
        <pc:chgData name="Alissa Flatley" userId="0242edfc-aa31-435e-a161-b1e1fa7a13bd" providerId="ADAL" clId="{245AAB90-4C07-4201-9C9B-441A178A864E}" dt="2024-02-13T19:30:17.089" v="38" actId="47"/>
        <pc:sldMkLst>
          <pc:docMk/>
          <pc:sldMk cId="2449540226" sldId="334"/>
        </pc:sldMkLst>
      </pc:sldChg>
      <pc:sldChg chg="del">
        <pc:chgData name="Alissa Flatley" userId="0242edfc-aa31-435e-a161-b1e1fa7a13bd" providerId="ADAL" clId="{245AAB90-4C07-4201-9C9B-441A178A864E}" dt="2024-02-13T19:30:17.826" v="39" actId="47"/>
        <pc:sldMkLst>
          <pc:docMk/>
          <pc:sldMk cId="2503519863" sldId="335"/>
        </pc:sldMkLst>
      </pc:sldChg>
      <pc:sldChg chg="del">
        <pc:chgData name="Alissa Flatley" userId="0242edfc-aa31-435e-a161-b1e1fa7a13bd" providerId="ADAL" clId="{245AAB90-4C07-4201-9C9B-441A178A864E}" dt="2024-02-13T19:30:01.175" v="27" actId="47"/>
        <pc:sldMkLst>
          <pc:docMk/>
          <pc:sldMk cId="745283061" sldId="337"/>
        </pc:sldMkLst>
      </pc:sldChg>
      <pc:sldChg chg="del">
        <pc:chgData name="Alissa Flatley" userId="0242edfc-aa31-435e-a161-b1e1fa7a13bd" providerId="ADAL" clId="{245AAB90-4C07-4201-9C9B-441A178A864E}" dt="2024-02-13T19:40:45.561" v="130" actId="47"/>
        <pc:sldMkLst>
          <pc:docMk/>
          <pc:sldMk cId="2256401282" sldId="338"/>
        </pc:sldMkLst>
      </pc:sldChg>
      <pc:sldChg chg="del">
        <pc:chgData name="Alissa Flatley" userId="0242edfc-aa31-435e-a161-b1e1fa7a13bd" providerId="ADAL" clId="{245AAB90-4C07-4201-9C9B-441A178A864E}" dt="2024-02-13T19:40:03.132" v="100" actId="47"/>
        <pc:sldMkLst>
          <pc:docMk/>
          <pc:sldMk cId="3185882046" sldId="339"/>
        </pc:sldMkLst>
      </pc:sldChg>
      <pc:sldChg chg="del">
        <pc:chgData name="Alissa Flatley" userId="0242edfc-aa31-435e-a161-b1e1fa7a13bd" providerId="ADAL" clId="{245AAB90-4C07-4201-9C9B-441A178A864E}" dt="2024-02-13T19:40:03.709" v="101" actId="47"/>
        <pc:sldMkLst>
          <pc:docMk/>
          <pc:sldMk cId="1469805200" sldId="340"/>
        </pc:sldMkLst>
      </pc:sldChg>
      <pc:sldChg chg="del">
        <pc:chgData name="Alissa Flatley" userId="0242edfc-aa31-435e-a161-b1e1fa7a13bd" providerId="ADAL" clId="{245AAB90-4C07-4201-9C9B-441A178A864E}" dt="2024-02-13T19:40:09.964" v="108" actId="47"/>
        <pc:sldMkLst>
          <pc:docMk/>
          <pc:sldMk cId="3107284729" sldId="341"/>
        </pc:sldMkLst>
      </pc:sldChg>
      <pc:sldChg chg="delSp modSp mod ord">
        <pc:chgData name="Alissa Flatley" userId="0242edfc-aa31-435e-a161-b1e1fa7a13bd" providerId="ADAL" clId="{245AAB90-4C07-4201-9C9B-441A178A864E}" dt="2024-02-13T20:03:07.343" v="367" actId="20577"/>
        <pc:sldMkLst>
          <pc:docMk/>
          <pc:sldMk cId="2121156112" sldId="447"/>
        </pc:sldMkLst>
        <pc:spChg chg="mod">
          <ac:chgData name="Alissa Flatley" userId="0242edfc-aa31-435e-a161-b1e1fa7a13bd" providerId="ADAL" clId="{245AAB90-4C07-4201-9C9B-441A178A864E}" dt="2024-02-13T19:49:55.469" v="228"/>
          <ac:spMkLst>
            <pc:docMk/>
            <pc:sldMk cId="2121156112" sldId="447"/>
            <ac:spMk id="4" creationId="{00000000-0000-0000-0000-000000000000}"/>
          </ac:spMkLst>
        </pc:spChg>
        <pc:spChg chg="mod">
          <ac:chgData name="Alissa Flatley" userId="0242edfc-aa31-435e-a161-b1e1fa7a13bd" providerId="ADAL" clId="{245AAB90-4C07-4201-9C9B-441A178A864E}" dt="2024-02-13T20:03:07.343" v="367" actId="20577"/>
          <ac:spMkLst>
            <pc:docMk/>
            <pc:sldMk cId="2121156112" sldId="447"/>
            <ac:spMk id="5" creationId="{6191EF6B-6062-3F23-C479-A20382BF9084}"/>
          </ac:spMkLst>
        </pc:spChg>
        <pc:picChg chg="del">
          <ac:chgData name="Alissa Flatley" userId="0242edfc-aa31-435e-a161-b1e1fa7a13bd" providerId="ADAL" clId="{245AAB90-4C07-4201-9C9B-441A178A864E}" dt="2024-02-13T19:40:53.209" v="133" actId="478"/>
          <ac:picMkLst>
            <pc:docMk/>
            <pc:sldMk cId="2121156112" sldId="447"/>
            <ac:picMk id="6146" creationId="{914D7484-3506-CACA-559F-C8F386CDF9E3}"/>
          </ac:picMkLst>
        </pc:picChg>
      </pc:sldChg>
      <pc:sldChg chg="del">
        <pc:chgData name="Alissa Flatley" userId="0242edfc-aa31-435e-a161-b1e1fa7a13bd" providerId="ADAL" clId="{245AAB90-4C07-4201-9C9B-441A178A864E}" dt="2024-02-13T19:29:59.035" v="26" actId="47"/>
        <pc:sldMkLst>
          <pc:docMk/>
          <pc:sldMk cId="4175188298" sldId="448"/>
        </pc:sldMkLst>
      </pc:sldChg>
      <pc:sldChg chg="del">
        <pc:chgData name="Alissa Flatley" userId="0242edfc-aa31-435e-a161-b1e1fa7a13bd" providerId="ADAL" clId="{245AAB90-4C07-4201-9C9B-441A178A864E}" dt="2024-02-13T19:30:05.760" v="29" actId="47"/>
        <pc:sldMkLst>
          <pc:docMk/>
          <pc:sldMk cId="3671017602" sldId="449"/>
        </pc:sldMkLst>
      </pc:sldChg>
      <pc:sldChg chg="del">
        <pc:chgData name="Alissa Flatley" userId="0242edfc-aa31-435e-a161-b1e1fa7a13bd" providerId="ADAL" clId="{245AAB90-4C07-4201-9C9B-441A178A864E}" dt="2024-02-13T19:30:07.973" v="30" actId="47"/>
        <pc:sldMkLst>
          <pc:docMk/>
          <pc:sldMk cId="2548750872" sldId="450"/>
        </pc:sldMkLst>
      </pc:sldChg>
      <pc:sldChg chg="del">
        <pc:chgData name="Alissa Flatley" userId="0242edfc-aa31-435e-a161-b1e1fa7a13bd" providerId="ADAL" clId="{245AAB90-4C07-4201-9C9B-441A178A864E}" dt="2024-02-13T19:30:09.279" v="31" actId="47"/>
        <pc:sldMkLst>
          <pc:docMk/>
          <pc:sldMk cId="2093494774" sldId="451"/>
        </pc:sldMkLst>
      </pc:sldChg>
      <pc:sldChg chg="del">
        <pc:chgData name="Alissa Flatley" userId="0242edfc-aa31-435e-a161-b1e1fa7a13bd" providerId="ADAL" clId="{245AAB90-4C07-4201-9C9B-441A178A864E}" dt="2024-02-13T19:30:10.435" v="32" actId="47"/>
        <pc:sldMkLst>
          <pc:docMk/>
          <pc:sldMk cId="2325742621" sldId="452"/>
        </pc:sldMkLst>
      </pc:sldChg>
      <pc:sldChg chg="del">
        <pc:chgData name="Alissa Flatley" userId="0242edfc-aa31-435e-a161-b1e1fa7a13bd" providerId="ADAL" clId="{245AAB90-4C07-4201-9C9B-441A178A864E}" dt="2024-02-13T19:40:14.019" v="112" actId="47"/>
        <pc:sldMkLst>
          <pc:docMk/>
          <pc:sldMk cId="2307861142" sldId="453"/>
        </pc:sldMkLst>
      </pc:sldChg>
      <pc:sldChg chg="del">
        <pc:chgData name="Alissa Flatley" userId="0242edfc-aa31-435e-a161-b1e1fa7a13bd" providerId="ADAL" clId="{245AAB90-4C07-4201-9C9B-441A178A864E}" dt="2024-02-13T19:40:06.309" v="104" actId="47"/>
        <pc:sldMkLst>
          <pc:docMk/>
          <pc:sldMk cId="4129506036" sldId="454"/>
        </pc:sldMkLst>
      </pc:sldChg>
      <pc:sldChg chg="del">
        <pc:chgData name="Alissa Flatley" userId="0242edfc-aa31-435e-a161-b1e1fa7a13bd" providerId="ADAL" clId="{245AAB90-4C07-4201-9C9B-441A178A864E}" dt="2024-02-13T19:40:05.472" v="103" actId="47"/>
        <pc:sldMkLst>
          <pc:docMk/>
          <pc:sldMk cId="2281010728" sldId="456"/>
        </pc:sldMkLst>
      </pc:sldChg>
      <pc:sldChg chg="del">
        <pc:chgData name="Alissa Flatley" userId="0242edfc-aa31-435e-a161-b1e1fa7a13bd" providerId="ADAL" clId="{245AAB90-4C07-4201-9C9B-441A178A864E}" dt="2024-02-13T19:39:57.506" v="92" actId="47"/>
        <pc:sldMkLst>
          <pc:docMk/>
          <pc:sldMk cId="511921084" sldId="457"/>
        </pc:sldMkLst>
      </pc:sldChg>
      <pc:sldChg chg="del">
        <pc:chgData name="Alissa Flatley" userId="0242edfc-aa31-435e-a161-b1e1fa7a13bd" providerId="ADAL" clId="{245AAB90-4C07-4201-9C9B-441A178A864E}" dt="2024-02-13T19:39:56.881" v="91" actId="47"/>
        <pc:sldMkLst>
          <pc:docMk/>
          <pc:sldMk cId="4060555225" sldId="458"/>
        </pc:sldMkLst>
      </pc:sldChg>
      <pc:sldChg chg="del">
        <pc:chgData name="Alissa Flatley" userId="0242edfc-aa31-435e-a161-b1e1fa7a13bd" providerId="ADAL" clId="{245AAB90-4C07-4201-9C9B-441A178A864E}" dt="2024-02-13T19:40:22.488" v="120" actId="47"/>
        <pc:sldMkLst>
          <pc:docMk/>
          <pc:sldMk cId="3352299081" sldId="459"/>
        </pc:sldMkLst>
      </pc:sldChg>
      <pc:sldChg chg="del">
        <pc:chgData name="Alissa Flatley" userId="0242edfc-aa31-435e-a161-b1e1fa7a13bd" providerId="ADAL" clId="{245AAB90-4C07-4201-9C9B-441A178A864E}" dt="2024-02-13T19:40:46.659" v="131" actId="47"/>
        <pc:sldMkLst>
          <pc:docMk/>
          <pc:sldMk cId="90917547" sldId="460"/>
        </pc:sldMkLst>
      </pc:sldChg>
      <pc:sldChg chg="del">
        <pc:chgData name="Alissa Flatley" userId="0242edfc-aa31-435e-a161-b1e1fa7a13bd" providerId="ADAL" clId="{245AAB90-4C07-4201-9C9B-441A178A864E}" dt="2024-02-13T19:40:43.940" v="129" actId="47"/>
        <pc:sldMkLst>
          <pc:docMk/>
          <pc:sldMk cId="2563827192" sldId="461"/>
        </pc:sldMkLst>
      </pc:sldChg>
      <pc:sldChg chg="del">
        <pc:chgData name="Alissa Flatley" userId="0242edfc-aa31-435e-a161-b1e1fa7a13bd" providerId="ADAL" clId="{245AAB90-4C07-4201-9C9B-441A178A864E}" dt="2024-02-13T19:39:53.902" v="90" actId="47"/>
        <pc:sldMkLst>
          <pc:docMk/>
          <pc:sldMk cId="2917476919" sldId="462"/>
        </pc:sldMkLst>
      </pc:sldChg>
      <pc:sldChg chg="del">
        <pc:chgData name="Alissa Flatley" userId="0242edfc-aa31-435e-a161-b1e1fa7a13bd" providerId="ADAL" clId="{245AAB90-4C07-4201-9C9B-441A178A864E}" dt="2024-02-13T19:40:07.634" v="105" actId="47"/>
        <pc:sldMkLst>
          <pc:docMk/>
          <pc:sldMk cId="4256174792" sldId="465"/>
        </pc:sldMkLst>
      </pc:sldChg>
      <pc:sldChg chg="del">
        <pc:chgData name="Alissa Flatley" userId="0242edfc-aa31-435e-a161-b1e1fa7a13bd" providerId="ADAL" clId="{245AAB90-4C07-4201-9C9B-441A178A864E}" dt="2024-02-13T19:30:04.456" v="28" actId="47"/>
        <pc:sldMkLst>
          <pc:docMk/>
          <pc:sldMk cId="2883676926" sldId="466"/>
        </pc:sldMkLst>
      </pc:sldChg>
      <pc:sldChg chg="del">
        <pc:chgData name="Alissa Flatley" userId="0242edfc-aa31-435e-a161-b1e1fa7a13bd" providerId="ADAL" clId="{245AAB90-4C07-4201-9C9B-441A178A864E}" dt="2024-02-13T19:40:09.223" v="107" actId="47"/>
        <pc:sldMkLst>
          <pc:docMk/>
          <pc:sldMk cId="2479733950" sldId="467"/>
        </pc:sldMkLst>
      </pc:sldChg>
      <pc:sldChg chg="del">
        <pc:chgData name="Alissa Flatley" userId="0242edfc-aa31-435e-a161-b1e1fa7a13bd" providerId="ADAL" clId="{245AAB90-4C07-4201-9C9B-441A178A864E}" dt="2024-02-13T19:40:49.278" v="132" actId="47"/>
        <pc:sldMkLst>
          <pc:docMk/>
          <pc:sldMk cId="3059082873" sldId="468"/>
        </pc:sldMkLst>
      </pc:sldChg>
      <pc:sldChg chg="del">
        <pc:chgData name="Alissa Flatley" userId="0242edfc-aa31-435e-a161-b1e1fa7a13bd" providerId="ADAL" clId="{245AAB90-4C07-4201-9C9B-441A178A864E}" dt="2024-02-13T19:40:42.971" v="128" actId="47"/>
        <pc:sldMkLst>
          <pc:docMk/>
          <pc:sldMk cId="2667769939" sldId="469"/>
        </pc:sldMkLst>
      </pc:sldChg>
      <pc:sldChg chg="del">
        <pc:chgData name="Alissa Flatley" userId="0242edfc-aa31-435e-a161-b1e1fa7a13bd" providerId="ADAL" clId="{245AAB90-4C07-4201-9C9B-441A178A864E}" dt="2024-02-13T19:40:26.206" v="123" actId="47"/>
        <pc:sldMkLst>
          <pc:docMk/>
          <pc:sldMk cId="1323506651" sldId="470"/>
        </pc:sldMkLst>
      </pc:sldChg>
      <pc:sldChg chg="del">
        <pc:chgData name="Alissa Flatley" userId="0242edfc-aa31-435e-a161-b1e1fa7a13bd" providerId="ADAL" clId="{245AAB90-4C07-4201-9C9B-441A178A864E}" dt="2024-02-13T19:39:59.343" v="94" actId="47"/>
        <pc:sldMkLst>
          <pc:docMk/>
          <pc:sldMk cId="673848073" sldId="471"/>
        </pc:sldMkLst>
      </pc:sldChg>
      <pc:sldChg chg="del">
        <pc:chgData name="Alissa Flatley" userId="0242edfc-aa31-435e-a161-b1e1fa7a13bd" providerId="ADAL" clId="{245AAB90-4C07-4201-9C9B-441A178A864E}" dt="2024-02-13T19:40:02.158" v="98" actId="47"/>
        <pc:sldMkLst>
          <pc:docMk/>
          <pc:sldMk cId="330412507" sldId="472"/>
        </pc:sldMkLst>
      </pc:sldChg>
      <pc:sldChg chg="del">
        <pc:chgData name="Alissa Flatley" userId="0242edfc-aa31-435e-a161-b1e1fa7a13bd" providerId="ADAL" clId="{245AAB90-4C07-4201-9C9B-441A178A864E}" dt="2024-02-13T19:40:10.791" v="109" actId="47"/>
        <pc:sldMkLst>
          <pc:docMk/>
          <pc:sldMk cId="2335291056" sldId="474"/>
        </pc:sldMkLst>
      </pc:sldChg>
      <pc:sldChg chg="del">
        <pc:chgData name="Alissa Flatley" userId="0242edfc-aa31-435e-a161-b1e1fa7a13bd" providerId="ADAL" clId="{245AAB90-4C07-4201-9C9B-441A178A864E}" dt="2024-02-13T19:40:11.836" v="110" actId="47"/>
        <pc:sldMkLst>
          <pc:docMk/>
          <pc:sldMk cId="1212915952" sldId="475"/>
        </pc:sldMkLst>
      </pc:sldChg>
      <pc:sldChg chg="del">
        <pc:chgData name="Alissa Flatley" userId="0242edfc-aa31-435e-a161-b1e1fa7a13bd" providerId="ADAL" clId="{245AAB90-4C07-4201-9C9B-441A178A864E}" dt="2024-02-13T19:40:04.747" v="102" actId="47"/>
        <pc:sldMkLst>
          <pc:docMk/>
          <pc:sldMk cId="2248871069" sldId="476"/>
        </pc:sldMkLst>
      </pc:sldChg>
      <pc:sldChg chg="del">
        <pc:chgData name="Alissa Flatley" userId="0242edfc-aa31-435e-a161-b1e1fa7a13bd" providerId="ADAL" clId="{245AAB90-4C07-4201-9C9B-441A178A864E}" dt="2024-02-13T19:29:39.894" v="20" actId="47"/>
        <pc:sldMkLst>
          <pc:docMk/>
          <pc:sldMk cId="3131052409" sldId="477"/>
        </pc:sldMkLst>
      </pc:sldChg>
      <pc:sldChg chg="del">
        <pc:chgData name="Alissa Flatley" userId="0242edfc-aa31-435e-a161-b1e1fa7a13bd" providerId="ADAL" clId="{245AAB90-4C07-4201-9C9B-441A178A864E}" dt="2024-02-13T19:30:13.029" v="34" actId="47"/>
        <pc:sldMkLst>
          <pc:docMk/>
          <pc:sldMk cId="3732535472" sldId="478"/>
        </pc:sldMkLst>
      </pc:sldChg>
      <pc:sldChg chg="del">
        <pc:chgData name="Alissa Flatley" userId="0242edfc-aa31-435e-a161-b1e1fa7a13bd" providerId="ADAL" clId="{245AAB90-4C07-4201-9C9B-441A178A864E}" dt="2024-02-13T19:30:14.391" v="35" actId="47"/>
        <pc:sldMkLst>
          <pc:docMk/>
          <pc:sldMk cId="1300179099" sldId="479"/>
        </pc:sldMkLst>
      </pc:sldChg>
      <pc:sldChg chg="del">
        <pc:chgData name="Alissa Flatley" userId="0242edfc-aa31-435e-a161-b1e1fa7a13bd" providerId="ADAL" clId="{245AAB90-4C07-4201-9C9B-441A178A864E}" dt="2024-02-13T19:40:17.985" v="117" actId="47"/>
        <pc:sldMkLst>
          <pc:docMk/>
          <pc:sldMk cId="1736659885" sldId="480"/>
        </pc:sldMkLst>
      </pc:sldChg>
      <pc:sldChg chg="del">
        <pc:chgData name="Alissa Flatley" userId="0242edfc-aa31-435e-a161-b1e1fa7a13bd" providerId="ADAL" clId="{245AAB90-4C07-4201-9C9B-441A178A864E}" dt="2024-02-13T19:29:42.420" v="21" actId="47"/>
        <pc:sldMkLst>
          <pc:docMk/>
          <pc:sldMk cId="3430548947" sldId="481"/>
        </pc:sldMkLst>
      </pc:sldChg>
      <pc:sldChg chg="del">
        <pc:chgData name="Alissa Flatley" userId="0242edfc-aa31-435e-a161-b1e1fa7a13bd" providerId="ADAL" clId="{245AAB90-4C07-4201-9C9B-441A178A864E}" dt="2024-02-13T19:29:44.028" v="22" actId="47"/>
        <pc:sldMkLst>
          <pc:docMk/>
          <pc:sldMk cId="1726828720" sldId="482"/>
        </pc:sldMkLst>
      </pc:sldChg>
      <pc:sldChg chg="del">
        <pc:chgData name="Alissa Flatley" userId="0242edfc-aa31-435e-a161-b1e1fa7a13bd" providerId="ADAL" clId="{245AAB90-4C07-4201-9C9B-441A178A864E}" dt="2024-02-13T19:29:45.624" v="23" actId="47"/>
        <pc:sldMkLst>
          <pc:docMk/>
          <pc:sldMk cId="638114429" sldId="483"/>
        </pc:sldMkLst>
      </pc:sldChg>
      <pc:sldChg chg="del">
        <pc:chgData name="Alissa Flatley" userId="0242edfc-aa31-435e-a161-b1e1fa7a13bd" providerId="ADAL" clId="{245AAB90-4C07-4201-9C9B-441A178A864E}" dt="2024-02-13T19:40:38.921" v="126" actId="47"/>
        <pc:sldMkLst>
          <pc:docMk/>
          <pc:sldMk cId="1731159824" sldId="484"/>
        </pc:sldMkLst>
      </pc:sldChg>
      <pc:sldChg chg="del">
        <pc:chgData name="Alissa Flatley" userId="0242edfc-aa31-435e-a161-b1e1fa7a13bd" providerId="ADAL" clId="{245AAB90-4C07-4201-9C9B-441A178A864E}" dt="2024-02-13T19:40:33.832" v="124" actId="47"/>
        <pc:sldMkLst>
          <pc:docMk/>
          <pc:sldMk cId="2058503624" sldId="485"/>
        </pc:sldMkLst>
      </pc:sldChg>
      <pc:sldChg chg="del">
        <pc:chgData name="Alissa Flatley" userId="0242edfc-aa31-435e-a161-b1e1fa7a13bd" providerId="ADAL" clId="{245AAB90-4C07-4201-9C9B-441A178A864E}" dt="2024-02-13T19:40:23.913" v="121" actId="47"/>
        <pc:sldMkLst>
          <pc:docMk/>
          <pc:sldMk cId="3497060679" sldId="486"/>
        </pc:sldMkLst>
      </pc:sldChg>
      <pc:sldChg chg="del">
        <pc:chgData name="Alissa Flatley" userId="0242edfc-aa31-435e-a161-b1e1fa7a13bd" providerId="ADAL" clId="{245AAB90-4C07-4201-9C9B-441A178A864E}" dt="2024-02-13T19:39:58.359" v="93" actId="47"/>
        <pc:sldMkLst>
          <pc:docMk/>
          <pc:sldMk cId="228607000" sldId="487"/>
        </pc:sldMkLst>
      </pc:sldChg>
      <pc:sldChg chg="del">
        <pc:chgData name="Alissa Flatley" userId="0242edfc-aa31-435e-a161-b1e1fa7a13bd" providerId="ADAL" clId="{245AAB90-4C07-4201-9C9B-441A178A864E}" dt="2024-02-13T19:40:02.905" v="99" actId="47"/>
        <pc:sldMkLst>
          <pc:docMk/>
          <pc:sldMk cId="4039305504" sldId="488"/>
        </pc:sldMkLst>
      </pc:sldChg>
      <pc:sldChg chg="addSp delSp modSp new del mod">
        <pc:chgData name="Alissa Flatley" userId="0242edfc-aa31-435e-a161-b1e1fa7a13bd" providerId="ADAL" clId="{245AAB90-4C07-4201-9C9B-441A178A864E}" dt="2024-02-13T19:52:55.177" v="234" actId="47"/>
        <pc:sldMkLst>
          <pc:docMk/>
          <pc:sldMk cId="2395543155" sldId="489"/>
        </pc:sldMkLst>
        <pc:spChg chg="del">
          <ac:chgData name="Alissa Flatley" userId="0242edfc-aa31-435e-a161-b1e1fa7a13bd" providerId="ADAL" clId="{245AAB90-4C07-4201-9C9B-441A178A864E}" dt="2024-02-13T19:35:54.961" v="46" actId="478"/>
          <ac:spMkLst>
            <pc:docMk/>
            <pc:sldMk cId="2395543155" sldId="489"/>
            <ac:spMk id="2" creationId="{DDCDEB5D-CE93-323F-433E-D2F240620684}"/>
          </ac:spMkLst>
        </pc:spChg>
        <pc:spChg chg="del">
          <ac:chgData name="Alissa Flatley" userId="0242edfc-aa31-435e-a161-b1e1fa7a13bd" providerId="ADAL" clId="{245AAB90-4C07-4201-9C9B-441A178A864E}" dt="2024-02-13T19:35:51.745" v="45" actId="478"/>
          <ac:spMkLst>
            <pc:docMk/>
            <pc:sldMk cId="2395543155" sldId="489"/>
            <ac:spMk id="3" creationId="{32B7FC5F-85FB-3C65-5574-8A180DCD0996}"/>
          </ac:spMkLst>
        </pc:spChg>
        <pc:picChg chg="add mod">
          <ac:chgData name="Alissa Flatley" userId="0242edfc-aa31-435e-a161-b1e1fa7a13bd" providerId="ADAL" clId="{245AAB90-4C07-4201-9C9B-441A178A864E}" dt="2024-02-13T19:36:02.068" v="48" actId="14100"/>
          <ac:picMkLst>
            <pc:docMk/>
            <pc:sldMk cId="2395543155" sldId="489"/>
            <ac:picMk id="1026" creationId="{AD66BBF4-B7D5-89B0-6883-A3A3DA0A3343}"/>
          </ac:picMkLst>
        </pc:picChg>
      </pc:sldChg>
      <pc:sldChg chg="addSp delSp modSp add del">
        <pc:chgData name="Alissa Flatley" userId="0242edfc-aa31-435e-a161-b1e1fa7a13bd" providerId="ADAL" clId="{245AAB90-4C07-4201-9C9B-441A178A864E}" dt="2024-02-13T19:52:58.062" v="235" actId="47"/>
        <pc:sldMkLst>
          <pc:docMk/>
          <pc:sldMk cId="686010577" sldId="490"/>
        </pc:sldMkLst>
        <pc:picChg chg="del">
          <ac:chgData name="Alissa Flatley" userId="0242edfc-aa31-435e-a161-b1e1fa7a13bd" providerId="ADAL" clId="{245AAB90-4C07-4201-9C9B-441A178A864E}" dt="2024-02-13T19:37:15.815" v="50" actId="478"/>
          <ac:picMkLst>
            <pc:docMk/>
            <pc:sldMk cId="686010577" sldId="490"/>
            <ac:picMk id="1026" creationId="{AD66BBF4-B7D5-89B0-6883-A3A3DA0A3343}"/>
          </ac:picMkLst>
        </pc:picChg>
        <pc:picChg chg="add mod">
          <ac:chgData name="Alissa Flatley" userId="0242edfc-aa31-435e-a161-b1e1fa7a13bd" providerId="ADAL" clId="{245AAB90-4C07-4201-9C9B-441A178A864E}" dt="2024-02-13T19:37:54.800" v="56" actId="14100"/>
          <ac:picMkLst>
            <pc:docMk/>
            <pc:sldMk cId="686010577" sldId="490"/>
            <ac:picMk id="2050" creationId="{D7F80AD8-5EE2-0AD3-180E-214EA330B936}"/>
          </ac:picMkLst>
        </pc:picChg>
      </pc:sldChg>
      <pc:sldChg chg="modSp add mod modNotesTx">
        <pc:chgData name="Alissa Flatley" userId="0242edfc-aa31-435e-a161-b1e1fa7a13bd" providerId="ADAL" clId="{245AAB90-4C07-4201-9C9B-441A178A864E}" dt="2024-02-13T19:55:59.601" v="277" actId="403"/>
        <pc:sldMkLst>
          <pc:docMk/>
          <pc:sldMk cId="2136040047" sldId="673"/>
        </pc:sldMkLst>
        <pc:spChg chg="mod">
          <ac:chgData name="Alissa Flatley" userId="0242edfc-aa31-435e-a161-b1e1fa7a13bd" providerId="ADAL" clId="{245AAB90-4C07-4201-9C9B-441A178A864E}" dt="2024-02-13T19:55:59.601" v="277" actId="403"/>
          <ac:spMkLst>
            <pc:docMk/>
            <pc:sldMk cId="2136040047" sldId="673"/>
            <ac:spMk id="3" creationId="{51D16F47-B69C-5853-4F3E-1FFC0609C8D9}"/>
          </ac:spMkLst>
        </pc:spChg>
      </pc:sldChg>
      <pc:sldChg chg="add del">
        <pc:chgData name="Alissa Flatley" userId="0242edfc-aa31-435e-a161-b1e1fa7a13bd" providerId="ADAL" clId="{245AAB90-4C07-4201-9C9B-441A178A864E}" dt="2024-02-13T19:47:32.256" v="206"/>
        <pc:sldMkLst>
          <pc:docMk/>
          <pc:sldMk cId="3293038245" sldId="1210"/>
        </pc:sldMkLst>
      </pc:sldChg>
      <pc:sldChg chg="add del">
        <pc:chgData name="Alissa Flatley" userId="0242edfc-aa31-435e-a161-b1e1fa7a13bd" providerId="ADAL" clId="{245AAB90-4C07-4201-9C9B-441A178A864E}" dt="2024-02-13T19:50:49.047" v="232"/>
        <pc:sldMkLst>
          <pc:docMk/>
          <pc:sldMk cId="1595302392" sldId="1211"/>
        </pc:sldMkLst>
      </pc:sldChg>
      <pc:sldChg chg="add del">
        <pc:chgData name="Alissa Flatley" userId="0242edfc-aa31-435e-a161-b1e1fa7a13bd" providerId="ADAL" clId="{245AAB90-4C07-4201-9C9B-441A178A864E}" dt="2024-02-13T19:50:49.047" v="232"/>
        <pc:sldMkLst>
          <pc:docMk/>
          <pc:sldMk cId="1247372889" sldId="1212"/>
        </pc:sldMkLst>
      </pc:sldChg>
      <pc:sldChg chg="add del">
        <pc:chgData name="Alissa Flatley" userId="0242edfc-aa31-435e-a161-b1e1fa7a13bd" providerId="ADAL" clId="{245AAB90-4C07-4201-9C9B-441A178A864E}" dt="2024-02-13T19:47:57.282" v="209"/>
        <pc:sldMkLst>
          <pc:docMk/>
          <pc:sldMk cId="3572335850" sldId="1213"/>
        </pc:sldMkLst>
      </pc:sldChg>
      <pc:sldChg chg="add del">
        <pc:chgData name="Alissa Flatley" userId="0242edfc-aa31-435e-a161-b1e1fa7a13bd" providerId="ADAL" clId="{245AAB90-4C07-4201-9C9B-441A178A864E}" dt="2024-02-13T19:50:49.047" v="232"/>
        <pc:sldMkLst>
          <pc:docMk/>
          <pc:sldMk cId="1798491779" sldId="1214"/>
        </pc:sldMkLst>
      </pc:sldChg>
      <pc:sldChg chg="add del">
        <pc:chgData name="Alissa Flatley" userId="0242edfc-aa31-435e-a161-b1e1fa7a13bd" providerId="ADAL" clId="{245AAB90-4C07-4201-9C9B-441A178A864E}" dt="2024-02-13T19:50:49.047" v="232"/>
        <pc:sldMkLst>
          <pc:docMk/>
          <pc:sldMk cId="348284355" sldId="1215"/>
        </pc:sldMkLst>
      </pc:sldChg>
      <pc:sldChg chg="add del">
        <pc:chgData name="Alissa Flatley" userId="0242edfc-aa31-435e-a161-b1e1fa7a13bd" providerId="ADAL" clId="{245AAB90-4C07-4201-9C9B-441A178A864E}" dt="2024-02-13T19:50:49.047" v="232"/>
        <pc:sldMkLst>
          <pc:docMk/>
          <pc:sldMk cId="477556683" sldId="1216"/>
        </pc:sldMkLst>
      </pc:sldChg>
      <pc:sldChg chg="add del">
        <pc:chgData name="Alissa Flatley" userId="0242edfc-aa31-435e-a161-b1e1fa7a13bd" providerId="ADAL" clId="{245AAB90-4C07-4201-9C9B-441A178A864E}" dt="2024-02-13T19:50:49.047" v="232"/>
        <pc:sldMkLst>
          <pc:docMk/>
          <pc:sldMk cId="297315792" sldId="1217"/>
        </pc:sldMkLst>
      </pc:sldChg>
      <pc:sldChg chg="add del">
        <pc:chgData name="Alissa Flatley" userId="0242edfc-aa31-435e-a161-b1e1fa7a13bd" providerId="ADAL" clId="{245AAB90-4C07-4201-9C9B-441A178A864E}" dt="2024-02-13T19:50:49.047" v="232"/>
        <pc:sldMkLst>
          <pc:docMk/>
          <pc:sldMk cId="82521562" sldId="1218"/>
        </pc:sldMkLst>
      </pc:sldChg>
      <pc:sldChg chg="add del">
        <pc:chgData name="Alissa Flatley" userId="0242edfc-aa31-435e-a161-b1e1fa7a13bd" providerId="ADAL" clId="{245AAB90-4C07-4201-9C9B-441A178A864E}" dt="2024-02-13T19:50:49.047" v="232"/>
        <pc:sldMkLst>
          <pc:docMk/>
          <pc:sldMk cId="2541867877" sldId="1219"/>
        </pc:sldMkLst>
      </pc:sldChg>
      <pc:sldChg chg="add del">
        <pc:chgData name="Alissa Flatley" userId="0242edfc-aa31-435e-a161-b1e1fa7a13bd" providerId="ADAL" clId="{245AAB90-4C07-4201-9C9B-441A178A864E}" dt="2024-02-13T19:50:49.047" v="232"/>
        <pc:sldMkLst>
          <pc:docMk/>
          <pc:sldMk cId="3029063237" sldId="1222"/>
        </pc:sldMkLst>
      </pc:sldChg>
      <pc:sldChg chg="add del">
        <pc:chgData name="Alissa Flatley" userId="0242edfc-aa31-435e-a161-b1e1fa7a13bd" providerId="ADAL" clId="{245AAB90-4C07-4201-9C9B-441A178A864E}" dt="2024-02-13T19:50:49.047" v="232"/>
        <pc:sldMkLst>
          <pc:docMk/>
          <pc:sldMk cId="3542267697" sldId="1223"/>
        </pc:sldMkLst>
      </pc:sldChg>
      <pc:sldChg chg="add del">
        <pc:chgData name="Alissa Flatley" userId="0242edfc-aa31-435e-a161-b1e1fa7a13bd" providerId="ADAL" clId="{245AAB90-4C07-4201-9C9B-441A178A864E}" dt="2024-02-13T19:50:49.047" v="232"/>
        <pc:sldMkLst>
          <pc:docMk/>
          <pc:sldMk cId="739451639" sldId="1224"/>
        </pc:sldMkLst>
      </pc:sldChg>
      <pc:sldChg chg="add del">
        <pc:chgData name="Alissa Flatley" userId="0242edfc-aa31-435e-a161-b1e1fa7a13bd" providerId="ADAL" clId="{245AAB90-4C07-4201-9C9B-441A178A864E}" dt="2024-02-13T19:50:49.047" v="232"/>
        <pc:sldMkLst>
          <pc:docMk/>
          <pc:sldMk cId="1497748585" sldId="1225"/>
        </pc:sldMkLst>
      </pc:sldChg>
      <pc:sldChg chg="add del">
        <pc:chgData name="Alissa Flatley" userId="0242edfc-aa31-435e-a161-b1e1fa7a13bd" providerId="ADAL" clId="{245AAB90-4C07-4201-9C9B-441A178A864E}" dt="2024-02-13T19:50:49.047" v="232"/>
        <pc:sldMkLst>
          <pc:docMk/>
          <pc:sldMk cId="1997074165" sldId="1227"/>
        </pc:sldMkLst>
      </pc:sldChg>
      <pc:sldChg chg="add del">
        <pc:chgData name="Alissa Flatley" userId="0242edfc-aa31-435e-a161-b1e1fa7a13bd" providerId="ADAL" clId="{245AAB90-4C07-4201-9C9B-441A178A864E}" dt="2024-02-13T19:50:49.047" v="232"/>
        <pc:sldMkLst>
          <pc:docMk/>
          <pc:sldMk cId="1844733005" sldId="1231"/>
        </pc:sldMkLst>
      </pc:sldChg>
      <pc:sldChg chg="add del">
        <pc:chgData name="Alissa Flatley" userId="0242edfc-aa31-435e-a161-b1e1fa7a13bd" providerId="ADAL" clId="{245AAB90-4C07-4201-9C9B-441A178A864E}" dt="2024-02-13T19:50:49.047" v="232"/>
        <pc:sldMkLst>
          <pc:docMk/>
          <pc:sldMk cId="4178179609" sldId="1232"/>
        </pc:sldMkLst>
      </pc:sldChg>
      <pc:sldChg chg="add del">
        <pc:chgData name="Alissa Flatley" userId="0242edfc-aa31-435e-a161-b1e1fa7a13bd" providerId="ADAL" clId="{245AAB90-4C07-4201-9C9B-441A178A864E}" dt="2024-02-13T19:50:49.047" v="232"/>
        <pc:sldMkLst>
          <pc:docMk/>
          <pc:sldMk cId="3064865308" sldId="1233"/>
        </pc:sldMkLst>
      </pc:sldChg>
      <pc:sldChg chg="add del">
        <pc:chgData name="Alissa Flatley" userId="0242edfc-aa31-435e-a161-b1e1fa7a13bd" providerId="ADAL" clId="{245AAB90-4C07-4201-9C9B-441A178A864E}" dt="2024-02-13T19:50:49.047" v="232"/>
        <pc:sldMkLst>
          <pc:docMk/>
          <pc:sldMk cId="1771375406" sldId="1235"/>
        </pc:sldMkLst>
      </pc:sldChg>
      <pc:sldChg chg="add del">
        <pc:chgData name="Alissa Flatley" userId="0242edfc-aa31-435e-a161-b1e1fa7a13bd" providerId="ADAL" clId="{245AAB90-4C07-4201-9C9B-441A178A864E}" dt="2024-02-13T19:50:49.047" v="232"/>
        <pc:sldMkLst>
          <pc:docMk/>
          <pc:sldMk cId="563381571" sldId="1236"/>
        </pc:sldMkLst>
      </pc:sldChg>
      <pc:sldChg chg="add del">
        <pc:chgData name="Alissa Flatley" userId="0242edfc-aa31-435e-a161-b1e1fa7a13bd" providerId="ADAL" clId="{245AAB90-4C07-4201-9C9B-441A178A864E}" dt="2024-02-13T19:50:49.047" v="232"/>
        <pc:sldMkLst>
          <pc:docMk/>
          <pc:sldMk cId="1325763286" sldId="1237"/>
        </pc:sldMkLst>
      </pc:sldChg>
      <pc:sldChg chg="add del">
        <pc:chgData name="Alissa Flatley" userId="0242edfc-aa31-435e-a161-b1e1fa7a13bd" providerId="ADAL" clId="{245AAB90-4C07-4201-9C9B-441A178A864E}" dt="2024-02-13T19:50:49.047" v="232"/>
        <pc:sldMkLst>
          <pc:docMk/>
          <pc:sldMk cId="1006523440" sldId="1238"/>
        </pc:sldMkLst>
      </pc:sldChg>
      <pc:sldChg chg="add del">
        <pc:chgData name="Alissa Flatley" userId="0242edfc-aa31-435e-a161-b1e1fa7a13bd" providerId="ADAL" clId="{245AAB90-4C07-4201-9C9B-441A178A864E}" dt="2024-02-13T19:50:49.047" v="232"/>
        <pc:sldMkLst>
          <pc:docMk/>
          <pc:sldMk cId="2365336533" sldId="1239"/>
        </pc:sldMkLst>
      </pc:sldChg>
      <pc:sldChg chg="add del">
        <pc:chgData name="Alissa Flatley" userId="0242edfc-aa31-435e-a161-b1e1fa7a13bd" providerId="ADAL" clId="{245AAB90-4C07-4201-9C9B-441A178A864E}" dt="2024-02-13T19:50:49.047" v="232"/>
        <pc:sldMkLst>
          <pc:docMk/>
          <pc:sldMk cId="479093504" sldId="1240"/>
        </pc:sldMkLst>
      </pc:sldChg>
      <pc:sldChg chg="add del">
        <pc:chgData name="Alissa Flatley" userId="0242edfc-aa31-435e-a161-b1e1fa7a13bd" providerId="ADAL" clId="{245AAB90-4C07-4201-9C9B-441A178A864E}" dt="2024-02-13T19:50:49.047" v="232"/>
        <pc:sldMkLst>
          <pc:docMk/>
          <pc:sldMk cId="910979050" sldId="1241"/>
        </pc:sldMkLst>
      </pc:sldChg>
      <pc:sldChg chg="add del">
        <pc:chgData name="Alissa Flatley" userId="0242edfc-aa31-435e-a161-b1e1fa7a13bd" providerId="ADAL" clId="{245AAB90-4C07-4201-9C9B-441A178A864E}" dt="2024-02-13T19:50:49.047" v="232"/>
        <pc:sldMkLst>
          <pc:docMk/>
          <pc:sldMk cId="1690912368" sldId="1247"/>
        </pc:sldMkLst>
      </pc:sldChg>
      <pc:sldChg chg="add del">
        <pc:chgData name="Alissa Flatley" userId="0242edfc-aa31-435e-a161-b1e1fa7a13bd" providerId="ADAL" clId="{245AAB90-4C07-4201-9C9B-441A178A864E}" dt="2024-02-13T19:50:49.047" v="232"/>
        <pc:sldMkLst>
          <pc:docMk/>
          <pc:sldMk cId="3177949804" sldId="1248"/>
        </pc:sldMkLst>
      </pc:sldChg>
      <pc:sldChg chg="add del">
        <pc:chgData name="Alissa Flatley" userId="0242edfc-aa31-435e-a161-b1e1fa7a13bd" providerId="ADAL" clId="{245AAB90-4C07-4201-9C9B-441A178A864E}" dt="2024-02-13T19:50:49.047" v="232"/>
        <pc:sldMkLst>
          <pc:docMk/>
          <pc:sldMk cId="2464536365" sldId="1249"/>
        </pc:sldMkLst>
      </pc:sldChg>
      <pc:sldChg chg="add del">
        <pc:chgData name="Alissa Flatley" userId="0242edfc-aa31-435e-a161-b1e1fa7a13bd" providerId="ADAL" clId="{245AAB90-4C07-4201-9C9B-441A178A864E}" dt="2024-02-13T19:50:49.047" v="232"/>
        <pc:sldMkLst>
          <pc:docMk/>
          <pc:sldMk cId="3355343080" sldId="1250"/>
        </pc:sldMkLst>
      </pc:sldChg>
      <pc:sldChg chg="add del">
        <pc:chgData name="Alissa Flatley" userId="0242edfc-aa31-435e-a161-b1e1fa7a13bd" providerId="ADAL" clId="{245AAB90-4C07-4201-9C9B-441A178A864E}" dt="2024-02-13T19:50:49.047" v="232"/>
        <pc:sldMkLst>
          <pc:docMk/>
          <pc:sldMk cId="1839153707" sldId="1251"/>
        </pc:sldMkLst>
      </pc:sldChg>
      <pc:sldChg chg="add del">
        <pc:chgData name="Alissa Flatley" userId="0242edfc-aa31-435e-a161-b1e1fa7a13bd" providerId="ADAL" clId="{245AAB90-4C07-4201-9C9B-441A178A864E}" dt="2024-02-13T19:48:10.750" v="212"/>
        <pc:sldMkLst>
          <pc:docMk/>
          <pc:sldMk cId="2977820047" sldId="1252"/>
        </pc:sldMkLst>
      </pc:sldChg>
      <pc:sldChg chg="add del">
        <pc:chgData name="Alissa Flatley" userId="0242edfc-aa31-435e-a161-b1e1fa7a13bd" providerId="ADAL" clId="{245AAB90-4C07-4201-9C9B-441A178A864E}" dt="2024-02-13T19:50:49.047" v="232"/>
        <pc:sldMkLst>
          <pc:docMk/>
          <pc:sldMk cId="632006768" sldId="1254"/>
        </pc:sldMkLst>
      </pc:sldChg>
      <pc:sldChg chg="add del">
        <pc:chgData name="Alissa Flatley" userId="0242edfc-aa31-435e-a161-b1e1fa7a13bd" providerId="ADAL" clId="{245AAB90-4C07-4201-9C9B-441A178A864E}" dt="2024-02-13T19:50:49.047" v="232"/>
        <pc:sldMkLst>
          <pc:docMk/>
          <pc:sldMk cId="2510354574" sldId="1255"/>
        </pc:sldMkLst>
      </pc:sldChg>
      <pc:sldChg chg="add del">
        <pc:chgData name="Alissa Flatley" userId="0242edfc-aa31-435e-a161-b1e1fa7a13bd" providerId="ADAL" clId="{245AAB90-4C07-4201-9C9B-441A178A864E}" dt="2024-02-13T19:50:49.047" v="232"/>
        <pc:sldMkLst>
          <pc:docMk/>
          <pc:sldMk cId="2646908352" sldId="1256"/>
        </pc:sldMkLst>
      </pc:sldChg>
      <pc:sldChg chg="add del">
        <pc:chgData name="Alissa Flatley" userId="0242edfc-aa31-435e-a161-b1e1fa7a13bd" providerId="ADAL" clId="{245AAB90-4C07-4201-9C9B-441A178A864E}" dt="2024-02-13T19:50:49.047" v="232"/>
        <pc:sldMkLst>
          <pc:docMk/>
          <pc:sldMk cId="2266011130" sldId="1257"/>
        </pc:sldMkLst>
      </pc:sldChg>
      <pc:sldChg chg="add del">
        <pc:chgData name="Alissa Flatley" userId="0242edfc-aa31-435e-a161-b1e1fa7a13bd" providerId="ADAL" clId="{245AAB90-4C07-4201-9C9B-441A178A864E}" dt="2024-02-13T19:50:49.047" v="232"/>
        <pc:sldMkLst>
          <pc:docMk/>
          <pc:sldMk cId="87404982" sldId="1258"/>
        </pc:sldMkLst>
      </pc:sldChg>
      <pc:sldChg chg="add del">
        <pc:chgData name="Alissa Flatley" userId="0242edfc-aa31-435e-a161-b1e1fa7a13bd" providerId="ADAL" clId="{245AAB90-4C07-4201-9C9B-441A178A864E}" dt="2024-02-13T19:50:49.047" v="232"/>
        <pc:sldMkLst>
          <pc:docMk/>
          <pc:sldMk cId="872475021" sldId="1259"/>
        </pc:sldMkLst>
      </pc:sldChg>
      <pc:sldChg chg="add del">
        <pc:chgData name="Alissa Flatley" userId="0242edfc-aa31-435e-a161-b1e1fa7a13bd" providerId="ADAL" clId="{245AAB90-4C07-4201-9C9B-441A178A864E}" dt="2024-02-13T19:50:49.047" v="232"/>
        <pc:sldMkLst>
          <pc:docMk/>
          <pc:sldMk cId="1310654891" sldId="1260"/>
        </pc:sldMkLst>
      </pc:sldChg>
      <pc:sldChg chg="add del">
        <pc:chgData name="Alissa Flatley" userId="0242edfc-aa31-435e-a161-b1e1fa7a13bd" providerId="ADAL" clId="{245AAB90-4C07-4201-9C9B-441A178A864E}" dt="2024-02-13T19:50:49.047" v="232"/>
        <pc:sldMkLst>
          <pc:docMk/>
          <pc:sldMk cId="1857394451" sldId="1263"/>
        </pc:sldMkLst>
      </pc:sldChg>
      <pc:sldChg chg="add del">
        <pc:chgData name="Alissa Flatley" userId="0242edfc-aa31-435e-a161-b1e1fa7a13bd" providerId="ADAL" clId="{245AAB90-4C07-4201-9C9B-441A178A864E}" dt="2024-02-13T19:50:49.047" v="232"/>
        <pc:sldMkLst>
          <pc:docMk/>
          <pc:sldMk cId="74898646" sldId="1264"/>
        </pc:sldMkLst>
      </pc:sldChg>
      <pc:sldChg chg="add del">
        <pc:chgData name="Alissa Flatley" userId="0242edfc-aa31-435e-a161-b1e1fa7a13bd" providerId="ADAL" clId="{245AAB90-4C07-4201-9C9B-441A178A864E}" dt="2024-02-13T19:50:49.047" v="232"/>
        <pc:sldMkLst>
          <pc:docMk/>
          <pc:sldMk cId="2294778055" sldId="1265"/>
        </pc:sldMkLst>
      </pc:sldChg>
      <pc:sldChg chg="add del">
        <pc:chgData name="Alissa Flatley" userId="0242edfc-aa31-435e-a161-b1e1fa7a13bd" providerId="ADAL" clId="{245AAB90-4C07-4201-9C9B-441A178A864E}" dt="2024-02-13T19:50:49.047" v="232"/>
        <pc:sldMkLst>
          <pc:docMk/>
          <pc:sldMk cId="48471353" sldId="1266"/>
        </pc:sldMkLst>
      </pc:sldChg>
      <pc:sldChg chg="add del">
        <pc:chgData name="Alissa Flatley" userId="0242edfc-aa31-435e-a161-b1e1fa7a13bd" providerId="ADAL" clId="{245AAB90-4C07-4201-9C9B-441A178A864E}" dt="2024-02-13T19:50:49.047" v="232"/>
        <pc:sldMkLst>
          <pc:docMk/>
          <pc:sldMk cId="1304861251" sldId="1267"/>
        </pc:sldMkLst>
      </pc:sldChg>
      <pc:sldChg chg="add del">
        <pc:chgData name="Alissa Flatley" userId="0242edfc-aa31-435e-a161-b1e1fa7a13bd" providerId="ADAL" clId="{245AAB90-4C07-4201-9C9B-441A178A864E}" dt="2024-02-13T19:50:49.047" v="232"/>
        <pc:sldMkLst>
          <pc:docMk/>
          <pc:sldMk cId="2911062008" sldId="1268"/>
        </pc:sldMkLst>
      </pc:sldChg>
      <pc:sldChg chg="add del">
        <pc:chgData name="Alissa Flatley" userId="0242edfc-aa31-435e-a161-b1e1fa7a13bd" providerId="ADAL" clId="{245AAB90-4C07-4201-9C9B-441A178A864E}" dt="2024-02-13T19:50:49.047" v="232"/>
        <pc:sldMkLst>
          <pc:docMk/>
          <pc:sldMk cId="4124517760" sldId="1269"/>
        </pc:sldMkLst>
      </pc:sldChg>
      <pc:sldChg chg="add del">
        <pc:chgData name="Alissa Flatley" userId="0242edfc-aa31-435e-a161-b1e1fa7a13bd" providerId="ADAL" clId="{245AAB90-4C07-4201-9C9B-441A178A864E}" dt="2024-02-13T19:50:49.047" v="232"/>
        <pc:sldMkLst>
          <pc:docMk/>
          <pc:sldMk cId="3612919050" sldId="1270"/>
        </pc:sldMkLst>
      </pc:sldChg>
      <pc:sldChg chg="add del">
        <pc:chgData name="Alissa Flatley" userId="0242edfc-aa31-435e-a161-b1e1fa7a13bd" providerId="ADAL" clId="{245AAB90-4C07-4201-9C9B-441A178A864E}" dt="2024-02-13T19:50:49.047" v="232"/>
        <pc:sldMkLst>
          <pc:docMk/>
          <pc:sldMk cId="262181298" sldId="1271"/>
        </pc:sldMkLst>
      </pc:sldChg>
      <pc:sldChg chg="add del">
        <pc:chgData name="Alissa Flatley" userId="0242edfc-aa31-435e-a161-b1e1fa7a13bd" providerId="ADAL" clId="{245AAB90-4C07-4201-9C9B-441A178A864E}" dt="2024-02-13T19:50:49.047" v="232"/>
        <pc:sldMkLst>
          <pc:docMk/>
          <pc:sldMk cId="670601581" sldId="1273"/>
        </pc:sldMkLst>
      </pc:sldChg>
      <pc:sldChg chg="add del">
        <pc:chgData name="Alissa Flatley" userId="0242edfc-aa31-435e-a161-b1e1fa7a13bd" providerId="ADAL" clId="{245AAB90-4C07-4201-9C9B-441A178A864E}" dt="2024-02-13T19:50:49.047" v="232"/>
        <pc:sldMkLst>
          <pc:docMk/>
          <pc:sldMk cId="2094774016" sldId="1274"/>
        </pc:sldMkLst>
      </pc:sldChg>
      <pc:sldChg chg="add del">
        <pc:chgData name="Alissa Flatley" userId="0242edfc-aa31-435e-a161-b1e1fa7a13bd" providerId="ADAL" clId="{245AAB90-4C07-4201-9C9B-441A178A864E}" dt="2024-02-13T19:50:49.047" v="232"/>
        <pc:sldMkLst>
          <pc:docMk/>
          <pc:sldMk cId="3545685770" sldId="1275"/>
        </pc:sldMkLst>
      </pc:sldChg>
      <pc:sldChg chg="add del">
        <pc:chgData name="Alissa Flatley" userId="0242edfc-aa31-435e-a161-b1e1fa7a13bd" providerId="ADAL" clId="{245AAB90-4C07-4201-9C9B-441A178A864E}" dt="2024-02-13T19:50:49.047" v="232"/>
        <pc:sldMkLst>
          <pc:docMk/>
          <pc:sldMk cId="2220284799" sldId="1276"/>
        </pc:sldMkLst>
      </pc:sldChg>
      <pc:sldChg chg="add del">
        <pc:chgData name="Alissa Flatley" userId="0242edfc-aa31-435e-a161-b1e1fa7a13bd" providerId="ADAL" clId="{245AAB90-4C07-4201-9C9B-441A178A864E}" dt="2024-02-13T19:50:49.047" v="232"/>
        <pc:sldMkLst>
          <pc:docMk/>
          <pc:sldMk cId="2116002018" sldId="1277"/>
        </pc:sldMkLst>
      </pc:sldChg>
      <pc:sldChg chg="add del">
        <pc:chgData name="Alissa Flatley" userId="0242edfc-aa31-435e-a161-b1e1fa7a13bd" providerId="ADAL" clId="{245AAB90-4C07-4201-9C9B-441A178A864E}" dt="2024-02-13T19:50:49.047" v="232"/>
        <pc:sldMkLst>
          <pc:docMk/>
          <pc:sldMk cId="1067740407" sldId="1278"/>
        </pc:sldMkLst>
      </pc:sldChg>
      <pc:sldChg chg="add del">
        <pc:chgData name="Alissa Flatley" userId="0242edfc-aa31-435e-a161-b1e1fa7a13bd" providerId="ADAL" clId="{245AAB90-4C07-4201-9C9B-441A178A864E}" dt="2024-02-13T19:50:49.047" v="232"/>
        <pc:sldMkLst>
          <pc:docMk/>
          <pc:sldMk cId="1864408274" sldId="1279"/>
        </pc:sldMkLst>
      </pc:sldChg>
      <pc:sldChg chg="add del">
        <pc:chgData name="Alissa Flatley" userId="0242edfc-aa31-435e-a161-b1e1fa7a13bd" providerId="ADAL" clId="{245AAB90-4C07-4201-9C9B-441A178A864E}" dt="2024-02-13T19:50:49.047" v="232"/>
        <pc:sldMkLst>
          <pc:docMk/>
          <pc:sldMk cId="3244049124" sldId="1281"/>
        </pc:sldMkLst>
      </pc:sldChg>
      <pc:sldChg chg="add del">
        <pc:chgData name="Alissa Flatley" userId="0242edfc-aa31-435e-a161-b1e1fa7a13bd" providerId="ADAL" clId="{245AAB90-4C07-4201-9C9B-441A178A864E}" dt="2024-02-13T19:50:49.047" v="232"/>
        <pc:sldMkLst>
          <pc:docMk/>
          <pc:sldMk cId="374510278" sldId="1282"/>
        </pc:sldMkLst>
      </pc:sldChg>
      <pc:sldChg chg="add del">
        <pc:chgData name="Alissa Flatley" userId="0242edfc-aa31-435e-a161-b1e1fa7a13bd" providerId="ADAL" clId="{245AAB90-4C07-4201-9C9B-441A178A864E}" dt="2024-02-13T19:50:49.047" v="232"/>
        <pc:sldMkLst>
          <pc:docMk/>
          <pc:sldMk cId="3971211555" sldId="1284"/>
        </pc:sldMkLst>
      </pc:sldChg>
      <pc:sldChg chg="add del">
        <pc:chgData name="Alissa Flatley" userId="0242edfc-aa31-435e-a161-b1e1fa7a13bd" providerId="ADAL" clId="{245AAB90-4C07-4201-9C9B-441A178A864E}" dt="2024-02-13T19:50:49.047" v="232"/>
        <pc:sldMkLst>
          <pc:docMk/>
          <pc:sldMk cId="1889123947" sldId="1285"/>
        </pc:sldMkLst>
      </pc:sldChg>
      <pc:sldChg chg="add del">
        <pc:chgData name="Alissa Flatley" userId="0242edfc-aa31-435e-a161-b1e1fa7a13bd" providerId="ADAL" clId="{245AAB90-4C07-4201-9C9B-441A178A864E}" dt="2024-02-13T19:50:49.047" v="232"/>
        <pc:sldMkLst>
          <pc:docMk/>
          <pc:sldMk cId="1664540193" sldId="1286"/>
        </pc:sldMkLst>
      </pc:sldChg>
      <pc:sldChg chg="add del">
        <pc:chgData name="Alissa Flatley" userId="0242edfc-aa31-435e-a161-b1e1fa7a13bd" providerId="ADAL" clId="{245AAB90-4C07-4201-9C9B-441A178A864E}" dt="2024-02-13T19:51:38.141" v="233" actId="47"/>
        <pc:sldMkLst>
          <pc:docMk/>
          <pc:sldMk cId="3944964199" sldId="1287"/>
        </pc:sldMkLst>
      </pc:sldChg>
      <pc:sldChg chg="add del">
        <pc:chgData name="Alissa Flatley" userId="0242edfc-aa31-435e-a161-b1e1fa7a13bd" providerId="ADAL" clId="{245AAB90-4C07-4201-9C9B-441A178A864E}" dt="2024-02-13T19:50:49.047" v="232"/>
        <pc:sldMkLst>
          <pc:docMk/>
          <pc:sldMk cId="353121095" sldId="1289"/>
        </pc:sldMkLst>
      </pc:sldChg>
      <pc:sldChg chg="add del">
        <pc:chgData name="Alissa Flatley" userId="0242edfc-aa31-435e-a161-b1e1fa7a13bd" providerId="ADAL" clId="{245AAB90-4C07-4201-9C9B-441A178A864E}" dt="2024-02-13T19:50:49.047" v="232"/>
        <pc:sldMkLst>
          <pc:docMk/>
          <pc:sldMk cId="1288232729" sldId="1290"/>
        </pc:sldMkLst>
      </pc:sldChg>
      <pc:sldChg chg="add del">
        <pc:chgData name="Alissa Flatley" userId="0242edfc-aa31-435e-a161-b1e1fa7a13bd" providerId="ADAL" clId="{245AAB90-4C07-4201-9C9B-441A178A864E}" dt="2024-02-13T19:50:49.047" v="232"/>
        <pc:sldMkLst>
          <pc:docMk/>
          <pc:sldMk cId="2289001706" sldId="1297"/>
        </pc:sldMkLst>
      </pc:sldChg>
      <pc:sldChg chg="add del">
        <pc:chgData name="Alissa Flatley" userId="0242edfc-aa31-435e-a161-b1e1fa7a13bd" providerId="ADAL" clId="{245AAB90-4C07-4201-9C9B-441A178A864E}" dt="2024-02-13T19:50:49.047" v="232"/>
        <pc:sldMkLst>
          <pc:docMk/>
          <pc:sldMk cId="4220828220" sldId="1298"/>
        </pc:sldMkLst>
      </pc:sldChg>
      <pc:sldChg chg="add del">
        <pc:chgData name="Alissa Flatley" userId="0242edfc-aa31-435e-a161-b1e1fa7a13bd" providerId="ADAL" clId="{245AAB90-4C07-4201-9C9B-441A178A864E}" dt="2024-02-13T19:50:49.047" v="232"/>
        <pc:sldMkLst>
          <pc:docMk/>
          <pc:sldMk cId="3664974802" sldId="1299"/>
        </pc:sldMkLst>
      </pc:sldChg>
      <pc:sldChg chg="add del">
        <pc:chgData name="Alissa Flatley" userId="0242edfc-aa31-435e-a161-b1e1fa7a13bd" providerId="ADAL" clId="{245AAB90-4C07-4201-9C9B-441A178A864E}" dt="2024-02-13T19:50:49.047" v="232"/>
        <pc:sldMkLst>
          <pc:docMk/>
          <pc:sldMk cId="378551872" sldId="1300"/>
        </pc:sldMkLst>
      </pc:sldChg>
      <pc:sldChg chg="add del">
        <pc:chgData name="Alissa Flatley" userId="0242edfc-aa31-435e-a161-b1e1fa7a13bd" providerId="ADAL" clId="{245AAB90-4C07-4201-9C9B-441A178A864E}" dt="2024-02-13T19:50:49.047" v="232"/>
        <pc:sldMkLst>
          <pc:docMk/>
          <pc:sldMk cId="2915006834" sldId="1301"/>
        </pc:sldMkLst>
      </pc:sldChg>
      <pc:sldChg chg="add del">
        <pc:chgData name="Alissa Flatley" userId="0242edfc-aa31-435e-a161-b1e1fa7a13bd" providerId="ADAL" clId="{245AAB90-4C07-4201-9C9B-441A178A864E}" dt="2024-02-13T19:50:49.047" v="232"/>
        <pc:sldMkLst>
          <pc:docMk/>
          <pc:sldMk cId="1196406268" sldId="1302"/>
        </pc:sldMkLst>
      </pc:sldChg>
      <pc:sldChg chg="add del">
        <pc:chgData name="Alissa Flatley" userId="0242edfc-aa31-435e-a161-b1e1fa7a13bd" providerId="ADAL" clId="{245AAB90-4C07-4201-9C9B-441A178A864E}" dt="2024-02-13T19:50:49.047" v="232"/>
        <pc:sldMkLst>
          <pc:docMk/>
          <pc:sldMk cId="2696859905" sldId="1303"/>
        </pc:sldMkLst>
      </pc:sldChg>
      <pc:sldChg chg="add del">
        <pc:chgData name="Alissa Flatley" userId="0242edfc-aa31-435e-a161-b1e1fa7a13bd" providerId="ADAL" clId="{245AAB90-4C07-4201-9C9B-441A178A864E}" dt="2024-02-13T19:50:49.047" v="232"/>
        <pc:sldMkLst>
          <pc:docMk/>
          <pc:sldMk cId="1532169879" sldId="1304"/>
        </pc:sldMkLst>
      </pc:sldChg>
      <pc:sldChg chg="add del">
        <pc:chgData name="Alissa Flatley" userId="0242edfc-aa31-435e-a161-b1e1fa7a13bd" providerId="ADAL" clId="{245AAB90-4C07-4201-9C9B-441A178A864E}" dt="2024-02-13T19:50:49.047" v="232"/>
        <pc:sldMkLst>
          <pc:docMk/>
          <pc:sldMk cId="2266699788" sldId="1305"/>
        </pc:sldMkLst>
      </pc:sldChg>
      <pc:sldChg chg="add del">
        <pc:chgData name="Alissa Flatley" userId="0242edfc-aa31-435e-a161-b1e1fa7a13bd" providerId="ADAL" clId="{245AAB90-4C07-4201-9C9B-441A178A864E}" dt="2024-02-13T19:50:49.047" v="232"/>
        <pc:sldMkLst>
          <pc:docMk/>
          <pc:sldMk cId="4188587509" sldId="1306"/>
        </pc:sldMkLst>
      </pc:sldChg>
      <pc:sldChg chg="add del">
        <pc:chgData name="Alissa Flatley" userId="0242edfc-aa31-435e-a161-b1e1fa7a13bd" providerId="ADAL" clId="{245AAB90-4C07-4201-9C9B-441A178A864E}" dt="2024-02-13T19:50:49.047" v="232"/>
        <pc:sldMkLst>
          <pc:docMk/>
          <pc:sldMk cId="276942499" sldId="1307"/>
        </pc:sldMkLst>
      </pc:sldChg>
      <pc:sldChg chg="add del">
        <pc:chgData name="Alissa Flatley" userId="0242edfc-aa31-435e-a161-b1e1fa7a13bd" providerId="ADAL" clId="{245AAB90-4C07-4201-9C9B-441A178A864E}" dt="2024-02-13T19:50:49.047" v="232"/>
        <pc:sldMkLst>
          <pc:docMk/>
          <pc:sldMk cId="3514950908" sldId="1308"/>
        </pc:sldMkLst>
      </pc:sldChg>
      <pc:sldChg chg="add del">
        <pc:chgData name="Alissa Flatley" userId="0242edfc-aa31-435e-a161-b1e1fa7a13bd" providerId="ADAL" clId="{245AAB90-4C07-4201-9C9B-441A178A864E}" dt="2024-02-13T19:50:49.047" v="232"/>
        <pc:sldMkLst>
          <pc:docMk/>
          <pc:sldMk cId="2358410127" sldId="1309"/>
        </pc:sldMkLst>
      </pc:sldChg>
      <pc:sldChg chg="add del">
        <pc:chgData name="Alissa Flatley" userId="0242edfc-aa31-435e-a161-b1e1fa7a13bd" providerId="ADAL" clId="{245AAB90-4C07-4201-9C9B-441A178A864E}" dt="2024-02-13T19:50:49.047" v="232"/>
        <pc:sldMkLst>
          <pc:docMk/>
          <pc:sldMk cId="1474228081" sldId="1311"/>
        </pc:sldMkLst>
      </pc:sldChg>
      <pc:sldChg chg="add del">
        <pc:chgData name="Alissa Flatley" userId="0242edfc-aa31-435e-a161-b1e1fa7a13bd" providerId="ADAL" clId="{245AAB90-4C07-4201-9C9B-441A178A864E}" dt="2024-02-13T19:50:49.047" v="232"/>
        <pc:sldMkLst>
          <pc:docMk/>
          <pc:sldMk cId="2939121318" sldId="1314"/>
        </pc:sldMkLst>
      </pc:sldChg>
      <pc:sldChg chg="add del">
        <pc:chgData name="Alissa Flatley" userId="0242edfc-aa31-435e-a161-b1e1fa7a13bd" providerId="ADAL" clId="{245AAB90-4C07-4201-9C9B-441A178A864E}" dt="2024-02-13T19:50:49.047" v="232"/>
        <pc:sldMkLst>
          <pc:docMk/>
          <pc:sldMk cId="1439466256" sldId="1315"/>
        </pc:sldMkLst>
      </pc:sldChg>
      <pc:sldChg chg="add del">
        <pc:chgData name="Alissa Flatley" userId="0242edfc-aa31-435e-a161-b1e1fa7a13bd" providerId="ADAL" clId="{245AAB90-4C07-4201-9C9B-441A178A864E}" dt="2024-02-13T19:50:49.047" v="232"/>
        <pc:sldMkLst>
          <pc:docMk/>
          <pc:sldMk cId="2407806258" sldId="1316"/>
        </pc:sldMkLst>
      </pc:sldChg>
      <pc:sldChg chg="add del">
        <pc:chgData name="Alissa Flatley" userId="0242edfc-aa31-435e-a161-b1e1fa7a13bd" providerId="ADAL" clId="{245AAB90-4C07-4201-9C9B-441A178A864E}" dt="2024-02-13T19:50:49.047" v="232"/>
        <pc:sldMkLst>
          <pc:docMk/>
          <pc:sldMk cId="314206934" sldId="1317"/>
        </pc:sldMkLst>
      </pc:sldChg>
      <pc:sldChg chg="add del">
        <pc:chgData name="Alissa Flatley" userId="0242edfc-aa31-435e-a161-b1e1fa7a13bd" providerId="ADAL" clId="{245AAB90-4C07-4201-9C9B-441A178A864E}" dt="2024-02-13T19:50:49.047" v="232"/>
        <pc:sldMkLst>
          <pc:docMk/>
          <pc:sldMk cId="846340008" sldId="1318"/>
        </pc:sldMkLst>
      </pc:sldChg>
      <pc:sldChg chg="add del">
        <pc:chgData name="Alissa Flatley" userId="0242edfc-aa31-435e-a161-b1e1fa7a13bd" providerId="ADAL" clId="{245AAB90-4C07-4201-9C9B-441A178A864E}" dt="2024-02-13T19:50:49.047" v="232"/>
        <pc:sldMkLst>
          <pc:docMk/>
          <pc:sldMk cId="528100552" sldId="1319"/>
        </pc:sldMkLst>
      </pc:sldChg>
      <pc:sldChg chg="add del">
        <pc:chgData name="Alissa Flatley" userId="0242edfc-aa31-435e-a161-b1e1fa7a13bd" providerId="ADAL" clId="{245AAB90-4C07-4201-9C9B-441A178A864E}" dt="2024-02-13T19:50:49.047" v="232"/>
        <pc:sldMkLst>
          <pc:docMk/>
          <pc:sldMk cId="1958246070" sldId="1320"/>
        </pc:sldMkLst>
      </pc:sldChg>
      <pc:sldChg chg="add del">
        <pc:chgData name="Alissa Flatley" userId="0242edfc-aa31-435e-a161-b1e1fa7a13bd" providerId="ADAL" clId="{245AAB90-4C07-4201-9C9B-441A178A864E}" dt="2024-02-13T19:50:49.047" v="232"/>
        <pc:sldMkLst>
          <pc:docMk/>
          <pc:sldMk cId="4151530412" sldId="1321"/>
        </pc:sldMkLst>
      </pc:sldChg>
      <pc:sldChg chg="add del">
        <pc:chgData name="Alissa Flatley" userId="0242edfc-aa31-435e-a161-b1e1fa7a13bd" providerId="ADAL" clId="{245AAB90-4C07-4201-9C9B-441A178A864E}" dt="2024-02-13T19:50:49.047" v="232"/>
        <pc:sldMkLst>
          <pc:docMk/>
          <pc:sldMk cId="1815997208" sldId="1322"/>
        </pc:sldMkLst>
      </pc:sldChg>
      <pc:sldChg chg="add del">
        <pc:chgData name="Alissa Flatley" userId="0242edfc-aa31-435e-a161-b1e1fa7a13bd" providerId="ADAL" clId="{245AAB90-4C07-4201-9C9B-441A178A864E}" dt="2024-02-13T19:50:49.047" v="232"/>
        <pc:sldMkLst>
          <pc:docMk/>
          <pc:sldMk cId="1611909200" sldId="1323"/>
        </pc:sldMkLst>
      </pc:sldChg>
      <pc:sldChg chg="add del">
        <pc:chgData name="Alissa Flatley" userId="0242edfc-aa31-435e-a161-b1e1fa7a13bd" providerId="ADAL" clId="{245AAB90-4C07-4201-9C9B-441A178A864E}" dt="2024-02-13T19:50:49.047" v="232"/>
        <pc:sldMkLst>
          <pc:docMk/>
          <pc:sldMk cId="2991333384" sldId="1325"/>
        </pc:sldMkLst>
      </pc:sldChg>
      <pc:sldChg chg="add del">
        <pc:chgData name="Alissa Flatley" userId="0242edfc-aa31-435e-a161-b1e1fa7a13bd" providerId="ADAL" clId="{245AAB90-4C07-4201-9C9B-441A178A864E}" dt="2024-02-13T19:50:49.047" v="232"/>
        <pc:sldMkLst>
          <pc:docMk/>
          <pc:sldMk cId="2164350760" sldId="1326"/>
        </pc:sldMkLst>
      </pc:sldChg>
      <pc:sldChg chg="add del">
        <pc:chgData name="Alissa Flatley" userId="0242edfc-aa31-435e-a161-b1e1fa7a13bd" providerId="ADAL" clId="{245AAB90-4C07-4201-9C9B-441A178A864E}" dt="2024-02-13T19:50:49.047" v="232"/>
        <pc:sldMkLst>
          <pc:docMk/>
          <pc:sldMk cId="568174962" sldId="1327"/>
        </pc:sldMkLst>
      </pc:sldChg>
      <pc:sldChg chg="add del">
        <pc:chgData name="Alissa Flatley" userId="0242edfc-aa31-435e-a161-b1e1fa7a13bd" providerId="ADAL" clId="{245AAB90-4C07-4201-9C9B-441A178A864E}" dt="2024-02-13T19:50:49.047" v="232"/>
        <pc:sldMkLst>
          <pc:docMk/>
          <pc:sldMk cId="2828261138" sldId="1329"/>
        </pc:sldMkLst>
      </pc:sldChg>
      <pc:sldChg chg="add del">
        <pc:chgData name="Alissa Flatley" userId="0242edfc-aa31-435e-a161-b1e1fa7a13bd" providerId="ADAL" clId="{245AAB90-4C07-4201-9C9B-441A178A864E}" dt="2024-02-13T19:50:49.047" v="232"/>
        <pc:sldMkLst>
          <pc:docMk/>
          <pc:sldMk cId="1355903290" sldId="1330"/>
        </pc:sldMkLst>
      </pc:sldChg>
      <pc:sldMasterChg chg="del delSldLayout">
        <pc:chgData name="Alissa Flatley" userId="0242edfc-aa31-435e-a161-b1e1fa7a13bd" providerId="ADAL" clId="{245AAB90-4C07-4201-9C9B-441A178A864E}" dt="2024-02-13T20:02:09.724" v="279" actId="47"/>
        <pc:sldMasterMkLst>
          <pc:docMk/>
          <pc:sldMasterMk cId="3678533892" sldId="2147484862"/>
        </pc:sldMasterMkLst>
        <pc:sldLayoutChg chg="del">
          <pc:chgData name="Alissa Flatley" userId="0242edfc-aa31-435e-a161-b1e1fa7a13bd" providerId="ADAL" clId="{245AAB90-4C07-4201-9C9B-441A178A864E}" dt="2024-02-13T20:02:09.724" v="279" actId="47"/>
          <pc:sldLayoutMkLst>
            <pc:docMk/>
            <pc:sldMasterMk cId="3678533892" sldId="2147484862"/>
            <pc:sldLayoutMk cId="2221903984" sldId="2147484863"/>
          </pc:sldLayoutMkLst>
        </pc:sldLayoutChg>
        <pc:sldLayoutChg chg="del">
          <pc:chgData name="Alissa Flatley" userId="0242edfc-aa31-435e-a161-b1e1fa7a13bd" providerId="ADAL" clId="{245AAB90-4C07-4201-9C9B-441A178A864E}" dt="2024-02-13T20:02:09.724" v="279" actId="47"/>
          <pc:sldLayoutMkLst>
            <pc:docMk/>
            <pc:sldMasterMk cId="3678533892" sldId="2147484862"/>
            <pc:sldLayoutMk cId="772577854" sldId="2147484864"/>
          </pc:sldLayoutMkLst>
        </pc:sldLayoutChg>
        <pc:sldLayoutChg chg="del">
          <pc:chgData name="Alissa Flatley" userId="0242edfc-aa31-435e-a161-b1e1fa7a13bd" providerId="ADAL" clId="{245AAB90-4C07-4201-9C9B-441A178A864E}" dt="2024-02-13T20:02:09.724" v="279" actId="47"/>
          <pc:sldLayoutMkLst>
            <pc:docMk/>
            <pc:sldMasterMk cId="3678533892" sldId="2147484862"/>
            <pc:sldLayoutMk cId="382947389" sldId="2147484865"/>
          </pc:sldLayoutMkLst>
        </pc:sldLayoutChg>
        <pc:sldLayoutChg chg="del">
          <pc:chgData name="Alissa Flatley" userId="0242edfc-aa31-435e-a161-b1e1fa7a13bd" providerId="ADAL" clId="{245AAB90-4C07-4201-9C9B-441A178A864E}" dt="2024-02-13T20:02:09.724" v="279" actId="47"/>
          <pc:sldLayoutMkLst>
            <pc:docMk/>
            <pc:sldMasterMk cId="3678533892" sldId="2147484862"/>
            <pc:sldLayoutMk cId="2465697002" sldId="2147484866"/>
          </pc:sldLayoutMkLst>
        </pc:sldLayoutChg>
        <pc:sldLayoutChg chg="del">
          <pc:chgData name="Alissa Flatley" userId="0242edfc-aa31-435e-a161-b1e1fa7a13bd" providerId="ADAL" clId="{245AAB90-4C07-4201-9C9B-441A178A864E}" dt="2024-02-13T20:02:09.724" v="279" actId="47"/>
          <pc:sldLayoutMkLst>
            <pc:docMk/>
            <pc:sldMasterMk cId="3678533892" sldId="2147484862"/>
            <pc:sldLayoutMk cId="4149934895" sldId="2147484867"/>
          </pc:sldLayoutMkLst>
        </pc:sldLayoutChg>
        <pc:sldLayoutChg chg="del">
          <pc:chgData name="Alissa Flatley" userId="0242edfc-aa31-435e-a161-b1e1fa7a13bd" providerId="ADAL" clId="{245AAB90-4C07-4201-9C9B-441A178A864E}" dt="2024-02-13T20:02:09.724" v="279" actId="47"/>
          <pc:sldLayoutMkLst>
            <pc:docMk/>
            <pc:sldMasterMk cId="3678533892" sldId="2147484862"/>
            <pc:sldLayoutMk cId="2523806531" sldId="2147484868"/>
          </pc:sldLayoutMkLst>
        </pc:sldLayoutChg>
        <pc:sldLayoutChg chg="del">
          <pc:chgData name="Alissa Flatley" userId="0242edfc-aa31-435e-a161-b1e1fa7a13bd" providerId="ADAL" clId="{245AAB90-4C07-4201-9C9B-441A178A864E}" dt="2024-02-13T20:02:09.724" v="279" actId="47"/>
          <pc:sldLayoutMkLst>
            <pc:docMk/>
            <pc:sldMasterMk cId="3678533892" sldId="2147484862"/>
            <pc:sldLayoutMk cId="2634922404" sldId="2147484869"/>
          </pc:sldLayoutMkLst>
        </pc:sldLayoutChg>
        <pc:sldLayoutChg chg="del">
          <pc:chgData name="Alissa Flatley" userId="0242edfc-aa31-435e-a161-b1e1fa7a13bd" providerId="ADAL" clId="{245AAB90-4C07-4201-9C9B-441A178A864E}" dt="2024-02-13T20:02:09.724" v="279" actId="47"/>
          <pc:sldLayoutMkLst>
            <pc:docMk/>
            <pc:sldMasterMk cId="3678533892" sldId="2147484862"/>
            <pc:sldLayoutMk cId="2559200087" sldId="2147484870"/>
          </pc:sldLayoutMkLst>
        </pc:sldLayoutChg>
        <pc:sldLayoutChg chg="del">
          <pc:chgData name="Alissa Flatley" userId="0242edfc-aa31-435e-a161-b1e1fa7a13bd" providerId="ADAL" clId="{245AAB90-4C07-4201-9C9B-441A178A864E}" dt="2024-02-13T20:02:09.724" v="279" actId="47"/>
          <pc:sldLayoutMkLst>
            <pc:docMk/>
            <pc:sldMasterMk cId="3678533892" sldId="2147484862"/>
            <pc:sldLayoutMk cId="3624358301" sldId="2147484871"/>
          </pc:sldLayoutMkLst>
        </pc:sldLayoutChg>
        <pc:sldLayoutChg chg="del">
          <pc:chgData name="Alissa Flatley" userId="0242edfc-aa31-435e-a161-b1e1fa7a13bd" providerId="ADAL" clId="{245AAB90-4C07-4201-9C9B-441A178A864E}" dt="2024-02-13T20:02:09.724" v="279" actId="47"/>
          <pc:sldLayoutMkLst>
            <pc:docMk/>
            <pc:sldMasterMk cId="3678533892" sldId="2147484862"/>
            <pc:sldLayoutMk cId="1115386016" sldId="2147484872"/>
          </pc:sldLayoutMkLst>
        </pc:sldLayoutChg>
        <pc:sldLayoutChg chg="del">
          <pc:chgData name="Alissa Flatley" userId="0242edfc-aa31-435e-a161-b1e1fa7a13bd" providerId="ADAL" clId="{245AAB90-4C07-4201-9C9B-441A178A864E}" dt="2024-02-13T20:02:09.724" v="279" actId="47"/>
          <pc:sldLayoutMkLst>
            <pc:docMk/>
            <pc:sldMasterMk cId="3678533892" sldId="2147484862"/>
            <pc:sldLayoutMk cId="819457197" sldId="2147484873"/>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0488" y="744538"/>
            <a:ext cx="6615112"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vox.com/down-to-earth/2021/9/15/22672480/wildfires-oceans-algae-blooms-climate-change-australia"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37.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ell.com/current-biology/fulltext/S0960-9822(21)00896-4#bib14"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40.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41.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cell.com/current-biology/fulltext/S0960-9822(21)00896-4#bib27" TargetMode="External"/><Relationship Id="rId2" Type="http://schemas.openxmlformats.org/officeDocument/2006/relationships/slide" Target="../slides/slide42.xml"/><Relationship Id="rId1" Type="http://schemas.openxmlformats.org/officeDocument/2006/relationships/notesMaster" Target="../notesMasters/notesMaster1.xml"/><Relationship Id="rId5" Type="http://schemas.openxmlformats.org/officeDocument/2006/relationships/hyperlink" Target="https://www.cell.com/cms/10.1016/j.cub.2021.06.067/attachment/30f13cfd-d7f1-40be-abd4-9f9513ce6e1e/mmc1" TargetMode="External"/><Relationship Id="rId4" Type="http://schemas.openxmlformats.org/officeDocument/2006/relationships/hyperlink" Target="https://www.cell.com/current-biology/fulltext/S0960-9822(21)00896-4#bib26"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59.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60.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61.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62.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63.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64.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sciencedirect.com/topics/earth-and-planetary-sciences/microbial-loop" TargetMode="External"/><Relationship Id="rId2" Type="http://schemas.openxmlformats.org/officeDocument/2006/relationships/slide" Target="../slides/slide65.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sporulation" TargetMode="External"/><Relationship Id="rId5" Type="http://schemas.openxmlformats.org/officeDocument/2006/relationships/hyperlink" Target="https://www.sciencedirect.com/topics/earth-and-planetary-sciences/thermocline" TargetMode="External"/><Relationship Id="rId4" Type="http://schemas.openxmlformats.org/officeDocument/2006/relationships/hyperlink" Target="https://www.sciencedirect.com/topics/earth-and-planetary-sciences/phytoplankton" TargetMode="External"/></Relationships>
</file>

<file path=ppt/notesSlides/_rels/notesSlide34.xml.rels><?xml version="1.0" encoding="UTF-8" standalone="yes"?>
<Relationships xmlns="http://schemas.openxmlformats.org/package/2006/relationships"><Relationship Id="rId8" Type="http://schemas.openxmlformats.org/officeDocument/2006/relationships/hyperlink" Target="https://www.sciencedirect.com/topics/earth-and-planetary-sciences/thermocline" TargetMode="External"/><Relationship Id="rId3" Type="http://schemas.openxmlformats.org/officeDocument/2006/relationships/hyperlink" Target="https://www.sciencedirect.com/topics/earth-and-planetary-sciences/deep-scattering-layer" TargetMode="External"/><Relationship Id="rId7" Type="http://schemas.openxmlformats.org/officeDocument/2006/relationships/hyperlink" Target="https://www.sciencedirect.com/topics/earth-and-planetary-sciences/particulate-organic-carbon" TargetMode="External"/><Relationship Id="rId2" Type="http://schemas.openxmlformats.org/officeDocument/2006/relationships/slide" Target="../slides/slide66.xml"/><Relationship Id="rId1" Type="http://schemas.openxmlformats.org/officeDocument/2006/relationships/notesMaster" Target="../notesMasters/notesMaster1.xml"/><Relationship Id="rId6" Type="http://schemas.openxmlformats.org/officeDocument/2006/relationships/hyperlink" Target="https://www.sciencedirect.com/topics/earth-and-planetary-sciences/remineralization" TargetMode="External"/><Relationship Id="rId5" Type="http://schemas.openxmlformats.org/officeDocument/2006/relationships/hyperlink" Target="https://www.sciencedirect.com/topics/earth-and-planetary-sciences/mesopelagic-zone" TargetMode="External"/><Relationship Id="rId4" Type="http://schemas.openxmlformats.org/officeDocument/2006/relationships/hyperlink" Target="https://www.sciencedirect.com/topics/earth-and-planetary-sciences/fecal-pellet" TargetMode="Externa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endParaRPr lang="en-US" sz="1300"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3</a:t>
            </a:fld>
            <a:endParaRPr lang="en-US"/>
          </a:p>
        </p:txBody>
      </p:sp>
    </p:spTree>
    <p:extLst>
      <p:ext uri="{BB962C8B-B14F-4D97-AF65-F5344CB8AC3E}">
        <p14:creationId xmlns:p14="http://schemas.microsoft.com/office/powerpoint/2010/main" val="19824933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Myriad Pro"/>
              </a:rPr>
              <a:t>The </a:t>
            </a:r>
            <a:r>
              <a:rPr lang="en-GB" b="0" i="0" dirty="0" err="1">
                <a:solidFill>
                  <a:srgbClr val="000000"/>
                </a:solidFill>
                <a:effectLst/>
                <a:latin typeface="Myriad Pro"/>
              </a:rPr>
              <a:t>colors</a:t>
            </a:r>
            <a:r>
              <a:rPr lang="en-GB" b="0" i="0" dirty="0">
                <a:solidFill>
                  <a:srgbClr val="000000"/>
                </a:solidFill>
                <a:effectLst/>
                <a:latin typeface="Myriad Pro"/>
              </a:rPr>
              <a:t> are based on a count of the number (not size) of fires observed within a 1,000-square-kilometer area. White pixels show the high end of the count — as many as 30 fires in a 1,000-square-kilometer area per day. Orange pixels show as many as 10 fires, while red areas show as few as 1 fire per day.</a:t>
            </a:r>
            <a:endParaRPr lang="en-GB" dirty="0"/>
          </a:p>
        </p:txBody>
      </p:sp>
    </p:spTree>
    <p:extLst>
      <p:ext uri="{BB962C8B-B14F-4D97-AF65-F5344CB8AC3E}">
        <p14:creationId xmlns:p14="http://schemas.microsoft.com/office/powerpoint/2010/main" val="1176144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Myriad Pro"/>
              </a:rPr>
              <a:t>The </a:t>
            </a:r>
            <a:r>
              <a:rPr lang="en-GB" b="0" i="0" dirty="0" err="1">
                <a:solidFill>
                  <a:srgbClr val="000000"/>
                </a:solidFill>
                <a:effectLst/>
                <a:latin typeface="Myriad Pro"/>
              </a:rPr>
              <a:t>colors</a:t>
            </a:r>
            <a:r>
              <a:rPr lang="en-GB" b="0" i="0" dirty="0">
                <a:solidFill>
                  <a:srgbClr val="000000"/>
                </a:solidFill>
                <a:effectLst/>
                <a:latin typeface="Myriad Pro"/>
              </a:rPr>
              <a:t> are based on a count of the number (not size) of fires observed within a 1,000-square-kilometer area. White pixels show the high end of the count — as many as 30 fires in a 1,000-square-kilometer area per day. Orange pixels show as many as 10 fires, while red areas show as few as 1 fire per day.</a:t>
            </a:r>
            <a:endParaRPr lang="en-GB" dirty="0"/>
          </a:p>
        </p:txBody>
      </p:sp>
    </p:spTree>
    <p:extLst>
      <p:ext uri="{BB962C8B-B14F-4D97-AF65-F5344CB8AC3E}">
        <p14:creationId xmlns:p14="http://schemas.microsoft.com/office/powerpoint/2010/main" val="17318200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2715314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11817374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1951647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3195640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wildfires </a:t>
            </a:r>
            <a:r>
              <a:rPr lang="en-GB" dirty="0" err="1">
                <a:hlinkClick r:id="rId3"/>
              </a:rPr>
              <a:t>fueled</a:t>
            </a:r>
            <a:r>
              <a:rPr lang="en-GB" dirty="0">
                <a:hlinkClick r:id="rId3"/>
              </a:rPr>
              <a:t> by climate change affect oceans and algae – Vox</a:t>
            </a:r>
            <a:r>
              <a:rPr lang="en-GB" dirty="0"/>
              <a:t> </a:t>
            </a:r>
          </a:p>
        </p:txBody>
      </p:sp>
    </p:spTree>
    <p:extLst>
      <p:ext uri="{BB962C8B-B14F-4D97-AF65-F5344CB8AC3E}">
        <p14:creationId xmlns:p14="http://schemas.microsoft.com/office/powerpoint/2010/main" val="2791454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4949"/>
                </a:solidFill>
                <a:effectLst/>
                <a:latin typeface="nimbus-sans"/>
              </a:rPr>
              <a:t>The process of water darkening is well-studied in fresh water, but scientists are keying into the effects it may be having in coastal environments. Photo by LWM/NASA/LANDSAT</a:t>
            </a:r>
            <a:endParaRPr lang="en-GB" dirty="0"/>
          </a:p>
        </p:txBody>
      </p:sp>
    </p:spTree>
    <p:extLst>
      <p:ext uri="{BB962C8B-B14F-4D97-AF65-F5344CB8AC3E}">
        <p14:creationId xmlns:p14="http://schemas.microsoft.com/office/powerpoint/2010/main" val="31472539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7311965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967077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Tree>
    <p:extLst>
      <p:ext uri="{BB962C8B-B14F-4D97-AF65-F5344CB8AC3E}">
        <p14:creationId xmlns:p14="http://schemas.microsoft.com/office/powerpoint/2010/main" val="2381572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.World map showing schematic of large-scale circulation, shifts in herbivorous fishes and ecological impacts in broad regions where emerging signs of </a:t>
            </a:r>
            <a:r>
              <a:rPr lang="en-GB" dirty="0" err="1"/>
              <a:t>thetropicalization</a:t>
            </a:r>
            <a:r>
              <a:rPr lang="en-GB" dirty="0"/>
              <a:t> of temperate marine communities have been recorded. Panels (</a:t>
            </a:r>
            <a:r>
              <a:rPr lang="en-GB" dirty="0" err="1"/>
              <a:t>a,b</a:t>
            </a:r>
            <a:r>
              <a:rPr lang="en-GB" dirty="0"/>
              <a:t>) and (e–g) highlight western (and </a:t>
            </a:r>
            <a:r>
              <a:rPr lang="en-GB" dirty="0" err="1"/>
              <a:t>eastern;d</a:t>
            </a:r>
            <a:r>
              <a:rPr lang="en-GB" dirty="0"/>
              <a:t>) boundary currents (depicted </a:t>
            </a:r>
            <a:r>
              <a:rPr lang="en-GB" dirty="0" err="1"/>
              <a:t>asarrows</a:t>
            </a:r>
            <a:r>
              <a:rPr lang="en-GB" dirty="0"/>
              <a:t>) that have been associated with ocean warming hotspots. Panel (c) shows the eastern Mediterranean region and the Suez Canal (dashed arrow). Loss </a:t>
            </a:r>
            <a:r>
              <a:rPr lang="en-GB" dirty="0" err="1"/>
              <a:t>ofmacrophytes</a:t>
            </a:r>
            <a:r>
              <a:rPr lang="en-GB" dirty="0"/>
              <a:t> is depicted with crosses symbolizing overgrazing </a:t>
            </a:r>
            <a:r>
              <a:rPr lang="en-GB" dirty="0" err="1"/>
              <a:t>ofEckloniaspp</a:t>
            </a:r>
            <a:r>
              <a:rPr lang="en-GB" dirty="0"/>
              <a:t>. </a:t>
            </a:r>
            <a:r>
              <a:rPr lang="en-GB" dirty="0" err="1"/>
              <a:t>byKyphosusspp</a:t>
            </a:r>
            <a:r>
              <a:rPr lang="en-GB" dirty="0"/>
              <a:t>.,</a:t>
            </a:r>
            <a:r>
              <a:rPr lang="en-GB" dirty="0" err="1"/>
              <a:t>Siganusspp</a:t>
            </a:r>
            <a:r>
              <a:rPr lang="en-GB" dirty="0"/>
              <a:t>. </a:t>
            </a:r>
            <a:r>
              <a:rPr lang="en-GB" dirty="0" err="1"/>
              <a:t>andC</a:t>
            </a:r>
            <a:r>
              <a:rPr lang="en-GB" dirty="0"/>
              <a:t>. </a:t>
            </a:r>
            <a:r>
              <a:rPr lang="en-GB" dirty="0" err="1"/>
              <a:t>japonicusin</a:t>
            </a:r>
            <a:r>
              <a:rPr lang="en-GB" dirty="0"/>
              <a:t> Japan (a); decline </a:t>
            </a:r>
            <a:r>
              <a:rPr lang="en-GB" dirty="0" err="1"/>
              <a:t>ofEckloniaradiataand</a:t>
            </a:r>
            <a:r>
              <a:rPr lang="en-GB" dirty="0"/>
              <a:t> potential overgrazing </a:t>
            </a:r>
            <a:r>
              <a:rPr lang="en-GB" dirty="0" err="1"/>
              <a:t>byKyphosusspp</a:t>
            </a:r>
            <a:r>
              <a:rPr lang="en-GB" dirty="0"/>
              <a:t>. </a:t>
            </a:r>
            <a:r>
              <a:rPr lang="en-GB" dirty="0" err="1"/>
              <a:t>andSiganusspp</a:t>
            </a:r>
            <a:r>
              <a:rPr lang="en-GB" dirty="0"/>
              <a:t>. in western (d) and eastern (e) Australia, and loss </a:t>
            </a:r>
            <a:r>
              <a:rPr lang="en-GB" dirty="0" err="1"/>
              <a:t>ofCystoseiraspp</a:t>
            </a:r>
            <a:r>
              <a:rPr lang="en-GB" dirty="0"/>
              <a:t>. in the Mediterranean </a:t>
            </a:r>
            <a:r>
              <a:rPr lang="en-GB" dirty="0" err="1"/>
              <a:t>owingto</a:t>
            </a:r>
            <a:r>
              <a:rPr lang="en-GB" dirty="0"/>
              <a:t> overgrazing </a:t>
            </a:r>
            <a:r>
              <a:rPr lang="en-GB" dirty="0" err="1"/>
              <a:t>bySiganusspp</a:t>
            </a:r>
            <a:r>
              <a:rPr lang="en-GB" dirty="0"/>
              <a:t>. (c). Increased herbivory by range-shifting parrotfish in the Gulf of Mexico is symbolized with a ‘plus’ symbol and a dashed black arrow(b). Tropical herbivorous fishes have been observed shifting their distribution in southeastern America (f) and southeastern Africa (g). See the electronic </a:t>
            </a:r>
            <a:r>
              <a:rPr lang="en-GB" dirty="0" err="1"/>
              <a:t>supplementarymaterial</a:t>
            </a:r>
            <a:r>
              <a:rPr lang="en-GB" dirty="0"/>
              <a:t>, table S1 for a full list of range-shifting species and documented impacts. (Online version in colour.)</a:t>
            </a:r>
            <a:r>
              <a:rPr lang="en-GB" dirty="0" err="1"/>
              <a:t>rspb.royalsocietypublishing.orgProc</a:t>
            </a:r>
            <a:r>
              <a:rPr lang="en-GB" dirty="0"/>
              <a:t>. R. Soc. B281: 201408463</a:t>
            </a:r>
          </a:p>
        </p:txBody>
      </p:sp>
    </p:spTree>
    <p:extLst>
      <p:ext uri="{BB962C8B-B14F-4D97-AF65-F5344CB8AC3E}">
        <p14:creationId xmlns:p14="http://schemas.microsoft.com/office/powerpoint/2010/main" val="14680177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Conceptual model of fish control of macroalgal biomass on coral reefs, unimpacted and ‘tropicalized’ temperate reefs. Proposed mechanisms shifting macroalgal-dominated temperate reefs to ‘tropicalized’ systems are in italics. Black arrows of different widths symbolize dissimilar levels of herbivory. Faded macro-algae represent their decline in tropicalized systems owing to: (</a:t>
            </a:r>
            <a:r>
              <a:rPr lang="en-GB" dirty="0" err="1"/>
              <a:t>i</a:t>
            </a:r>
            <a:r>
              <a:rPr lang="en-GB" dirty="0"/>
              <a:t>) direct overgrazing by browsers, or (ii) prevention of recovery by grazers and scrapers when other sources of stress first initiate macroalgal decline.</a:t>
            </a:r>
          </a:p>
          <a:p>
            <a:endParaRPr lang="en-GB" dirty="0"/>
          </a:p>
        </p:txBody>
      </p:sp>
    </p:spTree>
    <p:extLst>
      <p:ext uri="{BB962C8B-B14F-4D97-AF65-F5344CB8AC3E}">
        <p14:creationId xmlns:p14="http://schemas.microsoft.com/office/powerpoint/2010/main" val="14228711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Mottling in (b) and (c) indicates regions where at least 75% of models agree that warming will be faster or slower than the globally averaged rate of warming. (Units8C </a:t>
            </a:r>
            <a:r>
              <a:rPr lang="en-GB" dirty="0" err="1"/>
              <a:t>percentury</a:t>
            </a:r>
            <a:r>
              <a:rPr lang="en-GB" dirty="0"/>
              <a:t>) Note colour scales differ.</a:t>
            </a:r>
          </a:p>
        </p:txBody>
      </p:sp>
    </p:spTree>
    <p:extLst>
      <p:ext uri="{BB962C8B-B14F-4D97-AF65-F5344CB8AC3E}">
        <p14:creationId xmlns:p14="http://schemas.microsoft.com/office/powerpoint/2010/main" val="26579248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Mottling in (b) and (c) indicates regions where at least 75% of models agree that warming will be faster or slower than the globally averaged rate of warming. (Units8C </a:t>
            </a:r>
            <a:r>
              <a:rPr lang="en-GB" dirty="0" err="1"/>
              <a:t>percentury</a:t>
            </a:r>
            <a:r>
              <a:rPr lang="en-GB" dirty="0"/>
              <a:t>) Note colour scales differ.</a:t>
            </a:r>
          </a:p>
        </p:txBody>
      </p:sp>
    </p:spTree>
    <p:extLst>
      <p:ext uri="{BB962C8B-B14F-4D97-AF65-F5344CB8AC3E}">
        <p14:creationId xmlns:p14="http://schemas.microsoft.com/office/powerpoint/2010/main" val="24731172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Mottling in (b) and (c) indicates regions where at least 75% of models agree that warming will be faster or slower than the globally averaged rate of warming. (Units8C </a:t>
            </a:r>
            <a:r>
              <a:rPr lang="en-GB" dirty="0" err="1"/>
              <a:t>percentury</a:t>
            </a:r>
            <a:r>
              <a:rPr lang="en-GB" dirty="0"/>
              <a:t>) Note colour scales differ.</a:t>
            </a:r>
          </a:p>
        </p:txBody>
      </p:sp>
    </p:spTree>
    <p:extLst>
      <p:ext uri="{BB962C8B-B14F-4D97-AF65-F5344CB8AC3E}">
        <p14:creationId xmlns:p14="http://schemas.microsoft.com/office/powerpoint/2010/main" val="14517761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493104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25100863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(A) Relationship between species-level vulnerability to fishing and climate change. Globally, fish species exhibit random co-tolerance (black dashed line, ρ = 0.11), with 25% of species facing double jeopardy from both stressors. Tropical (yellow, ρ = 0.38) species exhibit positive co-tolerances (weak) to both stressors, suggesting a great proportion of the community persisting in the face of both stressors than their cold-water (purple, ρ = 0.16), temperate (blue, ρ = 0.12), and subtropical (green, ρ = 0.23) counterparts. Species density is represented from low (white) to high (dark blue). Numbers show the percentage of species that fall into the quadrant among the 821 species. Marginal plots represent density distributions of vulnerability to fishing and climate change across four thermal regimes.</a:t>
            </a:r>
          </a:p>
          <a:p>
            <a:pPr algn="l"/>
            <a:r>
              <a:rPr lang="en-GB" b="0" i="0" dirty="0">
                <a:solidFill>
                  <a:srgbClr val="505050"/>
                </a:solidFill>
                <a:effectLst/>
                <a:latin typeface="helvetica" panose="020B0604020202020204" pitchFamily="34" charset="0"/>
              </a:rPr>
              <a:t>(B) Association between micronutrient density and vulnerability to fishing and climate change. Micronutrient density is highly variable (mean = 142; range: 41%–313%) among species and is only weakly associated with both stressors. Species density is represented from low (blue) to high (red) micronutrient density.</a:t>
            </a:r>
          </a:p>
          <a:p>
            <a:pPr algn="l"/>
            <a:r>
              <a:rPr lang="en-GB" b="0" i="0" dirty="0">
                <a:solidFill>
                  <a:srgbClr val="505050"/>
                </a:solidFill>
                <a:effectLst/>
                <a:latin typeface="helvetica" panose="020B0604020202020204" pitchFamily="34" charset="0"/>
              </a:rPr>
              <a:t>(C) Species micronutrient density among thermal regimes. Subtropical and tropical species are more likely to cover a higher proportion of the nutritional needs in five key micronutrients (calcium, iron, zinc, selenium, and vitamin A). Thermal regime was extracted from FishBase.</a:t>
            </a:r>
            <a:r>
              <a:rPr lang="en-GB" b="0" i="0" u="none" strike="noStrike" baseline="30000" dirty="0">
                <a:solidFill>
                  <a:srgbClr val="005789"/>
                </a:solidFill>
                <a:effectLst/>
                <a:latin typeface="helvetica" panose="020B0604020202020204" pitchFamily="34" charset="0"/>
                <a:hlinkClick r:id="rId3"/>
              </a:rPr>
              <a:t>17</a:t>
            </a:r>
            <a:endParaRPr lang="en-GB" b="0" i="0" dirty="0">
              <a:solidFill>
                <a:srgbClr val="505050"/>
              </a:solidFill>
              <a:effectLst/>
              <a:latin typeface="helvetica" panose="020B0604020202020204" pitchFamily="34" charset="0"/>
            </a:endParaRPr>
          </a:p>
          <a:p>
            <a:endParaRPr lang="en-GB" dirty="0"/>
          </a:p>
        </p:txBody>
      </p:sp>
    </p:spTree>
    <p:extLst>
      <p:ext uri="{BB962C8B-B14F-4D97-AF65-F5344CB8AC3E}">
        <p14:creationId xmlns:p14="http://schemas.microsoft.com/office/powerpoint/2010/main" val="34078607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37405923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24829215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05050"/>
                </a:solidFill>
                <a:effectLst/>
                <a:latin typeface="helvetica" panose="020B0604020202020204" pitchFamily="34" charset="0"/>
              </a:rPr>
              <a:t>Prevalence of inadequate micronutrient intake averaged across 4 key micronutrients: calcium; vitamin A; zinc; and iron.</a:t>
            </a:r>
            <a:r>
              <a:rPr lang="en-GB" b="0" i="0" u="none" strike="noStrike" baseline="30000" dirty="0">
                <a:solidFill>
                  <a:srgbClr val="727272"/>
                </a:solidFill>
                <a:effectLst/>
                <a:latin typeface="helvetica" panose="020B0604020202020204" pitchFamily="34" charset="0"/>
                <a:hlinkClick r:id="rId3"/>
              </a:rPr>
              <a:t>27</a:t>
            </a:r>
            <a:endParaRPr lang="en-GB" b="0" i="0" dirty="0">
              <a:solidFill>
                <a:srgbClr val="505050"/>
              </a:solidFill>
              <a:effectLst/>
              <a:latin typeface="helvetica" panose="020B0604020202020204" pitchFamily="34" charset="0"/>
            </a:endParaRPr>
          </a:p>
          <a:p>
            <a:pPr algn="l"/>
            <a:r>
              <a:rPr lang="en-GB" b="0" i="0" dirty="0">
                <a:solidFill>
                  <a:srgbClr val="505050"/>
                </a:solidFill>
                <a:effectLst/>
                <a:latin typeface="helvetica" panose="020B0604020202020204" pitchFamily="34" charset="0"/>
              </a:rPr>
              <a:t> The </a:t>
            </a:r>
            <a:r>
              <a:rPr lang="en-GB" b="0" i="0" dirty="0" err="1">
                <a:solidFill>
                  <a:srgbClr val="505050"/>
                </a:solidFill>
                <a:effectLst/>
                <a:latin typeface="helvetica" panose="020B0604020202020204" pitchFamily="34" charset="0"/>
              </a:rPr>
              <a:t>color</a:t>
            </a:r>
            <a:r>
              <a:rPr lang="en-GB" b="0" i="0" dirty="0">
                <a:solidFill>
                  <a:srgbClr val="505050"/>
                </a:solidFill>
                <a:effectLst/>
                <a:latin typeface="helvetica" panose="020B0604020202020204" pitchFamily="34" charset="0"/>
              </a:rPr>
              <a:t> denotes the nutritional dependence on marine systems at the country scale.</a:t>
            </a:r>
            <a:r>
              <a:rPr lang="en-GB" b="0" i="0" u="none" strike="noStrike" baseline="30000" dirty="0">
                <a:solidFill>
                  <a:srgbClr val="005789"/>
                </a:solidFill>
                <a:effectLst/>
                <a:latin typeface="helvetica" panose="020B0604020202020204" pitchFamily="34" charset="0"/>
                <a:hlinkClick r:id="rId4"/>
              </a:rPr>
              <a:t>26</a:t>
            </a:r>
            <a:endParaRPr lang="en-GB" b="0" i="0" dirty="0">
              <a:solidFill>
                <a:srgbClr val="505050"/>
              </a:solidFill>
              <a:effectLst/>
              <a:latin typeface="helvetica" panose="020B0604020202020204" pitchFamily="34" charset="0"/>
            </a:endParaRPr>
          </a:p>
          <a:p>
            <a:r>
              <a:rPr lang="en-GB" b="0" i="0" dirty="0">
                <a:solidFill>
                  <a:srgbClr val="505050"/>
                </a:solidFill>
                <a:effectLst/>
                <a:latin typeface="helvetica" panose="020B0604020202020204" pitchFamily="34" charset="0"/>
              </a:rPr>
              <a:t> The size of the circles indicates the nutrient evenness, a richness-independent standardized metric (range: 0 to 1) that increases as nutrient provision is evenly distributed through species within national fish catches. Dashed horizontal and vertical lines represent mean values of each metric across 103 countries. For more clarity, countries that are not named are shaded. BIH, Bosnia and Herzegovina. See also </a:t>
            </a:r>
            <a:r>
              <a:rPr lang="en-GB" b="0" i="0" u="none" strike="noStrike" dirty="0">
                <a:solidFill>
                  <a:srgbClr val="005789"/>
                </a:solidFill>
                <a:effectLst/>
                <a:latin typeface="helvetica" panose="020B0604020202020204" pitchFamily="34" charset="0"/>
                <a:hlinkClick r:id="rId5"/>
              </a:rPr>
              <a:t>Figure S5</a:t>
            </a:r>
            <a:r>
              <a:rPr lang="en-GB" b="0" i="0" dirty="0">
                <a:solidFill>
                  <a:srgbClr val="505050"/>
                </a:solidFill>
                <a:effectLst/>
                <a:latin typeface="helvetica" panose="020B0604020202020204" pitchFamily="34" charset="0"/>
              </a:rPr>
              <a:t>.</a:t>
            </a:r>
            <a:endParaRPr lang="en-GB" dirty="0"/>
          </a:p>
        </p:txBody>
      </p:sp>
    </p:spTree>
    <p:extLst>
      <p:ext uri="{BB962C8B-B14F-4D97-AF65-F5344CB8AC3E}">
        <p14:creationId xmlns:p14="http://schemas.microsoft.com/office/powerpoint/2010/main" val="23762052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C1D1E"/>
                </a:solidFill>
                <a:effectLst/>
                <a:latin typeface="Open Sans" panose="020B0606030504020204" pitchFamily="34" charset="0"/>
              </a:rPr>
              <a:t>Direct and indirect impacts of fishing to the carbon sink. Phytoplankton (green shading in the surface) stimulate fish biomass production and the export of carbon out of the upper ocean, of which ~15% sinks to the deep ocean. The carbon sink is enhanced by (1) fertilizing species and (2) those egesting fast-sinking carbon-rich faecal pellets. Direct impacts of fishing on the carbon sink include (3) harvesting low-mid trophic level pellet-producing species, (4) removing species living near the seabed where the sink of carbon will be short, (5) sediment disturbance from groundfish harvesting resulting in resuspension of carbon in the water column and remineralization to CO</a:t>
            </a:r>
            <a:r>
              <a:rPr lang="en-GB" b="0" i="0" baseline="-25000" dirty="0">
                <a:solidFill>
                  <a:srgbClr val="1C1D1E"/>
                </a:solidFill>
                <a:effectLst/>
                <a:latin typeface="Open Sans" panose="020B0606030504020204" pitchFamily="34" charset="0"/>
              </a:rPr>
              <a:t>2</a:t>
            </a:r>
            <a:r>
              <a:rPr lang="en-GB" b="0" i="0" dirty="0">
                <a:solidFill>
                  <a:srgbClr val="1C1D1E"/>
                </a:solidFill>
                <a:effectLst/>
                <a:latin typeface="Open Sans" panose="020B0606030504020204" pitchFamily="34" charset="0"/>
              </a:rPr>
              <a:t>, (6) removing resident or migratory mesopelagic species that contribute to the carbon sink and finally (7) removing large fish and whales reducing large falls of dead organic matter to the deep sea and sediment. Indirect impacts include (8) causing trophic cascades when removing high trophic level species impacting low trophic level communities that sink carbon, (9) removing prey items for fertilizing species (e.g. mackerel or krill that feed seabirds), (10) killing predators (e.g. seabirds) that may otherwise fertilize the oceans but also help to maintain a balanced food web, and finally (11) the release of discards which could cause localized dead zones</a:t>
            </a:r>
            <a:endParaRPr lang="en-GB" dirty="0"/>
          </a:p>
        </p:txBody>
      </p:sp>
    </p:spTree>
    <p:extLst>
      <p:ext uri="{BB962C8B-B14F-4D97-AF65-F5344CB8AC3E}">
        <p14:creationId xmlns:p14="http://schemas.microsoft.com/office/powerpoint/2010/main" val="11381336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C1D1E"/>
                </a:solidFill>
                <a:effectLst/>
                <a:latin typeface="Open Sans" panose="020B0606030504020204" pitchFamily="34" charset="0"/>
              </a:rPr>
              <a:t>Direct and indirect impacts of fishing to the carbon sink. Phytoplankton (green shading in the surface) stimulate fish biomass production and the export of carbon out of the upper ocean, of which ~15% sinks to the deep ocean. The carbon sink is enhanced by (1) fertilizing species and (2) those egesting fast-sinking carbon-rich faecal pellets. Direct impacts of fishing on the carbon sink include (3) harvesting low-mid trophic level pellet-producing species, (4) removing species living near the seabed where the sink of carbon will be short, (5) sediment disturbance from groundfish harvesting resulting in resuspension of carbon in the water column and remineralization to CO</a:t>
            </a:r>
            <a:r>
              <a:rPr lang="en-GB" b="0" i="0" baseline="-25000" dirty="0">
                <a:solidFill>
                  <a:srgbClr val="1C1D1E"/>
                </a:solidFill>
                <a:effectLst/>
                <a:latin typeface="Open Sans" panose="020B0606030504020204" pitchFamily="34" charset="0"/>
              </a:rPr>
              <a:t>2</a:t>
            </a:r>
            <a:r>
              <a:rPr lang="en-GB" b="0" i="0" dirty="0">
                <a:solidFill>
                  <a:srgbClr val="1C1D1E"/>
                </a:solidFill>
                <a:effectLst/>
                <a:latin typeface="Open Sans" panose="020B0606030504020204" pitchFamily="34" charset="0"/>
              </a:rPr>
              <a:t>, (6) removing resident or migratory mesopelagic species that contribute to the carbon sink and finally (7) removing large fish and whales reducing large falls of dead organic matter to the deep sea and sediment. Indirect impacts include (8) causing trophic cascades when removing high trophic level species impacting low trophic level communities that sink carbon, (9) removing prey items for fertilizing species (e.g. mackerel or krill that feed seabirds), (10) killing predators (e.g. seabirds) that may otherwise fertilize the oceans but also help to maintain a balanced food web, and finally (11) the release of discards which could cause localized dead zones</a:t>
            </a:r>
            <a:endParaRPr lang="en-GB" dirty="0"/>
          </a:p>
        </p:txBody>
      </p:sp>
    </p:spTree>
    <p:extLst>
      <p:ext uri="{BB962C8B-B14F-4D97-AF65-F5344CB8AC3E}">
        <p14:creationId xmlns:p14="http://schemas.microsoft.com/office/powerpoint/2010/main" val="12159752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Biomass (circles) and fluxes (arrows) in the food web integrated over the global ocean. Biomasses are in </a:t>
            </a:r>
            <a:r>
              <a:rPr lang="en-GB" dirty="0" err="1"/>
              <a:t>petagrams</a:t>
            </a:r>
            <a:r>
              <a:rPr lang="en-GB" dirty="0"/>
              <a:t> of carbon (</a:t>
            </a:r>
            <a:r>
              <a:rPr lang="en-GB" dirty="0" err="1"/>
              <a:t>PgC</a:t>
            </a:r>
            <a:r>
              <a:rPr lang="en-GB" dirty="0"/>
              <a:t>; white numbers). Black arrows represent ingestion, while grey arrows represent </a:t>
            </a:r>
            <a:r>
              <a:rPr lang="en-GB" dirty="0" err="1"/>
              <a:t>fecal</a:t>
            </a:r>
            <a:r>
              <a:rPr lang="en-GB" dirty="0"/>
              <a:t>-pellet excretion in </a:t>
            </a:r>
            <a:r>
              <a:rPr lang="en-GB" dirty="0" err="1"/>
              <a:t>PgC</a:t>
            </a:r>
            <a:r>
              <a:rPr lang="en-GB" dirty="0"/>
              <a:t> yr−1 . Arrow widths and circle diameters are proportional to the logarithm of the fluxes and biomasses they represent. Respiration losses are not represented here. The dashed box surrounds the functional groups that optimize their day and night vertical distribution with DVM</a:t>
            </a:r>
          </a:p>
        </p:txBody>
      </p:sp>
    </p:spTree>
    <p:extLst>
      <p:ext uri="{BB962C8B-B14F-4D97-AF65-F5344CB8AC3E}">
        <p14:creationId xmlns:p14="http://schemas.microsoft.com/office/powerpoint/2010/main" val="40630739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41905023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20104568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9984959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15957727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5019782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21383540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1. Three distinctive mesopelagic ecosystems are characterised by different transfer efficiencies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0" dirty="0">
                <a:solidFill>
                  <a:srgbClr val="1F1F1F"/>
                </a:solidFill>
                <a:effectLst/>
                <a:latin typeface="ElsevierGulliver"/>
              </a:rPr>
              <a:t>). </a:t>
            </a:r>
            <a:r>
              <a:rPr lang="en-GB" b="0" i="0" dirty="0">
                <a:solidFill>
                  <a:srgbClr val="1F1F1F"/>
                </a:solidFill>
                <a:effectLst/>
                <a:latin typeface="ElsevierGulliver"/>
                <a:hlinkClick r:id="rId3" tooltip="Learn more about Microbial loop from ScienceDirect's AI-generated Topic Pages"/>
              </a:rPr>
              <a:t>Microbial loop</a:t>
            </a:r>
            <a:r>
              <a:rPr lang="en-GB" b="0" i="0" dirty="0">
                <a:solidFill>
                  <a:srgbClr val="1F1F1F"/>
                </a:solidFill>
                <a:effectLst/>
                <a:latin typeface="ElsevierGulliver"/>
              </a:rPr>
              <a:t>: Low-latitude and oligotrophic regions (e.g. station ALOHA near Hawaii) with mainly small </a:t>
            </a:r>
            <a:r>
              <a:rPr lang="en-GB" b="0" i="0" dirty="0">
                <a:solidFill>
                  <a:srgbClr val="1F1F1F"/>
                </a:solidFill>
                <a:effectLst/>
                <a:latin typeface="ElsevierGulliver"/>
                <a:hlinkClick r:id="rId4" tooltip="Learn more about phytoplankton from ScienceDirect's AI-generated Topic Pages"/>
              </a:rPr>
              <a:t>phytoplankton</a:t>
            </a:r>
            <a:r>
              <a:rPr lang="en-GB" b="0" i="0" dirty="0">
                <a:solidFill>
                  <a:srgbClr val="1F1F1F"/>
                </a:solidFill>
                <a:effectLst/>
                <a:latin typeface="ElsevierGulliver"/>
              </a:rPr>
              <a:t> lead to a dominant microbial </a:t>
            </a:r>
            <a:r>
              <a:rPr lang="en-GB" b="0" i="0" dirty="0" err="1">
                <a:solidFill>
                  <a:srgbClr val="1F1F1F"/>
                </a:solidFill>
                <a:effectLst/>
                <a:latin typeface="ElsevierGulliver"/>
              </a:rPr>
              <a:t>foodweb</a:t>
            </a:r>
            <a:r>
              <a:rPr lang="en-GB" b="0" i="0" dirty="0">
                <a:solidFill>
                  <a:srgbClr val="1F1F1F"/>
                </a:solidFill>
                <a:effectLst/>
                <a:latin typeface="ElsevierGulliver"/>
              </a:rPr>
              <a:t> and are characterised by a shallow permanent </a:t>
            </a:r>
            <a:r>
              <a:rPr lang="en-GB" b="0" i="0" dirty="0">
                <a:solidFill>
                  <a:srgbClr val="1F1F1F"/>
                </a:solidFill>
                <a:effectLst/>
                <a:latin typeface="ElsevierGulliver"/>
                <a:hlinkClick r:id="rId5" tooltip="Learn more about thermocline from ScienceDirect's AI-generated Topic Pages"/>
              </a:rPr>
              <a:t>thermocline</a:t>
            </a:r>
            <a:r>
              <a:rPr lang="en-GB" b="0" i="0" dirty="0">
                <a:solidFill>
                  <a:srgbClr val="1F1F1F"/>
                </a:solidFill>
                <a:effectLst/>
                <a:latin typeface="ElsevierGulliver"/>
              </a:rPr>
              <a:t>. Zooplankton communities: Productive regions with large abundances of diel or ontogenetic vertical migrators, e.g. zooplankton, but with a deep permanent thermocline. Sinking phytoplankton: Highly productive regions dominated by mineral-producing phytoplankton leading to ballasted fluxes and episodic </a:t>
            </a:r>
            <a:r>
              <a:rPr lang="en-GB" b="0" i="0" dirty="0">
                <a:solidFill>
                  <a:srgbClr val="1F1F1F"/>
                </a:solidFill>
                <a:effectLst/>
                <a:latin typeface="ElsevierGulliver"/>
                <a:hlinkClick r:id="rId6" tooltip="Learn more about spore production from ScienceDirect's AI-generated Topic Pages"/>
              </a:rPr>
              <a:t>spore production</a:t>
            </a:r>
            <a:r>
              <a:rPr lang="en-GB" b="0" i="0" dirty="0">
                <a:solidFill>
                  <a:srgbClr val="1F1F1F"/>
                </a:solidFill>
                <a:effectLst/>
                <a:latin typeface="ElsevierGulliver"/>
              </a:rPr>
              <a:t>. Spores sink rapidly through the mesopelagic and result in very high </a:t>
            </a:r>
            <a:r>
              <a:rPr lang="en-GB" b="0" i="0" dirty="0" err="1">
                <a:solidFill>
                  <a:srgbClr val="1F1F1F"/>
                </a:solidFill>
                <a:effectLst/>
                <a:latin typeface="ElsevierGulliver"/>
              </a:rPr>
              <a:t>T</a:t>
            </a:r>
            <a:r>
              <a:rPr lang="en-GB" b="0" i="1" dirty="0" err="1">
                <a:solidFill>
                  <a:srgbClr val="1F1F1F"/>
                </a:solidFill>
                <a:effectLst/>
                <a:latin typeface="ElsevierGulliver"/>
              </a:rPr>
              <a:t>effs</a:t>
            </a:r>
            <a:r>
              <a:rPr lang="en-GB" b="0" i="1" dirty="0">
                <a:solidFill>
                  <a:srgbClr val="1F1F1F"/>
                </a:solidFill>
                <a:effectLst/>
                <a:latin typeface="ElsevierGulliver"/>
              </a:rPr>
              <a:t>.</a:t>
            </a:r>
            <a:r>
              <a:rPr lang="en-GB" b="0" i="0" dirty="0">
                <a:solidFill>
                  <a:srgbClr val="1F1F1F"/>
                </a:solidFill>
                <a:effectLst/>
                <a:latin typeface="ElsevierGulliver"/>
              </a:rPr>
              <a:t> These three systems co-occur in the oceans with varying prominence temporally throughout the year and spatially.</a:t>
            </a:r>
            <a:endParaRPr lang="en-GB" dirty="0"/>
          </a:p>
        </p:txBody>
      </p:sp>
    </p:spTree>
    <p:extLst>
      <p:ext uri="{BB962C8B-B14F-4D97-AF65-F5344CB8AC3E}">
        <p14:creationId xmlns:p14="http://schemas.microsoft.com/office/powerpoint/2010/main" val="41120865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ElsevierGulliver"/>
              </a:rPr>
              <a:t>Fig. 2. Features of the active transfer and </a:t>
            </a:r>
            <a:r>
              <a:rPr lang="en-GB" b="0" i="0" dirty="0">
                <a:solidFill>
                  <a:srgbClr val="1F1F1F"/>
                </a:solidFill>
                <a:effectLst/>
                <a:latin typeface="ElsevierGulliver"/>
                <a:hlinkClick r:id="rId3" tooltip="Learn more about deep scattering layers from ScienceDirect's AI-generated Topic Pages"/>
              </a:rPr>
              <a:t>deep scattering layers</a:t>
            </a:r>
            <a:r>
              <a:rPr lang="en-GB" b="0" i="0" dirty="0">
                <a:solidFill>
                  <a:srgbClr val="1F1F1F"/>
                </a:solidFill>
                <a:effectLst/>
                <a:latin typeface="ElsevierGulliver"/>
              </a:rPr>
              <a:t>. Zooplankton and mesopelagic fish such as myctophids migrating between the upper ocean and deep scattering layers (DLSs) transfer carbon as </a:t>
            </a:r>
            <a:r>
              <a:rPr lang="en-GB" b="0" i="0" dirty="0">
                <a:solidFill>
                  <a:srgbClr val="1F1F1F"/>
                </a:solidFill>
                <a:effectLst/>
                <a:latin typeface="ElsevierGulliver"/>
                <a:hlinkClick r:id="rId4" tooltip="Learn more about faecal pellets from ScienceDirect's AI-generated Topic Pages"/>
              </a:rPr>
              <a:t>faecal pellets</a:t>
            </a:r>
            <a:r>
              <a:rPr lang="en-GB" b="0" i="0" dirty="0">
                <a:solidFill>
                  <a:srgbClr val="1F1F1F"/>
                </a:solidFill>
                <a:effectLst/>
                <a:latin typeface="ElsevierGulliver"/>
              </a:rPr>
              <a:t> or CO</a:t>
            </a:r>
            <a:r>
              <a:rPr lang="en-GB" b="0" i="0" baseline="-25000" dirty="0">
                <a:solidFill>
                  <a:srgbClr val="1F1F1F"/>
                </a:solidFill>
                <a:effectLst/>
                <a:latin typeface="ElsevierGulliver"/>
              </a:rPr>
              <a:t>2</a:t>
            </a:r>
            <a:r>
              <a:rPr lang="en-GB" b="0" i="0" dirty="0">
                <a:solidFill>
                  <a:srgbClr val="1F1F1F"/>
                </a:solidFill>
                <a:effectLst/>
                <a:latin typeface="ElsevierGulliver"/>
              </a:rPr>
              <a:t> (released during respiration) to deeper within the </a:t>
            </a:r>
            <a:r>
              <a:rPr lang="en-GB" b="0" i="0" dirty="0">
                <a:solidFill>
                  <a:srgbClr val="1F1F1F"/>
                </a:solidFill>
                <a:effectLst/>
                <a:latin typeface="ElsevierGulliver"/>
                <a:hlinkClick r:id="rId5" tooltip="Learn more about mesopelagic zone from ScienceDirect's AI-generated Topic Pages"/>
              </a:rPr>
              <a:t>mesopelagic zone</a:t>
            </a:r>
            <a:r>
              <a:rPr lang="en-GB" b="0" i="0" dirty="0">
                <a:solidFill>
                  <a:srgbClr val="1F1F1F"/>
                </a:solidFill>
                <a:effectLst/>
                <a:latin typeface="ElsevierGulliver"/>
              </a:rPr>
              <a:t>. This carbon escapes </a:t>
            </a:r>
            <a:r>
              <a:rPr lang="en-GB" b="0" i="0" dirty="0">
                <a:solidFill>
                  <a:srgbClr val="1F1F1F"/>
                </a:solidFill>
                <a:effectLst/>
                <a:latin typeface="ElsevierGulliver"/>
                <a:hlinkClick r:id="rId6" tooltip="Learn more about remineralisation from ScienceDirect's AI-generated Topic Pages"/>
              </a:rPr>
              <a:t>remineralisation</a:t>
            </a:r>
            <a:r>
              <a:rPr lang="en-GB" b="0" i="0" dirty="0">
                <a:solidFill>
                  <a:srgbClr val="1F1F1F"/>
                </a:solidFill>
                <a:effectLst/>
                <a:latin typeface="ElsevierGulliver"/>
              </a:rPr>
              <a:t> from upper ocean zooplankton and bacteria, so a greater proportion of it reaches the deep ocean than would be expected from a typical Martin Curve where </a:t>
            </a:r>
            <a:r>
              <a:rPr lang="en-GB" b="0" i="0" dirty="0">
                <a:solidFill>
                  <a:srgbClr val="1F1F1F"/>
                </a:solidFill>
                <a:effectLst/>
                <a:latin typeface="ElsevierGulliver"/>
                <a:hlinkClick r:id="rId7" tooltip="Learn more about POC from ScienceDirect's AI-generated Topic Pages"/>
              </a:rPr>
              <a:t>POC</a:t>
            </a:r>
            <a:r>
              <a:rPr lang="en-GB" b="0" i="0" dirty="0">
                <a:solidFill>
                  <a:srgbClr val="1F1F1F"/>
                </a:solidFill>
                <a:effectLst/>
                <a:latin typeface="ElsevierGulliver"/>
              </a:rPr>
              <a:t> attenuation is a simple function of depth. If the DSL is below the permanent </a:t>
            </a:r>
            <a:r>
              <a:rPr lang="en-GB" b="0" i="0" dirty="0">
                <a:solidFill>
                  <a:srgbClr val="1F1F1F"/>
                </a:solidFill>
                <a:effectLst/>
                <a:latin typeface="ElsevierGulliver"/>
                <a:hlinkClick r:id="rId8" tooltip="Learn more about thermocline from ScienceDirect's AI-generated Topic Pages"/>
              </a:rPr>
              <a:t>thermocline</a:t>
            </a:r>
            <a:r>
              <a:rPr lang="en-GB" b="0" i="0" dirty="0">
                <a:solidFill>
                  <a:srgbClr val="1F1F1F"/>
                </a:solidFill>
                <a:effectLst/>
                <a:latin typeface="ElsevierGulliver"/>
              </a:rPr>
              <a:t> the shunted carbon will remain sequestered away from the atmosphere on timescales of centuries.</a:t>
            </a:r>
            <a:endParaRPr lang="en-GB" dirty="0"/>
          </a:p>
        </p:txBody>
      </p:sp>
    </p:spTree>
    <p:extLst>
      <p:ext uri="{BB962C8B-B14F-4D97-AF65-F5344CB8AC3E}">
        <p14:creationId xmlns:p14="http://schemas.microsoft.com/office/powerpoint/2010/main" val="26817492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mulated</a:t>
            </a:r>
            <a:r>
              <a:rPr lang="en-GB" dirty="0"/>
              <a:t> carbon injection and sequestration by metazoans. (a) Simulated injection below the euphotic zone (in </a:t>
            </a:r>
            <a:r>
              <a:rPr lang="en-GB" dirty="0" err="1"/>
              <a:t>mgC</a:t>
            </a:r>
            <a:r>
              <a:rPr lang="en-GB" dirty="0"/>
              <a:t> m−2 d −1 ). (b) Relative contribution of the simulated functional groups to injection below the euphotic zone. Left pie chart corresponds to the degradation of organic carbon that was produced in the euphotic zone and subsequently sank below the euphotic zone; right pie chart corresponds to the degradation of organic carbon that was injected by metazoans directly below the euphotic zone. (c) Globally averaged concentration of DIC derived from the activity of metazoans according to the depth at which it is sequestered. (d) Relative contribution of the functional groups to injection and sequestration (left and right column respectively) via the different pathways. For </a:t>
            </a:r>
            <a:r>
              <a:rPr lang="en-GB" dirty="0" err="1"/>
              <a:t>fecal</a:t>
            </a:r>
            <a:r>
              <a:rPr lang="en-GB" dirty="0"/>
              <a:t> pellets and carcass degradation, the first flux value corresponds to the degradation of organic carbon that was produced in the euphotic zone and subsequently sank below the euphotic zone, while the second corresponds to the degradation of organic carbon that was injected by metazoans directly below the euphotic zone. For basal respiration and other losses, only the direct injection below the euphotic zone is reported as there is no sinking flux for these pathways.</a:t>
            </a:r>
          </a:p>
        </p:txBody>
      </p:sp>
    </p:spTree>
    <p:extLst>
      <p:ext uri="{BB962C8B-B14F-4D97-AF65-F5344CB8AC3E}">
        <p14:creationId xmlns:p14="http://schemas.microsoft.com/office/powerpoint/2010/main" val="102076742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521495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gathered 43 tracking datasets from 1,943 individuals of 36 species representing five mobile marine taxa (elasmobranchs, cetaceans, pinnipeds, sea birds, and sea turtles). Location data were collected from marine vertebrates equipped with tracking devices (Argos satellite-linked (n=25), GPS (n=12), a combination of </a:t>
            </a:r>
            <a:r>
              <a:rPr lang="en-GB" dirty="0" err="1"/>
              <a:t>GPS+geolocation</a:t>
            </a:r>
            <a:r>
              <a:rPr lang="en-GB" dirty="0"/>
              <a:t> (GLS) (n=1, basking sharks), or GLS only (n=1, sooty shearwaters)) from four out of five of Earth’s five major oceans and from a few minor seas, gulfs, and channels between 2001-2018. Some species (n=4) were tracked with a mixture of Argos, GPS, and GLS devices.</a:t>
            </a:r>
          </a:p>
          <a:p>
            <a:endParaRPr lang="en-GB" dirty="0"/>
          </a:p>
        </p:txBody>
      </p:sp>
    </p:spTree>
    <p:extLst>
      <p:ext uri="{BB962C8B-B14F-4D97-AF65-F5344CB8AC3E}">
        <p14:creationId xmlns:p14="http://schemas.microsoft.com/office/powerpoint/2010/main" val="42004591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Still in the early stages of development, UBL technology has significant potential to help fill knowledge gaps in the distribution and spatial ecology of small, non-surfacing marine species, as well as the early life-history stages of many species, over the next decades.</a:t>
            </a:r>
          </a:p>
        </p:txBody>
      </p:sp>
    </p:spTree>
    <p:extLst>
      <p:ext uri="{BB962C8B-B14F-4D97-AF65-F5344CB8AC3E}">
        <p14:creationId xmlns:p14="http://schemas.microsoft.com/office/powerpoint/2010/main" val="39925013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2/13/2024</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87900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2/13/2024</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11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2/13/2024</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8766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2/13/2024</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83586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2/13/2024</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81792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2/13/2024</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98252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2/13/2024</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6180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2/13/2024</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9813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2/13/2024</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8532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2/13/2024</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97080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2/13/2024</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539103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2529885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24189247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anchor="ctr"/>
          <a:lstStyle>
            <a:lvl1pPr algn="ctr">
              <a:defRPr sz="6000" spc="300" baseline="0"/>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20856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a:lstStyle>
            <a:lvl1pPr marL="0" indent="0">
              <a:lnSpc>
                <a:spcPct val="150000"/>
              </a:lnSpc>
              <a:buNone/>
              <a:defRPr sz="2000" cap="all"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anchor="ctr"/>
          <a:lstStyle>
            <a:lvl1pPr marL="0" indent="0" algn="ctr">
              <a:buNone/>
              <a:defRPr/>
            </a:lvl1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9568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a:lstStyle>
            <a:lvl1pPr marL="0" indent="0">
              <a:lnSpc>
                <a:spcPct val="150000"/>
              </a:lnSpc>
              <a:buNone/>
              <a:defRPr sz="2000" cap="none"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lvl1pPr>
              <a:defRPr>
                <a:solidFill>
                  <a:schemeClr val="bg1"/>
                </a:solidFill>
              </a:defRPr>
            </a:lvl1p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6495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Seciton Head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anchor="ctr"/>
          <a:lstStyle>
            <a:lvl1pPr algn="ctr">
              <a:defRPr sz="4800"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497994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a:lstStyle>
            <a:lvl1pP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1517645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a:lstStyle>
            <a:lvl1pPr algn="ct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8313883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a:noAutofit/>
          </a:bodyPr>
          <a:lstStyle/>
          <a:p>
            <a:r>
              <a:rPr lang="en-US"/>
              <a:t>Click icon to add picture</a:t>
            </a:r>
            <a:endParaRPr lang="en-US"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a:lstStyle>
            <a:lvl1pPr marL="0" indent="0" algn="l">
              <a:buNone/>
              <a:defRPr sz="2000" cap="all" spc="200"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anchor="b"/>
          <a:lstStyle>
            <a:lvl1pPr algn="l">
              <a:lnSpc>
                <a:spcPts val="5200"/>
              </a:lnSpc>
              <a:defRPr sz="3600" spc="0" baseline="0">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8401250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0699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40164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a:lstStyle>
            <a:lvl1pPr algn="ctr">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89555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a:lstStyle>
            <a:lvl1pPr algn="l">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accent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Tree>
    <p:extLst>
      <p:ext uri="{BB962C8B-B14F-4D97-AF65-F5344CB8AC3E}">
        <p14:creationId xmlns:p14="http://schemas.microsoft.com/office/powerpoint/2010/main" val="42434517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anchor="t"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chorCtr="0">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920083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anchor="b"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anchor="ctr"/>
          <a:lstStyle>
            <a:lvl1pPr marL="0" indent="0" algn="ctr">
              <a:buNone/>
              <a:defRPr sz="900"/>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anchor="ctr"/>
          <a:lstStyle>
            <a:lvl1pPr marL="0" indent="0" algn="ctr">
              <a:buNone/>
              <a:defRPr sz="9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anchor="ctr"/>
          <a:lstStyle>
            <a:lvl1pPr marL="0" indent="0" algn="ctr">
              <a:buNone/>
              <a:defRPr sz="9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5741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a:lstStyle/>
          <a:p>
            <a:r>
              <a:rPr lang="en-US" dirty="0"/>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anchor="ctr"/>
          <a:lstStyle>
            <a:lvl1pPr marL="0" indent="0" algn="ctr">
              <a:lnSpc>
                <a:spcPts val="2460"/>
              </a:lnSpc>
              <a:buNone/>
              <a:defRPr sz="2000"/>
            </a:lvl1pPr>
          </a:lstStyle>
          <a:p>
            <a:pPr lvl="0"/>
            <a:r>
              <a:rPr lang="en-US"/>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19242861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a:noAutofit/>
          </a:bodyPr>
          <a:lstStyle/>
          <a:p>
            <a:r>
              <a:rPr lang="en-US"/>
              <a:t>Click icon to add picture</a:t>
            </a:r>
            <a:endParaRPr lang="en-US"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anchor="b">
            <a:noAutofit/>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anchor="ctr"/>
          <a:lstStyle>
            <a:lvl1pPr marL="0" indent="0" algn="ctr">
              <a:buNone/>
              <a:defRPr sz="1050"/>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anchor="ctr"/>
          <a:lstStyle>
            <a:lvl1pPr marL="0" indent="0" algn="ctr">
              <a:buNone/>
              <a:defRPr sz="2000" cap="all" baseline="0"/>
            </a:lvl1pPr>
          </a:lstStyle>
          <a:p>
            <a:pPr lvl="0"/>
            <a:r>
              <a:rPr lang="en-US"/>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450749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36073545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4232039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7959900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1941408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3733896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853F94-C6B2-4FDB-998F-D7595A0FB042}" type="datetimeFigureOut">
              <a:rPr lang="en-AU" smtClean="0"/>
              <a:t>13/02/2024</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390F5E1D-383F-46E8-8362-61EE41E45790}" type="slidenum">
              <a:rPr lang="en-AU" smtClean="0"/>
              <a:t>‹#›</a:t>
            </a:fld>
            <a:endParaRPr lang="en-AU"/>
          </a:p>
        </p:txBody>
      </p:sp>
    </p:spTree>
    <p:extLst>
      <p:ext uri="{BB962C8B-B14F-4D97-AF65-F5344CB8AC3E}">
        <p14:creationId xmlns:p14="http://schemas.microsoft.com/office/powerpoint/2010/main" val="573676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slideLayout" Target="../slideLayouts/slideLayout31.xml"/><Relationship Id="rId3" Type="http://schemas.openxmlformats.org/officeDocument/2006/relationships/slideLayout" Target="../slideLayouts/slideLayout16.xml"/><Relationship Id="rId21" Type="http://schemas.openxmlformats.org/officeDocument/2006/relationships/slideLayout" Target="../slideLayouts/slideLayout34.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20" Type="http://schemas.openxmlformats.org/officeDocument/2006/relationships/slideLayout" Target="../slideLayouts/slideLayout33.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19" Type="http://schemas.openxmlformats.org/officeDocument/2006/relationships/slideLayout" Target="../slideLayouts/slideLayout32.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 Id="rId2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2/13/2024</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14270816"/>
      </p:ext>
    </p:extLst>
  </p:cSld>
  <p:clrMap bg1="lt1" tx1="dk1" bg2="lt2" tx2="dk2" accent1="accent1" accent2="accent2" accent3="accent3" accent4="accent4" accent5="accent5" accent6="accent6" hlink="hlink" folHlink="folHlink"/>
  <p:sldLayoutIdLst>
    <p:sldLayoutId id="2147484849" r:id="rId1"/>
    <p:sldLayoutId id="2147484850" r:id="rId2"/>
    <p:sldLayoutId id="2147484851" r:id="rId3"/>
    <p:sldLayoutId id="2147484852" r:id="rId4"/>
    <p:sldLayoutId id="2147484853" r:id="rId5"/>
    <p:sldLayoutId id="2147484854" r:id="rId6"/>
    <p:sldLayoutId id="2147484855" r:id="rId7"/>
    <p:sldLayoutId id="2147484856" r:id="rId8"/>
    <p:sldLayoutId id="2147484857" r:id="rId9"/>
    <p:sldLayoutId id="2147484858" r:id="rId10"/>
    <p:sldLayoutId id="2147484859" r:id="rId11"/>
    <p:sldLayoutId id="2147484860" r:id="rId12"/>
    <p:sldLayoutId id="2147484861"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sz="1200" cap="all" spc="100" baseline="0">
                <a:solidFill>
                  <a:schemeClr val="accent1"/>
                </a:solidFill>
                <a:latin typeface="Posterama" panose="020B0504020200020000" pitchFamily="34" charset="0"/>
              </a:defRPr>
            </a:lvl1pPr>
          </a:lstStyle>
          <a:p>
            <a:r>
              <a:rPr lang="en-US" dirty="0"/>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userDrawn="1"/>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6444157"/>
      </p:ext>
    </p:extLst>
  </p:cSld>
  <p:clrMap bg1="lt1" tx1="dk1" bg2="lt2" tx2="dk2" accent1="accent1" accent2="accent2" accent3="accent3" accent4="accent4" accent5="accent5" accent6="accent6" hlink="hlink" folHlink="folHlink"/>
  <p:sldLayoutIdLst>
    <p:sldLayoutId id="2147484875" r:id="rId1"/>
    <p:sldLayoutId id="2147484876" r:id="rId2"/>
    <p:sldLayoutId id="2147484877" r:id="rId3"/>
    <p:sldLayoutId id="2147484878" r:id="rId4"/>
    <p:sldLayoutId id="2147484879" r:id="rId5"/>
    <p:sldLayoutId id="2147484880" r:id="rId6"/>
    <p:sldLayoutId id="2147484881" r:id="rId7"/>
    <p:sldLayoutId id="2147484882" r:id="rId8"/>
    <p:sldLayoutId id="2147484883" r:id="rId9"/>
    <p:sldLayoutId id="2147484884" r:id="rId10"/>
    <p:sldLayoutId id="2147484885" r:id="rId11"/>
    <p:sldLayoutId id="2147484886" r:id="rId12"/>
    <p:sldLayoutId id="2147484887" r:id="rId13"/>
    <p:sldLayoutId id="2147484888" r:id="rId14"/>
    <p:sldLayoutId id="2147484889" r:id="rId15"/>
    <p:sldLayoutId id="2147484890" r:id="rId16"/>
    <p:sldLayoutId id="2147484891" r:id="rId17"/>
    <p:sldLayoutId id="2147484892" r:id="rId18"/>
    <p:sldLayoutId id="2147484893" r:id="rId19"/>
    <p:sldLayoutId id="2147484894" r:id="rId20"/>
    <p:sldLayoutId id="2147484895" r:id="rId21"/>
  </p:sldLayoutIdLst>
  <p:hf hd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climatechangesite.weebly.com/oceans.html" TargetMode="Externa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33.xml"/><Relationship Id="rId5" Type="http://schemas.openxmlformats.org/officeDocument/2006/relationships/hyperlink" Target="https://www.nature.com/articles/s41559-022-01812-0" TargetMode="Externa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marineconservation.org.au/wp-content/uploads/2020/03/Bushfire-Report_February-2020_Final-full-for-web-1.pdf" TargetMode="External"/><Relationship Id="rId1" Type="http://schemas.openxmlformats.org/officeDocument/2006/relationships/slideLayout" Target="../slideLayouts/slideLayout33.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hyperlink" Target="https://earthobservatory.nasa.gov/global-maps/MOD14A1_M_FIRE" TargetMode="External"/><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33.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hyperlink" Target="https://www.jstor.org/stable/3834840" TargetMode="External"/><Relationship Id="rId2" Type="http://schemas.openxmlformats.org/officeDocument/2006/relationships/notesSlide" Target="../notesSlides/notesSlide6.xml"/><Relationship Id="rId1" Type="http://schemas.openxmlformats.org/officeDocument/2006/relationships/slideLayout" Target="../slideLayouts/slideLayout33.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hyperlink" Target="https://www.jstor.org/stable/3834840" TargetMode="External"/><Relationship Id="rId2" Type="http://schemas.openxmlformats.org/officeDocument/2006/relationships/notesSlide" Target="../notesSlides/notesSlide7.xml"/><Relationship Id="rId1" Type="http://schemas.openxmlformats.org/officeDocument/2006/relationships/slideLayout" Target="../slideLayouts/slideLayout33.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hyperlink" Target="https://www.jstor.org/stable/3834840" TargetMode="External"/><Relationship Id="rId2" Type="http://schemas.openxmlformats.org/officeDocument/2006/relationships/notesSlide" Target="../notesSlides/notesSlide8.xml"/><Relationship Id="rId1" Type="http://schemas.openxmlformats.org/officeDocument/2006/relationships/slideLayout" Target="../slideLayouts/slideLayout33.xml"/><Relationship Id="rId6" Type="http://schemas.openxmlformats.org/officeDocument/2006/relationships/hyperlink" Target="https://svs.gsfc.nasa.gov/stories/dust/" TargetMode="External"/><Relationship Id="rId5" Type="http://schemas.openxmlformats.org/officeDocument/2006/relationships/image" Target="../media/image16.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hyperlink" Target="https://www.theguardian.com/us-news/2023/aug/18/hawaii-fires-environmental-harm-coral-reefs-grasses" TargetMode="External"/><Relationship Id="rId2" Type="http://schemas.openxmlformats.org/officeDocument/2006/relationships/image" Target="../media/image17.png"/><Relationship Id="rId1" Type="http://schemas.openxmlformats.org/officeDocument/2006/relationships/slideLayout" Target="../slideLayouts/slideLayout33.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hyperlink" Target="https://agupubs.onlinelibrary.wiley.com/doi/10.1029/2021WR030699" TargetMode="External"/><Relationship Id="rId2" Type="http://schemas.openxmlformats.org/officeDocument/2006/relationships/image" Target="../media/image18.jpeg"/><Relationship Id="rId1" Type="http://schemas.openxmlformats.org/officeDocument/2006/relationships/slideLayout" Target="../slideLayouts/slideLayout33.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guardian.com/us-news/2023/aug/18/hawaii-fires-environmental-harm-coral-reefs-grasses" TargetMode="External"/><Relationship Id="rId2" Type="http://schemas.openxmlformats.org/officeDocument/2006/relationships/image" Target="../media/image17.png"/><Relationship Id="rId1" Type="http://schemas.openxmlformats.org/officeDocument/2006/relationships/slideLayout" Target="../slideLayouts/slideLayout33.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33.xml"/><Relationship Id="rId4" Type="http://schemas.openxmlformats.org/officeDocument/2006/relationships/hyperlink" Target="https://www.theatlantic.com/science/archive/2021/02/coastal-darkening-threatening-marine-life/618007/"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33.xml"/><Relationship Id="rId4" Type="http://schemas.openxmlformats.org/officeDocument/2006/relationships/hyperlink" Target="https://hakaimagazine.com/news/the-environmental-threat-youve-never-heard-o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pubs.acs.org/doi/10.1021/acs.est.9b03093" TargetMode="External"/><Relationship Id="rId2" Type="http://schemas.openxmlformats.org/officeDocument/2006/relationships/image" Target="../media/image22.png"/><Relationship Id="rId1" Type="http://schemas.openxmlformats.org/officeDocument/2006/relationships/slideLayout" Target="../slideLayouts/slideLayout33.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3.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3.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3.xml"/></Relationships>
</file>

<file path=ppt/slides/_rels/slide22.xml.rels><?xml version="1.0" encoding="UTF-8" standalone="yes"?>
<Relationships xmlns="http://schemas.openxmlformats.org/package/2006/relationships"><Relationship Id="rId3" Type="http://schemas.openxmlformats.org/officeDocument/2006/relationships/hyperlink" Target="https://www.epa.gov/ocean-acidification/understanding-science-ocean-and-coastal-acidification" TargetMode="External"/><Relationship Id="rId2" Type="http://schemas.openxmlformats.org/officeDocument/2006/relationships/image" Target="../media/image24.jpeg"/><Relationship Id="rId1"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3" Type="http://schemas.openxmlformats.org/officeDocument/2006/relationships/hyperlink" Target="https://tos.org/oceanography/assets/docs/22-4_millero.pdf" TargetMode="External"/><Relationship Id="rId2" Type="http://schemas.openxmlformats.org/officeDocument/2006/relationships/image" Target="../media/image25.png"/><Relationship Id="rId1" Type="http://schemas.openxmlformats.org/officeDocument/2006/relationships/slideLayout" Target="../slideLayouts/slideLayout33.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3.xml"/></Relationships>
</file>

<file path=ppt/slides/_rels/slide25.xml.rels><?xml version="1.0" encoding="UTF-8" standalone="yes"?>
<Relationships xmlns="http://schemas.openxmlformats.org/package/2006/relationships"><Relationship Id="rId3" Type="http://schemas.openxmlformats.org/officeDocument/2006/relationships/hyperlink" Target="https://www.frontiersin.org/articles/10.3389/fmars.2021.801889/full" TargetMode="External"/><Relationship Id="rId2" Type="http://schemas.openxmlformats.org/officeDocument/2006/relationships/image" Target="../media/image27.jpeg"/><Relationship Id="rId1" Type="http://schemas.openxmlformats.org/officeDocument/2006/relationships/slideLayout" Target="../slideLayouts/slideLayout33.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nature.com/articles/srep21554" TargetMode="External"/><Relationship Id="rId1" Type="http://schemas.openxmlformats.org/officeDocument/2006/relationships/slideLayout" Target="../slideLayouts/slideLayout33.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coastalscience.noaa.gov/project/assessing-ocean-acidification-as-a-driver-for-enhanced-metals-uptake-by-blue-mussels/" TargetMode="External"/><Relationship Id="rId1" Type="http://schemas.openxmlformats.org/officeDocument/2006/relationships/slideLayout" Target="../slideLayouts/slideLayout33.xml"/><Relationship Id="rId5" Type="http://schemas.openxmlformats.org/officeDocument/2006/relationships/hyperlink" Target="https://www.mdpi.com/2305-6304/11/6/490" TargetMode="External"/><Relationship Id="rId4" Type="http://schemas.openxmlformats.org/officeDocument/2006/relationships/image" Target="../media/image30.png"/></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33.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33.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33.xml"/><Relationship Id="rId4" Type="http://schemas.openxmlformats.org/officeDocument/2006/relationships/hyperlink" Target="https://earthcommission.org/wp-content/uploads/2022/10/Obura-Coral-reef-tipping-points-20Oct22.pdf"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33.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33.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33.xml"/></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33.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33.xml"/></Relationships>
</file>

<file path=ppt/slides/_rels/slide36.xml.rels><?xml version="1.0" encoding="UTF-8" standalone="yes"?>
<Relationships xmlns="http://schemas.openxmlformats.org/package/2006/relationships"><Relationship Id="rId3" Type="http://schemas.openxmlformats.org/officeDocument/2006/relationships/hyperlink" Target="https://earthcommission.org/wp-content/uploads/2022/10/Obura-Coral-reef-tipping-points-20Oct22.pdf" TargetMode="External"/><Relationship Id="rId2" Type="http://schemas.openxmlformats.org/officeDocument/2006/relationships/notesSlide" Target="../notesSlides/notesSlide18.xml"/><Relationship Id="rId1" Type="http://schemas.openxmlformats.org/officeDocument/2006/relationships/slideLayout" Target="../slideLayouts/slideLayout33.xml"/><Relationship Id="rId4" Type="http://schemas.openxmlformats.org/officeDocument/2006/relationships/image" Target="../media/image37.png"/></Relationships>
</file>

<file path=ppt/slides/_rels/slide3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9.xml"/><Relationship Id="rId1" Type="http://schemas.openxmlformats.org/officeDocument/2006/relationships/slideLayout" Target="../slideLayouts/slideLayout33.xml"/><Relationship Id="rId4" Type="http://schemas.openxmlformats.org/officeDocument/2006/relationships/hyperlink" Target="https://www.npr.org/sections/thesalt/2016/06/30/484015370/1-in-10-people-may-face-malnutrition-as-fish-catches-decline#:~:text=Scientists%20are%20predicting%20more%20than,fish%20catches%20continue%20to%20decline."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hyperlink" Target="https://www.cell.com/current-biology/fulltext/S0960-9822(21)00896-4" TargetMode="External"/><Relationship Id="rId1" Type="http://schemas.openxmlformats.org/officeDocument/2006/relationships/slideLayout" Target="../slideLayouts/slideLayout33.xml"/></Relationships>
</file>

<file path=ppt/slides/_rels/slide3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0.xml"/><Relationship Id="rId1" Type="http://schemas.openxmlformats.org/officeDocument/2006/relationships/slideLayout" Target="../slideLayouts/slideLayout33.xml"/></Relationships>
</file>

<file path=ppt/slides/_rels/slide4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1.xml"/><Relationship Id="rId1" Type="http://schemas.openxmlformats.org/officeDocument/2006/relationships/slideLayout" Target="../slideLayouts/slideLayout33.xml"/></Relationships>
</file>

<file path=ppt/slides/_rels/slide4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2.xml"/><Relationship Id="rId1" Type="http://schemas.openxmlformats.org/officeDocument/2006/relationships/slideLayout" Target="../slideLayouts/slideLayout33.xml"/></Relationships>
</file>

<file path=ppt/slides/_rels/slide42.xml.rels><?xml version="1.0" encoding="UTF-8" standalone="yes"?>
<Relationships xmlns="http://schemas.openxmlformats.org/package/2006/relationships"><Relationship Id="rId3" Type="http://schemas.openxmlformats.org/officeDocument/2006/relationships/hyperlink" Target="https://www.nature.com/articles/s41586-019-1592-6" TargetMode="External"/><Relationship Id="rId2" Type="http://schemas.openxmlformats.org/officeDocument/2006/relationships/notesSlide" Target="../notesSlides/notesSlide23.xml"/><Relationship Id="rId1" Type="http://schemas.openxmlformats.org/officeDocument/2006/relationships/slideLayout" Target="../slideLayouts/slideLayout33.xml"/><Relationship Id="rId4" Type="http://schemas.openxmlformats.org/officeDocument/2006/relationships/image" Target="../media/image42.png"/></Relationships>
</file>

<file path=ppt/slides/_rels/slide4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33.xml"/><Relationship Id="rId5" Type="http://schemas.openxmlformats.org/officeDocument/2006/relationships/hyperlink" Target="https://www.nature.com/articles/s41559-022-01812-0" TargetMode="External"/><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6.png"/><Relationship Id="rId1" Type="http://schemas.openxmlformats.org/officeDocument/2006/relationships/slideLayout" Target="../slideLayouts/slideLayout33.xml"/><Relationship Id="rId4" Type="http://schemas.openxmlformats.org/officeDocument/2006/relationships/hyperlink" Target="https://www.ncbi.nlm.nih.gov/pmc/articles/PMC4278207/"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mdpi.com/1660-3397/18/4/214" TargetMode="External"/><Relationship Id="rId2" Type="http://schemas.openxmlformats.org/officeDocument/2006/relationships/image" Target="../media/image45.png"/><Relationship Id="rId1" Type="http://schemas.openxmlformats.org/officeDocument/2006/relationships/slideLayout" Target="../slideLayouts/slideLayout33.xml"/></Relationships>
</file>

<file path=ppt/slides/_rels/slide4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traffic.org/site/assets/files/13491/fish-maw-trade-web.pdf" TargetMode="External"/><Relationship Id="rId1" Type="http://schemas.openxmlformats.org/officeDocument/2006/relationships/slideLayout" Target="../slideLayouts/slideLayout33.xml"/><Relationship Id="rId5" Type="http://schemas.openxmlformats.org/officeDocument/2006/relationships/image" Target="../media/image48.jpeg"/><Relationship Id="rId4" Type="http://schemas.openxmlformats.org/officeDocument/2006/relationships/image" Target="../media/image47.png"/></Relationships>
</file>

<file path=ppt/slides/_rels/slide4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33.xml"/><Relationship Id="rId4" Type="http://schemas.openxmlformats.org/officeDocument/2006/relationships/hyperlink" Target="https://www.aljazeera.com/economy/2022/1/20/gold-in-the-sea-brazils-booming-fish-bladder-trade"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33.xml"/><Relationship Id="rId4" Type="http://schemas.openxmlformats.org/officeDocument/2006/relationships/hyperlink" Target="https://eia-international.org/wp-content/uploads/EIA-Collateral-Damage-FINAL-mr.pdf"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sciencedirect.com/science/article/pii/S0308597X21003079" TargetMode="External"/><Relationship Id="rId2" Type="http://schemas.openxmlformats.org/officeDocument/2006/relationships/image" Target="../media/image53.png"/><Relationship Id="rId1" Type="http://schemas.openxmlformats.org/officeDocument/2006/relationships/slideLayout" Target="../slideLayouts/slideLayout33.xml"/></Relationships>
</file>

<file path=ppt/slides/_rels/slide51.xml.rels><?xml version="1.0" encoding="UTF-8" standalone="yes"?>
<Relationships xmlns="http://schemas.openxmlformats.org/package/2006/relationships"><Relationship Id="rId3" Type="http://schemas.openxmlformats.org/officeDocument/2006/relationships/hyperlink" Target="https://www.sciencedirect.com/science/article/pii/S0308597X21003079" TargetMode="External"/><Relationship Id="rId2" Type="http://schemas.openxmlformats.org/officeDocument/2006/relationships/image" Target="../media/image53.png"/><Relationship Id="rId1" Type="http://schemas.openxmlformats.org/officeDocument/2006/relationships/slideLayout" Target="../slideLayouts/slideLayout33.xml"/><Relationship Id="rId5" Type="http://schemas.openxmlformats.org/officeDocument/2006/relationships/hyperlink" Target="https://time.com/6097312/lab-grown-fish-maw-avant-meats/" TargetMode="External"/><Relationship Id="rId4" Type="http://schemas.openxmlformats.org/officeDocument/2006/relationships/image" Target="../media/image54.png"/></Relationships>
</file>

<file path=ppt/slides/_rels/slide52.xml.rels><?xml version="1.0" encoding="UTF-8" standalone="yes"?>
<Relationships xmlns="http://schemas.openxmlformats.org/package/2006/relationships"><Relationship Id="rId3" Type="http://schemas.openxmlformats.org/officeDocument/2006/relationships/hyperlink" Target="https://ocean-climate.org/en/awareness/the-ocean-a-carbon-sink/" TargetMode="External"/><Relationship Id="rId2" Type="http://schemas.openxmlformats.org/officeDocument/2006/relationships/image" Target="../media/image55.jpeg"/><Relationship Id="rId1" Type="http://schemas.openxmlformats.org/officeDocument/2006/relationships/slideLayout" Target="../slideLayouts/slideLayout33.xml"/></Relationships>
</file>

<file path=ppt/slides/_rels/slide53.xml.rels><?xml version="1.0" encoding="UTF-8" standalone="yes"?>
<Relationships xmlns="http://schemas.openxmlformats.org/package/2006/relationships"><Relationship Id="rId3" Type="http://schemas.openxmlformats.org/officeDocument/2006/relationships/hyperlink" Target="https://onlinelibrary.wiley.com/doi/full/10.1111/gcb.16019#gcb16019-bib-0056" TargetMode="External"/><Relationship Id="rId2" Type="http://schemas.openxmlformats.org/officeDocument/2006/relationships/hyperlink" Target="https://onlinelibrary.wiley.com/doi/full/10.1111/gcb.16019#gcb16019-bib-0065" TargetMode="External"/><Relationship Id="rId1" Type="http://schemas.openxmlformats.org/officeDocument/2006/relationships/slideLayout" Target="../slideLayouts/slideLayout33.xml"/><Relationship Id="rId4" Type="http://schemas.openxmlformats.org/officeDocument/2006/relationships/image" Target="../media/image56.jpeg"/></Relationships>
</file>

<file path=ppt/slides/_rels/slide54.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33.xml"/></Relationships>
</file>

<file path=ppt/slides/_rels/slide5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33.xml"/></Relationships>
</file>

<file path=ppt/slides/_rels/slide56.xml.rels><?xml version="1.0" encoding="UTF-8" standalone="yes"?>
<Relationships xmlns="http://schemas.openxmlformats.org/package/2006/relationships"><Relationship Id="rId3" Type="http://schemas.openxmlformats.org/officeDocument/2006/relationships/hyperlink" Target="https://www.ncbi.nlm.nih.gov/pmc/articles/PMC9300016/" TargetMode="External"/><Relationship Id="rId2" Type="http://schemas.openxmlformats.org/officeDocument/2006/relationships/notesSlide" Target="../notesSlides/notesSlide24.xml"/><Relationship Id="rId1" Type="http://schemas.openxmlformats.org/officeDocument/2006/relationships/slideLayout" Target="../slideLayouts/slideLayout33.xml"/><Relationship Id="rId4" Type="http://schemas.openxmlformats.org/officeDocument/2006/relationships/image" Target="../media/image58.jpeg"/></Relationships>
</file>

<file path=ppt/slides/_rels/slide5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5.xml"/><Relationship Id="rId1" Type="http://schemas.openxmlformats.org/officeDocument/2006/relationships/slideLayout" Target="../slideLayouts/slideLayout33.xml"/><Relationship Id="rId4" Type="http://schemas.openxmlformats.org/officeDocument/2006/relationships/hyperlink" Target="https://www.ncbi.nlm.nih.gov/pmc/articles/PMC9300016/"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6.xml"/><Relationship Id="rId1" Type="http://schemas.openxmlformats.org/officeDocument/2006/relationships/slideLayout" Target="../slideLayouts/slideLayout33.xml"/><Relationship Id="rId4" Type="http://schemas.openxmlformats.org/officeDocument/2006/relationships/hyperlink" Target="https://bg.copernicus.org/articles/20/997/2023/bg-20-997-2023.pdf"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7.xml"/><Relationship Id="rId1" Type="http://schemas.openxmlformats.org/officeDocument/2006/relationships/slideLayout" Target="../slideLayouts/slideLayout33.xml"/><Relationship Id="rId4" Type="http://schemas.openxmlformats.org/officeDocument/2006/relationships/hyperlink" Target="https://www.sciencedirect.com/science/article/pii/S0079661119300370"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8.xml"/><Relationship Id="rId1" Type="http://schemas.openxmlformats.org/officeDocument/2006/relationships/slideLayout" Target="../slideLayouts/slideLayout33.xml"/><Relationship Id="rId4" Type="http://schemas.openxmlformats.org/officeDocument/2006/relationships/hyperlink" Target="https://www.sciencedirect.com/science/article/pii/S0079661119300370"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9.xml"/><Relationship Id="rId1" Type="http://schemas.openxmlformats.org/officeDocument/2006/relationships/slideLayout" Target="../slideLayouts/slideLayout33.xml"/><Relationship Id="rId4" Type="http://schemas.openxmlformats.org/officeDocument/2006/relationships/hyperlink" Target="https://www.sciencedirect.com/science/article/pii/S0079661119300370"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0.xml"/><Relationship Id="rId1" Type="http://schemas.openxmlformats.org/officeDocument/2006/relationships/slideLayout" Target="../slideLayouts/slideLayout33.xml"/><Relationship Id="rId4" Type="http://schemas.openxmlformats.org/officeDocument/2006/relationships/hyperlink" Target="https://www.sciencedirect.com/science/article/pii/S0079661119300370"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1.xml"/><Relationship Id="rId1" Type="http://schemas.openxmlformats.org/officeDocument/2006/relationships/slideLayout" Target="../slideLayouts/slideLayout33.xml"/><Relationship Id="rId4" Type="http://schemas.openxmlformats.org/officeDocument/2006/relationships/hyperlink" Target="https://www.sciencedirect.com/science/article/pii/S0079661119300370" TargetMode="External"/></Relationships>
</file>

<file path=ppt/slides/_rels/slide64.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2.xml"/><Relationship Id="rId1" Type="http://schemas.openxmlformats.org/officeDocument/2006/relationships/slideLayout" Target="../slideLayouts/slideLayout33.xml"/><Relationship Id="rId4" Type="http://schemas.openxmlformats.org/officeDocument/2006/relationships/hyperlink" Target="https://www.sciencedirect.com/science/article/pii/S0079661119300370"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3.xml"/><Relationship Id="rId1" Type="http://schemas.openxmlformats.org/officeDocument/2006/relationships/slideLayout" Target="../slideLayouts/slideLayout33.xml"/><Relationship Id="rId4" Type="http://schemas.openxmlformats.org/officeDocument/2006/relationships/hyperlink" Target="https://www.sciencedirect.com/science/article/pii/S0079661119300370"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4.xml"/><Relationship Id="rId1" Type="http://schemas.openxmlformats.org/officeDocument/2006/relationships/slideLayout" Target="../slideLayouts/slideLayout33.xml"/><Relationship Id="rId6" Type="http://schemas.openxmlformats.org/officeDocument/2006/relationships/image" Target="../media/image62.jpeg"/><Relationship Id="rId5" Type="http://schemas.openxmlformats.org/officeDocument/2006/relationships/hyperlink" Target="https://www.sciencedirect.com/topics/earth-and-planetary-sciences/remineralization" TargetMode="External"/><Relationship Id="rId4" Type="http://schemas.openxmlformats.org/officeDocument/2006/relationships/hyperlink" Target="https://www.sciencedirect.com/science/article/pii/S0079661119300370" TargetMode="External"/></Relationships>
</file>

<file path=ppt/slides/_rels/slide6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5.xml"/><Relationship Id="rId1" Type="http://schemas.openxmlformats.org/officeDocument/2006/relationships/slideLayout" Target="../slideLayouts/slideLayout33.xml"/><Relationship Id="rId4" Type="http://schemas.openxmlformats.org/officeDocument/2006/relationships/hyperlink" Target="https://bg.copernicus.org/articles/20/997/2023/bg-20-997-2023.pdf"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onlinelibrary.wiley.com/doi/full/10.1111/gcb.16019#gcb16019-bib-0017" TargetMode="External"/><Relationship Id="rId2" Type="http://schemas.openxmlformats.org/officeDocument/2006/relationships/notesSlide" Target="../notesSlides/notesSlide36.xml"/><Relationship Id="rId1" Type="http://schemas.openxmlformats.org/officeDocument/2006/relationships/slideLayout" Target="../slideLayouts/slideLayout33.xml"/><Relationship Id="rId5" Type="http://schemas.openxmlformats.org/officeDocument/2006/relationships/hyperlink" Target="https://www.ices.dk/news-and-events/news-archive/news/Pages/Mesopelagic-resources-IJMS.aspx" TargetMode="External"/><Relationship Id="rId4" Type="http://schemas.openxmlformats.org/officeDocument/2006/relationships/image" Target="../media/image64.png"/></Relationships>
</file>

<file path=ppt/slides/_rels/slide6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hyperlink" Target="https://www.nature.com/articles/s43017-022-00387-5" TargetMode="External"/><Relationship Id="rId1" Type="http://schemas.openxmlformats.org/officeDocument/2006/relationships/slideLayout" Target="../slideLayouts/slideLayout33.xml"/><Relationship Id="rId4" Type="http://schemas.openxmlformats.org/officeDocument/2006/relationships/image" Target="../media/image66.jpeg"/></Relationships>
</file>

<file path=ppt/slides/_rels/slide70.xml.rels><?xml version="1.0" encoding="UTF-8" standalone="yes"?>
<Relationships xmlns="http://schemas.openxmlformats.org/package/2006/relationships"><Relationship Id="rId3" Type="http://schemas.openxmlformats.org/officeDocument/2006/relationships/hyperlink" Target="https://eandt.theiet.org/content/articles/2022/07/the-environmental-impact-of-deep-sea-mining/" TargetMode="External"/><Relationship Id="rId2" Type="http://schemas.openxmlformats.org/officeDocument/2006/relationships/image" Target="../media/image67.jpeg"/><Relationship Id="rId1" Type="http://schemas.openxmlformats.org/officeDocument/2006/relationships/slideLayout" Target="../slideLayouts/slideLayout33.xml"/></Relationships>
</file>

<file path=ppt/slides/_rels/slide7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8.xml"/></Relationships>
</file>

<file path=ppt/slides/_rels/slide7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33.xml"/><Relationship Id="rId5" Type="http://schemas.openxmlformats.org/officeDocument/2006/relationships/hyperlink" Target="https://www.nature.com/articles/s41559-022-01812-0" TargetMode="External"/><Relationship Id="rId4" Type="http://schemas.openxmlformats.org/officeDocument/2006/relationships/image" Target="../media/image6.png"/></Relationships>
</file>

<file path=ppt/slides/_rels/slide73.xml.rels><?xml version="1.0" encoding="UTF-8" standalone="yes"?>
<Relationships xmlns="http://schemas.openxmlformats.org/package/2006/relationships"><Relationship Id="rId3" Type="http://schemas.openxmlformats.org/officeDocument/2006/relationships/hyperlink" Target="https://www.sciencedirect.com/science/article/pii/S0048969721009852" TargetMode="External"/><Relationship Id="rId2" Type="http://schemas.openxmlformats.org/officeDocument/2006/relationships/hyperlink" Target="https://www.sciencedirect.com/science/article/pii/S0308597X13001280" TargetMode="External"/><Relationship Id="rId1" Type="http://schemas.openxmlformats.org/officeDocument/2006/relationships/slideLayout" Target="../slideLayouts/slideLayout33.xml"/><Relationship Id="rId6" Type="http://schemas.openxmlformats.org/officeDocument/2006/relationships/hyperlink" Target="https://www.gov.wales/sites/default/files/publications/2021-11/review-potential-co-existence-different-sectors-welsh-marine-plan-area.pdf" TargetMode="External"/><Relationship Id="rId5" Type="http://schemas.openxmlformats.org/officeDocument/2006/relationships/image" Target="../media/image69.png"/><Relationship Id="rId4" Type="http://schemas.openxmlformats.org/officeDocument/2006/relationships/image" Target="../media/image68.jpeg"/></Relationships>
</file>

<file path=ppt/slides/_rels/slide74.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hyperlink" Target="https://www.nature.com/articles/s41559-022-01812-0" TargetMode="External"/><Relationship Id="rId1" Type="http://schemas.openxmlformats.org/officeDocument/2006/relationships/slideLayout" Target="../slideLayouts/slideLayout33.xml"/><Relationship Id="rId4" Type="http://schemas.openxmlformats.org/officeDocument/2006/relationships/hyperlink" Target="https://www.continental.com/en/press/press-releases/sound-insulation-for-marine-life/"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hyperlink" Target="https://www.frontiersin.org/articles/10.3389/fmars.2020.565968/full" TargetMode="External"/><Relationship Id="rId1" Type="http://schemas.openxmlformats.org/officeDocument/2006/relationships/slideLayout" Target="../slideLayouts/slideLayout33.xml"/><Relationship Id="rId5" Type="http://schemas.openxmlformats.org/officeDocument/2006/relationships/image" Target="../media/image73.png"/><Relationship Id="rId4" Type="http://schemas.openxmlformats.org/officeDocument/2006/relationships/image" Target="../media/image72.jpeg"/></Relationships>
</file>

<file path=ppt/slides/_rels/slide76.xml.rels><?xml version="1.0" encoding="UTF-8" standalone="yes"?>
<Relationships xmlns="http://schemas.openxmlformats.org/package/2006/relationships"><Relationship Id="rId3" Type="http://schemas.openxmlformats.org/officeDocument/2006/relationships/hyperlink" Target="https://www.bbc.com/future/article/20220202-floating-homes-the-benefits-of-living-on-water" TargetMode="External"/><Relationship Id="rId2" Type="http://schemas.openxmlformats.org/officeDocument/2006/relationships/image" Target="../media/image74.jpeg"/><Relationship Id="rId1" Type="http://schemas.openxmlformats.org/officeDocument/2006/relationships/slideLayout" Target="../slideLayouts/slideLayout33.xml"/></Relationships>
</file>

<file path=ppt/slides/_rels/slide77.xml.rels><?xml version="1.0" encoding="UTF-8" standalone="yes"?>
<Relationships xmlns="http://schemas.openxmlformats.org/package/2006/relationships"><Relationship Id="rId3" Type="http://schemas.openxmlformats.org/officeDocument/2006/relationships/hyperlink" Target="https://unhabitat.org/un-habitat-and-partners-unveil-oceanix-busan-the-worlds-first-prototype-floating-city" TargetMode="External"/><Relationship Id="rId2" Type="http://schemas.openxmlformats.org/officeDocument/2006/relationships/image" Target="../media/image75.png"/><Relationship Id="rId1" Type="http://schemas.openxmlformats.org/officeDocument/2006/relationships/slideLayout" Target="../slideLayouts/slideLayout33.xml"/><Relationship Id="rId4" Type="http://schemas.openxmlformats.org/officeDocument/2006/relationships/hyperlink" Target="https://oceanix.com/busan/" TargetMode="External"/></Relationships>
</file>

<file path=ppt/slides/_rels/slide78.xml.rels><?xml version="1.0" encoding="UTF-8" standalone="yes"?>
<Relationships xmlns="http://schemas.openxmlformats.org/package/2006/relationships"><Relationship Id="rId3" Type="http://schemas.openxmlformats.org/officeDocument/2006/relationships/hyperlink" Target="https://www.dutchdocklands.com/what-we-do/portfolio/maldives-floating-city/" TargetMode="External"/><Relationship Id="rId2" Type="http://schemas.openxmlformats.org/officeDocument/2006/relationships/image" Target="../media/image76.png"/><Relationship Id="rId1" Type="http://schemas.openxmlformats.org/officeDocument/2006/relationships/slideLayout" Target="../slideLayouts/slideLayout33.xml"/></Relationships>
</file>

<file path=ppt/slides/_rels/slide79.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33.xml"/></Relationships>
</file>

<file path=ppt/slides/_rels/slide80.xml.rels><?xml version="1.0" encoding="UTF-8" standalone="yes"?>
<Relationships xmlns="http://schemas.openxmlformats.org/package/2006/relationships"><Relationship Id="rId3" Type="http://schemas.openxmlformats.org/officeDocument/2006/relationships/hyperlink" Target="https://www.tandfonline.com/doi/abs/10.1080/13602360500285641" TargetMode="External"/><Relationship Id="rId2" Type="http://schemas.openxmlformats.org/officeDocument/2006/relationships/image" Target="../media/image78.jpeg"/><Relationship Id="rId1" Type="http://schemas.openxmlformats.org/officeDocument/2006/relationships/slideLayout" Target="../slideLayouts/slideLayout33.xml"/><Relationship Id="rId6" Type="http://schemas.openxmlformats.org/officeDocument/2006/relationships/hyperlink" Target="https://theconversation.com/floating-cities-the-future-or-a-washed-up-idea-116511" TargetMode="External"/><Relationship Id="rId5" Type="http://schemas.openxmlformats.org/officeDocument/2006/relationships/image" Target="../media/image80.jpeg"/><Relationship Id="rId4" Type="http://schemas.openxmlformats.org/officeDocument/2006/relationships/image" Target="../media/image79.jpeg"/></Relationships>
</file>

<file path=ppt/slides/_rels/slide8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hyperlink" Target="https://www.sciencedirect.com/science/article/pii/S0160412020323163" TargetMode="External"/><Relationship Id="rId1" Type="http://schemas.openxmlformats.org/officeDocument/2006/relationships/slideLayout" Target="../slideLayouts/slideLayout33.xml"/></Relationships>
</file>

<file path=ppt/slides/_rels/slide82.xml.rels><?xml version="1.0" encoding="UTF-8" standalone="yes"?>
<Relationships xmlns="http://schemas.openxmlformats.org/package/2006/relationships"><Relationship Id="rId3" Type="http://schemas.openxmlformats.org/officeDocument/2006/relationships/hyperlink" Target="https://www.sciencedirect.com/science/article/pii/S164235932100015X" TargetMode="External"/><Relationship Id="rId2" Type="http://schemas.openxmlformats.org/officeDocument/2006/relationships/image" Target="../media/image82.jpeg"/><Relationship Id="rId1" Type="http://schemas.openxmlformats.org/officeDocument/2006/relationships/slideLayout" Target="../slideLayouts/slideLayout33.xml"/></Relationships>
</file>

<file path=ppt/slides/_rels/slide8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hyperlink" Target="https://www.sciencedirect.com/science/article/pii/S0160412020323163" TargetMode="External"/><Relationship Id="rId1" Type="http://schemas.openxmlformats.org/officeDocument/2006/relationships/slideLayout" Target="../slideLayouts/slideLayout33.xml"/></Relationships>
</file>

<file path=ppt/slides/_rels/slide84.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hyperlink" Target="https://www.sciencedirect.com/science/article/pii/S0160412020323163" TargetMode="External"/><Relationship Id="rId1" Type="http://schemas.openxmlformats.org/officeDocument/2006/relationships/slideLayout" Target="../slideLayouts/slideLayout33.xml"/></Relationships>
</file>

<file path=ppt/slides/_rels/slide85.xml.rels><?xml version="1.0" encoding="UTF-8" standalone="yes"?>
<Relationships xmlns="http://schemas.openxmlformats.org/package/2006/relationships"><Relationship Id="rId3" Type="http://schemas.openxmlformats.org/officeDocument/2006/relationships/hyperlink" Target="https://link.springer.com/chapter/10.1007/398_2017_5" TargetMode="External"/><Relationship Id="rId2" Type="http://schemas.openxmlformats.org/officeDocument/2006/relationships/image" Target="../media/image85.png"/><Relationship Id="rId1" Type="http://schemas.openxmlformats.org/officeDocument/2006/relationships/slideLayout" Target="../slideLayouts/slideLayout33.xml"/></Relationships>
</file>

<file path=ppt/slides/_rels/slide86.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37.xml"/><Relationship Id="rId1" Type="http://schemas.openxmlformats.org/officeDocument/2006/relationships/slideLayout" Target="../slideLayouts/slideLayout33.xml"/><Relationship Id="rId4" Type="http://schemas.openxmlformats.org/officeDocument/2006/relationships/hyperlink" Target="https://www.frontiersin.org/files/Articles/897104/fmars-09-897104-HTML-r1/image_m/fmars-09-897104-g001.jpg" TargetMode="External"/></Relationships>
</file>

<file path=ppt/slides/_rels/slide87.xml.rels><?xml version="1.0" encoding="UTF-8" standalone="yes"?>
<Relationships xmlns="http://schemas.openxmlformats.org/package/2006/relationships"><Relationship Id="rId3" Type="http://schemas.openxmlformats.org/officeDocument/2006/relationships/hyperlink" Target="https://news.mit.edu/2020/underwater-gps-navigation-1102" TargetMode="External"/><Relationship Id="rId2" Type="http://schemas.openxmlformats.org/officeDocument/2006/relationships/notesSlide" Target="../notesSlides/notesSlide38.xml"/><Relationship Id="rId1" Type="http://schemas.openxmlformats.org/officeDocument/2006/relationships/slideLayout" Target="../slideLayouts/slideLayout33.xml"/><Relationship Id="rId5" Type="http://schemas.openxmlformats.org/officeDocument/2006/relationships/hyperlink" Target="https://youtu.be/zC3HaY6YJLY" TargetMode="External"/><Relationship Id="rId4" Type="http://schemas.openxmlformats.org/officeDocument/2006/relationships/image" Target="../media/image87.jpeg"/></Relationships>
</file>

<file path=ppt/slides/_rels/slide88.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33.xml"/><Relationship Id="rId4" Type="http://schemas.openxmlformats.org/officeDocument/2006/relationships/hyperlink" Target="https://www.fisheries.noaa.gov/national/science-data/ocean-noise" TargetMode="External"/></Relationships>
</file>

<file path=ppt/slides/_rels/slide89.xml.rels><?xml version="1.0" encoding="UTF-8" standalone="yes"?>
<Relationships xmlns="http://schemas.openxmlformats.org/package/2006/relationships"><Relationship Id="rId3" Type="http://schemas.openxmlformats.org/officeDocument/2006/relationships/hyperlink" Target="https://oceanexplorer.noaa.gov/explorations/22sampling-robotics/welcome.html#:~:text=As%20compared%20with%20rigid%20metallic,environments%20more%20safely%20and%20effectively." TargetMode="External"/><Relationship Id="rId2" Type="http://schemas.openxmlformats.org/officeDocument/2006/relationships/image" Target="../media/image90.png"/><Relationship Id="rId1" Type="http://schemas.openxmlformats.org/officeDocument/2006/relationships/slideLayout" Target="../slideLayouts/slideLayout33.xml"/></Relationships>
</file>

<file path=ppt/slides/_rels/slide90.xml.rels><?xml version="1.0" encoding="UTF-8" standalone="yes"?>
<Relationships xmlns="http://schemas.openxmlformats.org/package/2006/relationships"><Relationship Id="rId3" Type="http://schemas.openxmlformats.org/officeDocument/2006/relationships/hyperlink" Target="https://www.verdict.co.uk/jellyfish-catching-soft-robot/" TargetMode="External"/><Relationship Id="rId2" Type="http://schemas.openxmlformats.org/officeDocument/2006/relationships/image" Target="../media/image91.jpeg"/><Relationship Id="rId1" Type="http://schemas.openxmlformats.org/officeDocument/2006/relationships/slideLayout" Target="../slideLayouts/slideLayout33.xml"/></Relationships>
</file>

<file path=ppt/slides/_rels/slide91.xml.rels><?xml version="1.0" encoding="UTF-8" standalone="yes"?>
<Relationships xmlns="http://schemas.openxmlformats.org/package/2006/relationships"><Relationship Id="rId3" Type="http://schemas.openxmlformats.org/officeDocument/2006/relationships/hyperlink" Target="https://www.theengineer.co.uk/content/news/soft-robotic-grabber-for-subs-could-enhance-marine-science/" TargetMode="External"/><Relationship Id="rId2" Type="http://schemas.openxmlformats.org/officeDocument/2006/relationships/image" Target="../media/image92.png"/><Relationship Id="rId1" Type="http://schemas.openxmlformats.org/officeDocument/2006/relationships/slideLayout" Target="../slideLayouts/slideLayout33.xml"/><Relationship Id="rId5" Type="http://schemas.openxmlformats.org/officeDocument/2006/relationships/image" Target="../media/image93.png"/><Relationship Id="rId4" Type="http://schemas.openxmlformats.org/officeDocument/2006/relationships/hyperlink" Target="https://www.nature.com/articles/s41598-018-33138-y#Fig2" TargetMode="External"/></Relationships>
</file>

<file path=ppt/slides/_rels/slide9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hyperlink" Target="https://www.unep.org/resources/report/biodegradable-plastics-and-marine-litter-misconceptions-concerns-and-impacts" TargetMode="External"/><Relationship Id="rId1" Type="http://schemas.openxmlformats.org/officeDocument/2006/relationships/slideLayout" Target="../slideLayouts/slideLayout33.xml"/><Relationship Id="rId5" Type="http://schemas.openxmlformats.org/officeDocument/2006/relationships/image" Target="../media/image96.png"/><Relationship Id="rId4" Type="http://schemas.openxmlformats.org/officeDocument/2006/relationships/image" Target="../media/image95.png"/></Relationships>
</file>

<file path=ppt/slides/_rels/slide93.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681947" y="1817236"/>
            <a:ext cx="4341687" cy="3204134"/>
          </a:xfrm>
        </p:spPr>
        <p:txBody>
          <a:bodyPr vert="horz" lIns="91440" tIns="45720" rIns="91440" bIns="45720" rtlCol="0" anchor="b">
            <a:normAutofit fontScale="90000"/>
          </a:bodyPr>
          <a:lstStyle/>
          <a:p>
            <a:pPr algn="l"/>
            <a:r>
              <a:rPr lang="en-US" sz="4800" b="1" dirty="0">
                <a:solidFill>
                  <a:schemeClr val="bg1"/>
                </a:solidFill>
                <a:latin typeface="Neue Haas Grotesk Text Pro" panose="020B0504020202020204" pitchFamily="34" charset="0"/>
              </a:rPr>
              <a:t>Strategic Management of marine and coast</a:t>
            </a:r>
            <a:br>
              <a:rPr lang="en-US" sz="4800" dirty="0">
                <a:solidFill>
                  <a:schemeClr val="bg1"/>
                </a:solidFill>
              </a:rPr>
            </a:b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32656"/>
            <a:ext cx="5021782" cy="1509931"/>
          </a:xfrm>
        </p:spPr>
        <p:txBody>
          <a:bodyPr>
            <a:normAutofit/>
          </a:bodyPr>
          <a:lstStyle/>
          <a:p>
            <a:r>
              <a:rPr lang="en-GB" sz="3300" b="1" dirty="0">
                <a:latin typeface="Neue Haas Grotesk Text Pro" panose="020B0504020202020204" pitchFamily="34" charset="0"/>
              </a:rPr>
              <a:t>Lecture Outline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2</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598046" y="2060848"/>
            <a:ext cx="10322490" cy="33843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r>
              <a:rPr lang="en-GB" sz="3300" dirty="0"/>
              <a:t>What is coastal management?</a:t>
            </a:r>
          </a:p>
          <a:p>
            <a:pPr marL="457200" indent="-457200">
              <a:buFont typeface="Arial" panose="020B0604020202020204" pitchFamily="34" charset="0"/>
              <a:buChar char="•"/>
            </a:pPr>
            <a:r>
              <a:rPr lang="en-GB" sz="3300" b="1" dirty="0"/>
              <a:t>Key issues </a:t>
            </a:r>
          </a:p>
          <a:p>
            <a:pPr marL="457200" indent="-457200">
              <a:buFont typeface="Arial" panose="020B0604020202020204" pitchFamily="34" charset="0"/>
              <a:buChar char="•"/>
            </a:pPr>
            <a:r>
              <a:rPr lang="en-GB" sz="3300" dirty="0"/>
              <a:t>Key outcomes of recent horizon scanning activity (where we are, where are we going) </a:t>
            </a:r>
          </a:p>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spTree>
    <p:extLst>
      <p:ext uri="{BB962C8B-B14F-4D97-AF65-F5344CB8AC3E}">
        <p14:creationId xmlns:p14="http://schemas.microsoft.com/office/powerpoint/2010/main" val="2121156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icture">
            <a:extLst>
              <a:ext uri="{FF2B5EF4-FFF2-40B4-BE49-F238E27FC236}">
                <a16:creationId xmlns:a16="http://schemas.microsoft.com/office/drawing/2014/main" id="{FE41DFAE-284B-9D42-9F81-D50F855E70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7765" y="7938"/>
            <a:ext cx="9973265" cy="684212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1D16F47-B69C-5853-4F3E-1FFC0609C8D9}"/>
              </a:ext>
            </a:extLst>
          </p:cNvPr>
          <p:cNvSpPr/>
          <p:nvPr/>
        </p:nvSpPr>
        <p:spPr>
          <a:xfrm>
            <a:off x="166180" y="84875"/>
            <a:ext cx="1962543" cy="131232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200" dirty="0">
                <a:latin typeface="Daytona Condensed" panose="020F0502020204030204" pitchFamily="34" charset="0"/>
              </a:rPr>
              <a:t>CLIMATE</a:t>
            </a:r>
          </a:p>
          <a:p>
            <a:r>
              <a:rPr lang="en-US" sz="3200" dirty="0">
                <a:latin typeface="Daytona Condensed" panose="020F0502020204030204" pitchFamily="34" charset="0"/>
              </a:rPr>
              <a:t>CHANGE</a:t>
            </a:r>
          </a:p>
        </p:txBody>
      </p:sp>
      <p:sp>
        <p:nvSpPr>
          <p:cNvPr id="2" name="Rectangle 1">
            <a:extLst>
              <a:ext uri="{FF2B5EF4-FFF2-40B4-BE49-F238E27FC236}">
                <a16:creationId xmlns:a16="http://schemas.microsoft.com/office/drawing/2014/main" id="{29A6C1CC-117D-21C6-1E83-5D0B2AED8604}"/>
              </a:ext>
            </a:extLst>
          </p:cNvPr>
          <p:cNvSpPr/>
          <p:nvPr/>
        </p:nvSpPr>
        <p:spPr>
          <a:xfrm>
            <a:off x="295195" y="5711052"/>
            <a:ext cx="1704512" cy="923330"/>
          </a:xfrm>
          <a:prstGeom prst="rect">
            <a:avLst/>
          </a:prstGeom>
          <a:solidFill>
            <a:srgbClr val="FFFFCC"/>
          </a:solidFill>
        </p:spPr>
        <p:txBody>
          <a:bodyPr wrap="square">
            <a:spAutoFit/>
          </a:bodyPr>
          <a:lstStyle/>
          <a:p>
            <a:r>
              <a:rPr lang="en-GB" sz="1800" dirty="0">
                <a:hlinkClick r:id="rId4"/>
              </a:rPr>
              <a:t>Oceans - Climate change (weebly.com)</a:t>
            </a:r>
            <a:endParaRPr lang="en-US" sz="18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6040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31C163-DC17-B742-F547-10EC3354FAA7}"/>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19825" t="14940" r="24287" b="10904"/>
          <a:stretch/>
        </p:blipFill>
        <p:spPr>
          <a:xfrm>
            <a:off x="872467" y="0"/>
            <a:ext cx="7752835" cy="6858000"/>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a:srcRect l="19825" t="14940" r="61311" b="10904"/>
          <a:stretch/>
        </p:blipFill>
        <p:spPr>
          <a:xfrm>
            <a:off x="872467" y="0"/>
            <a:ext cx="2616883" cy="6858000"/>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8625302" y="69789"/>
            <a:ext cx="3197604" cy="185187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ECOSYSTEM IMPACTS</a:t>
            </a:r>
          </a:p>
        </p:txBody>
      </p:sp>
      <p:sp>
        <p:nvSpPr>
          <p:cNvPr id="3" name="Footer Placeholder 4">
            <a:extLst>
              <a:ext uri="{FF2B5EF4-FFF2-40B4-BE49-F238E27FC236}">
                <a16:creationId xmlns:a16="http://schemas.microsoft.com/office/drawing/2014/main" id="{0A768FE6-BFAD-34B0-739A-A7ED43331D84}"/>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ECOSYSTEM IMPACTS</a:t>
            </a:r>
          </a:p>
        </p:txBody>
      </p:sp>
      <p:sp>
        <p:nvSpPr>
          <p:cNvPr id="10" name="Rectangle 9">
            <a:extLst>
              <a:ext uri="{FF2B5EF4-FFF2-40B4-BE49-F238E27FC236}">
                <a16:creationId xmlns:a16="http://schemas.microsoft.com/office/drawing/2014/main" id="{F7E2EAE3-92CE-BDF1-CCC9-20DA0BFA372B}"/>
              </a:ext>
            </a:extLst>
          </p:cNvPr>
          <p:cNvSpPr/>
          <p:nvPr/>
        </p:nvSpPr>
        <p:spPr>
          <a:xfrm>
            <a:off x="8705289" y="4903042"/>
            <a:ext cx="2781577" cy="1631216"/>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hlinkClick r:id="rId5"/>
              </a:rPr>
              <a:t>A global horizon scan of issues impacting marine and coastal biodiversity conservation | Nature Ecology &amp; Evolution</a:t>
            </a: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spTree>
    <p:extLst>
      <p:ext uri="{BB962C8B-B14F-4D97-AF65-F5344CB8AC3E}">
        <p14:creationId xmlns:p14="http://schemas.microsoft.com/office/powerpoint/2010/main" val="3293038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WILDFIRE IMPACTS ON COASTAL AND MARINE ECOSYSTEMS</a:t>
            </a:r>
          </a:p>
        </p:txBody>
      </p:sp>
      <p:sp>
        <p:nvSpPr>
          <p:cNvPr id="2" name="Footer Placeholder 4">
            <a:extLst>
              <a:ext uri="{FF2B5EF4-FFF2-40B4-BE49-F238E27FC236}">
                <a16:creationId xmlns:a16="http://schemas.microsoft.com/office/drawing/2014/main" id="{557D8181-5390-EEAD-DAB3-1139F25706F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WILDFIRE IMPACTS</a:t>
            </a:r>
          </a:p>
        </p:txBody>
      </p:sp>
      <p:sp>
        <p:nvSpPr>
          <p:cNvPr id="7" name="TextBox 6">
            <a:extLst>
              <a:ext uri="{FF2B5EF4-FFF2-40B4-BE49-F238E27FC236}">
                <a16:creationId xmlns:a16="http://schemas.microsoft.com/office/drawing/2014/main" id="{0BF536D4-9AA0-AA9B-E57B-F3823AC1F08F}"/>
              </a:ext>
            </a:extLst>
          </p:cNvPr>
          <p:cNvSpPr txBox="1"/>
          <p:nvPr/>
        </p:nvSpPr>
        <p:spPr>
          <a:xfrm>
            <a:off x="0" y="6238253"/>
            <a:ext cx="669188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Bushfire-Report_February-2020_Final-full-for-web-1.pdf (marineconservation.org.au)</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0" name="Picture 9">
            <a:extLst>
              <a:ext uri="{FF2B5EF4-FFF2-40B4-BE49-F238E27FC236}">
                <a16:creationId xmlns:a16="http://schemas.microsoft.com/office/drawing/2014/main" id="{8F19DFD2-431A-D922-865F-E139061B0E02}"/>
              </a:ext>
            </a:extLst>
          </p:cNvPr>
          <p:cNvPicPr>
            <a:picLocks noChangeAspect="1"/>
          </p:cNvPicPr>
          <p:nvPr/>
        </p:nvPicPr>
        <p:blipFill rotWithShape="1">
          <a:blip r:embed="rId3"/>
          <a:srcRect l="24559" t="15326" r="28851" b="25211"/>
          <a:stretch/>
        </p:blipFill>
        <p:spPr>
          <a:xfrm>
            <a:off x="6941169" y="1450723"/>
            <a:ext cx="5029749" cy="4279699"/>
          </a:xfrm>
          <a:prstGeom prst="rect">
            <a:avLst/>
          </a:prstGeom>
        </p:spPr>
      </p:pic>
      <p:sp>
        <p:nvSpPr>
          <p:cNvPr id="11" name="Rectangle 10">
            <a:extLst>
              <a:ext uri="{FF2B5EF4-FFF2-40B4-BE49-F238E27FC236}">
                <a16:creationId xmlns:a16="http://schemas.microsoft.com/office/drawing/2014/main" id="{F7BB1847-B95D-9DCD-0EE0-BBE03EFE7197}"/>
              </a:ext>
            </a:extLst>
          </p:cNvPr>
          <p:cNvSpPr/>
          <p:nvPr/>
        </p:nvSpPr>
        <p:spPr>
          <a:xfrm>
            <a:off x="6941169" y="5730422"/>
            <a:ext cx="5029749" cy="1015663"/>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Brothers stand together on the beach during 2019/20 Bushfire Crisis. Forster, New South Wales. © Martin Von Stoll</a:t>
            </a:r>
          </a:p>
        </p:txBody>
      </p:sp>
      <p:pic>
        <p:nvPicPr>
          <p:cNvPr id="43010" name="Picture 2" descr="Australia fires: A visual guide to the bushfires and extreme heat - BBC News">
            <a:extLst>
              <a:ext uri="{FF2B5EF4-FFF2-40B4-BE49-F238E27FC236}">
                <a16:creationId xmlns:a16="http://schemas.microsoft.com/office/drawing/2014/main" id="{286860E7-87FA-7FCC-5925-1BEA365E46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9347" y="1366295"/>
            <a:ext cx="4871958" cy="4871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2335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WILDFIRE IMPACTS ON COASTAL AND MARINE ECOSYSTEMS</a:t>
            </a:r>
          </a:p>
        </p:txBody>
      </p:sp>
      <p:pic>
        <p:nvPicPr>
          <p:cNvPr id="9" name="MOD14A1_M_FIRE">
            <a:hlinkClick r:id="" action="ppaction://media"/>
            <a:extLst>
              <a:ext uri="{FF2B5EF4-FFF2-40B4-BE49-F238E27FC236}">
                <a16:creationId xmlns:a16="http://schemas.microsoft.com/office/drawing/2014/main" id="{035A0C16-BC21-8FBE-0B7F-5026B6F67CA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076733" y="1453607"/>
            <a:ext cx="7828222" cy="5240929"/>
          </a:xfrm>
          <a:prstGeom prst="rect">
            <a:avLst/>
          </a:prstGeom>
        </p:spPr>
      </p:pic>
      <p:sp>
        <p:nvSpPr>
          <p:cNvPr id="12" name="Rectangle 11">
            <a:extLst>
              <a:ext uri="{FF2B5EF4-FFF2-40B4-BE49-F238E27FC236}">
                <a16:creationId xmlns:a16="http://schemas.microsoft.com/office/drawing/2014/main" id="{1F63937C-37F4-EFE2-9BE9-8CB42A16918A}"/>
              </a:ext>
            </a:extLst>
          </p:cNvPr>
          <p:cNvSpPr/>
          <p:nvPr/>
        </p:nvSpPr>
        <p:spPr>
          <a:xfrm>
            <a:off x="287045" y="4074071"/>
            <a:ext cx="3967242" cy="2554545"/>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The colours are based on a count of the number (not size) of fires observed within a 1,000-square-kilometer area. White pixels show the high end of the count — as many as 30 fires in a 1,000-square-kilometer area per day. Orange pixels show as many as 10 fires, while red areas show as few as 1 fire per day.</a:t>
            </a:r>
          </a:p>
        </p:txBody>
      </p:sp>
      <p:sp>
        <p:nvSpPr>
          <p:cNvPr id="14" name="TextBox 13">
            <a:extLst>
              <a:ext uri="{FF2B5EF4-FFF2-40B4-BE49-F238E27FC236}">
                <a16:creationId xmlns:a16="http://schemas.microsoft.com/office/drawing/2014/main" id="{63CB2D75-25BD-A7EC-7D76-2192089836AC}"/>
              </a:ext>
            </a:extLst>
          </p:cNvPr>
          <p:cNvSpPr txBox="1"/>
          <p:nvPr/>
        </p:nvSpPr>
        <p:spPr>
          <a:xfrm>
            <a:off x="9874188" y="6199507"/>
            <a:ext cx="609452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6"/>
              </a:rPr>
              <a:t>Fire (nasa.gov)</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5" name="TextBox 14">
            <a:extLst>
              <a:ext uri="{FF2B5EF4-FFF2-40B4-BE49-F238E27FC236}">
                <a16:creationId xmlns:a16="http://schemas.microsoft.com/office/drawing/2014/main" id="{4FA1FAA1-691B-0347-D40F-682E68A793B5}"/>
              </a:ext>
            </a:extLst>
          </p:cNvPr>
          <p:cNvSpPr txBox="1"/>
          <p:nvPr/>
        </p:nvSpPr>
        <p:spPr>
          <a:xfrm>
            <a:off x="1028733" y="1425360"/>
            <a:ext cx="3048000" cy="255454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The fire maps show the locations of actively burning fires around the world on a monthly basis, based on observations from the Moderate Resolution Imaging Spectroradiometer (MODIS) on NASA's Terra satellite. </a:t>
            </a:r>
          </a:p>
        </p:txBody>
      </p:sp>
      <p:sp>
        <p:nvSpPr>
          <p:cNvPr id="16" name="Footer Placeholder 4">
            <a:extLst>
              <a:ext uri="{FF2B5EF4-FFF2-40B4-BE49-F238E27FC236}">
                <a16:creationId xmlns:a16="http://schemas.microsoft.com/office/drawing/2014/main" id="{B083417D-D41B-35FF-70FE-8DA46556EB5A}"/>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WILDFIRE IMPACTS</a:t>
            </a:r>
          </a:p>
        </p:txBody>
      </p:sp>
    </p:spTree>
    <p:extLst>
      <p:ext uri="{BB962C8B-B14F-4D97-AF65-F5344CB8AC3E}">
        <p14:creationId xmlns:p14="http://schemas.microsoft.com/office/powerpoint/2010/main" val="297782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WILDFIRE IMPACTS ON COASTAL AND MARINE ECOSYSTEMS</a:t>
            </a:r>
          </a:p>
        </p:txBody>
      </p:sp>
      <p:pic>
        <p:nvPicPr>
          <p:cNvPr id="6" name="Picture 5">
            <a:extLst>
              <a:ext uri="{FF2B5EF4-FFF2-40B4-BE49-F238E27FC236}">
                <a16:creationId xmlns:a16="http://schemas.microsoft.com/office/drawing/2014/main" id="{F5E2D415-0490-D403-3F1B-BC77A71B425D}"/>
              </a:ext>
            </a:extLst>
          </p:cNvPr>
          <p:cNvPicPr>
            <a:picLocks noChangeAspect="1"/>
          </p:cNvPicPr>
          <p:nvPr/>
        </p:nvPicPr>
        <p:blipFill rotWithShape="1">
          <a:blip r:embed="rId3"/>
          <a:srcRect l="51431" t="20537" r="8110" b="42989"/>
          <a:stretch/>
        </p:blipFill>
        <p:spPr>
          <a:xfrm>
            <a:off x="3275789" y="1396528"/>
            <a:ext cx="8685770" cy="5220236"/>
          </a:xfrm>
          <a:prstGeom prst="rect">
            <a:avLst/>
          </a:prstGeom>
        </p:spPr>
      </p:pic>
      <p:sp>
        <p:nvSpPr>
          <p:cNvPr id="8" name="Rectangle 7">
            <a:extLst>
              <a:ext uri="{FF2B5EF4-FFF2-40B4-BE49-F238E27FC236}">
                <a16:creationId xmlns:a16="http://schemas.microsoft.com/office/drawing/2014/main" id="{E44A68F8-7508-13A8-1A2A-959FDE52CBB8}"/>
              </a:ext>
            </a:extLst>
          </p:cNvPr>
          <p:cNvSpPr/>
          <p:nvPr/>
        </p:nvSpPr>
        <p:spPr>
          <a:xfrm>
            <a:off x="1129347" y="5601101"/>
            <a:ext cx="4292885" cy="1015663"/>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Sea water turned black by ash from wildfires laps onto a beach near Eden, NSW in January, 2020. © Mark Graham</a:t>
            </a:r>
          </a:p>
        </p:txBody>
      </p:sp>
      <p:sp>
        <p:nvSpPr>
          <p:cNvPr id="4" name="Footer Placeholder 4">
            <a:extLst>
              <a:ext uri="{FF2B5EF4-FFF2-40B4-BE49-F238E27FC236}">
                <a16:creationId xmlns:a16="http://schemas.microsoft.com/office/drawing/2014/main" id="{08892620-49FF-A637-CB32-70A8FDAF27A8}"/>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WILDFIRE IMPACTS</a:t>
            </a:r>
          </a:p>
        </p:txBody>
      </p:sp>
    </p:spTree>
    <p:extLst>
      <p:ext uri="{BB962C8B-B14F-4D97-AF65-F5344CB8AC3E}">
        <p14:creationId xmlns:p14="http://schemas.microsoft.com/office/powerpoint/2010/main" val="2289001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WILDFIRE IMPACTS ON COASTAL AND MARINE ECOSYSTEMS</a:t>
            </a:r>
          </a:p>
        </p:txBody>
      </p:sp>
      <p:pic>
        <p:nvPicPr>
          <p:cNvPr id="22530" name="Picture 2">
            <a:extLst>
              <a:ext uri="{FF2B5EF4-FFF2-40B4-BE49-F238E27FC236}">
                <a16:creationId xmlns:a16="http://schemas.microsoft.com/office/drawing/2014/main" id="{68DFECE9-D320-983E-3003-092D008E2C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2228"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AD0C27AB-2799-F777-6909-401E60ADEE31}"/>
              </a:ext>
            </a:extLst>
          </p:cNvPr>
          <p:cNvSpPr/>
          <p:nvPr/>
        </p:nvSpPr>
        <p:spPr>
          <a:xfrm>
            <a:off x="1211643" y="212313"/>
            <a:ext cx="2793429" cy="352404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Smoke rising from wildfires on the eastern coast of Australia in late 2019. New research finds that iron in smoke from these fires likely helped fuel an explosion of algae in oceans thousands of miles away.</a:t>
            </a:r>
            <a:r>
              <a:rPr kumimoji="0" lang="en-GB" sz="1800" b="0" i="0" u="none" strike="noStrike" kern="1200" cap="none" spc="0" normalizeH="0" baseline="0" noProof="0" dirty="0">
                <a:ln>
                  <a:noFill/>
                </a:ln>
                <a:solidFill>
                  <a:srgbClr val="000000"/>
                </a:solidFill>
                <a:effectLst/>
                <a:uLnTx/>
                <a:uFillTx/>
                <a:latin typeface="Balto"/>
                <a:ea typeface="+mn-ea"/>
                <a:cs typeface="+mn-cs"/>
              </a:rPr>
              <a:t> </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Courtesy of Japan’s National Institute of Information and Communication Technology</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0" name="Footer Placeholder 4">
            <a:extLst>
              <a:ext uri="{FF2B5EF4-FFF2-40B4-BE49-F238E27FC236}">
                <a16:creationId xmlns:a16="http://schemas.microsoft.com/office/drawing/2014/main" id="{1156C5F4-C269-1F08-79DA-36803B4B8CEB}"/>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WILDFIRE IMPACTS</a:t>
            </a:r>
          </a:p>
        </p:txBody>
      </p:sp>
    </p:spTree>
    <p:extLst>
      <p:ext uri="{BB962C8B-B14F-4D97-AF65-F5344CB8AC3E}">
        <p14:creationId xmlns:p14="http://schemas.microsoft.com/office/powerpoint/2010/main" val="2220284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WILDFIRE IMPACTS ON COASTAL AND MARINE ECOSYSTEMS</a:t>
            </a:r>
          </a:p>
        </p:txBody>
      </p:sp>
      <p:pic>
        <p:nvPicPr>
          <p:cNvPr id="22530" name="Picture 2">
            <a:extLst>
              <a:ext uri="{FF2B5EF4-FFF2-40B4-BE49-F238E27FC236}">
                <a16:creationId xmlns:a16="http://schemas.microsoft.com/office/drawing/2014/main" id="{68DFECE9-D320-983E-3003-092D008E2C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2228" y="0"/>
            <a:ext cx="10287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AD0C27AB-2799-F777-6909-401E60ADEE31}"/>
              </a:ext>
            </a:extLst>
          </p:cNvPr>
          <p:cNvSpPr/>
          <p:nvPr/>
        </p:nvSpPr>
        <p:spPr>
          <a:xfrm>
            <a:off x="1211643" y="212313"/>
            <a:ext cx="2793429" cy="352404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Smoke rising from wildfires on the eastern coast of Australia in late 2019. New research finds that iron in smoke from these fires likely helped fuel an explosion of algae in oceans thousands of miles away.</a:t>
            </a:r>
            <a:r>
              <a:rPr kumimoji="0" lang="en-GB" sz="1800" b="0" i="0" u="none" strike="noStrike" kern="1200" cap="none" spc="0" normalizeH="0" baseline="0" noProof="0" dirty="0">
                <a:ln>
                  <a:noFill/>
                </a:ln>
                <a:solidFill>
                  <a:srgbClr val="000000"/>
                </a:solidFill>
                <a:effectLst/>
                <a:uLnTx/>
                <a:uFillTx/>
                <a:latin typeface="Balto"/>
                <a:ea typeface="+mn-ea"/>
                <a:cs typeface="+mn-cs"/>
              </a:rPr>
              <a:t> </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Courtesy of Japan’s National Institute of Information and Communication Technology</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23554" name="Picture 2">
            <a:extLst>
              <a:ext uri="{FF2B5EF4-FFF2-40B4-BE49-F238E27FC236}">
                <a16:creationId xmlns:a16="http://schemas.microsoft.com/office/drawing/2014/main" id="{DB3D9780-C677-D453-C04E-0459B9F18B3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53128" y="3714115"/>
            <a:ext cx="7545324" cy="314388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4">
            <a:extLst>
              <a:ext uri="{FF2B5EF4-FFF2-40B4-BE49-F238E27FC236}">
                <a16:creationId xmlns:a16="http://schemas.microsoft.com/office/drawing/2014/main" id="{A08B94F6-B2E5-0BF0-A68A-C336EF9AEBA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WILDFIRE IMPACTS</a:t>
            </a:r>
          </a:p>
        </p:txBody>
      </p:sp>
    </p:spTree>
    <p:extLst>
      <p:ext uri="{BB962C8B-B14F-4D97-AF65-F5344CB8AC3E}">
        <p14:creationId xmlns:p14="http://schemas.microsoft.com/office/powerpoint/2010/main" val="2116002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WILDFIRE IMPACTS ON COASTAL AND MARINE ECOSYSTEMS</a:t>
            </a:r>
          </a:p>
        </p:txBody>
      </p:sp>
      <p:sp>
        <p:nvSpPr>
          <p:cNvPr id="9" name="Rectangle 8">
            <a:extLst>
              <a:ext uri="{FF2B5EF4-FFF2-40B4-BE49-F238E27FC236}">
                <a16:creationId xmlns:a16="http://schemas.microsoft.com/office/drawing/2014/main" id="{AD0C27AB-2799-F777-6909-401E60ADEE31}"/>
              </a:ext>
            </a:extLst>
          </p:cNvPr>
          <p:cNvSpPr/>
          <p:nvPr/>
        </p:nvSpPr>
        <p:spPr>
          <a:xfrm>
            <a:off x="1063752" y="5159886"/>
            <a:ext cx="3764280" cy="1015663"/>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hlinkClick r:id="rId3"/>
              </a:rPr>
              <a:t>Coral Reef Death during the 1997 Indian Ocean Dipole Linked to Indonesian Wildfires on JSTOR</a:t>
            </a: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5" name="Picture 4">
            <a:extLst>
              <a:ext uri="{FF2B5EF4-FFF2-40B4-BE49-F238E27FC236}">
                <a16:creationId xmlns:a16="http://schemas.microsoft.com/office/drawing/2014/main" id="{9805FE51-E445-FCBC-8549-EB6A26805198}"/>
              </a:ext>
            </a:extLst>
          </p:cNvPr>
          <p:cNvPicPr>
            <a:picLocks noChangeAspect="1"/>
          </p:cNvPicPr>
          <p:nvPr/>
        </p:nvPicPr>
        <p:blipFill rotWithShape="1">
          <a:blip r:embed="rId4"/>
          <a:srcRect l="33852" t="39067" r="27658" b="20401"/>
          <a:stretch/>
        </p:blipFill>
        <p:spPr>
          <a:xfrm>
            <a:off x="6263640" y="2706624"/>
            <a:ext cx="5797296" cy="4070157"/>
          </a:xfrm>
          <a:prstGeom prst="rect">
            <a:avLst/>
          </a:prstGeom>
        </p:spPr>
      </p:pic>
      <p:pic>
        <p:nvPicPr>
          <p:cNvPr id="7" name="Picture 6">
            <a:extLst>
              <a:ext uri="{FF2B5EF4-FFF2-40B4-BE49-F238E27FC236}">
                <a16:creationId xmlns:a16="http://schemas.microsoft.com/office/drawing/2014/main" id="{772FB8DD-9AC6-0BA2-F5D1-EEA9CD35F053}"/>
              </a:ext>
            </a:extLst>
          </p:cNvPr>
          <p:cNvPicPr>
            <a:picLocks noChangeAspect="1"/>
          </p:cNvPicPr>
          <p:nvPr/>
        </p:nvPicPr>
        <p:blipFill rotWithShape="1">
          <a:blip r:embed="rId5"/>
          <a:srcRect l="33230" t="32399" r="23570" b="24668"/>
          <a:stretch/>
        </p:blipFill>
        <p:spPr>
          <a:xfrm>
            <a:off x="1129346" y="1508760"/>
            <a:ext cx="5244453" cy="3474720"/>
          </a:xfrm>
          <a:prstGeom prst="rect">
            <a:avLst/>
          </a:prstGeom>
        </p:spPr>
      </p:pic>
      <p:sp>
        <p:nvSpPr>
          <p:cNvPr id="8" name="Footer Placeholder 4">
            <a:extLst>
              <a:ext uri="{FF2B5EF4-FFF2-40B4-BE49-F238E27FC236}">
                <a16:creationId xmlns:a16="http://schemas.microsoft.com/office/drawing/2014/main" id="{26BC1C31-4CF3-68AA-B92D-FD2BFCE85C8D}"/>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WILDFIRE IMPACTS</a:t>
            </a:r>
          </a:p>
        </p:txBody>
      </p:sp>
    </p:spTree>
    <p:extLst>
      <p:ext uri="{BB962C8B-B14F-4D97-AF65-F5344CB8AC3E}">
        <p14:creationId xmlns:p14="http://schemas.microsoft.com/office/powerpoint/2010/main" val="1067740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WILDFIRE IMPACTS ON COASTAL AND MARINE ECOSYSTEMS</a:t>
            </a:r>
          </a:p>
        </p:txBody>
      </p:sp>
      <p:sp>
        <p:nvSpPr>
          <p:cNvPr id="9" name="Rectangle 8">
            <a:extLst>
              <a:ext uri="{FF2B5EF4-FFF2-40B4-BE49-F238E27FC236}">
                <a16:creationId xmlns:a16="http://schemas.microsoft.com/office/drawing/2014/main" id="{AD0C27AB-2799-F777-6909-401E60ADEE31}"/>
              </a:ext>
            </a:extLst>
          </p:cNvPr>
          <p:cNvSpPr/>
          <p:nvPr/>
        </p:nvSpPr>
        <p:spPr>
          <a:xfrm>
            <a:off x="1063752" y="5159886"/>
            <a:ext cx="3764280" cy="1015663"/>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hlinkClick r:id="rId3"/>
              </a:rPr>
              <a:t>Coral Reef Death during the 1997 Indian Ocean Dipole Linked to Indonesian Wildfires on JSTOR</a:t>
            </a: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7" name="Picture 6">
            <a:extLst>
              <a:ext uri="{FF2B5EF4-FFF2-40B4-BE49-F238E27FC236}">
                <a16:creationId xmlns:a16="http://schemas.microsoft.com/office/drawing/2014/main" id="{772FB8DD-9AC6-0BA2-F5D1-EEA9CD35F053}"/>
              </a:ext>
            </a:extLst>
          </p:cNvPr>
          <p:cNvPicPr>
            <a:picLocks noChangeAspect="1"/>
          </p:cNvPicPr>
          <p:nvPr/>
        </p:nvPicPr>
        <p:blipFill rotWithShape="1">
          <a:blip r:embed="rId4"/>
          <a:srcRect l="33230" t="32399" r="23570" b="24668"/>
          <a:stretch/>
        </p:blipFill>
        <p:spPr>
          <a:xfrm>
            <a:off x="1129346" y="1508760"/>
            <a:ext cx="5244453" cy="3474720"/>
          </a:xfrm>
          <a:prstGeom prst="rect">
            <a:avLst/>
          </a:prstGeom>
        </p:spPr>
      </p:pic>
      <p:pic>
        <p:nvPicPr>
          <p:cNvPr id="6" name="Picture 5">
            <a:extLst>
              <a:ext uri="{FF2B5EF4-FFF2-40B4-BE49-F238E27FC236}">
                <a16:creationId xmlns:a16="http://schemas.microsoft.com/office/drawing/2014/main" id="{BD8FEA12-9CCE-A88C-97EC-CE71F4BF4F4D}"/>
              </a:ext>
            </a:extLst>
          </p:cNvPr>
          <p:cNvPicPr>
            <a:picLocks noChangeAspect="1"/>
          </p:cNvPicPr>
          <p:nvPr/>
        </p:nvPicPr>
        <p:blipFill rotWithShape="1">
          <a:blip r:embed="rId5"/>
          <a:srcRect l="27452" t="16800" r="26059" b="8000"/>
          <a:stretch/>
        </p:blipFill>
        <p:spPr>
          <a:xfrm>
            <a:off x="6843174" y="1332646"/>
            <a:ext cx="5123688" cy="5525354"/>
          </a:xfrm>
          <a:prstGeom prst="rect">
            <a:avLst/>
          </a:prstGeom>
        </p:spPr>
      </p:pic>
      <p:sp>
        <p:nvSpPr>
          <p:cNvPr id="8" name="Footer Placeholder 4">
            <a:extLst>
              <a:ext uri="{FF2B5EF4-FFF2-40B4-BE49-F238E27FC236}">
                <a16:creationId xmlns:a16="http://schemas.microsoft.com/office/drawing/2014/main" id="{CE7861CD-B6EF-FE0E-D9E4-836F0F389F6A}"/>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WILDFIRE IMPACTS</a:t>
            </a:r>
          </a:p>
        </p:txBody>
      </p:sp>
    </p:spTree>
    <p:extLst>
      <p:ext uri="{BB962C8B-B14F-4D97-AF65-F5344CB8AC3E}">
        <p14:creationId xmlns:p14="http://schemas.microsoft.com/office/powerpoint/2010/main" val="1864408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WILDFIRE IMPACTS ON COASTAL AND MARINE ECOSYSTEMS</a:t>
            </a:r>
          </a:p>
        </p:txBody>
      </p:sp>
      <p:sp>
        <p:nvSpPr>
          <p:cNvPr id="9" name="Rectangle 8">
            <a:extLst>
              <a:ext uri="{FF2B5EF4-FFF2-40B4-BE49-F238E27FC236}">
                <a16:creationId xmlns:a16="http://schemas.microsoft.com/office/drawing/2014/main" id="{AD0C27AB-2799-F777-6909-401E60ADEE31}"/>
              </a:ext>
            </a:extLst>
          </p:cNvPr>
          <p:cNvSpPr/>
          <p:nvPr/>
        </p:nvSpPr>
        <p:spPr>
          <a:xfrm>
            <a:off x="1063752" y="5159886"/>
            <a:ext cx="3764280" cy="1015663"/>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hlinkClick r:id="rId3"/>
              </a:rPr>
              <a:t>Coral Reef Death during the 1997 Indian Ocean Dipole Linked to Indonesian Wildfires on JSTOR</a:t>
            </a: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7" name="Picture 6">
            <a:extLst>
              <a:ext uri="{FF2B5EF4-FFF2-40B4-BE49-F238E27FC236}">
                <a16:creationId xmlns:a16="http://schemas.microsoft.com/office/drawing/2014/main" id="{772FB8DD-9AC6-0BA2-F5D1-EEA9CD35F053}"/>
              </a:ext>
            </a:extLst>
          </p:cNvPr>
          <p:cNvPicPr>
            <a:picLocks noChangeAspect="1"/>
          </p:cNvPicPr>
          <p:nvPr/>
        </p:nvPicPr>
        <p:blipFill rotWithShape="1">
          <a:blip r:embed="rId4"/>
          <a:srcRect l="33230" t="32399" r="23570" b="24668"/>
          <a:stretch/>
        </p:blipFill>
        <p:spPr>
          <a:xfrm>
            <a:off x="1129346" y="1508760"/>
            <a:ext cx="5244453" cy="3474720"/>
          </a:xfrm>
          <a:prstGeom prst="rect">
            <a:avLst/>
          </a:prstGeom>
        </p:spPr>
      </p:pic>
      <p:pic>
        <p:nvPicPr>
          <p:cNvPr id="5" name="Picture 4">
            <a:extLst>
              <a:ext uri="{FF2B5EF4-FFF2-40B4-BE49-F238E27FC236}">
                <a16:creationId xmlns:a16="http://schemas.microsoft.com/office/drawing/2014/main" id="{CEF90FDA-4B22-2812-49A2-B56B049D455B}"/>
              </a:ext>
            </a:extLst>
          </p:cNvPr>
          <p:cNvPicPr>
            <a:picLocks noChangeAspect="1"/>
          </p:cNvPicPr>
          <p:nvPr/>
        </p:nvPicPr>
        <p:blipFill rotWithShape="1">
          <a:blip r:embed="rId5"/>
          <a:srcRect l="9036" t="21022" r="16141" b="44466"/>
          <a:stretch/>
        </p:blipFill>
        <p:spPr>
          <a:xfrm>
            <a:off x="4495060" y="4360010"/>
            <a:ext cx="7696940" cy="2366839"/>
          </a:xfrm>
          <a:prstGeom prst="rect">
            <a:avLst/>
          </a:prstGeom>
        </p:spPr>
      </p:pic>
      <p:sp>
        <p:nvSpPr>
          <p:cNvPr id="8" name="Arrow: Curved Down 7">
            <a:extLst>
              <a:ext uri="{FF2B5EF4-FFF2-40B4-BE49-F238E27FC236}">
                <a16:creationId xmlns:a16="http://schemas.microsoft.com/office/drawing/2014/main" id="{1C465A84-C5F2-09C8-9B13-2F78021C5AF7}"/>
              </a:ext>
            </a:extLst>
          </p:cNvPr>
          <p:cNvSpPr/>
          <p:nvPr/>
        </p:nvSpPr>
        <p:spPr>
          <a:xfrm rot="3152664">
            <a:off x="5978694" y="2023332"/>
            <a:ext cx="3677053" cy="1272595"/>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Daytona Condensed Light"/>
              <a:ea typeface="+mn-ea"/>
              <a:cs typeface="+mn-cs"/>
            </a:endParaRPr>
          </a:p>
        </p:txBody>
      </p:sp>
      <p:sp>
        <p:nvSpPr>
          <p:cNvPr id="11" name="TextBox 10">
            <a:extLst>
              <a:ext uri="{FF2B5EF4-FFF2-40B4-BE49-F238E27FC236}">
                <a16:creationId xmlns:a16="http://schemas.microsoft.com/office/drawing/2014/main" id="{0F7A80AE-8D57-D682-DF5B-5E3BC5A9D9DD}"/>
              </a:ext>
            </a:extLst>
          </p:cNvPr>
          <p:cNvSpPr txBox="1"/>
          <p:nvPr/>
        </p:nvSpPr>
        <p:spPr>
          <a:xfrm>
            <a:off x="8640192" y="5268875"/>
            <a:ext cx="304874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6"/>
              </a:rPr>
              <a:t>SVS Archived Story: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hlinkClick r:id="rId6"/>
              </a:rPr>
              <a:t>svs</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6"/>
              </a:rPr>
              <a:t>/</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hlinkClick r:id="rId6"/>
              </a:rPr>
              <a:t>db</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6"/>
              </a:rPr>
              <a:t>/stories/dust/index.html (nasa.gov)</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2" name="Footer Placeholder 4">
            <a:extLst>
              <a:ext uri="{FF2B5EF4-FFF2-40B4-BE49-F238E27FC236}">
                <a16:creationId xmlns:a16="http://schemas.microsoft.com/office/drawing/2014/main" id="{C398093E-BC9F-91A5-3C69-59DB00138B0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WILDFIRE IMPACTS</a:t>
            </a:r>
          </a:p>
        </p:txBody>
      </p:sp>
    </p:spTree>
    <p:extLst>
      <p:ext uri="{BB962C8B-B14F-4D97-AF65-F5344CB8AC3E}">
        <p14:creationId xmlns:p14="http://schemas.microsoft.com/office/powerpoint/2010/main" val="3664974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WILDFIRE IMPACTS ON COASTAL AND MARINE ECOSYSTEMS</a:t>
            </a:r>
          </a:p>
        </p:txBody>
      </p:sp>
      <p:pic>
        <p:nvPicPr>
          <p:cNvPr id="7" name="Picture 6">
            <a:extLst>
              <a:ext uri="{FF2B5EF4-FFF2-40B4-BE49-F238E27FC236}">
                <a16:creationId xmlns:a16="http://schemas.microsoft.com/office/drawing/2014/main" id="{9964015E-5174-6635-7ECD-4BA3A65D273D}"/>
              </a:ext>
            </a:extLst>
          </p:cNvPr>
          <p:cNvPicPr>
            <a:picLocks noChangeAspect="1"/>
          </p:cNvPicPr>
          <p:nvPr/>
        </p:nvPicPr>
        <p:blipFill rotWithShape="1">
          <a:blip r:embed="rId2"/>
          <a:srcRect l="11793" t="26433" r="45166" b="13216"/>
          <a:stretch/>
        </p:blipFill>
        <p:spPr>
          <a:xfrm>
            <a:off x="1252495" y="1352576"/>
            <a:ext cx="4642278" cy="4339521"/>
          </a:xfrm>
          <a:prstGeom prst="rect">
            <a:avLst/>
          </a:prstGeom>
        </p:spPr>
      </p:pic>
      <p:sp>
        <p:nvSpPr>
          <p:cNvPr id="11" name="Rectangle 10">
            <a:extLst>
              <a:ext uri="{FF2B5EF4-FFF2-40B4-BE49-F238E27FC236}">
                <a16:creationId xmlns:a16="http://schemas.microsoft.com/office/drawing/2014/main" id="{DF212077-2DB9-D3C0-8340-E05F24A5C991}"/>
              </a:ext>
            </a:extLst>
          </p:cNvPr>
          <p:cNvSpPr/>
          <p:nvPr/>
        </p:nvSpPr>
        <p:spPr>
          <a:xfrm>
            <a:off x="1129347" y="5676287"/>
            <a:ext cx="5152008" cy="707886"/>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hlinkClick r:id="rId3"/>
              </a:rPr>
              <a:t>‘Coral are going to die’: Maui wildfires take toxic toll on marine ecology | Hawaii fires | The Guardian</a:t>
            </a: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44034" name="Picture 2" descr="Details are in the caption following the image">
            <a:extLst>
              <a:ext uri="{FF2B5EF4-FFF2-40B4-BE49-F238E27FC236}">
                <a16:creationId xmlns:a16="http://schemas.microsoft.com/office/drawing/2014/main" id="{F0F15213-C056-8ECB-271D-B1F4071CEE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0713" y="1633490"/>
            <a:ext cx="5206792" cy="4203577"/>
          </a:xfrm>
          <a:prstGeom prst="rect">
            <a:avLst/>
          </a:prstGeom>
          <a:noFill/>
          <a:extLst>
            <a:ext uri="{909E8E84-426E-40DD-AFC4-6F175D3DCCD1}">
              <a14:hiddenFill xmlns:a14="http://schemas.microsoft.com/office/drawing/2010/main">
                <a:solidFill>
                  <a:srgbClr val="FFFFFF"/>
                </a:solidFill>
              </a14:hiddenFill>
            </a:ext>
          </a:extLst>
        </p:spPr>
      </p:pic>
      <p:sp>
        <p:nvSpPr>
          <p:cNvPr id="12" name="Footer Placeholder 4">
            <a:extLst>
              <a:ext uri="{FF2B5EF4-FFF2-40B4-BE49-F238E27FC236}">
                <a16:creationId xmlns:a16="http://schemas.microsoft.com/office/drawing/2014/main" id="{C31D2E92-6164-46E7-F7C8-690798E64EA2}"/>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WILDFIRE IMPACTS</a:t>
            </a:r>
          </a:p>
        </p:txBody>
      </p:sp>
    </p:spTree>
    <p:extLst>
      <p:ext uri="{BB962C8B-B14F-4D97-AF65-F5344CB8AC3E}">
        <p14:creationId xmlns:p14="http://schemas.microsoft.com/office/powerpoint/2010/main" val="25418678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6"/>
            <a:ext cx="2750195" cy="237590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WILDFIRE IMPACTS ON COASTAL AND MARINE ECOSYSTEMS</a:t>
            </a:r>
          </a:p>
        </p:txBody>
      </p:sp>
      <p:pic>
        <p:nvPicPr>
          <p:cNvPr id="44034" name="Picture 2" descr="Details are in the caption following the image">
            <a:extLst>
              <a:ext uri="{FF2B5EF4-FFF2-40B4-BE49-F238E27FC236}">
                <a16:creationId xmlns:a16="http://schemas.microsoft.com/office/drawing/2014/main" id="{F0F15213-C056-8ECB-271D-B1F4071CEE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9253" y="179772"/>
            <a:ext cx="8049360" cy="64984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183F5E4-CA12-81C6-F876-38BE11646862}"/>
              </a:ext>
            </a:extLst>
          </p:cNvPr>
          <p:cNvSpPr txBox="1"/>
          <p:nvPr/>
        </p:nvSpPr>
        <p:spPr>
          <a:xfrm>
            <a:off x="554495" y="5109072"/>
            <a:ext cx="3614272"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Wildfire Induces Changes in Receiving Waters: A Review With Considerations for Water Quality Management - Paul - 2022 - Water Resources Research - Wiley Online Library</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6" name="Footer Placeholder 4">
            <a:extLst>
              <a:ext uri="{FF2B5EF4-FFF2-40B4-BE49-F238E27FC236}">
                <a16:creationId xmlns:a16="http://schemas.microsoft.com/office/drawing/2014/main" id="{72D4FCDE-57C2-2103-F246-79ADD80BF216}"/>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WILDFIRE IMPACTS</a:t>
            </a:r>
          </a:p>
        </p:txBody>
      </p:sp>
    </p:spTree>
    <p:extLst>
      <p:ext uri="{BB962C8B-B14F-4D97-AF65-F5344CB8AC3E}">
        <p14:creationId xmlns:p14="http://schemas.microsoft.com/office/powerpoint/2010/main" val="378551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C0E3803-4C45-BAFC-11A7-4AC737F90C65}"/>
              </a:ext>
            </a:extLst>
          </p:cNvPr>
          <p:cNvSpPr/>
          <p:nvPr/>
        </p:nvSpPr>
        <p:spPr>
          <a:xfrm>
            <a:off x="1129347" y="473827"/>
            <a:ext cx="9705229"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WILDFIRE IMPACTS ON COASTAL AND MARINE ECOSYSTEMS</a:t>
            </a:r>
          </a:p>
        </p:txBody>
      </p:sp>
      <p:pic>
        <p:nvPicPr>
          <p:cNvPr id="7" name="Picture 6">
            <a:extLst>
              <a:ext uri="{FF2B5EF4-FFF2-40B4-BE49-F238E27FC236}">
                <a16:creationId xmlns:a16="http://schemas.microsoft.com/office/drawing/2014/main" id="{9964015E-5174-6635-7ECD-4BA3A65D273D}"/>
              </a:ext>
            </a:extLst>
          </p:cNvPr>
          <p:cNvPicPr>
            <a:picLocks noChangeAspect="1"/>
          </p:cNvPicPr>
          <p:nvPr/>
        </p:nvPicPr>
        <p:blipFill rotWithShape="1">
          <a:blip r:embed="rId2"/>
          <a:srcRect l="11793" t="26433" r="45166" b="13216"/>
          <a:stretch/>
        </p:blipFill>
        <p:spPr>
          <a:xfrm>
            <a:off x="1252495" y="1352576"/>
            <a:ext cx="4642278" cy="4339521"/>
          </a:xfrm>
          <a:prstGeom prst="rect">
            <a:avLst/>
          </a:prstGeom>
        </p:spPr>
      </p:pic>
      <p:sp>
        <p:nvSpPr>
          <p:cNvPr id="11" name="Rectangle 10">
            <a:extLst>
              <a:ext uri="{FF2B5EF4-FFF2-40B4-BE49-F238E27FC236}">
                <a16:creationId xmlns:a16="http://schemas.microsoft.com/office/drawing/2014/main" id="{DF212077-2DB9-D3C0-8340-E05F24A5C991}"/>
              </a:ext>
            </a:extLst>
          </p:cNvPr>
          <p:cNvSpPr/>
          <p:nvPr/>
        </p:nvSpPr>
        <p:spPr>
          <a:xfrm>
            <a:off x="1129347" y="5676287"/>
            <a:ext cx="5152008" cy="707886"/>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hlinkClick r:id="rId3"/>
              </a:rPr>
              <a:t>‘Coral are going to die’: Maui wildfires take toxic toll on marine ecology | Hawaii fires | The Guardian</a:t>
            </a: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4" name="TextBox 3">
            <a:extLst>
              <a:ext uri="{FF2B5EF4-FFF2-40B4-BE49-F238E27FC236}">
                <a16:creationId xmlns:a16="http://schemas.microsoft.com/office/drawing/2014/main" id="{7E518374-7F55-D041-8835-F4853B380516}"/>
              </a:ext>
            </a:extLst>
          </p:cNvPr>
          <p:cNvSpPr txBox="1"/>
          <p:nvPr/>
        </p:nvSpPr>
        <p:spPr>
          <a:xfrm>
            <a:off x="6653929" y="1819003"/>
            <a:ext cx="4745593"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Researchers label these as toxic to marine organisms. The ash also brings organic matter such as </a:t>
            </a:r>
            <a:r>
              <a:rPr kumimoji="0" lang="en-GB" sz="2000" b="1" i="0" u="none" strike="noStrike" kern="1200" cap="none" spc="0" normalizeH="0" baseline="0" noProof="0" dirty="0">
                <a:ln>
                  <a:noFill/>
                </a:ln>
                <a:solidFill>
                  <a:srgbClr val="000000"/>
                </a:solidFill>
                <a:effectLst/>
                <a:uLnTx/>
                <a:uFillTx/>
                <a:latin typeface="Daytona Condensed Light"/>
                <a:ea typeface="+mn-ea"/>
                <a:cs typeface="+mn-cs"/>
              </a:rPr>
              <a:t>nitrogen</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and </a:t>
            </a:r>
            <a:r>
              <a:rPr kumimoji="0" lang="en-GB" sz="2000" b="1" i="0" u="none" strike="noStrike" kern="1200" cap="none" spc="0" normalizeH="0" baseline="0" noProof="0" dirty="0">
                <a:ln>
                  <a:noFill/>
                </a:ln>
                <a:solidFill>
                  <a:srgbClr val="000000"/>
                </a:solidFill>
                <a:effectLst/>
                <a:uLnTx/>
                <a:uFillTx/>
                <a:latin typeface="Daytona Condensed Light"/>
                <a:ea typeface="+mn-ea"/>
                <a:cs typeface="+mn-cs"/>
              </a:rPr>
              <a:t>phosphorus</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to the water. These excess nutrients lead to an overgrowth of algae. Eventually, the algae die, depleting the oxygen supply for all other marine life present.</a:t>
            </a:r>
          </a:p>
        </p:txBody>
      </p:sp>
      <p:sp>
        <p:nvSpPr>
          <p:cNvPr id="5" name="Rectangle 4">
            <a:extLst>
              <a:ext uri="{FF2B5EF4-FFF2-40B4-BE49-F238E27FC236}">
                <a16:creationId xmlns:a16="http://schemas.microsoft.com/office/drawing/2014/main" id="{7641B65F-7886-F05C-13F1-002BEAB654E8}"/>
              </a:ext>
            </a:extLst>
          </p:cNvPr>
          <p:cNvSpPr/>
          <p:nvPr/>
        </p:nvSpPr>
        <p:spPr>
          <a:xfrm>
            <a:off x="6653929" y="4035398"/>
            <a:ext cx="1806490" cy="40011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Excess nutrients</a:t>
            </a:r>
          </a:p>
        </p:txBody>
      </p:sp>
      <p:sp>
        <p:nvSpPr>
          <p:cNvPr id="6" name="Rectangle 5">
            <a:extLst>
              <a:ext uri="{FF2B5EF4-FFF2-40B4-BE49-F238E27FC236}">
                <a16:creationId xmlns:a16="http://schemas.microsoft.com/office/drawing/2014/main" id="{A9AC5DFA-380D-C2C4-2B17-8031E46E7E9D}"/>
              </a:ext>
            </a:extLst>
          </p:cNvPr>
          <p:cNvSpPr/>
          <p:nvPr/>
        </p:nvSpPr>
        <p:spPr>
          <a:xfrm>
            <a:off x="6653929" y="4701571"/>
            <a:ext cx="1806490" cy="40011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HAB</a:t>
            </a:r>
          </a:p>
        </p:txBody>
      </p:sp>
      <p:sp>
        <p:nvSpPr>
          <p:cNvPr id="8" name="Rectangle 7">
            <a:extLst>
              <a:ext uri="{FF2B5EF4-FFF2-40B4-BE49-F238E27FC236}">
                <a16:creationId xmlns:a16="http://schemas.microsoft.com/office/drawing/2014/main" id="{FC5F36A3-13BC-D3BB-EAE9-1BA67AD3C6C1}"/>
              </a:ext>
            </a:extLst>
          </p:cNvPr>
          <p:cNvSpPr/>
          <p:nvPr/>
        </p:nvSpPr>
        <p:spPr>
          <a:xfrm>
            <a:off x="6653929" y="5367744"/>
            <a:ext cx="3830600" cy="40011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Iron fertilisation, red tides, dead coral </a:t>
            </a:r>
          </a:p>
        </p:txBody>
      </p:sp>
      <p:sp>
        <p:nvSpPr>
          <p:cNvPr id="9" name="Rectangle 8">
            <a:extLst>
              <a:ext uri="{FF2B5EF4-FFF2-40B4-BE49-F238E27FC236}">
                <a16:creationId xmlns:a16="http://schemas.microsoft.com/office/drawing/2014/main" id="{16B60340-B88D-93CE-9228-A1B2BB551FAD}"/>
              </a:ext>
            </a:extLst>
          </p:cNvPr>
          <p:cNvSpPr/>
          <p:nvPr/>
        </p:nvSpPr>
        <p:spPr>
          <a:xfrm>
            <a:off x="6653929" y="6037956"/>
            <a:ext cx="3830600" cy="40011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FF0000"/>
                </a:solidFill>
                <a:effectLst/>
                <a:uLnTx/>
                <a:uFillTx/>
                <a:latin typeface="Daytona Condensed Light"/>
                <a:ea typeface="+mn-ea"/>
                <a:cs typeface="+mn-cs"/>
              </a:rPr>
              <a:t>Contaminants, water quality……. </a:t>
            </a:r>
            <a:r>
              <a:rPr kumimoji="0" lang="en-GB" sz="2000" b="0" i="0" u="none" strike="noStrike" kern="1200" cap="none" spc="0" normalizeH="0" baseline="0" noProof="0" dirty="0">
                <a:ln>
                  <a:noFill/>
                </a:ln>
                <a:solidFill>
                  <a:srgbClr val="FF0000"/>
                </a:solidFill>
                <a:effectLst/>
                <a:uLnTx/>
                <a:uFillTx/>
                <a:latin typeface="Daytona Condensed Light"/>
                <a:ea typeface="+mn-ea"/>
                <a:cs typeface="+mn-cs"/>
                <a:sym typeface="Wingdings" panose="05000000000000000000" pitchFamily="2" charset="2"/>
              </a:rPr>
              <a:t></a:t>
            </a:r>
            <a:endParaRPr kumimoji="0" lang="en-GB" sz="2000" b="0" i="0" u="none" strike="noStrike" kern="1200" cap="none" spc="0" normalizeH="0" baseline="0" noProof="0" dirty="0">
              <a:ln>
                <a:noFill/>
              </a:ln>
              <a:solidFill>
                <a:srgbClr val="FF0000"/>
              </a:solidFill>
              <a:effectLst/>
              <a:uLnTx/>
              <a:uFillTx/>
              <a:latin typeface="Daytona Condensed Light"/>
              <a:ea typeface="+mn-ea"/>
              <a:cs typeface="+mn-cs"/>
            </a:endParaRPr>
          </a:p>
        </p:txBody>
      </p:sp>
      <p:sp>
        <p:nvSpPr>
          <p:cNvPr id="10" name="Footer Placeholder 4">
            <a:extLst>
              <a:ext uri="{FF2B5EF4-FFF2-40B4-BE49-F238E27FC236}">
                <a16:creationId xmlns:a16="http://schemas.microsoft.com/office/drawing/2014/main" id="{7072A6F5-CBB8-2DC3-7224-EC70699492E9}"/>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WILDFIRE IMPACTS</a:t>
            </a:r>
          </a:p>
        </p:txBody>
      </p:sp>
    </p:spTree>
    <p:extLst>
      <p:ext uri="{BB962C8B-B14F-4D97-AF65-F5344CB8AC3E}">
        <p14:creationId xmlns:p14="http://schemas.microsoft.com/office/powerpoint/2010/main" val="4220828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29348" y="473827"/>
            <a:ext cx="359150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COASTAL DARKENING</a:t>
            </a:r>
          </a:p>
        </p:txBody>
      </p:sp>
      <p:pic>
        <p:nvPicPr>
          <p:cNvPr id="1026" name="Picture 2" descr="tuf boat and murky water">
            <a:extLst>
              <a:ext uri="{FF2B5EF4-FFF2-40B4-BE49-F238E27FC236}">
                <a16:creationId xmlns:a16="http://schemas.microsoft.com/office/drawing/2014/main" id="{DE6FA470-9B13-E894-4018-DA5697C0BB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4802" y="381000"/>
            <a:ext cx="5993537" cy="3995691"/>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4">
            <a:extLst>
              <a:ext uri="{FF2B5EF4-FFF2-40B4-BE49-F238E27FC236}">
                <a16:creationId xmlns:a16="http://schemas.microsoft.com/office/drawing/2014/main" id="{5D8387AF-B419-E4E7-7706-2B947005AFB2}"/>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COASTAL DARKENING</a:t>
            </a:r>
          </a:p>
        </p:txBody>
      </p:sp>
      <p:pic>
        <p:nvPicPr>
          <p:cNvPr id="45058" name="Picture 2" descr="Coastal Darkening Is Threatening Marine Life - The Atlantic">
            <a:extLst>
              <a:ext uri="{FF2B5EF4-FFF2-40B4-BE49-F238E27FC236}">
                <a16:creationId xmlns:a16="http://schemas.microsoft.com/office/drawing/2014/main" id="{944C3DC8-82E8-8822-26E0-831E4E1E94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348" y="1390096"/>
            <a:ext cx="4714459" cy="47144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3D02029-0C02-0E7C-F98D-BD58CCE32D5B}"/>
              </a:ext>
            </a:extLst>
          </p:cNvPr>
          <p:cNvSpPr txBox="1"/>
          <p:nvPr/>
        </p:nvSpPr>
        <p:spPr>
          <a:xfrm>
            <a:off x="6014802" y="4471671"/>
            <a:ext cx="609452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Coastal Darkening Is Threatening Marine Life - The Atlantic</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Tree>
    <p:extLst>
      <p:ext uri="{BB962C8B-B14F-4D97-AF65-F5344CB8AC3E}">
        <p14:creationId xmlns:p14="http://schemas.microsoft.com/office/powerpoint/2010/main" val="17984917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29348" y="473827"/>
            <a:ext cx="359150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COASTAL DARKENING</a:t>
            </a:r>
          </a:p>
        </p:txBody>
      </p:sp>
      <p:sp>
        <p:nvSpPr>
          <p:cNvPr id="10" name="TextBox 9">
            <a:extLst>
              <a:ext uri="{FF2B5EF4-FFF2-40B4-BE49-F238E27FC236}">
                <a16:creationId xmlns:a16="http://schemas.microsoft.com/office/drawing/2014/main" id="{7EEA5FD8-62CF-260F-41BE-E80710575C42}"/>
              </a:ext>
            </a:extLst>
          </p:cNvPr>
          <p:cNvSpPr txBox="1"/>
          <p:nvPr/>
        </p:nvSpPr>
        <p:spPr>
          <a:xfrm>
            <a:off x="977668" y="1465060"/>
            <a:ext cx="10704945"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Coastal waters may become darker (coastal darkening) due to increased input of coloured compounds from terrestrial run-off and sediment resuspension</a:t>
            </a:r>
          </a:p>
        </p:txBody>
      </p:sp>
      <p:pic>
        <p:nvPicPr>
          <p:cNvPr id="24578" name="Picture 2" descr="Aerial river and sea view showing dissolved organic matter seeping into the Trent River, North Carolina">
            <a:extLst>
              <a:ext uri="{FF2B5EF4-FFF2-40B4-BE49-F238E27FC236}">
                <a16:creationId xmlns:a16="http://schemas.microsoft.com/office/drawing/2014/main" id="{24838E14-9E2A-F424-588C-AE7C97F608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7668" y="2172946"/>
            <a:ext cx="9244526" cy="444050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5D3E7C00-B6C7-9970-B869-B1EF9B3C3763}"/>
              </a:ext>
            </a:extLst>
          </p:cNvPr>
          <p:cNvSpPr/>
          <p:nvPr/>
        </p:nvSpPr>
        <p:spPr>
          <a:xfrm>
            <a:off x="10420721" y="4289735"/>
            <a:ext cx="1587221" cy="2323713"/>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hlinkClick r:id="rId4"/>
              </a:rPr>
              <a:t>The Environmental Threat You’ve Never Heard Of | </a:t>
            </a:r>
            <a:r>
              <a:rPr kumimoji="0" lang="en-GB" sz="2000" b="0" i="0" u="none" strike="noStrike" kern="1200" cap="none" spc="0" normalizeH="0" baseline="0" noProof="0" dirty="0" err="1">
                <a:ln>
                  <a:noFill/>
                </a:ln>
                <a:solidFill>
                  <a:srgbClr val="000000"/>
                </a:solidFill>
                <a:effectLst/>
                <a:uLnTx/>
                <a:uFillTx/>
                <a:latin typeface="Daytona Condensed Light"/>
                <a:ea typeface="+mn-ea"/>
                <a:cs typeface="+mn-cs"/>
                <a:hlinkClick r:id="rId4"/>
              </a:rPr>
              <a:t>Hakai</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hlinkClick r:id="rId4"/>
              </a:rPr>
              <a:t> Magazine</a:t>
            </a: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3" name="Footer Placeholder 4">
            <a:extLst>
              <a:ext uri="{FF2B5EF4-FFF2-40B4-BE49-F238E27FC236}">
                <a16:creationId xmlns:a16="http://schemas.microsoft.com/office/drawing/2014/main" id="{7358EB30-6B75-3456-0D07-4E8A1AE36D3D}"/>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COASTAL DARKENING</a:t>
            </a:r>
          </a:p>
        </p:txBody>
      </p:sp>
    </p:spTree>
    <p:extLst>
      <p:ext uri="{BB962C8B-B14F-4D97-AF65-F5344CB8AC3E}">
        <p14:creationId xmlns:p14="http://schemas.microsoft.com/office/powerpoint/2010/main" val="3244049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2081862-D8FC-3E8F-D05A-539C5AA03F19}"/>
              </a:ext>
            </a:extLst>
          </p:cNvPr>
          <p:cNvPicPr>
            <a:picLocks noChangeAspect="1"/>
          </p:cNvPicPr>
          <p:nvPr/>
        </p:nvPicPr>
        <p:blipFill rotWithShape="1">
          <a:blip r:embed="rId2"/>
          <a:srcRect l="15253" t="21953" r="20280" b="15152"/>
          <a:stretch/>
        </p:blipFill>
        <p:spPr>
          <a:xfrm>
            <a:off x="1902491" y="82759"/>
            <a:ext cx="10289509" cy="6692481"/>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129348" y="473827"/>
            <a:ext cx="3591508" cy="79144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COASTAL DARKENING</a:t>
            </a:r>
          </a:p>
        </p:txBody>
      </p:sp>
      <p:sp>
        <p:nvSpPr>
          <p:cNvPr id="10" name="TextBox 9">
            <a:extLst>
              <a:ext uri="{FF2B5EF4-FFF2-40B4-BE49-F238E27FC236}">
                <a16:creationId xmlns:a16="http://schemas.microsoft.com/office/drawing/2014/main" id="{A35E02C0-D038-8AFD-892F-CEDBF9E48AAF}"/>
              </a:ext>
            </a:extLst>
          </p:cNvPr>
          <p:cNvSpPr txBox="1"/>
          <p:nvPr/>
        </p:nvSpPr>
        <p:spPr>
          <a:xfrm>
            <a:off x="9034798" y="381000"/>
            <a:ext cx="3048000"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Local impacts of coastal darkening on contaminant </a:t>
            </a:r>
          </a:p>
          <a:p>
            <a:pPr marL="342900" marR="0" lvl="0" indent="-342900" algn="l" defTabSz="914400" rtl="0" eaLnBrk="1" fontAlgn="auto" latinLnBrk="0" hangingPunct="1">
              <a:lnSpc>
                <a:spcPct val="100000"/>
              </a:lnSpc>
              <a:spcBef>
                <a:spcPts val="0"/>
              </a:spcBef>
              <a:spcAft>
                <a:spcPts val="0"/>
              </a:spcAft>
              <a:buClrTx/>
              <a:buSzTx/>
              <a:buFontTx/>
              <a:buAutoNum type="arabicParenBoth"/>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transport, </a:t>
            </a:r>
          </a:p>
          <a:p>
            <a:pPr marL="342900" marR="0" lvl="0" indent="-342900" algn="l" defTabSz="914400" rtl="0" eaLnBrk="1" fontAlgn="auto" latinLnBrk="0" hangingPunct="1">
              <a:lnSpc>
                <a:spcPct val="100000"/>
              </a:lnSpc>
              <a:spcBef>
                <a:spcPts val="0"/>
              </a:spcBef>
              <a:spcAft>
                <a:spcPts val="0"/>
              </a:spcAft>
              <a:buClrTx/>
              <a:buSzTx/>
              <a:buFontTx/>
              <a:buAutoNum type="arabicParenBoth"/>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fate and bioavailability</a:t>
            </a:r>
          </a:p>
          <a:p>
            <a:pPr marL="342900" marR="0" lvl="0" indent="-342900" algn="l" defTabSz="914400" rtl="0" eaLnBrk="1" fontAlgn="auto" latinLnBrk="0" hangingPunct="1">
              <a:lnSpc>
                <a:spcPct val="100000"/>
              </a:lnSpc>
              <a:spcBef>
                <a:spcPts val="0"/>
              </a:spcBef>
              <a:spcAft>
                <a:spcPts val="0"/>
              </a:spcAft>
              <a:buClrTx/>
              <a:buSzTx/>
              <a:buFontTx/>
              <a:buAutoNum type="arabicParenBoth"/>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uptake and trophic transfer</a:t>
            </a:r>
          </a:p>
        </p:txBody>
      </p:sp>
      <p:sp>
        <p:nvSpPr>
          <p:cNvPr id="11" name="Rectangle 10">
            <a:extLst>
              <a:ext uri="{FF2B5EF4-FFF2-40B4-BE49-F238E27FC236}">
                <a16:creationId xmlns:a16="http://schemas.microsoft.com/office/drawing/2014/main" id="{7FD6A75F-411F-55FD-92D9-26722ACA5C76}"/>
              </a:ext>
            </a:extLst>
          </p:cNvPr>
          <p:cNvSpPr/>
          <p:nvPr/>
        </p:nvSpPr>
        <p:spPr>
          <a:xfrm>
            <a:off x="140386" y="3664730"/>
            <a:ext cx="1762105" cy="3046988"/>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AU" sz="1600" b="0" i="0" u="none" strike="noStrike" kern="1200" cap="none" spc="0" normalizeH="0" baseline="0" noProof="0" dirty="0">
                <a:ln>
                  <a:noFill/>
                </a:ln>
                <a:solidFill>
                  <a:srgbClr val="000000"/>
                </a:solidFill>
                <a:effectLst/>
                <a:uLnTx/>
                <a:uFillTx/>
                <a:latin typeface="Daytona Condensed Light"/>
                <a:ea typeface="+mn-ea"/>
                <a:cs typeface="Calibri"/>
              </a:rPr>
              <a:t>McGovern et al (2019). </a:t>
            </a:r>
            <a:r>
              <a:rPr kumimoji="0" lang="en-GB" sz="1600" b="0" i="0" u="none" strike="noStrike" kern="1200" cap="none" spc="0" normalizeH="0" baseline="0" noProof="0" dirty="0">
                <a:ln>
                  <a:noFill/>
                </a:ln>
                <a:solidFill>
                  <a:srgbClr val="000000"/>
                </a:solidFill>
                <a:effectLst/>
                <a:uLnTx/>
                <a:uFillTx/>
                <a:latin typeface="Daytona Condensed Light"/>
                <a:ea typeface="+mn-ea"/>
                <a:cs typeface="+mn-cs"/>
                <a:hlinkClick r:id="rId3"/>
              </a:rPr>
              <a:t>Implications of Coastal Darkening for Contaminant Transport, Bioavailability, and Trophic Transfer in Northern Coastal Waters | Environmental Science &amp; Technology (acs.org)</a:t>
            </a:r>
            <a:endParaRPr kumimoji="0" lang="en-GB" sz="16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2" name="Footer Placeholder 4">
            <a:extLst>
              <a:ext uri="{FF2B5EF4-FFF2-40B4-BE49-F238E27FC236}">
                <a16:creationId xmlns:a16="http://schemas.microsoft.com/office/drawing/2014/main" id="{6C77DA30-0D7E-BFA6-4485-FED338B323C9}"/>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COASTAL DARKENING</a:t>
            </a:r>
          </a:p>
        </p:txBody>
      </p:sp>
    </p:spTree>
    <p:extLst>
      <p:ext uri="{BB962C8B-B14F-4D97-AF65-F5344CB8AC3E}">
        <p14:creationId xmlns:p14="http://schemas.microsoft.com/office/powerpoint/2010/main" val="82521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INCREASED TOXICITY OF METAL POLLUTION DUE TO OCEAN ACIDIFICATION</a:t>
            </a:r>
          </a:p>
        </p:txBody>
      </p:sp>
      <p:sp>
        <p:nvSpPr>
          <p:cNvPr id="2" name="Footer Placeholder 4">
            <a:extLst>
              <a:ext uri="{FF2B5EF4-FFF2-40B4-BE49-F238E27FC236}">
                <a16:creationId xmlns:a16="http://schemas.microsoft.com/office/drawing/2014/main" id="{400EABC6-1A1F-05A5-128E-F29D866EEEC6}"/>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INCREASED TOXICITY OF METAL POLLUTION</a:t>
            </a:r>
          </a:p>
        </p:txBody>
      </p:sp>
      <p:pic>
        <p:nvPicPr>
          <p:cNvPr id="27652" name="Picture 4" descr="How Does pH Affect Water Quality? | Atlas Scientific">
            <a:extLst>
              <a:ext uri="{FF2B5EF4-FFF2-40B4-BE49-F238E27FC236}">
                <a16:creationId xmlns:a16="http://schemas.microsoft.com/office/drawing/2014/main" id="{574B4A7E-C53A-0DF8-B6AE-9F902D0486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1636" y="3323116"/>
            <a:ext cx="9753600" cy="31432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Calibri"/>
              </a:rPr>
              <a:t>Seawater pH?</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4" name="Rectangle 3">
            <a:extLst>
              <a:ext uri="{FF2B5EF4-FFF2-40B4-BE49-F238E27FC236}">
                <a16:creationId xmlns:a16="http://schemas.microsoft.com/office/drawing/2014/main" id="{8CF8F9C1-527B-5AD7-0942-6F6945BF892F}"/>
              </a:ext>
            </a:extLst>
          </p:cNvPr>
          <p:cNvSpPr/>
          <p:nvPr/>
        </p:nvSpPr>
        <p:spPr>
          <a:xfrm>
            <a:off x="6613864" y="4012707"/>
            <a:ext cx="656948" cy="2752077"/>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Daytona Condensed Light"/>
              <a:ea typeface="+mn-ea"/>
              <a:cs typeface="+mn-cs"/>
            </a:endParaRPr>
          </a:p>
        </p:txBody>
      </p:sp>
    </p:spTree>
    <p:extLst>
      <p:ext uri="{BB962C8B-B14F-4D97-AF65-F5344CB8AC3E}">
        <p14:creationId xmlns:p14="http://schemas.microsoft.com/office/powerpoint/2010/main" val="29150068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INCREASED TOXICITY OF METAL POLLUTION DUE TO OCEAN ACIDIFICATION</a:t>
            </a:r>
          </a:p>
        </p:txBody>
      </p:sp>
      <p:pic>
        <p:nvPicPr>
          <p:cNvPr id="27652" name="Picture 4" descr="How Does pH Affect Water Quality? | Atlas Scientific">
            <a:extLst>
              <a:ext uri="{FF2B5EF4-FFF2-40B4-BE49-F238E27FC236}">
                <a16:creationId xmlns:a16="http://schemas.microsoft.com/office/drawing/2014/main" id="{574B4A7E-C53A-0DF8-B6AE-9F902D0486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1636" y="3323116"/>
            <a:ext cx="9753600" cy="31432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Calibri"/>
              </a:rPr>
              <a:t>Seawater pH?</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8" name="TextBox 7">
            <a:extLst>
              <a:ext uri="{FF2B5EF4-FFF2-40B4-BE49-F238E27FC236}">
                <a16:creationId xmlns:a16="http://schemas.microsoft.com/office/drawing/2014/main" id="{9DECCE32-84D3-052D-DC0A-155813B9F04C}"/>
              </a:ext>
            </a:extLst>
          </p:cNvPr>
          <p:cNvSpPr txBox="1"/>
          <p:nvPr/>
        </p:nvSpPr>
        <p:spPr>
          <a:xfrm>
            <a:off x="5213412" y="1568790"/>
            <a:ext cx="6094520"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Prior to the Industrial Revolution, average ocean pH was about 8.2. Today, average ocean pH is about 8.1. </a:t>
            </a:r>
          </a:p>
        </p:txBody>
      </p:sp>
      <p:sp>
        <p:nvSpPr>
          <p:cNvPr id="9" name="Rectangle 8">
            <a:extLst>
              <a:ext uri="{FF2B5EF4-FFF2-40B4-BE49-F238E27FC236}">
                <a16:creationId xmlns:a16="http://schemas.microsoft.com/office/drawing/2014/main" id="{5FA9EEED-140E-CEEB-0EC8-73B9CD6C2CB4}"/>
              </a:ext>
            </a:extLst>
          </p:cNvPr>
          <p:cNvSpPr/>
          <p:nvPr/>
        </p:nvSpPr>
        <p:spPr>
          <a:xfrm>
            <a:off x="6613864" y="4012707"/>
            <a:ext cx="656948" cy="2752077"/>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Daytona Condensed Light"/>
              <a:ea typeface="+mn-ea"/>
              <a:cs typeface="+mn-cs"/>
            </a:endParaRPr>
          </a:p>
        </p:txBody>
      </p:sp>
      <p:sp>
        <p:nvSpPr>
          <p:cNvPr id="10" name="Footer Placeholder 4">
            <a:extLst>
              <a:ext uri="{FF2B5EF4-FFF2-40B4-BE49-F238E27FC236}">
                <a16:creationId xmlns:a16="http://schemas.microsoft.com/office/drawing/2014/main" id="{88C2FFC1-31AA-7142-D40D-D5954842FA7F}"/>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INCREASED TOXICITY OF METAL POLLUTION</a:t>
            </a:r>
          </a:p>
        </p:txBody>
      </p:sp>
    </p:spTree>
    <p:extLst>
      <p:ext uri="{BB962C8B-B14F-4D97-AF65-F5344CB8AC3E}">
        <p14:creationId xmlns:p14="http://schemas.microsoft.com/office/powerpoint/2010/main" val="2696859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INCREASED TOXICITY OF METAL POLLUTION DUE TO OCEAN ACIDIFICATION</a:t>
            </a:r>
          </a:p>
        </p:txBody>
      </p:sp>
      <p:pic>
        <p:nvPicPr>
          <p:cNvPr id="27652" name="Picture 4" descr="How Does pH Affect Water Quality? | Atlas Scientific">
            <a:extLst>
              <a:ext uri="{FF2B5EF4-FFF2-40B4-BE49-F238E27FC236}">
                <a16:creationId xmlns:a16="http://schemas.microsoft.com/office/drawing/2014/main" id="{574B4A7E-C53A-0DF8-B6AE-9F902D0486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1636" y="3323116"/>
            <a:ext cx="9753600" cy="31432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Calibri"/>
              </a:rPr>
              <a:t>Seawater pH?</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8" name="TextBox 7">
            <a:extLst>
              <a:ext uri="{FF2B5EF4-FFF2-40B4-BE49-F238E27FC236}">
                <a16:creationId xmlns:a16="http://schemas.microsoft.com/office/drawing/2014/main" id="{9DECCE32-84D3-052D-DC0A-155813B9F04C}"/>
              </a:ext>
            </a:extLst>
          </p:cNvPr>
          <p:cNvSpPr txBox="1"/>
          <p:nvPr/>
        </p:nvSpPr>
        <p:spPr>
          <a:xfrm>
            <a:off x="5213412" y="1568790"/>
            <a:ext cx="6094520"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Prior to the Industrial Revolution, average ocean pH was about 8.2. Today, average ocean pH is about 8.1.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5" name="TextBox 4">
            <a:extLst>
              <a:ext uri="{FF2B5EF4-FFF2-40B4-BE49-F238E27FC236}">
                <a16:creationId xmlns:a16="http://schemas.microsoft.com/office/drawing/2014/main" id="{9C0869E0-26B6-8E17-D736-E7FEF2D9216F}"/>
              </a:ext>
            </a:extLst>
          </p:cNvPr>
          <p:cNvSpPr txBox="1"/>
          <p:nvPr/>
        </p:nvSpPr>
        <p:spPr>
          <a:xfrm>
            <a:off x="1431636" y="2581239"/>
            <a:ext cx="10100457"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This might not seem like much of a difference, but the relationship between pH and acidity is not direct. Each decrease of one pH unit is a ten-fold increase in acidity. This means that the acidity of the ocean today, on average, is about </a:t>
            </a:r>
            <a:r>
              <a:rPr kumimoji="0" lang="en-GB" sz="2000" b="0" i="0" u="none" strike="noStrike" kern="1200" cap="none" spc="0" normalizeH="0" baseline="0" noProof="0" dirty="0">
                <a:ln>
                  <a:noFill/>
                </a:ln>
                <a:solidFill>
                  <a:srgbClr val="FF0000"/>
                </a:solidFill>
                <a:effectLst/>
                <a:uLnTx/>
                <a:uFillTx/>
                <a:latin typeface="Daytona Condensed Light"/>
                <a:ea typeface="+mn-ea"/>
                <a:cs typeface="+mn-cs"/>
              </a:rPr>
              <a:t>25% greater than it was during preindustrial times.</a:t>
            </a:r>
          </a:p>
        </p:txBody>
      </p:sp>
      <p:sp>
        <p:nvSpPr>
          <p:cNvPr id="6" name="Rectangle 5">
            <a:extLst>
              <a:ext uri="{FF2B5EF4-FFF2-40B4-BE49-F238E27FC236}">
                <a16:creationId xmlns:a16="http://schemas.microsoft.com/office/drawing/2014/main" id="{61B5A722-CB26-E426-421C-1D4269BA55BE}"/>
              </a:ext>
            </a:extLst>
          </p:cNvPr>
          <p:cNvSpPr/>
          <p:nvPr/>
        </p:nvSpPr>
        <p:spPr>
          <a:xfrm>
            <a:off x="6613864" y="4012707"/>
            <a:ext cx="656948" cy="2752077"/>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Daytona Condensed Light"/>
              <a:ea typeface="+mn-ea"/>
              <a:cs typeface="+mn-cs"/>
            </a:endParaRPr>
          </a:p>
        </p:txBody>
      </p:sp>
      <p:sp>
        <p:nvSpPr>
          <p:cNvPr id="9" name="Footer Placeholder 4">
            <a:extLst>
              <a:ext uri="{FF2B5EF4-FFF2-40B4-BE49-F238E27FC236}">
                <a16:creationId xmlns:a16="http://schemas.microsoft.com/office/drawing/2014/main" id="{921E31B5-C3EF-BDE3-358E-9862F275D17C}"/>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INCREASED TOXICITY OF METAL POLLUTION</a:t>
            </a:r>
          </a:p>
        </p:txBody>
      </p:sp>
    </p:spTree>
    <p:extLst>
      <p:ext uri="{BB962C8B-B14F-4D97-AF65-F5344CB8AC3E}">
        <p14:creationId xmlns:p14="http://schemas.microsoft.com/office/powerpoint/2010/main" val="1532169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INCREASED TOXICITY OF METAL POLLUTION DUE TO OCEAN ACIDIFICATION</a:t>
            </a:r>
          </a:p>
        </p:txBody>
      </p:sp>
      <p:sp>
        <p:nvSpPr>
          <p:cNvPr id="3" name="Rectangle 2">
            <a:extLst>
              <a:ext uri="{FF2B5EF4-FFF2-40B4-BE49-F238E27FC236}">
                <a16:creationId xmlns:a16="http://schemas.microsoft.com/office/drawing/2014/main" id="{E25BD193-4E99-4A4D-5A88-E093A0B2E84D}"/>
              </a:ext>
            </a:extLst>
          </p:cNvPr>
          <p:cNvSpPr/>
          <p:nvPr/>
        </p:nvSpPr>
        <p:spPr>
          <a:xfrm>
            <a:off x="1431636" y="1733512"/>
            <a:ext cx="1762105"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Calibri"/>
              </a:rPr>
              <a:t>Seawater pH?</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46082" name="Picture 2">
            <a:extLst>
              <a:ext uri="{FF2B5EF4-FFF2-40B4-BE49-F238E27FC236}">
                <a16:creationId xmlns:a16="http://schemas.microsoft.com/office/drawing/2014/main" id="{EFF8D9AB-AB6E-AEC0-D5BB-54FF6E8712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3961" y="1542505"/>
            <a:ext cx="7705797" cy="43345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896D71-EFD0-EC7A-0CD8-BB79AD02495C}"/>
              </a:ext>
            </a:extLst>
          </p:cNvPr>
          <p:cNvSpPr txBox="1"/>
          <p:nvPr/>
        </p:nvSpPr>
        <p:spPr>
          <a:xfrm>
            <a:off x="5355454" y="5877016"/>
            <a:ext cx="609452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Understanding the Science of Ocean and Coastal Acidification | US EPA</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0" name="TextBox 9">
            <a:extLst>
              <a:ext uri="{FF2B5EF4-FFF2-40B4-BE49-F238E27FC236}">
                <a16:creationId xmlns:a16="http://schemas.microsoft.com/office/drawing/2014/main" id="{7B093366-467D-39E2-CFCD-089E6CD3BD66}"/>
              </a:ext>
            </a:extLst>
          </p:cNvPr>
          <p:cNvSpPr txBox="1"/>
          <p:nvPr/>
        </p:nvSpPr>
        <p:spPr>
          <a:xfrm>
            <a:off x="5941380" y="6154015"/>
            <a:ext cx="609452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Credit: National Environmental Education Foundation (NEEF).</a:t>
            </a:r>
          </a:p>
        </p:txBody>
      </p:sp>
      <p:sp>
        <p:nvSpPr>
          <p:cNvPr id="11" name="Footer Placeholder 4">
            <a:extLst>
              <a:ext uri="{FF2B5EF4-FFF2-40B4-BE49-F238E27FC236}">
                <a16:creationId xmlns:a16="http://schemas.microsoft.com/office/drawing/2014/main" id="{8FD3D4B4-4924-7F43-39D8-E53DFD94F1B9}"/>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INCREASED TOXICITY OF METAL POLLUTION</a:t>
            </a:r>
          </a:p>
        </p:txBody>
      </p:sp>
    </p:spTree>
    <p:extLst>
      <p:ext uri="{BB962C8B-B14F-4D97-AF65-F5344CB8AC3E}">
        <p14:creationId xmlns:p14="http://schemas.microsoft.com/office/powerpoint/2010/main" val="11964062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INCREASED TOXICITY OF METAL POLLUTION DUE TO OCEAN ACIDIFICATION</a:t>
            </a:r>
          </a:p>
        </p:txBody>
      </p:sp>
      <p:pic>
        <p:nvPicPr>
          <p:cNvPr id="4" name="Picture 3">
            <a:extLst>
              <a:ext uri="{FF2B5EF4-FFF2-40B4-BE49-F238E27FC236}">
                <a16:creationId xmlns:a16="http://schemas.microsoft.com/office/drawing/2014/main" id="{3D00F9BF-E7FD-8143-9FD3-14414A8DE87B}"/>
              </a:ext>
            </a:extLst>
          </p:cNvPr>
          <p:cNvPicPr>
            <a:picLocks noChangeAspect="1"/>
          </p:cNvPicPr>
          <p:nvPr/>
        </p:nvPicPr>
        <p:blipFill rotWithShape="1">
          <a:blip r:embed="rId2"/>
          <a:srcRect l="41658" t="27055" r="28914" b="24013"/>
          <a:stretch/>
        </p:blipFill>
        <p:spPr>
          <a:xfrm>
            <a:off x="1012053" y="1375679"/>
            <a:ext cx="4918230" cy="5451878"/>
          </a:xfrm>
          <a:prstGeom prst="rect">
            <a:avLst/>
          </a:prstGeom>
        </p:spPr>
      </p:pic>
      <p:sp>
        <p:nvSpPr>
          <p:cNvPr id="6" name="TextBox 5">
            <a:extLst>
              <a:ext uri="{FF2B5EF4-FFF2-40B4-BE49-F238E27FC236}">
                <a16:creationId xmlns:a16="http://schemas.microsoft.com/office/drawing/2014/main" id="{2D192EDD-C9BF-75B9-08DA-3BECF54ABF03}"/>
              </a:ext>
            </a:extLst>
          </p:cNvPr>
          <p:cNvSpPr txBox="1"/>
          <p:nvPr/>
        </p:nvSpPr>
        <p:spPr>
          <a:xfrm>
            <a:off x="6125501" y="4813276"/>
            <a:ext cx="3850690"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The top graph shows the expected emissions of carbon in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GtC</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yr-1. The bottom graph shows expected pCO2 in the atmosphere (green line), and the change in pH (red line) as a function of time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Caldeira</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and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Wickett</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2003).</a:t>
            </a:r>
          </a:p>
        </p:txBody>
      </p:sp>
      <p:sp>
        <p:nvSpPr>
          <p:cNvPr id="9" name="TextBox 8">
            <a:extLst>
              <a:ext uri="{FF2B5EF4-FFF2-40B4-BE49-F238E27FC236}">
                <a16:creationId xmlns:a16="http://schemas.microsoft.com/office/drawing/2014/main" id="{E1D11810-BFB0-EE32-74A0-03FCD2093BBA}"/>
              </a:ext>
            </a:extLst>
          </p:cNvPr>
          <p:cNvSpPr txBox="1"/>
          <p:nvPr/>
        </p:nvSpPr>
        <p:spPr>
          <a:xfrm>
            <a:off x="7894468" y="6281700"/>
            <a:ext cx="609452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da-DK" sz="1800" b="0" i="0" u="none" strike="noStrike" kern="1200" cap="none" spc="0" normalizeH="0" baseline="0" noProof="0" dirty="0">
                <a:ln>
                  <a:noFill/>
                </a:ln>
                <a:solidFill>
                  <a:srgbClr val="000000"/>
                </a:solidFill>
                <a:effectLst/>
                <a:uLnTx/>
                <a:uFillTx/>
                <a:latin typeface="Daytona Condensed Light"/>
                <a:ea typeface="+mn-ea"/>
                <a:cs typeface="+mn-cs"/>
                <a:hlinkClick r:id="rId3"/>
              </a:rPr>
              <a:t>22-4_millero.pdf (tos.org)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0" name="Rectangle 9">
            <a:extLst>
              <a:ext uri="{FF2B5EF4-FFF2-40B4-BE49-F238E27FC236}">
                <a16:creationId xmlns:a16="http://schemas.microsoft.com/office/drawing/2014/main" id="{76752817-60D6-A730-9218-A058BEFAD818}"/>
              </a:ext>
            </a:extLst>
          </p:cNvPr>
          <p:cNvSpPr/>
          <p:nvPr/>
        </p:nvSpPr>
        <p:spPr>
          <a:xfrm>
            <a:off x="6261719" y="1819003"/>
            <a:ext cx="4918228" cy="1354217"/>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Calibri"/>
              </a:rPr>
              <a:t>GtC</a:t>
            </a:r>
            <a:r>
              <a:rPr kumimoji="0" lang="en-GB" sz="1800" b="0" i="0" u="none" strike="noStrike" kern="1200" cap="none" spc="0" normalizeH="0" baseline="0" noProof="0" dirty="0">
                <a:ln>
                  <a:noFill/>
                </a:ln>
                <a:solidFill>
                  <a:srgbClr val="000000"/>
                </a:solidFill>
                <a:effectLst/>
                <a:uLnTx/>
                <a:uFillTx/>
                <a:latin typeface="Daytona Condensed Light"/>
                <a:ea typeface="+mn-ea"/>
                <a:cs typeface="Calibri"/>
              </a:rPr>
              <a:t>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Calibri"/>
              </a:rPr>
              <a:t>yr</a:t>
            </a:r>
            <a:r>
              <a:rPr kumimoji="0" lang="en-GB" sz="1800" b="0" i="0" u="none" strike="noStrike" kern="1200" cap="none" spc="0" normalizeH="0" baseline="0" noProof="0" dirty="0">
                <a:ln>
                  <a:noFill/>
                </a:ln>
                <a:solidFill>
                  <a:srgbClr val="000000"/>
                </a:solidFill>
                <a:effectLst/>
                <a:uLnTx/>
                <a:uFillTx/>
                <a:latin typeface="Daytona Condensed Light"/>
                <a:ea typeface="+mn-ea"/>
                <a:cs typeface="Calibri"/>
              </a:rPr>
              <a:t>^-1 = Gigatons of carbon (that's 10 x 10^9 tons of carbon per year) or </a:t>
            </a:r>
            <a:r>
              <a:rPr kumimoji="0" lang="en-GB" sz="1800" b="0" i="0" u="none" strike="noStrike" kern="1200" cap="none" spc="0" normalizeH="0" baseline="0" noProof="0" dirty="0">
                <a:ln>
                  <a:noFill/>
                </a:ln>
                <a:solidFill>
                  <a:srgbClr val="FF0000"/>
                </a:solidFill>
                <a:effectLst/>
                <a:uLnTx/>
                <a:uFillTx/>
                <a:latin typeface="Daytona Condensed Light"/>
                <a:ea typeface="+mn-ea"/>
                <a:cs typeface="Calibri"/>
              </a:rPr>
              <a:t>1,000,000,000 tonnes </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dirty="0">
              <a:ln>
                <a:noFill/>
              </a:ln>
              <a:solidFill>
                <a:srgbClr val="FF0000"/>
              </a:solidFill>
              <a:effectLst/>
              <a:uLnTx/>
              <a:uFillTx/>
              <a:latin typeface="Daytona Condensed Light"/>
              <a:ea typeface="+mn-ea"/>
              <a:cs typeface="Calibri"/>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Calibri"/>
              </a:rPr>
              <a:t>pCO2 = partial pressure of carbon dioxide </a:t>
            </a:r>
          </a:p>
        </p:txBody>
      </p:sp>
      <p:sp>
        <p:nvSpPr>
          <p:cNvPr id="11" name="Footer Placeholder 4">
            <a:extLst>
              <a:ext uri="{FF2B5EF4-FFF2-40B4-BE49-F238E27FC236}">
                <a16:creationId xmlns:a16="http://schemas.microsoft.com/office/drawing/2014/main" id="{9BE6DCCC-60C5-6D58-7CA9-E3DFB57C1434}"/>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INCREASED TOXICITY OF METAL POLLUTION</a:t>
            </a:r>
          </a:p>
        </p:txBody>
      </p:sp>
    </p:spTree>
    <p:extLst>
      <p:ext uri="{BB962C8B-B14F-4D97-AF65-F5344CB8AC3E}">
        <p14:creationId xmlns:p14="http://schemas.microsoft.com/office/powerpoint/2010/main" val="3971211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INCREASED TOXICITY OF METAL POLLUTION DUE TO OCEAN ACIDIFICATION</a:t>
            </a:r>
          </a:p>
        </p:txBody>
      </p:sp>
      <p:pic>
        <p:nvPicPr>
          <p:cNvPr id="13" name="Picture 12">
            <a:extLst>
              <a:ext uri="{FF2B5EF4-FFF2-40B4-BE49-F238E27FC236}">
                <a16:creationId xmlns:a16="http://schemas.microsoft.com/office/drawing/2014/main" id="{F3CC602E-DBD9-FE8F-FFC6-C6CF37593FE2}"/>
              </a:ext>
            </a:extLst>
          </p:cNvPr>
          <p:cNvPicPr>
            <a:picLocks noChangeAspect="1"/>
          </p:cNvPicPr>
          <p:nvPr/>
        </p:nvPicPr>
        <p:blipFill rotWithShape="1">
          <a:blip r:embed="rId2"/>
          <a:srcRect l="36825" t="29385" r="21320" b="34240"/>
          <a:stretch/>
        </p:blipFill>
        <p:spPr>
          <a:xfrm>
            <a:off x="887766" y="1443841"/>
            <a:ext cx="6211236" cy="3598676"/>
          </a:xfrm>
          <a:prstGeom prst="rect">
            <a:avLst/>
          </a:prstGeom>
        </p:spPr>
      </p:pic>
      <p:sp>
        <p:nvSpPr>
          <p:cNvPr id="15" name="TextBox 14">
            <a:extLst>
              <a:ext uri="{FF2B5EF4-FFF2-40B4-BE49-F238E27FC236}">
                <a16:creationId xmlns:a16="http://schemas.microsoft.com/office/drawing/2014/main" id="{275270AF-D74D-C2CD-4A05-8F8F110FFF5D}"/>
              </a:ext>
            </a:extLst>
          </p:cNvPr>
          <p:cNvSpPr txBox="1"/>
          <p:nvPr/>
        </p:nvSpPr>
        <p:spPr>
          <a:xfrm>
            <a:off x="1289482" y="5084055"/>
            <a:ext cx="5732755"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The decrease in the concentrations of OH– and CO3 2– ions in seawater due to ocean acidification (calculated using the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Millero</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et al., 2006, carbonate constants). </a:t>
            </a:r>
          </a:p>
        </p:txBody>
      </p:sp>
      <p:sp>
        <p:nvSpPr>
          <p:cNvPr id="3" name="Rectangle 2">
            <a:extLst>
              <a:ext uri="{FF2B5EF4-FFF2-40B4-BE49-F238E27FC236}">
                <a16:creationId xmlns:a16="http://schemas.microsoft.com/office/drawing/2014/main" id="{0707BBDF-40A4-6470-6A63-D2E6A76E82DD}"/>
              </a:ext>
            </a:extLst>
          </p:cNvPr>
          <p:cNvSpPr/>
          <p:nvPr/>
        </p:nvSpPr>
        <p:spPr>
          <a:xfrm>
            <a:off x="7099002" y="5219150"/>
            <a:ext cx="2426738" cy="78483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OH– = Hydroxide</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202124"/>
                </a:solidFill>
                <a:effectLst/>
                <a:uLnTx/>
                <a:uFillTx/>
                <a:latin typeface="Daytona Condensed Light"/>
                <a:ea typeface="+mn-ea"/>
                <a:cs typeface="+mn-cs"/>
              </a:rPr>
              <a:t>CO₃²⁻</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  Carbonate</a:t>
            </a:r>
          </a:p>
        </p:txBody>
      </p:sp>
      <p:sp>
        <p:nvSpPr>
          <p:cNvPr id="4" name="Footer Placeholder 4">
            <a:extLst>
              <a:ext uri="{FF2B5EF4-FFF2-40B4-BE49-F238E27FC236}">
                <a16:creationId xmlns:a16="http://schemas.microsoft.com/office/drawing/2014/main" id="{99B44BAA-92D7-D92F-9F60-50DEAC078C7D}"/>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INCREASED TOXICITY OF METAL POLLUTION</a:t>
            </a:r>
          </a:p>
        </p:txBody>
      </p:sp>
    </p:spTree>
    <p:extLst>
      <p:ext uri="{BB962C8B-B14F-4D97-AF65-F5344CB8AC3E}">
        <p14:creationId xmlns:p14="http://schemas.microsoft.com/office/powerpoint/2010/main" val="18891239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INCREASED TOXICITY OF METAL POLLUTION DUE TO OCEAN ACIDIFICATION</a:t>
            </a:r>
          </a:p>
        </p:txBody>
      </p:sp>
      <p:pic>
        <p:nvPicPr>
          <p:cNvPr id="28674" name="Picture 2">
            <a:extLst>
              <a:ext uri="{FF2B5EF4-FFF2-40B4-BE49-F238E27FC236}">
                <a16:creationId xmlns:a16="http://schemas.microsoft.com/office/drawing/2014/main" id="{6BE8566A-BCF1-DAB3-0D3E-8139895BEC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1245" y="1404256"/>
            <a:ext cx="6155231" cy="518335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39F7E17D-61A1-425C-A7D1-2FC1220311C7}"/>
              </a:ext>
            </a:extLst>
          </p:cNvPr>
          <p:cNvSpPr/>
          <p:nvPr/>
        </p:nvSpPr>
        <p:spPr>
          <a:xfrm>
            <a:off x="7434689" y="5110280"/>
            <a:ext cx="2623710" cy="1477328"/>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Frontiers | The Combined Effects of Ocean Acidification and Heavy Metals on Marine Organisms: A Meta-Analysis (frontiersin.org)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0" name="Rectangle 9">
            <a:extLst>
              <a:ext uri="{FF2B5EF4-FFF2-40B4-BE49-F238E27FC236}">
                <a16:creationId xmlns:a16="http://schemas.microsoft.com/office/drawing/2014/main" id="{F0BC5A5D-7946-81F8-2ED6-1AB21FA05F00}"/>
              </a:ext>
            </a:extLst>
          </p:cNvPr>
          <p:cNvSpPr/>
          <p:nvPr/>
        </p:nvSpPr>
        <p:spPr>
          <a:xfrm>
            <a:off x="7434689" y="1579305"/>
            <a:ext cx="2543812" cy="78483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OA = Ocean Acidification </a:t>
            </a: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HM = Heavy Metals </a:t>
            </a:r>
          </a:p>
        </p:txBody>
      </p:sp>
      <p:sp>
        <p:nvSpPr>
          <p:cNvPr id="11" name="Footer Placeholder 4">
            <a:extLst>
              <a:ext uri="{FF2B5EF4-FFF2-40B4-BE49-F238E27FC236}">
                <a16:creationId xmlns:a16="http://schemas.microsoft.com/office/drawing/2014/main" id="{D28BF385-B95E-A290-60A4-B2E3AFB74264}"/>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INCREASED TOXICITY OF METAL POLLUTION</a:t>
            </a:r>
          </a:p>
        </p:txBody>
      </p:sp>
    </p:spTree>
    <p:extLst>
      <p:ext uri="{BB962C8B-B14F-4D97-AF65-F5344CB8AC3E}">
        <p14:creationId xmlns:p14="http://schemas.microsoft.com/office/powerpoint/2010/main" val="16645401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INCREASED TOXICITY OF METAL POLLUTION DUE TO OCEAN ACIDIFICATION</a:t>
            </a:r>
          </a:p>
        </p:txBody>
      </p:sp>
      <p:sp>
        <p:nvSpPr>
          <p:cNvPr id="6" name="TextBox 5">
            <a:extLst>
              <a:ext uri="{FF2B5EF4-FFF2-40B4-BE49-F238E27FC236}">
                <a16:creationId xmlns:a16="http://schemas.microsoft.com/office/drawing/2014/main" id="{110EA6C1-6CDF-D551-0C62-96E06D1F4879}"/>
              </a:ext>
            </a:extLst>
          </p:cNvPr>
          <p:cNvSpPr txBox="1"/>
          <p:nvPr/>
        </p:nvSpPr>
        <p:spPr>
          <a:xfrm>
            <a:off x="279859" y="5225604"/>
            <a:ext cx="3802098"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Ocean acidification increases copper toxicity differentially in two key marine invertebrates with distinct acid-base responses | Scientific Reports (nature.com)</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26626" name="Picture 2" descr="Accumulation and transfer of metals in the marine food chain.">
            <a:extLst>
              <a:ext uri="{FF2B5EF4-FFF2-40B4-BE49-F238E27FC236}">
                <a16:creationId xmlns:a16="http://schemas.microsoft.com/office/drawing/2014/main" id="{839AA552-5DE9-1A9D-C755-4C0951A0C0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9687" y="912510"/>
            <a:ext cx="8096250" cy="5829300"/>
          </a:xfrm>
          <a:prstGeom prst="rect">
            <a:avLst/>
          </a:prstGeom>
          <a:noFill/>
          <a:extLst>
            <a:ext uri="{909E8E84-426E-40DD-AFC4-6F175D3DCCD1}">
              <a14:hiddenFill xmlns:a14="http://schemas.microsoft.com/office/drawing/2010/main">
                <a:solidFill>
                  <a:srgbClr val="FFFFFF"/>
                </a:solidFill>
              </a14:hiddenFill>
            </a:ext>
          </a:extLst>
        </p:spPr>
      </p:pic>
      <p:sp>
        <p:nvSpPr>
          <p:cNvPr id="8" name="Footer Placeholder 4">
            <a:extLst>
              <a:ext uri="{FF2B5EF4-FFF2-40B4-BE49-F238E27FC236}">
                <a16:creationId xmlns:a16="http://schemas.microsoft.com/office/drawing/2014/main" id="{F905500D-82BF-211B-2167-96DCF0CC9B1B}"/>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INCREASED TOXICITY OF METAL POLLUTION</a:t>
            </a:r>
          </a:p>
        </p:txBody>
      </p:sp>
    </p:spTree>
    <p:extLst>
      <p:ext uri="{BB962C8B-B14F-4D97-AF65-F5344CB8AC3E}">
        <p14:creationId xmlns:p14="http://schemas.microsoft.com/office/powerpoint/2010/main" val="3482843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61245" y="391634"/>
            <a:ext cx="9928513" cy="96933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INCREASED TOXICITY OF METAL POLLUTION DUE TO OCEAN ACIDIFICATION</a:t>
            </a:r>
          </a:p>
        </p:txBody>
      </p:sp>
      <p:sp>
        <p:nvSpPr>
          <p:cNvPr id="9" name="TextBox 8">
            <a:extLst>
              <a:ext uri="{FF2B5EF4-FFF2-40B4-BE49-F238E27FC236}">
                <a16:creationId xmlns:a16="http://schemas.microsoft.com/office/drawing/2014/main" id="{03C6C0CB-910F-D392-7AAC-10259EAA93D8}"/>
              </a:ext>
            </a:extLst>
          </p:cNvPr>
          <p:cNvSpPr txBox="1"/>
          <p:nvPr/>
        </p:nvSpPr>
        <p:spPr>
          <a:xfrm>
            <a:off x="1161245" y="6017597"/>
            <a:ext cx="6096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Assessing Ocean Acidification as a Driver for Enhanced Metals Uptake by Blue Mussels - NCCOS Coastal Science Website (noaa.gov)</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25602" name="Picture 2" descr="Blue Mussels (Mytilus edulis).">
            <a:extLst>
              <a:ext uri="{FF2B5EF4-FFF2-40B4-BE49-F238E27FC236}">
                <a16:creationId xmlns:a16="http://schemas.microsoft.com/office/drawing/2014/main" id="{A5B23843-A56E-ABCB-6794-5E81D8043B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7494" y="4200864"/>
            <a:ext cx="3398252" cy="226550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AF7492C-50F9-729F-0E2A-F6903F2E8832}"/>
              </a:ext>
            </a:extLst>
          </p:cNvPr>
          <p:cNvSpPr txBox="1"/>
          <p:nvPr/>
        </p:nvSpPr>
        <p:spPr>
          <a:xfrm>
            <a:off x="7750923" y="6492089"/>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53A0"/>
                </a:solidFill>
                <a:effectLst/>
                <a:uLnTx/>
                <a:uFillTx/>
                <a:latin typeface="Daytona Condensed Light"/>
                <a:ea typeface="+mn-ea"/>
                <a:cs typeface="+mn-cs"/>
              </a:rPr>
              <a:t>Blue Mussels (</a:t>
            </a:r>
            <a:r>
              <a:rPr kumimoji="0" lang="en-GB" sz="1800" b="0" i="1" u="none" strike="noStrike" kern="1200" cap="none" spc="0" normalizeH="0" baseline="0" noProof="0" dirty="0">
                <a:ln>
                  <a:noFill/>
                </a:ln>
                <a:solidFill>
                  <a:srgbClr val="0053A0"/>
                </a:solidFill>
                <a:effectLst/>
                <a:uLnTx/>
                <a:uFillTx/>
                <a:latin typeface="Daytona Condensed Light"/>
                <a:ea typeface="+mn-ea"/>
                <a:cs typeface="+mn-cs"/>
              </a:rPr>
              <a:t>Mytilus edulis</a:t>
            </a:r>
            <a:r>
              <a:rPr kumimoji="0" lang="en-GB" sz="1800" b="0" i="0" u="none" strike="noStrike" kern="1200" cap="none" spc="0" normalizeH="0" baseline="0" noProof="0" dirty="0">
                <a:ln>
                  <a:noFill/>
                </a:ln>
                <a:solidFill>
                  <a:srgbClr val="0053A0"/>
                </a:solidFill>
                <a:effectLst/>
                <a:uLnTx/>
                <a:uFillTx/>
                <a:latin typeface="Daytona Condensed Light"/>
                <a:ea typeface="+mn-ea"/>
                <a:cs typeface="+mn-cs"/>
              </a:rPr>
              <a:t>). Credit: NOAA NMFS.</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25606" name="Picture 6">
            <a:extLst>
              <a:ext uri="{FF2B5EF4-FFF2-40B4-BE49-F238E27FC236}">
                <a16:creationId xmlns:a16="http://schemas.microsoft.com/office/drawing/2014/main" id="{BC6C7B78-3866-0A66-BA92-A15BA3FF4D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2242" y="1360966"/>
            <a:ext cx="7440909" cy="4656631"/>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B9AC4D55-2803-F762-3917-9FAB97D9D0B9}"/>
              </a:ext>
            </a:extLst>
          </p:cNvPr>
          <p:cNvSpPr txBox="1"/>
          <p:nvPr/>
        </p:nvSpPr>
        <p:spPr>
          <a:xfrm>
            <a:off x="8714375" y="1456808"/>
            <a:ext cx="3311371"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5"/>
              </a:rPr>
              <a:t>Toxics | Free Full-Text | Factors Affecting the Adsorption of Heavy Metals by Microplastics and Their Toxic Effects on Fish (mdpi.com)</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8" name="Footer Placeholder 4">
            <a:extLst>
              <a:ext uri="{FF2B5EF4-FFF2-40B4-BE49-F238E27FC236}">
                <a16:creationId xmlns:a16="http://schemas.microsoft.com/office/drawing/2014/main" id="{F8ECF039-320B-772B-0EBA-EEB7A6F7DC06}"/>
              </a:ext>
            </a:extLst>
          </p:cNvPr>
          <p:cNvSpPr txBox="1">
            <a:spLocks/>
          </p:cNvSpPr>
          <p:nvPr/>
        </p:nvSpPr>
        <p:spPr>
          <a:xfrm rot="16200000">
            <a:off x="-1440951" y="2376448"/>
            <a:ext cx="4066714" cy="7581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INCREASED TOXICITY OF METAL POLLUTION</a:t>
            </a:r>
          </a:p>
        </p:txBody>
      </p:sp>
    </p:spTree>
    <p:extLst>
      <p:ext uri="{BB962C8B-B14F-4D97-AF65-F5344CB8AC3E}">
        <p14:creationId xmlns:p14="http://schemas.microsoft.com/office/powerpoint/2010/main" val="374510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C75AFF-5271-07C4-B032-F5872474EF48}"/>
              </a:ext>
            </a:extLst>
          </p:cNvPr>
          <p:cNvPicPr>
            <a:picLocks noChangeAspect="1"/>
          </p:cNvPicPr>
          <p:nvPr/>
        </p:nvPicPr>
        <p:blipFill rotWithShape="1">
          <a:blip r:embed="rId3"/>
          <a:srcRect l="6168" t="21763" r="12298" b="11111"/>
          <a:stretch/>
        </p:blipFill>
        <p:spPr>
          <a:xfrm>
            <a:off x="1145326" y="1498081"/>
            <a:ext cx="9765330" cy="5359919"/>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145326" y="467831"/>
            <a:ext cx="10836467" cy="1024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CLIMATE MIGRATION: EQUATORIAL MARINE COMMUNITIES ARE BECOMING DEPAUPERATE</a:t>
            </a:r>
          </a:p>
        </p:txBody>
      </p:sp>
      <p:sp>
        <p:nvSpPr>
          <p:cNvPr id="2" name="Footer Placeholder 4">
            <a:extLst>
              <a:ext uri="{FF2B5EF4-FFF2-40B4-BE49-F238E27FC236}">
                <a16:creationId xmlns:a16="http://schemas.microsoft.com/office/drawing/2014/main" id="{C05C655E-62AD-CB4C-A630-312E4DA456D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CLIMATE MIGRATION</a:t>
            </a:r>
          </a:p>
        </p:txBody>
      </p:sp>
      <p:sp>
        <p:nvSpPr>
          <p:cNvPr id="6" name="TextBox 5">
            <a:extLst>
              <a:ext uri="{FF2B5EF4-FFF2-40B4-BE49-F238E27FC236}">
                <a16:creationId xmlns:a16="http://schemas.microsoft.com/office/drawing/2014/main" id="{F9A579F1-5164-BD6D-6077-CD0DFC9E8EB7}"/>
              </a:ext>
            </a:extLst>
          </p:cNvPr>
          <p:cNvSpPr txBox="1"/>
          <p:nvPr/>
        </p:nvSpPr>
        <p:spPr>
          <a:xfrm>
            <a:off x="10075392" y="1499593"/>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Earthcommission.org</a:t>
            </a:r>
          </a:p>
        </p:txBody>
      </p:sp>
    </p:spTree>
    <p:extLst>
      <p:ext uri="{BB962C8B-B14F-4D97-AF65-F5344CB8AC3E}">
        <p14:creationId xmlns:p14="http://schemas.microsoft.com/office/powerpoint/2010/main" val="22660111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836467" cy="1024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CLIMATE MIGRATION: EQUATORIAL MARINE COMMUNITIES ARE BECOMING DEPAUPERATE</a:t>
            </a:r>
          </a:p>
        </p:txBody>
      </p:sp>
      <p:pic>
        <p:nvPicPr>
          <p:cNvPr id="5" name="Picture 4">
            <a:extLst>
              <a:ext uri="{FF2B5EF4-FFF2-40B4-BE49-F238E27FC236}">
                <a16:creationId xmlns:a16="http://schemas.microsoft.com/office/drawing/2014/main" id="{D9E10AF8-D0CE-6A84-A94D-70CB6752AA3D}"/>
              </a:ext>
            </a:extLst>
          </p:cNvPr>
          <p:cNvPicPr>
            <a:picLocks noChangeAspect="1"/>
          </p:cNvPicPr>
          <p:nvPr/>
        </p:nvPicPr>
        <p:blipFill rotWithShape="1">
          <a:blip r:embed="rId3"/>
          <a:srcRect l="12606" t="21457" r="17816" b="19539"/>
          <a:stretch/>
        </p:blipFill>
        <p:spPr>
          <a:xfrm>
            <a:off x="1271751" y="1608083"/>
            <a:ext cx="8995709" cy="5085680"/>
          </a:xfrm>
          <a:prstGeom prst="rect">
            <a:avLst/>
          </a:prstGeom>
        </p:spPr>
      </p:pic>
      <p:sp>
        <p:nvSpPr>
          <p:cNvPr id="8" name="TextBox 7">
            <a:extLst>
              <a:ext uri="{FF2B5EF4-FFF2-40B4-BE49-F238E27FC236}">
                <a16:creationId xmlns:a16="http://schemas.microsoft.com/office/drawing/2014/main" id="{664931F9-0481-869C-8C83-ED8BBB2AF576}"/>
              </a:ext>
            </a:extLst>
          </p:cNvPr>
          <p:cNvSpPr txBox="1"/>
          <p:nvPr/>
        </p:nvSpPr>
        <p:spPr>
          <a:xfrm>
            <a:off x="10075392" y="1499593"/>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Earthcommission.org</a:t>
            </a:r>
          </a:p>
        </p:txBody>
      </p:sp>
      <p:sp>
        <p:nvSpPr>
          <p:cNvPr id="9" name="Footer Placeholder 4">
            <a:extLst>
              <a:ext uri="{FF2B5EF4-FFF2-40B4-BE49-F238E27FC236}">
                <a16:creationId xmlns:a16="http://schemas.microsoft.com/office/drawing/2014/main" id="{45DC6941-7A23-E7A1-AEAE-AFD978B4003B}"/>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CLIMATE MIGRATION</a:t>
            </a:r>
          </a:p>
        </p:txBody>
      </p:sp>
    </p:spTree>
    <p:extLst>
      <p:ext uri="{BB962C8B-B14F-4D97-AF65-F5344CB8AC3E}">
        <p14:creationId xmlns:p14="http://schemas.microsoft.com/office/powerpoint/2010/main" val="25103545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D371404-E14E-944C-EB6C-EA3F6CC63C81}"/>
              </a:ext>
            </a:extLst>
          </p:cNvPr>
          <p:cNvPicPr>
            <a:picLocks noChangeAspect="1"/>
          </p:cNvPicPr>
          <p:nvPr/>
        </p:nvPicPr>
        <p:blipFill rotWithShape="1">
          <a:blip r:embed="rId3"/>
          <a:srcRect l="5453" t="18544" r="50144" b="26535"/>
          <a:stretch/>
        </p:blipFill>
        <p:spPr>
          <a:xfrm>
            <a:off x="435661" y="1687929"/>
            <a:ext cx="6096000" cy="5026713"/>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145326" y="467831"/>
            <a:ext cx="10836467" cy="1024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CLIMATE MIGRATION: EQUATORIAL MARINE COMMUNITIES ARE BECOMING DEPAUPERATE</a:t>
            </a:r>
          </a:p>
        </p:txBody>
      </p:sp>
      <p:sp>
        <p:nvSpPr>
          <p:cNvPr id="6" name="TextBox 5">
            <a:extLst>
              <a:ext uri="{FF2B5EF4-FFF2-40B4-BE49-F238E27FC236}">
                <a16:creationId xmlns:a16="http://schemas.microsoft.com/office/drawing/2014/main" id="{F9A579F1-5164-BD6D-6077-CD0DFC9E8EB7}"/>
              </a:ext>
            </a:extLst>
          </p:cNvPr>
          <p:cNvSpPr txBox="1"/>
          <p:nvPr/>
        </p:nvSpPr>
        <p:spPr>
          <a:xfrm>
            <a:off x="7882607" y="6345310"/>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PowerPoint Presentation (earthcommission.org)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2" name="TextBox 11">
            <a:extLst>
              <a:ext uri="{FF2B5EF4-FFF2-40B4-BE49-F238E27FC236}">
                <a16:creationId xmlns:a16="http://schemas.microsoft.com/office/drawing/2014/main" id="{9E271CB5-1050-6C18-7DFF-07B765DB7252}"/>
              </a:ext>
            </a:extLst>
          </p:cNvPr>
          <p:cNvSpPr txBox="1"/>
          <p:nvPr/>
        </p:nvSpPr>
        <p:spPr>
          <a:xfrm>
            <a:off x="10075392" y="1499593"/>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Earthcommission.org</a:t>
            </a:r>
          </a:p>
        </p:txBody>
      </p:sp>
      <p:sp>
        <p:nvSpPr>
          <p:cNvPr id="13" name="TextBox 12">
            <a:extLst>
              <a:ext uri="{FF2B5EF4-FFF2-40B4-BE49-F238E27FC236}">
                <a16:creationId xmlns:a16="http://schemas.microsoft.com/office/drawing/2014/main" id="{9895999A-67C1-404A-CF77-79809F0E91A6}"/>
              </a:ext>
            </a:extLst>
          </p:cNvPr>
          <p:cNvSpPr txBox="1"/>
          <p:nvPr/>
        </p:nvSpPr>
        <p:spPr>
          <a:xfrm>
            <a:off x="6563559" y="1956159"/>
            <a:ext cx="4808736" cy="3970318"/>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Very strong association between global hard coral cover and mean global SST anomaly </a:t>
            </a:r>
            <a:r>
              <a:rPr kumimoji="0" lang="en-GB" sz="1800" b="0" i="0" u="none" strike="noStrike" kern="1200" cap="none" spc="0" normalizeH="0" baseline="0" noProof="0" dirty="0">
                <a:ln>
                  <a:noFill/>
                </a:ln>
                <a:solidFill>
                  <a:srgbClr val="FF0000"/>
                </a:solidFill>
                <a:effectLst/>
                <a:uLnTx/>
                <a:uFillTx/>
                <a:latin typeface="Daytona Condensed Light"/>
                <a:ea typeface="+mn-ea"/>
                <a:cs typeface="+mn-cs"/>
              </a:rPr>
              <a:t>(dark red)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Rapid increases in the global SST anomaly (dark red)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Periods of sustained SST anomalies </a:t>
            </a:r>
            <a:r>
              <a:rPr kumimoji="0" lang="en-GB" sz="1800" b="0" i="0" u="none" strike="noStrike" kern="1200" cap="none" spc="0" normalizeH="0" baseline="0" noProof="0" dirty="0">
                <a:ln>
                  <a:noFill/>
                </a:ln>
                <a:solidFill>
                  <a:srgbClr val="FF0000"/>
                </a:solidFill>
                <a:effectLst/>
                <a:uLnTx/>
                <a:uFillTx/>
                <a:latin typeface="Daytona Condensed Light"/>
                <a:ea typeface="+mn-ea"/>
                <a:cs typeface="+mn-cs"/>
              </a:rPr>
              <a:t>(light red)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All three global bleaching events have coincided with periods of rapid increase in SST anomaly.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Sustained high SST anomaly during the last decade coincides with progressive decline in coral cover.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Direct impact of climate change</a:t>
            </a:r>
          </a:p>
        </p:txBody>
      </p:sp>
      <p:sp>
        <p:nvSpPr>
          <p:cNvPr id="14" name="Footer Placeholder 4">
            <a:extLst>
              <a:ext uri="{FF2B5EF4-FFF2-40B4-BE49-F238E27FC236}">
                <a16:creationId xmlns:a16="http://schemas.microsoft.com/office/drawing/2014/main" id="{BD49F9B4-07C6-7531-6FCC-A98D74E00BC7}"/>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CLIMATE MIGRATION</a:t>
            </a:r>
          </a:p>
        </p:txBody>
      </p:sp>
    </p:spTree>
    <p:extLst>
      <p:ext uri="{BB962C8B-B14F-4D97-AF65-F5344CB8AC3E}">
        <p14:creationId xmlns:p14="http://schemas.microsoft.com/office/powerpoint/2010/main" val="26469083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749018" cy="91440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CLIMATE MIGRATION: EQUATORIAL MARINE COMMUNITIES ARE BECOMING DEPAUPERATE</a:t>
            </a:r>
          </a:p>
        </p:txBody>
      </p:sp>
      <p:pic>
        <p:nvPicPr>
          <p:cNvPr id="8" name="Picture 7">
            <a:extLst>
              <a:ext uri="{FF2B5EF4-FFF2-40B4-BE49-F238E27FC236}">
                <a16:creationId xmlns:a16="http://schemas.microsoft.com/office/drawing/2014/main" id="{B0A50869-C365-4BD0-81C7-714DD412CC09}"/>
              </a:ext>
            </a:extLst>
          </p:cNvPr>
          <p:cNvPicPr>
            <a:picLocks noChangeAspect="1"/>
          </p:cNvPicPr>
          <p:nvPr/>
        </p:nvPicPr>
        <p:blipFill rotWithShape="1">
          <a:blip r:embed="rId3"/>
          <a:srcRect l="35594" t="20155" r="7088" b="37909"/>
          <a:stretch/>
        </p:blipFill>
        <p:spPr>
          <a:xfrm>
            <a:off x="1145326" y="1466314"/>
            <a:ext cx="10590599" cy="5165714"/>
          </a:xfrm>
          <a:prstGeom prst="rect">
            <a:avLst/>
          </a:prstGeom>
        </p:spPr>
      </p:pic>
      <p:sp>
        <p:nvSpPr>
          <p:cNvPr id="10" name="Footer Placeholder 4">
            <a:extLst>
              <a:ext uri="{FF2B5EF4-FFF2-40B4-BE49-F238E27FC236}">
                <a16:creationId xmlns:a16="http://schemas.microsoft.com/office/drawing/2014/main" id="{E06384C9-DBD4-FC7A-54E8-74F1E9907003}"/>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CLIMATE MIGRATION</a:t>
            </a:r>
          </a:p>
        </p:txBody>
      </p:sp>
    </p:spTree>
    <p:extLst>
      <p:ext uri="{BB962C8B-B14F-4D97-AF65-F5344CB8AC3E}">
        <p14:creationId xmlns:p14="http://schemas.microsoft.com/office/powerpoint/2010/main" val="30290632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749018" cy="91440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CLIMATE MIGRATION: EQUATORIAL MARINE COMMUNITIES ARE BECOMING DEPAUPERATE</a:t>
            </a:r>
          </a:p>
        </p:txBody>
      </p:sp>
      <p:pic>
        <p:nvPicPr>
          <p:cNvPr id="12" name="Picture 11">
            <a:extLst>
              <a:ext uri="{FF2B5EF4-FFF2-40B4-BE49-F238E27FC236}">
                <a16:creationId xmlns:a16="http://schemas.microsoft.com/office/drawing/2014/main" id="{1885954B-C3D7-3187-0AEB-0C31F525C78D}"/>
              </a:ext>
            </a:extLst>
          </p:cNvPr>
          <p:cNvPicPr>
            <a:picLocks noChangeAspect="1"/>
          </p:cNvPicPr>
          <p:nvPr/>
        </p:nvPicPr>
        <p:blipFill rotWithShape="1">
          <a:blip r:embed="rId3"/>
          <a:srcRect l="35901" t="23908" r="9131" b="34156"/>
          <a:stretch/>
        </p:blipFill>
        <p:spPr>
          <a:xfrm>
            <a:off x="1145326" y="1470515"/>
            <a:ext cx="8050923" cy="4094833"/>
          </a:xfrm>
          <a:prstGeom prst="rect">
            <a:avLst/>
          </a:prstGeom>
        </p:spPr>
      </p:pic>
      <p:sp>
        <p:nvSpPr>
          <p:cNvPr id="14" name="TextBox 13">
            <a:extLst>
              <a:ext uri="{FF2B5EF4-FFF2-40B4-BE49-F238E27FC236}">
                <a16:creationId xmlns:a16="http://schemas.microsoft.com/office/drawing/2014/main" id="{B059A2EB-A17F-59AB-02C4-BF671876CDD7}"/>
              </a:ext>
            </a:extLst>
          </p:cNvPr>
          <p:cNvSpPr txBox="1"/>
          <p:nvPr/>
        </p:nvSpPr>
        <p:spPr>
          <a:xfrm>
            <a:off x="115411" y="5565348"/>
            <a:ext cx="11967098"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Conceptual model of fish control of macroalgal biomass on coral reefs, unimpacted and ‘tropicalized’ temperate reefs. Black arrows of different widths symbolize dissimilar levels of herbivory. Faded macro-algae represent their decline in tropicalized systems owing to: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i</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direct overgrazing by browsers, or (ii) prevention of recovery by grazers and scrapers when other sources of stress first initiate macroalgal decline.</a:t>
            </a:r>
          </a:p>
        </p:txBody>
      </p:sp>
      <p:sp>
        <p:nvSpPr>
          <p:cNvPr id="17" name="Rectangle 16">
            <a:extLst>
              <a:ext uri="{FF2B5EF4-FFF2-40B4-BE49-F238E27FC236}">
                <a16:creationId xmlns:a16="http://schemas.microsoft.com/office/drawing/2014/main" id="{2B89E149-8318-1B6B-0F3B-481891089007}"/>
              </a:ext>
            </a:extLst>
          </p:cNvPr>
          <p:cNvSpPr/>
          <p:nvPr/>
        </p:nvSpPr>
        <p:spPr>
          <a:xfrm>
            <a:off x="9741734" y="1646131"/>
            <a:ext cx="2152610"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http://dx.doi.org/10.1098/rspb.2014.0846</a:t>
            </a:r>
          </a:p>
        </p:txBody>
      </p:sp>
      <p:sp>
        <p:nvSpPr>
          <p:cNvPr id="18" name="Footer Placeholder 4">
            <a:extLst>
              <a:ext uri="{FF2B5EF4-FFF2-40B4-BE49-F238E27FC236}">
                <a16:creationId xmlns:a16="http://schemas.microsoft.com/office/drawing/2014/main" id="{EE570EEE-E508-97E5-7222-A2D38831152F}"/>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CLIMATE MIGRATION</a:t>
            </a:r>
          </a:p>
        </p:txBody>
      </p:sp>
    </p:spTree>
    <p:extLst>
      <p:ext uri="{BB962C8B-B14F-4D97-AF65-F5344CB8AC3E}">
        <p14:creationId xmlns:p14="http://schemas.microsoft.com/office/powerpoint/2010/main" val="4775566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555443" cy="96147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CLIMATE MIGRATION: EQUATORIAL MARINE COMMUNITIES ARE BECOMING DEPAUPERATE</a:t>
            </a:r>
          </a:p>
        </p:txBody>
      </p:sp>
      <p:pic>
        <p:nvPicPr>
          <p:cNvPr id="4" name="Picture 3">
            <a:extLst>
              <a:ext uri="{FF2B5EF4-FFF2-40B4-BE49-F238E27FC236}">
                <a16:creationId xmlns:a16="http://schemas.microsoft.com/office/drawing/2014/main" id="{A7F20E1C-453F-92D4-8DF2-C960B345E584}"/>
              </a:ext>
            </a:extLst>
          </p:cNvPr>
          <p:cNvPicPr>
            <a:picLocks noChangeAspect="1"/>
          </p:cNvPicPr>
          <p:nvPr/>
        </p:nvPicPr>
        <p:blipFill rotWithShape="1">
          <a:blip r:embed="rId3"/>
          <a:srcRect l="46220" t="17625" r="21699" b="56629"/>
          <a:stretch/>
        </p:blipFill>
        <p:spPr>
          <a:xfrm>
            <a:off x="2285238" y="1624615"/>
            <a:ext cx="9781868" cy="5233386"/>
          </a:xfrm>
          <a:prstGeom prst="rect">
            <a:avLst/>
          </a:prstGeom>
        </p:spPr>
      </p:pic>
      <p:sp>
        <p:nvSpPr>
          <p:cNvPr id="9" name="Rectangle 8">
            <a:extLst>
              <a:ext uri="{FF2B5EF4-FFF2-40B4-BE49-F238E27FC236}">
                <a16:creationId xmlns:a16="http://schemas.microsoft.com/office/drawing/2014/main" id="{1356CB69-6C55-C3C7-7445-14109D0AF2C7}"/>
              </a:ext>
            </a:extLst>
          </p:cNvPr>
          <p:cNvSpPr/>
          <p:nvPr/>
        </p:nvSpPr>
        <p:spPr>
          <a:xfrm>
            <a:off x="132628" y="4912841"/>
            <a:ext cx="2152610" cy="1477328"/>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Trends in global sea surface temperatures (SST). (a) 1900–2005 trend in observed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HadISST</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SST</a:t>
            </a:r>
          </a:p>
        </p:txBody>
      </p:sp>
      <p:sp>
        <p:nvSpPr>
          <p:cNvPr id="10" name="Footer Placeholder 4">
            <a:extLst>
              <a:ext uri="{FF2B5EF4-FFF2-40B4-BE49-F238E27FC236}">
                <a16:creationId xmlns:a16="http://schemas.microsoft.com/office/drawing/2014/main" id="{82C79E14-8513-F69E-9255-74F7C0597A0F}"/>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CLIMATE MIGRATION</a:t>
            </a:r>
          </a:p>
        </p:txBody>
      </p:sp>
    </p:spTree>
    <p:extLst>
      <p:ext uri="{BB962C8B-B14F-4D97-AF65-F5344CB8AC3E}">
        <p14:creationId xmlns:p14="http://schemas.microsoft.com/office/powerpoint/2010/main" val="6320067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5326" y="467831"/>
            <a:ext cx="10555443" cy="96147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CLIMATE MIGRATION: EQUATORIAL MARINE COMMUNITIES ARE BECOMING DEPAUPERATE</a:t>
            </a:r>
          </a:p>
        </p:txBody>
      </p:sp>
      <p:pic>
        <p:nvPicPr>
          <p:cNvPr id="3" name="Picture 2">
            <a:extLst>
              <a:ext uri="{FF2B5EF4-FFF2-40B4-BE49-F238E27FC236}">
                <a16:creationId xmlns:a16="http://schemas.microsoft.com/office/drawing/2014/main" id="{BF6B0C11-848E-72F6-E070-3AE749FA699F}"/>
              </a:ext>
            </a:extLst>
          </p:cNvPr>
          <p:cNvPicPr>
            <a:picLocks noChangeAspect="1"/>
          </p:cNvPicPr>
          <p:nvPr/>
        </p:nvPicPr>
        <p:blipFill rotWithShape="1">
          <a:blip r:embed="rId3"/>
          <a:srcRect l="46220" t="43371" r="21699" b="30638"/>
          <a:stretch/>
        </p:blipFill>
        <p:spPr>
          <a:xfrm>
            <a:off x="2388093" y="1600173"/>
            <a:ext cx="9735030" cy="5257827"/>
          </a:xfrm>
          <a:prstGeom prst="rect">
            <a:avLst/>
          </a:prstGeom>
        </p:spPr>
      </p:pic>
      <p:sp>
        <p:nvSpPr>
          <p:cNvPr id="8" name="Rectangle 7">
            <a:extLst>
              <a:ext uri="{FF2B5EF4-FFF2-40B4-BE49-F238E27FC236}">
                <a16:creationId xmlns:a16="http://schemas.microsoft.com/office/drawing/2014/main" id="{D19610FD-BDC5-3866-00F6-FB2413179EB3}"/>
              </a:ext>
            </a:extLst>
          </p:cNvPr>
          <p:cNvSpPr/>
          <p:nvPr/>
        </p:nvSpPr>
        <p:spPr>
          <a:xfrm>
            <a:off x="235483" y="4368731"/>
            <a:ext cx="2152610" cy="1754326"/>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Trends in global sea surface temperatures (SST). (b) multi-model mean SST trend for the same period based on 34 CMIP5 models</a:t>
            </a:r>
          </a:p>
        </p:txBody>
      </p:sp>
      <p:sp>
        <p:nvSpPr>
          <p:cNvPr id="9" name="Footer Placeholder 4">
            <a:extLst>
              <a:ext uri="{FF2B5EF4-FFF2-40B4-BE49-F238E27FC236}">
                <a16:creationId xmlns:a16="http://schemas.microsoft.com/office/drawing/2014/main" id="{885E49FB-EA23-B02F-9381-D3C586551B24}"/>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CLIMATE MIGRATION</a:t>
            </a:r>
          </a:p>
        </p:txBody>
      </p:sp>
    </p:spTree>
    <p:extLst>
      <p:ext uri="{BB962C8B-B14F-4D97-AF65-F5344CB8AC3E}">
        <p14:creationId xmlns:p14="http://schemas.microsoft.com/office/powerpoint/2010/main" val="12882327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F20E1C-453F-92D4-8DF2-C960B345E584}"/>
              </a:ext>
            </a:extLst>
          </p:cNvPr>
          <p:cNvPicPr>
            <a:picLocks noChangeAspect="1"/>
          </p:cNvPicPr>
          <p:nvPr/>
        </p:nvPicPr>
        <p:blipFill rotWithShape="1">
          <a:blip r:embed="rId3"/>
          <a:srcRect l="46220" t="69468" r="21699" b="4369"/>
          <a:stretch/>
        </p:blipFill>
        <p:spPr>
          <a:xfrm>
            <a:off x="2263806" y="1460227"/>
            <a:ext cx="9928194" cy="5397773"/>
          </a:xfrm>
          <a:prstGeom prst="rect">
            <a:avLst/>
          </a:prstGeom>
        </p:spPr>
      </p:pic>
      <p:sp>
        <p:nvSpPr>
          <p:cNvPr id="3" name="Rectangle 2">
            <a:extLst>
              <a:ext uri="{FF2B5EF4-FFF2-40B4-BE49-F238E27FC236}">
                <a16:creationId xmlns:a16="http://schemas.microsoft.com/office/drawing/2014/main" id="{21A7C378-586D-A795-AB47-35A7C35719EB}"/>
              </a:ext>
            </a:extLst>
          </p:cNvPr>
          <p:cNvSpPr/>
          <p:nvPr/>
        </p:nvSpPr>
        <p:spPr>
          <a:xfrm>
            <a:off x="1145326" y="467831"/>
            <a:ext cx="10555443" cy="96147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CLIMATE MIGRATION: EQUATORIAL MARINE COMMUNITIES ARE BECOMING DEPAUPERATE</a:t>
            </a:r>
          </a:p>
        </p:txBody>
      </p:sp>
      <p:sp>
        <p:nvSpPr>
          <p:cNvPr id="9" name="Rectangle 8">
            <a:extLst>
              <a:ext uri="{FF2B5EF4-FFF2-40B4-BE49-F238E27FC236}">
                <a16:creationId xmlns:a16="http://schemas.microsoft.com/office/drawing/2014/main" id="{8242BA43-A780-D885-77E8-AB99DBAB826B}"/>
              </a:ext>
            </a:extLst>
          </p:cNvPr>
          <p:cNvSpPr/>
          <p:nvPr/>
        </p:nvSpPr>
        <p:spPr>
          <a:xfrm>
            <a:off x="174467" y="4374654"/>
            <a:ext cx="2213626" cy="2308324"/>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Trends in global sea surface temperatures (SST). (c) multi-model mean SST trend for 2005–2100 based on 28 CMIP5 models under the ‘business as usual’ RCP8.5 scenario</a:t>
            </a:r>
          </a:p>
        </p:txBody>
      </p:sp>
      <p:sp>
        <p:nvSpPr>
          <p:cNvPr id="10" name="Footer Placeholder 4">
            <a:extLst>
              <a:ext uri="{FF2B5EF4-FFF2-40B4-BE49-F238E27FC236}">
                <a16:creationId xmlns:a16="http://schemas.microsoft.com/office/drawing/2014/main" id="{822BF5AF-C260-67E9-5C33-59A44BADB698}"/>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CLIMATE MIGRATION</a:t>
            </a:r>
          </a:p>
        </p:txBody>
      </p:sp>
    </p:spTree>
    <p:extLst>
      <p:ext uri="{BB962C8B-B14F-4D97-AF65-F5344CB8AC3E}">
        <p14:creationId xmlns:p14="http://schemas.microsoft.com/office/powerpoint/2010/main" val="3531210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9A579F1-5164-BD6D-6077-CD0DFC9E8EB7}"/>
              </a:ext>
            </a:extLst>
          </p:cNvPr>
          <p:cNvSpPr txBox="1"/>
          <p:nvPr/>
        </p:nvSpPr>
        <p:spPr>
          <a:xfrm>
            <a:off x="0" y="6477000"/>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PowerPoint Presentation (earthcommission.org)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5" name="Picture 4">
            <a:extLst>
              <a:ext uri="{FF2B5EF4-FFF2-40B4-BE49-F238E27FC236}">
                <a16:creationId xmlns:a16="http://schemas.microsoft.com/office/drawing/2014/main" id="{972D2E47-BE04-BB5D-BF5D-F3A66C64110F}"/>
              </a:ext>
            </a:extLst>
          </p:cNvPr>
          <p:cNvPicPr>
            <a:picLocks noChangeAspect="1"/>
          </p:cNvPicPr>
          <p:nvPr/>
        </p:nvPicPr>
        <p:blipFill rotWithShape="1">
          <a:blip r:embed="rId4"/>
          <a:srcRect l="6577" t="15785" r="10460" b="12797"/>
          <a:stretch/>
        </p:blipFill>
        <p:spPr>
          <a:xfrm>
            <a:off x="874642" y="143357"/>
            <a:ext cx="11212915" cy="6434996"/>
          </a:xfrm>
          <a:prstGeom prst="rect">
            <a:avLst/>
          </a:prstGeom>
        </p:spPr>
      </p:pic>
      <p:sp>
        <p:nvSpPr>
          <p:cNvPr id="8" name="Rectangle 7">
            <a:extLst>
              <a:ext uri="{FF2B5EF4-FFF2-40B4-BE49-F238E27FC236}">
                <a16:creationId xmlns:a16="http://schemas.microsoft.com/office/drawing/2014/main" id="{99FDF454-7A53-8232-AB8B-680837BF70D2}"/>
              </a:ext>
            </a:extLst>
          </p:cNvPr>
          <p:cNvSpPr/>
          <p:nvPr/>
        </p:nvSpPr>
        <p:spPr>
          <a:xfrm>
            <a:off x="673487" y="4885582"/>
            <a:ext cx="7300532" cy="1323439"/>
          </a:xfrm>
          <a:prstGeom prst="rect">
            <a:avLst/>
          </a:prstGeom>
          <a:solidFill>
            <a:srgbClr val="FFFFCC"/>
          </a:solid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FF0000"/>
                </a:solidFill>
                <a:effectLst/>
                <a:uLnTx/>
                <a:uFillTx/>
                <a:latin typeface="Daytona Condensed Light"/>
                <a:ea typeface="+mn-ea"/>
                <a:cs typeface="+mn-cs"/>
              </a:rPr>
              <a:t>Variation among regions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Most followed similar trends: East Asian seas show greatest resilience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Some degree of recovery capacity is shown, but hard to see with sampling. </a:t>
            </a:r>
          </a:p>
        </p:txBody>
      </p:sp>
      <p:sp>
        <p:nvSpPr>
          <p:cNvPr id="9" name="Footer Placeholder 4">
            <a:extLst>
              <a:ext uri="{FF2B5EF4-FFF2-40B4-BE49-F238E27FC236}">
                <a16:creationId xmlns:a16="http://schemas.microsoft.com/office/drawing/2014/main" id="{B1F38541-8322-DB35-7064-C754C7BD66BB}"/>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CLIMATE MIGRATION</a:t>
            </a:r>
          </a:p>
        </p:txBody>
      </p:sp>
    </p:spTree>
    <p:extLst>
      <p:ext uri="{BB962C8B-B14F-4D97-AF65-F5344CB8AC3E}">
        <p14:creationId xmlns:p14="http://schemas.microsoft.com/office/powerpoint/2010/main" val="874049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8130" name="Picture 2">
            <a:extLst>
              <a:ext uri="{FF2B5EF4-FFF2-40B4-BE49-F238E27FC236}">
                <a16:creationId xmlns:a16="http://schemas.microsoft.com/office/drawing/2014/main" id="{1CD8004D-A045-15DC-2B1B-378EA9233B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2513" y="0"/>
            <a:ext cx="1030605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ALTERED NUTRITIONAL CONTENT OF FISH DUE TO CLIMATE CHANGE</a:t>
            </a:r>
          </a:p>
        </p:txBody>
      </p:sp>
      <p:sp>
        <p:nvSpPr>
          <p:cNvPr id="2" name="Footer Placeholder 4">
            <a:extLst>
              <a:ext uri="{FF2B5EF4-FFF2-40B4-BE49-F238E27FC236}">
                <a16:creationId xmlns:a16="http://schemas.microsoft.com/office/drawing/2014/main" id="{F1483F82-9460-1B3C-36B0-A6B72C474925}"/>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ALTERED NUTRITIONAL CONTENT OF FISH </a:t>
            </a:r>
          </a:p>
        </p:txBody>
      </p:sp>
      <p:sp>
        <p:nvSpPr>
          <p:cNvPr id="9" name="TextBox 8">
            <a:extLst>
              <a:ext uri="{FF2B5EF4-FFF2-40B4-BE49-F238E27FC236}">
                <a16:creationId xmlns:a16="http://schemas.microsoft.com/office/drawing/2014/main" id="{55794305-BC2C-E4B4-C754-DF23609CB2BB}"/>
              </a:ext>
            </a:extLst>
          </p:cNvPr>
          <p:cNvSpPr txBox="1"/>
          <p:nvPr/>
        </p:nvSpPr>
        <p:spPr>
          <a:xfrm>
            <a:off x="1802166" y="6100669"/>
            <a:ext cx="458753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Daytona Condensed Light"/>
                <a:ea typeface="+mn-ea"/>
                <a:cs typeface="+mn-cs"/>
                <a:hlinkClick r:id="rId4">
                  <a:extLst>
                    <a:ext uri="{A12FA001-AC4F-418D-AE19-62706E023703}">
                      <ahyp:hlinkClr xmlns:ahyp="http://schemas.microsoft.com/office/drawing/2018/hyperlinkcolor" val="tx"/>
                    </a:ext>
                  </a:extLst>
                </a:hlinkClick>
              </a:rPr>
              <a:t>1 In 10 People May Face Malnutrition As Fish Catches Decline : The Salt : NPR</a:t>
            </a:r>
            <a:endParaRPr kumimoji="0" lang="en-GB" sz="1800" b="0" i="0" u="none" strike="noStrike" kern="1200" cap="none" spc="0" normalizeH="0" baseline="0" noProof="0" dirty="0">
              <a:ln>
                <a:noFill/>
              </a:ln>
              <a:solidFill>
                <a:srgbClr val="FFFFFF"/>
              </a:solidFill>
              <a:effectLst/>
              <a:uLnTx/>
              <a:uFillTx/>
              <a:latin typeface="Daytona Condensed Light"/>
              <a:ea typeface="+mn-ea"/>
              <a:cs typeface="+mn-cs"/>
            </a:endParaRPr>
          </a:p>
        </p:txBody>
      </p:sp>
      <p:sp>
        <p:nvSpPr>
          <p:cNvPr id="11" name="Rectangle 10">
            <a:extLst>
              <a:ext uri="{FF2B5EF4-FFF2-40B4-BE49-F238E27FC236}">
                <a16:creationId xmlns:a16="http://schemas.microsoft.com/office/drawing/2014/main" id="{A2DC778F-01FB-E575-CC23-6DBFB42A289C}"/>
              </a:ext>
            </a:extLst>
          </p:cNvPr>
          <p:cNvSpPr/>
          <p:nvPr/>
        </p:nvSpPr>
        <p:spPr>
          <a:xfrm>
            <a:off x="1148316" y="1533897"/>
            <a:ext cx="4758431" cy="1754326"/>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Scientists are predicting more than 10 percent of the world's population, a whopping 845 million people, will experience deficiencies in critically important micronutrients including zinc, iron, vitamin A, vitamin B12, and fatty-acids in the coming decades if global fish catches continue to decline.</a:t>
            </a:r>
          </a:p>
        </p:txBody>
      </p:sp>
    </p:spTree>
    <p:extLst>
      <p:ext uri="{BB962C8B-B14F-4D97-AF65-F5344CB8AC3E}">
        <p14:creationId xmlns:p14="http://schemas.microsoft.com/office/powerpoint/2010/main" val="22666997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ALTERED NUTRITIONAL CONTENT OF FISH DUE TO CLIMATE CHANGE</a:t>
            </a:r>
          </a:p>
        </p:txBody>
      </p:sp>
      <p:sp>
        <p:nvSpPr>
          <p:cNvPr id="17" name="Rectangle 16">
            <a:extLst>
              <a:ext uri="{FF2B5EF4-FFF2-40B4-BE49-F238E27FC236}">
                <a16:creationId xmlns:a16="http://schemas.microsoft.com/office/drawing/2014/main" id="{60A59261-911F-429A-A8B6-6CD8F098E06C}"/>
              </a:ext>
            </a:extLst>
          </p:cNvPr>
          <p:cNvSpPr/>
          <p:nvPr/>
        </p:nvSpPr>
        <p:spPr>
          <a:xfrm>
            <a:off x="7661429" y="4192970"/>
            <a:ext cx="4228989" cy="92333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Micronutrient supply from global marine fisheries under climate change and overfishing: Current Biology (cell.com)</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21" name="TextBox 20">
            <a:extLst>
              <a:ext uri="{FF2B5EF4-FFF2-40B4-BE49-F238E27FC236}">
                <a16:creationId xmlns:a16="http://schemas.microsoft.com/office/drawing/2014/main" id="{27B30265-78FD-6220-67CD-170EA6C68294}"/>
              </a:ext>
            </a:extLst>
          </p:cNvPr>
          <p:cNvSpPr txBox="1"/>
          <p:nvPr/>
        </p:nvSpPr>
        <p:spPr>
          <a:xfrm>
            <a:off x="7661429" y="3207159"/>
            <a:ext cx="4461029"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A study, published in Current Biology, looked at five key micronutrients: calcium, iron, zinc, selenium and vitamin A.</a:t>
            </a:r>
          </a:p>
        </p:txBody>
      </p:sp>
      <p:pic>
        <p:nvPicPr>
          <p:cNvPr id="30722" name="Picture 2" descr="Image">
            <a:extLst>
              <a:ext uri="{FF2B5EF4-FFF2-40B4-BE49-F238E27FC236}">
                <a16:creationId xmlns:a16="http://schemas.microsoft.com/office/drawing/2014/main" id="{B3335163-023C-AF15-903A-DCACE5E445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8317" y="1540751"/>
            <a:ext cx="6270954" cy="3821362"/>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62E54486-01AB-3E34-C077-80787E836D7A}"/>
              </a:ext>
            </a:extLst>
          </p:cNvPr>
          <p:cNvSpPr txBox="1"/>
          <p:nvPr/>
        </p:nvSpPr>
        <p:spPr>
          <a:xfrm>
            <a:off x="1148316" y="5493329"/>
            <a:ext cx="609452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https://x.com/FAOKnowledge/status/886027713265508352?s=20</a:t>
            </a:r>
          </a:p>
        </p:txBody>
      </p:sp>
      <p:sp>
        <p:nvSpPr>
          <p:cNvPr id="24" name="Footer Placeholder 4">
            <a:extLst>
              <a:ext uri="{FF2B5EF4-FFF2-40B4-BE49-F238E27FC236}">
                <a16:creationId xmlns:a16="http://schemas.microsoft.com/office/drawing/2014/main" id="{1D309430-6FDE-9B86-E65C-DD3DC8F26C90}"/>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ALTERED NUTRITIONAL CONTENT OF FISH </a:t>
            </a:r>
          </a:p>
        </p:txBody>
      </p:sp>
    </p:spTree>
    <p:extLst>
      <p:ext uri="{BB962C8B-B14F-4D97-AF65-F5344CB8AC3E}">
        <p14:creationId xmlns:p14="http://schemas.microsoft.com/office/powerpoint/2010/main" val="2973157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ALTERED NUTRITIONAL CONTENT OF FISH DUE TO CLIMATE CHANGE</a:t>
            </a:r>
          </a:p>
        </p:txBody>
      </p:sp>
      <p:pic>
        <p:nvPicPr>
          <p:cNvPr id="7170" name="Picture 2">
            <a:extLst>
              <a:ext uri="{FF2B5EF4-FFF2-40B4-BE49-F238E27FC236}">
                <a16:creationId xmlns:a16="http://schemas.microsoft.com/office/drawing/2014/main" id="{DCF98542-1C52-A9E4-628B-B72119D04C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8361" y="1684731"/>
            <a:ext cx="10513234" cy="3910923"/>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D17E61C9-3243-18A8-0929-1901660F8D02}"/>
              </a:ext>
            </a:extLst>
          </p:cNvPr>
          <p:cNvSpPr/>
          <p:nvPr/>
        </p:nvSpPr>
        <p:spPr>
          <a:xfrm>
            <a:off x="461639" y="5870850"/>
            <a:ext cx="5374208"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Relationships among global marine fish species’ vulnerability to fishing, climate change, and micronutrient density</a:t>
            </a:r>
          </a:p>
        </p:txBody>
      </p:sp>
      <p:sp>
        <p:nvSpPr>
          <p:cNvPr id="16" name="Footer Placeholder 4">
            <a:extLst>
              <a:ext uri="{FF2B5EF4-FFF2-40B4-BE49-F238E27FC236}">
                <a16:creationId xmlns:a16="http://schemas.microsoft.com/office/drawing/2014/main" id="{8FD87625-B7DA-CF34-EF12-1E4B0EFD5030}"/>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ALTERED NUTRITIONAL CONTENT OF FISH </a:t>
            </a:r>
          </a:p>
        </p:txBody>
      </p:sp>
    </p:spTree>
    <p:extLst>
      <p:ext uri="{BB962C8B-B14F-4D97-AF65-F5344CB8AC3E}">
        <p14:creationId xmlns:p14="http://schemas.microsoft.com/office/powerpoint/2010/main" val="35422676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ALTERED NUTRITIONAL CONTENT OF FISH DUE TO CLIMATE CHANGE</a:t>
            </a:r>
          </a:p>
        </p:txBody>
      </p:sp>
      <p:pic>
        <p:nvPicPr>
          <p:cNvPr id="8194" name="Picture 2" descr="Figure thumbnail gr4">
            <a:extLst>
              <a:ext uri="{FF2B5EF4-FFF2-40B4-BE49-F238E27FC236}">
                <a16:creationId xmlns:a16="http://schemas.microsoft.com/office/drawing/2014/main" id="{DD82B899-D5DE-5DAA-7F4B-B881840755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8316" y="1678994"/>
            <a:ext cx="6097023" cy="491183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182512C0-4653-8BC0-32C9-77FD25974C89}"/>
              </a:ext>
            </a:extLst>
          </p:cNvPr>
          <p:cNvSpPr/>
          <p:nvPr/>
        </p:nvSpPr>
        <p:spPr>
          <a:xfrm>
            <a:off x="7043210" y="5409826"/>
            <a:ext cx="4758431" cy="92333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Dietary micronutrient dependence on fish, prevalence of inadequate intake, and micronutrient density in fishery-dependent countries</a:t>
            </a:r>
          </a:p>
        </p:txBody>
      </p:sp>
      <p:sp>
        <p:nvSpPr>
          <p:cNvPr id="11" name="Footer Placeholder 4">
            <a:extLst>
              <a:ext uri="{FF2B5EF4-FFF2-40B4-BE49-F238E27FC236}">
                <a16:creationId xmlns:a16="http://schemas.microsoft.com/office/drawing/2014/main" id="{CB17730E-8108-C9B0-04A9-DF07F688ADDC}"/>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ALTERED NUTRITIONAL CONTENT OF FISH </a:t>
            </a:r>
          </a:p>
        </p:txBody>
      </p:sp>
    </p:spTree>
    <p:extLst>
      <p:ext uri="{BB962C8B-B14F-4D97-AF65-F5344CB8AC3E}">
        <p14:creationId xmlns:p14="http://schemas.microsoft.com/office/powerpoint/2010/main" val="8724750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6" y="434165"/>
            <a:ext cx="10653325" cy="97537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ALTERED NUTRITIONAL CONTENT OF FISH DUE TO CLIMATE CHANGE</a:t>
            </a:r>
          </a:p>
        </p:txBody>
      </p:sp>
      <p:pic>
        <p:nvPicPr>
          <p:cNvPr id="8194" name="Picture 2" descr="Figure thumbnail gr4">
            <a:extLst>
              <a:ext uri="{FF2B5EF4-FFF2-40B4-BE49-F238E27FC236}">
                <a16:creationId xmlns:a16="http://schemas.microsoft.com/office/drawing/2014/main" id="{DD82B899-D5DE-5DAA-7F4B-B881840755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8316" y="1678994"/>
            <a:ext cx="6097023" cy="491183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182512C0-4653-8BC0-32C9-77FD25974C89}"/>
              </a:ext>
            </a:extLst>
          </p:cNvPr>
          <p:cNvSpPr/>
          <p:nvPr/>
        </p:nvSpPr>
        <p:spPr>
          <a:xfrm>
            <a:off x="7043210" y="5409826"/>
            <a:ext cx="4758431" cy="92333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Dietary micronutrient dependence on fish, prevalence of inadequate intake, and micronutrient density in fishery-dependent countries</a:t>
            </a:r>
          </a:p>
        </p:txBody>
      </p:sp>
      <p:sp>
        <p:nvSpPr>
          <p:cNvPr id="3" name="TextBox 2">
            <a:extLst>
              <a:ext uri="{FF2B5EF4-FFF2-40B4-BE49-F238E27FC236}">
                <a16:creationId xmlns:a16="http://schemas.microsoft.com/office/drawing/2014/main" id="{444187E0-FE37-E14F-EE9B-208AE230CCA1}"/>
              </a:ext>
            </a:extLst>
          </p:cNvPr>
          <p:cNvSpPr txBox="1"/>
          <p:nvPr/>
        </p:nvSpPr>
        <p:spPr>
          <a:xfrm>
            <a:off x="7537142" y="1959361"/>
            <a:ext cx="4163626" cy="31700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Micronutrient-dense catches are more vulnerable to climate change than fishing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Climate change threatens micronutrient fisheries yields in 40% of countries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Catches are nutrient dense but vulnerable where dietary intakes are most inadequate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Fisheries management can be optimized toward resilient and nutrient-dense species</a:t>
            </a:r>
          </a:p>
        </p:txBody>
      </p:sp>
      <p:sp>
        <p:nvSpPr>
          <p:cNvPr id="4" name="Footer Placeholder 4">
            <a:extLst>
              <a:ext uri="{FF2B5EF4-FFF2-40B4-BE49-F238E27FC236}">
                <a16:creationId xmlns:a16="http://schemas.microsoft.com/office/drawing/2014/main" id="{773F9BB8-72DD-26CD-ED03-3B168899813E}"/>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ALTERED NUTRITIONAL CONTENT OF FISH </a:t>
            </a:r>
          </a:p>
        </p:txBody>
      </p:sp>
    </p:spTree>
    <p:extLst>
      <p:ext uri="{BB962C8B-B14F-4D97-AF65-F5344CB8AC3E}">
        <p14:creationId xmlns:p14="http://schemas.microsoft.com/office/powerpoint/2010/main" val="41885875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48317" y="434164"/>
            <a:ext cx="3104088" cy="231791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ALTERED NUTRITIONAL CONTENT OF FISH DUE TO CLIMATE CHANGE</a:t>
            </a:r>
          </a:p>
        </p:txBody>
      </p:sp>
      <p:sp>
        <p:nvSpPr>
          <p:cNvPr id="10" name="Rectangle 9">
            <a:extLst>
              <a:ext uri="{FF2B5EF4-FFF2-40B4-BE49-F238E27FC236}">
                <a16:creationId xmlns:a16="http://schemas.microsoft.com/office/drawing/2014/main" id="{182512C0-4653-8BC0-32C9-77FD25974C89}"/>
              </a:ext>
            </a:extLst>
          </p:cNvPr>
          <p:cNvSpPr/>
          <p:nvPr/>
        </p:nvSpPr>
        <p:spPr>
          <a:xfrm>
            <a:off x="1129831" y="3257006"/>
            <a:ext cx="2891754" cy="1631216"/>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Data are based on annual catch composition between 2010 and 2014. Data are plotted at the scale of EEZ areas.</a:t>
            </a:r>
          </a:p>
        </p:txBody>
      </p:sp>
      <p:sp>
        <p:nvSpPr>
          <p:cNvPr id="5" name="TextBox 4">
            <a:extLst>
              <a:ext uri="{FF2B5EF4-FFF2-40B4-BE49-F238E27FC236}">
                <a16:creationId xmlns:a16="http://schemas.microsoft.com/office/drawing/2014/main" id="{179E9BE6-454B-70A0-C441-4B757663CC88}"/>
              </a:ext>
            </a:extLst>
          </p:cNvPr>
          <p:cNvSpPr txBox="1"/>
          <p:nvPr/>
        </p:nvSpPr>
        <p:spPr>
          <a:xfrm>
            <a:off x="286304" y="6100670"/>
            <a:ext cx="379742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Harnessing global fisheries to tackle micronutrient deficiencies | Nature</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53250" name="Picture 2" descr="figure 2">
            <a:extLst>
              <a:ext uri="{FF2B5EF4-FFF2-40B4-BE49-F238E27FC236}">
                <a16:creationId xmlns:a16="http://schemas.microsoft.com/office/drawing/2014/main" id="{3B29E304-7FAA-7519-DC5A-052AAB3797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89755" y="232486"/>
            <a:ext cx="7445562" cy="6423835"/>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4">
            <a:extLst>
              <a:ext uri="{FF2B5EF4-FFF2-40B4-BE49-F238E27FC236}">
                <a16:creationId xmlns:a16="http://schemas.microsoft.com/office/drawing/2014/main" id="{9C7A112B-AA8B-1AD1-1027-64296EC9015D}"/>
              </a:ext>
            </a:extLst>
          </p:cNvPr>
          <p:cNvSpPr txBox="1">
            <a:spLocks/>
          </p:cNvSpPr>
          <p:nvPr/>
        </p:nvSpPr>
        <p:spPr>
          <a:xfrm rot="16200000">
            <a:off x="-1352176" y="2287672"/>
            <a:ext cx="3960183" cy="1468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ALTERED NUTRITIONAL CONTENT OF FISH </a:t>
            </a:r>
          </a:p>
        </p:txBody>
      </p:sp>
    </p:spTree>
    <p:extLst>
      <p:ext uri="{BB962C8B-B14F-4D97-AF65-F5344CB8AC3E}">
        <p14:creationId xmlns:p14="http://schemas.microsoft.com/office/powerpoint/2010/main" val="2769424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TIME FOR A BREAK – 5 MINS</a:t>
            </a:r>
          </a:p>
        </p:txBody>
      </p:sp>
    </p:spTree>
    <p:extLst>
      <p:ext uri="{BB962C8B-B14F-4D97-AF65-F5344CB8AC3E}">
        <p14:creationId xmlns:p14="http://schemas.microsoft.com/office/powerpoint/2010/main" val="9109790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2A4481-BBC2-E2E1-3864-50CF771EF485}"/>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19825" t="14940" r="24287" b="10904"/>
          <a:stretch/>
        </p:blipFill>
        <p:spPr>
          <a:xfrm>
            <a:off x="872467" y="0"/>
            <a:ext cx="7752835" cy="6858000"/>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a:srcRect l="38479" t="14940" r="43064" b="10904"/>
          <a:stretch/>
        </p:blipFill>
        <p:spPr>
          <a:xfrm>
            <a:off x="3460090" y="0"/>
            <a:ext cx="2560320" cy="6858000"/>
          </a:xfrm>
          <a:prstGeom prst="rect">
            <a:avLst/>
          </a:prstGeom>
        </p:spPr>
      </p:pic>
      <p:sp>
        <p:nvSpPr>
          <p:cNvPr id="9" name="TextBox 8">
            <a:extLst>
              <a:ext uri="{FF2B5EF4-FFF2-40B4-BE49-F238E27FC236}">
                <a16:creationId xmlns:a16="http://schemas.microsoft.com/office/drawing/2014/main" id="{5A95EAE6-7B2A-23F0-D9AD-1AC23E0AAC96}"/>
              </a:ext>
            </a:extLst>
          </p:cNvPr>
          <p:cNvSpPr txBox="1"/>
          <p:nvPr/>
        </p:nvSpPr>
        <p:spPr>
          <a:xfrm>
            <a:off x="8625302" y="5310883"/>
            <a:ext cx="3269042"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5"/>
              </a:rPr>
              <a:t>A global horizon scan of issues impacting marine and coastal biodiversity conservation | Nature Ecology &amp; Evolution</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7" name="Rectangle 6">
            <a:extLst>
              <a:ext uri="{FF2B5EF4-FFF2-40B4-BE49-F238E27FC236}">
                <a16:creationId xmlns:a16="http://schemas.microsoft.com/office/drawing/2014/main" id="{37F0C089-CE14-4D80-BC0C-38AA8E25096D}"/>
              </a:ext>
            </a:extLst>
          </p:cNvPr>
          <p:cNvSpPr/>
          <p:nvPr/>
        </p:nvSpPr>
        <p:spPr>
          <a:xfrm>
            <a:off x="8625302" y="69789"/>
            <a:ext cx="3197604" cy="185187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RESOURCE EXPLOITATION</a:t>
            </a:r>
          </a:p>
        </p:txBody>
      </p:sp>
      <p:sp>
        <p:nvSpPr>
          <p:cNvPr id="3" name="Footer Placeholder 4">
            <a:extLst>
              <a:ext uri="{FF2B5EF4-FFF2-40B4-BE49-F238E27FC236}">
                <a16:creationId xmlns:a16="http://schemas.microsoft.com/office/drawing/2014/main" id="{ECC45F4C-C582-24E2-EB67-7F90B291A558}"/>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RESOURCE EXPLOITATION</a:t>
            </a:r>
          </a:p>
        </p:txBody>
      </p:sp>
    </p:spTree>
    <p:extLst>
      <p:ext uri="{BB962C8B-B14F-4D97-AF65-F5344CB8AC3E}">
        <p14:creationId xmlns:p14="http://schemas.microsoft.com/office/powerpoint/2010/main" val="15953023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2"/>
          <a:srcRect l="38479" t="19693" r="43064" b="60417"/>
          <a:stretch/>
        </p:blipFill>
        <p:spPr>
          <a:xfrm>
            <a:off x="1084521" y="1432570"/>
            <a:ext cx="2560320" cy="1839493"/>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UNTAPPED POTENTIAL OF MARINE COLLAGENS AND THEIR IMPACT ON MARINE ECOSYSTEMS</a:t>
            </a:r>
          </a:p>
        </p:txBody>
      </p:sp>
      <p:sp>
        <p:nvSpPr>
          <p:cNvPr id="2" name="Footer Placeholder 4">
            <a:extLst>
              <a:ext uri="{FF2B5EF4-FFF2-40B4-BE49-F238E27FC236}">
                <a16:creationId xmlns:a16="http://schemas.microsoft.com/office/drawing/2014/main" id="{597EBD14-4A7C-3B7D-56E6-AA34F585EAA1}"/>
              </a:ext>
            </a:extLst>
          </p:cNvPr>
          <p:cNvSpPr txBox="1">
            <a:spLocks/>
          </p:cNvSpPr>
          <p:nvPr/>
        </p:nvSpPr>
        <p:spPr>
          <a:xfrm rot="16200000">
            <a:off x="-764515" y="1700012"/>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MARINE COLLAGENS</a:t>
            </a:r>
          </a:p>
        </p:txBody>
      </p:sp>
      <p:sp>
        <p:nvSpPr>
          <p:cNvPr id="10" name="TextBox 9">
            <a:extLst>
              <a:ext uri="{FF2B5EF4-FFF2-40B4-BE49-F238E27FC236}">
                <a16:creationId xmlns:a16="http://schemas.microsoft.com/office/drawing/2014/main" id="{EDFCB109-17C5-D73E-FC6E-C492ED7AAAC5}"/>
              </a:ext>
            </a:extLst>
          </p:cNvPr>
          <p:cNvSpPr txBox="1"/>
          <p:nvPr/>
        </p:nvSpPr>
        <p:spPr>
          <a:xfrm>
            <a:off x="1084521" y="5033884"/>
            <a:ext cx="6094674" cy="16312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Collagen is a general term to define a group of structural proteins of the extracellular matrix, organized in a fibrillar arrangement. Collagens display a palette of unique and numerous features, largely and advantageously exploited in the food, medical devices and pharma industries.</a:t>
            </a:r>
          </a:p>
        </p:txBody>
      </p:sp>
      <p:pic>
        <p:nvPicPr>
          <p:cNvPr id="10242" name="Picture 2" descr="Plent - Marine Collagen Pink Raspberry (ASC certified) - 300 g">
            <a:extLst>
              <a:ext uri="{FF2B5EF4-FFF2-40B4-BE49-F238E27FC236}">
                <a16:creationId xmlns:a16="http://schemas.microsoft.com/office/drawing/2014/main" id="{B97A2621-54BA-1D0E-45E0-ABDED12A86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2537" y="1480858"/>
            <a:ext cx="3423507" cy="5033884"/>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E939E76-C17C-17BC-DA10-35F9DED4B249}"/>
              </a:ext>
            </a:extLst>
          </p:cNvPr>
          <p:cNvSpPr/>
          <p:nvPr/>
        </p:nvSpPr>
        <p:spPr>
          <a:xfrm>
            <a:off x="7317613" y="5916699"/>
            <a:ext cx="4758431"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Marine Origin Collagens and Its Potential Applications - PMC (nih.gov)</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Tree>
    <p:extLst>
      <p:ext uri="{BB962C8B-B14F-4D97-AF65-F5344CB8AC3E}">
        <p14:creationId xmlns:p14="http://schemas.microsoft.com/office/powerpoint/2010/main" val="7394516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UNTAPPED POTENTIAL OF MARINE COLLAGENS AND THEIR IMPACT ON MARINE ECOSYSTEMS</a:t>
            </a:r>
          </a:p>
        </p:txBody>
      </p:sp>
      <p:pic>
        <p:nvPicPr>
          <p:cNvPr id="9218" name="Picture 2">
            <a:extLst>
              <a:ext uri="{FF2B5EF4-FFF2-40B4-BE49-F238E27FC236}">
                <a16:creationId xmlns:a16="http://schemas.microsoft.com/office/drawing/2014/main" id="{BB6787E2-534A-5ACF-9438-0D64179D85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8674" y="1626673"/>
            <a:ext cx="10005391" cy="486199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5838F5A-6564-FCFC-E261-E876D74EF6D9}"/>
              </a:ext>
            </a:extLst>
          </p:cNvPr>
          <p:cNvSpPr/>
          <p:nvPr/>
        </p:nvSpPr>
        <p:spPr>
          <a:xfrm>
            <a:off x="29592" y="6368903"/>
            <a:ext cx="12162408"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Marine Drugs | Free Full-Text | Marine Collagen from Alternative and Sustainable Sources: Extraction, Processing and Applications (mdpi.com)</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8" name="Footer Placeholder 4">
            <a:extLst>
              <a:ext uri="{FF2B5EF4-FFF2-40B4-BE49-F238E27FC236}">
                <a16:creationId xmlns:a16="http://schemas.microsoft.com/office/drawing/2014/main" id="{6CB8A603-B343-5C96-D199-523C41DC9AE9}"/>
              </a:ext>
            </a:extLst>
          </p:cNvPr>
          <p:cNvSpPr txBox="1">
            <a:spLocks/>
          </p:cNvSpPr>
          <p:nvPr/>
        </p:nvSpPr>
        <p:spPr>
          <a:xfrm rot="16200000">
            <a:off x="-764515" y="1700012"/>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MARINE COLLAGENS</a:t>
            </a:r>
          </a:p>
        </p:txBody>
      </p:sp>
    </p:spTree>
    <p:extLst>
      <p:ext uri="{BB962C8B-B14F-4D97-AF65-F5344CB8AC3E}">
        <p14:creationId xmlns:p14="http://schemas.microsoft.com/office/powerpoint/2010/main" val="13106548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EXPANDING TRADE FOR FISH SWIM BLADDERS ON TARGET AND NON-TARGET SPECIES</a:t>
            </a:r>
          </a:p>
        </p:txBody>
      </p:sp>
      <p:sp>
        <p:nvSpPr>
          <p:cNvPr id="4" name="Footer Placeholder 4">
            <a:extLst>
              <a:ext uri="{FF2B5EF4-FFF2-40B4-BE49-F238E27FC236}">
                <a16:creationId xmlns:a16="http://schemas.microsoft.com/office/drawing/2014/main" id="{1FE90383-375C-0026-64C2-5BFEE4781FEB}"/>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EXPANDING TRADE FOR FISH SWIM BLADDERS</a:t>
            </a:r>
          </a:p>
        </p:txBody>
      </p:sp>
      <p:sp>
        <p:nvSpPr>
          <p:cNvPr id="3" name="TextBox 2">
            <a:extLst>
              <a:ext uri="{FF2B5EF4-FFF2-40B4-BE49-F238E27FC236}">
                <a16:creationId xmlns:a16="http://schemas.microsoft.com/office/drawing/2014/main" id="{2F755BC0-2A76-3DA2-F2F3-E48C5E790496}"/>
              </a:ext>
            </a:extLst>
          </p:cNvPr>
          <p:cNvSpPr txBox="1"/>
          <p:nvPr/>
        </p:nvSpPr>
        <p:spPr>
          <a:xfrm>
            <a:off x="8812034" y="6368903"/>
            <a:ext cx="60946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fish-maw-trade-web.pdf (traffic.org)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8" name="Picture 7">
            <a:extLst>
              <a:ext uri="{FF2B5EF4-FFF2-40B4-BE49-F238E27FC236}">
                <a16:creationId xmlns:a16="http://schemas.microsoft.com/office/drawing/2014/main" id="{19B4C753-37E0-D856-A821-C2AB559A3CE5}"/>
              </a:ext>
            </a:extLst>
          </p:cNvPr>
          <p:cNvPicPr>
            <a:picLocks noChangeAspect="1"/>
          </p:cNvPicPr>
          <p:nvPr/>
        </p:nvPicPr>
        <p:blipFill rotWithShape="1">
          <a:blip r:embed="rId3"/>
          <a:srcRect l="43146" t="19363" r="26245" b="16058"/>
          <a:stretch/>
        </p:blipFill>
        <p:spPr>
          <a:xfrm>
            <a:off x="8621026" y="1686298"/>
            <a:ext cx="3148717" cy="4428876"/>
          </a:xfrm>
          <a:prstGeom prst="rect">
            <a:avLst/>
          </a:prstGeom>
        </p:spPr>
      </p:pic>
      <p:sp>
        <p:nvSpPr>
          <p:cNvPr id="11" name="TextBox 10">
            <a:extLst>
              <a:ext uri="{FF2B5EF4-FFF2-40B4-BE49-F238E27FC236}">
                <a16:creationId xmlns:a16="http://schemas.microsoft.com/office/drawing/2014/main" id="{4601FEC8-5C0D-3C66-749D-A0F1D56C2251}"/>
              </a:ext>
            </a:extLst>
          </p:cNvPr>
          <p:cNvSpPr txBox="1"/>
          <p:nvPr/>
        </p:nvSpPr>
        <p:spPr>
          <a:xfrm>
            <a:off x="1024590" y="1562884"/>
            <a:ext cx="7596436"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Fish swim bladders (or Fish Maw once processed), are among the most popular seafood delicacies in East Asian markets and are a valuable import commodity in Hong Kong and China (Wen et al., 2015). </a:t>
            </a:r>
          </a:p>
        </p:txBody>
      </p:sp>
      <p:pic>
        <p:nvPicPr>
          <p:cNvPr id="15" name="Picture 14">
            <a:extLst>
              <a:ext uri="{FF2B5EF4-FFF2-40B4-BE49-F238E27FC236}">
                <a16:creationId xmlns:a16="http://schemas.microsoft.com/office/drawing/2014/main" id="{B0788B48-D694-8C0A-0B36-42CA5F8460C2}"/>
              </a:ext>
            </a:extLst>
          </p:cNvPr>
          <p:cNvPicPr>
            <a:picLocks noChangeAspect="1"/>
          </p:cNvPicPr>
          <p:nvPr/>
        </p:nvPicPr>
        <p:blipFill rotWithShape="1">
          <a:blip r:embed="rId4"/>
          <a:srcRect l="20601" t="10833" r="23597" b="4336"/>
          <a:stretch/>
        </p:blipFill>
        <p:spPr>
          <a:xfrm>
            <a:off x="5157760" y="2299316"/>
            <a:ext cx="3354905" cy="3400148"/>
          </a:xfrm>
          <a:prstGeom prst="rect">
            <a:avLst/>
          </a:prstGeom>
        </p:spPr>
      </p:pic>
      <p:sp>
        <p:nvSpPr>
          <p:cNvPr id="16" name="Rectangle 15">
            <a:extLst>
              <a:ext uri="{FF2B5EF4-FFF2-40B4-BE49-F238E27FC236}">
                <a16:creationId xmlns:a16="http://schemas.microsoft.com/office/drawing/2014/main" id="{1BF914EB-4795-769F-0140-319DF5EAA07B}"/>
              </a:ext>
            </a:extLst>
          </p:cNvPr>
          <p:cNvSpPr/>
          <p:nvPr/>
        </p:nvSpPr>
        <p:spPr>
          <a:xfrm>
            <a:off x="4056797" y="5814905"/>
            <a:ext cx="4455868" cy="92333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Used in Chinese cuisine and traditional medicine for immune boosting and as a recovery tonic (Jing Wen et al., 2015). </a:t>
            </a:r>
          </a:p>
        </p:txBody>
      </p:sp>
      <p:pic>
        <p:nvPicPr>
          <p:cNvPr id="55298" name="Picture 2" descr="Avant Meats fish maw in a soup on Sept. 14, 2021. (Aria Chen and Abhishyant Kidangoor–TIME)">
            <a:extLst>
              <a:ext uri="{FF2B5EF4-FFF2-40B4-BE49-F238E27FC236}">
                <a16:creationId xmlns:a16="http://schemas.microsoft.com/office/drawing/2014/main" id="{740D14A7-BFA5-1CAB-20C0-E83B1696A8F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4590" y="2601655"/>
            <a:ext cx="4012048" cy="2256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77485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EXPANDING TRADE FOR FISH SWIM BLADDERS ON TARGET AND NON-TARGET SPECIES</a:t>
            </a:r>
          </a:p>
        </p:txBody>
      </p:sp>
      <p:pic>
        <p:nvPicPr>
          <p:cNvPr id="6" name="Picture 5">
            <a:extLst>
              <a:ext uri="{FF2B5EF4-FFF2-40B4-BE49-F238E27FC236}">
                <a16:creationId xmlns:a16="http://schemas.microsoft.com/office/drawing/2014/main" id="{CF003B29-6622-0243-30F0-F4F8D51D8271}"/>
              </a:ext>
            </a:extLst>
          </p:cNvPr>
          <p:cNvPicPr>
            <a:picLocks noChangeAspect="1"/>
          </p:cNvPicPr>
          <p:nvPr/>
        </p:nvPicPr>
        <p:blipFill rotWithShape="1">
          <a:blip r:embed="rId2"/>
          <a:srcRect l="7742" t="18123" r="39011" b="8349"/>
          <a:stretch/>
        </p:blipFill>
        <p:spPr>
          <a:xfrm>
            <a:off x="1278384" y="1592190"/>
            <a:ext cx="5477523" cy="5042516"/>
          </a:xfrm>
          <a:prstGeom prst="rect">
            <a:avLst/>
          </a:prstGeom>
        </p:spPr>
      </p:pic>
      <p:pic>
        <p:nvPicPr>
          <p:cNvPr id="10" name="Picture 9">
            <a:extLst>
              <a:ext uri="{FF2B5EF4-FFF2-40B4-BE49-F238E27FC236}">
                <a16:creationId xmlns:a16="http://schemas.microsoft.com/office/drawing/2014/main" id="{61693F93-9CCF-9F97-0EEC-8B8D2BADFB64}"/>
              </a:ext>
            </a:extLst>
          </p:cNvPr>
          <p:cNvPicPr>
            <a:picLocks noChangeAspect="1"/>
          </p:cNvPicPr>
          <p:nvPr/>
        </p:nvPicPr>
        <p:blipFill rotWithShape="1">
          <a:blip r:embed="rId3"/>
          <a:srcRect l="8260" t="22137" r="39737" b="25307"/>
          <a:stretch/>
        </p:blipFill>
        <p:spPr>
          <a:xfrm>
            <a:off x="6755907" y="1500327"/>
            <a:ext cx="5349622" cy="3604334"/>
          </a:xfrm>
          <a:prstGeom prst="rect">
            <a:avLst/>
          </a:prstGeom>
        </p:spPr>
      </p:pic>
      <p:sp>
        <p:nvSpPr>
          <p:cNvPr id="14" name="TextBox 13">
            <a:extLst>
              <a:ext uri="{FF2B5EF4-FFF2-40B4-BE49-F238E27FC236}">
                <a16:creationId xmlns:a16="http://schemas.microsoft.com/office/drawing/2014/main" id="{FF6E8279-F1EA-5F8D-72ED-90D3A951086C}"/>
              </a:ext>
            </a:extLst>
          </p:cNvPr>
          <p:cNvSpPr txBox="1"/>
          <p:nvPr/>
        </p:nvSpPr>
        <p:spPr>
          <a:xfrm>
            <a:off x="6755906" y="5030964"/>
            <a:ext cx="5349621"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‘Gold in the sea’: Brazil’s booming fish bladder trade | Food | Al Jazeera</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5" name="Footer Placeholder 4">
            <a:extLst>
              <a:ext uri="{FF2B5EF4-FFF2-40B4-BE49-F238E27FC236}">
                <a16:creationId xmlns:a16="http://schemas.microsoft.com/office/drawing/2014/main" id="{9BB85B41-3E5D-51F3-3BC6-BD9F8CE18132}"/>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EXPANDING TRADE FOR FISH SWIM BLADDERS</a:t>
            </a:r>
          </a:p>
        </p:txBody>
      </p:sp>
    </p:spTree>
    <p:extLst>
      <p:ext uri="{BB962C8B-B14F-4D97-AF65-F5344CB8AC3E}">
        <p14:creationId xmlns:p14="http://schemas.microsoft.com/office/powerpoint/2010/main" val="35149509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EXPANDING TRADE FOR FISH SWIM BLADDERS ON TARGET AND NON-TARGET SPECIES</a:t>
            </a:r>
          </a:p>
        </p:txBody>
      </p:sp>
      <p:sp>
        <p:nvSpPr>
          <p:cNvPr id="6" name="TextBox 5">
            <a:extLst>
              <a:ext uri="{FF2B5EF4-FFF2-40B4-BE49-F238E27FC236}">
                <a16:creationId xmlns:a16="http://schemas.microsoft.com/office/drawing/2014/main" id="{6664275C-DA70-A831-F1BD-117A18AAD888}"/>
              </a:ext>
            </a:extLst>
          </p:cNvPr>
          <p:cNvSpPr txBox="1"/>
          <p:nvPr/>
        </p:nvSpPr>
        <p:spPr>
          <a:xfrm>
            <a:off x="1084520" y="2817037"/>
            <a:ext cx="6354967"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Fish maw is increasingly used as a substitute for shark fins as the shark fin trade declines (WWF, 2018; Shea and Ho, 2014; </a:t>
            </a:r>
            <a:r>
              <a:rPr kumimoji="0" lang="en-GB" sz="2000" b="0" i="0" u="none" strike="noStrike" kern="1200" cap="none" spc="0" normalizeH="0" baseline="0" noProof="0" dirty="0" err="1">
                <a:ln>
                  <a:noFill/>
                </a:ln>
                <a:solidFill>
                  <a:srgbClr val="000000"/>
                </a:solidFill>
                <a:effectLst/>
                <a:uLnTx/>
                <a:uFillTx/>
                <a:latin typeface="Daytona Condensed Light"/>
                <a:ea typeface="+mn-ea"/>
                <a:cs typeface="+mn-cs"/>
              </a:rPr>
              <a:t>Sadovy</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de </a:t>
            </a:r>
            <a:r>
              <a:rPr kumimoji="0" lang="en-GB" sz="2000" b="0" i="0" u="none" strike="noStrike" kern="1200" cap="none" spc="0" normalizeH="0" baseline="0" noProof="0" dirty="0" err="1">
                <a:ln>
                  <a:noFill/>
                </a:ln>
                <a:solidFill>
                  <a:srgbClr val="000000"/>
                </a:solidFill>
                <a:effectLst/>
                <a:uLnTx/>
                <a:uFillTx/>
                <a:latin typeface="Daytona Condensed Light"/>
                <a:ea typeface="+mn-ea"/>
                <a:cs typeface="+mn-cs"/>
              </a:rPr>
              <a:t>Mitcheson</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et al., 2018). High demand and high value of the product may lead to unsustainable harvesting in source countries.</a:t>
            </a:r>
          </a:p>
        </p:txBody>
      </p:sp>
      <p:sp>
        <p:nvSpPr>
          <p:cNvPr id="10" name="TextBox 9">
            <a:extLst>
              <a:ext uri="{FF2B5EF4-FFF2-40B4-BE49-F238E27FC236}">
                <a16:creationId xmlns:a16="http://schemas.microsoft.com/office/drawing/2014/main" id="{19D73B3F-9D3B-A27D-2625-A705531B3246}"/>
              </a:ext>
            </a:extLst>
          </p:cNvPr>
          <p:cNvSpPr txBox="1"/>
          <p:nvPr/>
        </p:nvSpPr>
        <p:spPr>
          <a:xfrm>
            <a:off x="1084520" y="1686298"/>
            <a:ext cx="10685221"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They are considered one of the big four traditional delicacies in market destinations along with sea cucumber, shark fin and abalone (Jing Wen et al., 2015), all of whose wild source populations have suffered declines due to unsustainable levels of </a:t>
            </a:r>
            <a:r>
              <a:rPr kumimoji="0" lang="en-GB" sz="2000" b="0" i="0" u="none" strike="noStrike" kern="1200" cap="none" spc="0" normalizeH="0" baseline="0" noProof="0" dirty="0" err="1">
                <a:ln>
                  <a:noFill/>
                </a:ln>
                <a:solidFill>
                  <a:srgbClr val="000000"/>
                </a:solidFill>
                <a:effectLst/>
                <a:uLnTx/>
                <a:uFillTx/>
                <a:latin typeface="Daytona Condensed Light"/>
                <a:ea typeface="+mn-ea"/>
                <a:cs typeface="+mn-cs"/>
              </a:rPr>
              <a:t>harvestin</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a:t>
            </a:r>
          </a:p>
        </p:txBody>
      </p:sp>
      <p:pic>
        <p:nvPicPr>
          <p:cNvPr id="14" name="Picture 13">
            <a:extLst>
              <a:ext uri="{FF2B5EF4-FFF2-40B4-BE49-F238E27FC236}">
                <a16:creationId xmlns:a16="http://schemas.microsoft.com/office/drawing/2014/main" id="{EFC9C23D-7694-C951-9AFA-ABFA65475648}"/>
              </a:ext>
            </a:extLst>
          </p:cNvPr>
          <p:cNvPicPr>
            <a:picLocks noChangeAspect="1"/>
          </p:cNvPicPr>
          <p:nvPr/>
        </p:nvPicPr>
        <p:blipFill rotWithShape="1">
          <a:blip r:embed="rId2"/>
          <a:srcRect l="21464" t="26796" r="36249" b="18059"/>
          <a:stretch/>
        </p:blipFill>
        <p:spPr>
          <a:xfrm>
            <a:off x="7841941" y="3053115"/>
            <a:ext cx="4350059" cy="3781887"/>
          </a:xfrm>
          <a:prstGeom prst="rect">
            <a:avLst/>
          </a:prstGeom>
        </p:spPr>
      </p:pic>
      <p:pic>
        <p:nvPicPr>
          <p:cNvPr id="17" name="Picture 16">
            <a:extLst>
              <a:ext uri="{FF2B5EF4-FFF2-40B4-BE49-F238E27FC236}">
                <a16:creationId xmlns:a16="http://schemas.microsoft.com/office/drawing/2014/main" id="{19CB36DD-1D1A-9262-4BBC-000A9B93CD11}"/>
              </a:ext>
            </a:extLst>
          </p:cNvPr>
          <p:cNvPicPr>
            <a:picLocks noChangeAspect="1"/>
          </p:cNvPicPr>
          <p:nvPr/>
        </p:nvPicPr>
        <p:blipFill rotWithShape="1">
          <a:blip r:embed="rId3"/>
          <a:srcRect l="25692" t="22784" r="30761" b="28025"/>
          <a:stretch/>
        </p:blipFill>
        <p:spPr>
          <a:xfrm>
            <a:off x="201854" y="4339928"/>
            <a:ext cx="3183497" cy="2397420"/>
          </a:xfrm>
          <a:prstGeom prst="rect">
            <a:avLst/>
          </a:prstGeom>
        </p:spPr>
      </p:pic>
      <p:sp>
        <p:nvSpPr>
          <p:cNvPr id="19" name="TextBox 18">
            <a:extLst>
              <a:ext uri="{FF2B5EF4-FFF2-40B4-BE49-F238E27FC236}">
                <a16:creationId xmlns:a16="http://schemas.microsoft.com/office/drawing/2014/main" id="{5B34EC05-6608-D8F7-3F96-492F6BAB1ABD}"/>
              </a:ext>
            </a:extLst>
          </p:cNvPr>
          <p:cNvSpPr txBox="1"/>
          <p:nvPr/>
        </p:nvSpPr>
        <p:spPr>
          <a:xfrm>
            <a:off x="3379870" y="6291594"/>
            <a:ext cx="609452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EIA_report_0208.qxd (eia-international.org)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20" name="Footer Placeholder 4">
            <a:extLst>
              <a:ext uri="{FF2B5EF4-FFF2-40B4-BE49-F238E27FC236}">
                <a16:creationId xmlns:a16="http://schemas.microsoft.com/office/drawing/2014/main" id="{5F89568B-370D-0CEF-AB08-5F7984B389C2}"/>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EXPANDING TRADE FOR FISH SWIM BLADDERS</a:t>
            </a:r>
          </a:p>
        </p:txBody>
      </p:sp>
    </p:spTree>
    <p:extLst>
      <p:ext uri="{BB962C8B-B14F-4D97-AF65-F5344CB8AC3E}">
        <p14:creationId xmlns:p14="http://schemas.microsoft.com/office/powerpoint/2010/main" val="23584101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EXPANDING TRADE FOR FISH SWIM BLADDERS ON TARGET AND NON-TARGET SPECIES</a:t>
            </a:r>
          </a:p>
        </p:txBody>
      </p:sp>
      <p:pic>
        <p:nvPicPr>
          <p:cNvPr id="6" name="Picture 5">
            <a:extLst>
              <a:ext uri="{FF2B5EF4-FFF2-40B4-BE49-F238E27FC236}">
                <a16:creationId xmlns:a16="http://schemas.microsoft.com/office/drawing/2014/main" id="{F36EF801-2486-1BC0-A1B6-339D6C147EA0}"/>
              </a:ext>
            </a:extLst>
          </p:cNvPr>
          <p:cNvPicPr>
            <a:picLocks noChangeAspect="1"/>
          </p:cNvPicPr>
          <p:nvPr/>
        </p:nvPicPr>
        <p:blipFill rotWithShape="1">
          <a:blip r:embed="rId2"/>
          <a:srcRect l="23598" t="30070" r="29646" b="25913"/>
          <a:stretch/>
        </p:blipFill>
        <p:spPr>
          <a:xfrm>
            <a:off x="919924" y="1724028"/>
            <a:ext cx="7099075" cy="4455371"/>
          </a:xfrm>
          <a:prstGeom prst="rect">
            <a:avLst/>
          </a:prstGeom>
        </p:spPr>
      </p:pic>
      <p:sp>
        <p:nvSpPr>
          <p:cNvPr id="10" name="TextBox 9">
            <a:extLst>
              <a:ext uri="{FF2B5EF4-FFF2-40B4-BE49-F238E27FC236}">
                <a16:creationId xmlns:a16="http://schemas.microsoft.com/office/drawing/2014/main" id="{A8D3A08C-8283-DF05-6CCF-634D8E3CAFD8}"/>
              </a:ext>
            </a:extLst>
          </p:cNvPr>
          <p:cNvSpPr txBox="1"/>
          <p:nvPr/>
        </p:nvSpPr>
        <p:spPr>
          <a:xfrm>
            <a:off x="1084521" y="6045737"/>
            <a:ext cx="745434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China’s fish maw demand and its implications for fisheries in source countries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2" name="Footer Placeholder 4">
            <a:extLst>
              <a:ext uri="{FF2B5EF4-FFF2-40B4-BE49-F238E27FC236}">
                <a16:creationId xmlns:a16="http://schemas.microsoft.com/office/drawing/2014/main" id="{31F20FA5-F651-42E6-6B55-46CDD445AC98}"/>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EXPANDING TRADE FOR FISH SWIM BLADDERS</a:t>
            </a:r>
          </a:p>
        </p:txBody>
      </p:sp>
    </p:spTree>
    <p:extLst>
      <p:ext uri="{BB962C8B-B14F-4D97-AF65-F5344CB8AC3E}">
        <p14:creationId xmlns:p14="http://schemas.microsoft.com/office/powerpoint/2010/main" val="18573944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EXPANDING TRADE FOR FISH SWIM BLADDERS ON TARGET AND NON-TARGET SPECIES</a:t>
            </a:r>
          </a:p>
        </p:txBody>
      </p:sp>
      <p:pic>
        <p:nvPicPr>
          <p:cNvPr id="6" name="Picture 5">
            <a:extLst>
              <a:ext uri="{FF2B5EF4-FFF2-40B4-BE49-F238E27FC236}">
                <a16:creationId xmlns:a16="http://schemas.microsoft.com/office/drawing/2014/main" id="{F36EF801-2486-1BC0-A1B6-339D6C147EA0}"/>
              </a:ext>
            </a:extLst>
          </p:cNvPr>
          <p:cNvPicPr>
            <a:picLocks noChangeAspect="1"/>
          </p:cNvPicPr>
          <p:nvPr/>
        </p:nvPicPr>
        <p:blipFill rotWithShape="1">
          <a:blip r:embed="rId2"/>
          <a:srcRect l="23598" t="30070" r="29646" b="25913"/>
          <a:stretch/>
        </p:blipFill>
        <p:spPr>
          <a:xfrm>
            <a:off x="919924" y="1724028"/>
            <a:ext cx="7099075" cy="4455371"/>
          </a:xfrm>
          <a:prstGeom prst="rect">
            <a:avLst/>
          </a:prstGeom>
        </p:spPr>
      </p:pic>
      <p:sp>
        <p:nvSpPr>
          <p:cNvPr id="10" name="TextBox 9">
            <a:extLst>
              <a:ext uri="{FF2B5EF4-FFF2-40B4-BE49-F238E27FC236}">
                <a16:creationId xmlns:a16="http://schemas.microsoft.com/office/drawing/2014/main" id="{A8D3A08C-8283-DF05-6CCF-634D8E3CAFD8}"/>
              </a:ext>
            </a:extLst>
          </p:cNvPr>
          <p:cNvSpPr txBox="1"/>
          <p:nvPr/>
        </p:nvSpPr>
        <p:spPr>
          <a:xfrm>
            <a:off x="1084521" y="6045737"/>
            <a:ext cx="745434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China’s fish maw demand and its implications for fisheries in source countries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2" name="Picture 1">
            <a:extLst>
              <a:ext uri="{FF2B5EF4-FFF2-40B4-BE49-F238E27FC236}">
                <a16:creationId xmlns:a16="http://schemas.microsoft.com/office/drawing/2014/main" id="{08972A9D-6A4A-9FC2-31F2-55C3A3E7EBEA}"/>
              </a:ext>
            </a:extLst>
          </p:cNvPr>
          <p:cNvPicPr>
            <a:picLocks noChangeAspect="1"/>
          </p:cNvPicPr>
          <p:nvPr/>
        </p:nvPicPr>
        <p:blipFill>
          <a:blip r:embed="rId4"/>
          <a:stretch>
            <a:fillRect/>
          </a:stretch>
        </p:blipFill>
        <p:spPr>
          <a:xfrm>
            <a:off x="7834718" y="1590993"/>
            <a:ext cx="3935025" cy="2623350"/>
          </a:xfrm>
          <a:prstGeom prst="rect">
            <a:avLst/>
          </a:prstGeom>
        </p:spPr>
      </p:pic>
      <p:sp>
        <p:nvSpPr>
          <p:cNvPr id="5" name="TextBox 4">
            <a:extLst>
              <a:ext uri="{FF2B5EF4-FFF2-40B4-BE49-F238E27FC236}">
                <a16:creationId xmlns:a16="http://schemas.microsoft.com/office/drawing/2014/main" id="{B0980067-1B4F-546E-72AF-A09AA779C488}"/>
              </a:ext>
            </a:extLst>
          </p:cNvPr>
          <p:cNvSpPr txBox="1"/>
          <p:nvPr/>
        </p:nvSpPr>
        <p:spPr>
          <a:xfrm>
            <a:off x="7750205" y="4318195"/>
            <a:ext cx="3782061"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https://time.com/6097312/lab-grown-fish-maw-avant-meats/</a:t>
            </a:r>
          </a:p>
        </p:txBody>
      </p:sp>
      <p:sp>
        <p:nvSpPr>
          <p:cNvPr id="9" name="TextBox 8">
            <a:extLst>
              <a:ext uri="{FF2B5EF4-FFF2-40B4-BE49-F238E27FC236}">
                <a16:creationId xmlns:a16="http://schemas.microsoft.com/office/drawing/2014/main" id="{E0D39B51-1466-6CB5-523F-2CD67F730882}"/>
              </a:ext>
            </a:extLst>
          </p:cNvPr>
          <p:cNvSpPr txBox="1"/>
          <p:nvPr/>
        </p:nvSpPr>
        <p:spPr>
          <a:xfrm>
            <a:off x="8924277" y="5963120"/>
            <a:ext cx="304874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5"/>
              </a:rPr>
              <a:t>How Lab-Grown Fish Maw Could Help Save Our Oceans | Time</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1" name="Footer Placeholder 4">
            <a:extLst>
              <a:ext uri="{FF2B5EF4-FFF2-40B4-BE49-F238E27FC236}">
                <a16:creationId xmlns:a16="http://schemas.microsoft.com/office/drawing/2014/main" id="{31F83952-30EB-D615-B91C-429644B9531E}"/>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EXPANDING TRADE FOR FISH SWIM BLADDERS</a:t>
            </a:r>
          </a:p>
        </p:txBody>
      </p:sp>
    </p:spTree>
    <p:extLst>
      <p:ext uri="{BB962C8B-B14F-4D97-AF65-F5344CB8AC3E}">
        <p14:creationId xmlns:p14="http://schemas.microsoft.com/office/powerpoint/2010/main" val="14742280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FISHING FOR MESOPELAGIC SPECIES ON THE BIOLOGICAL OCEAN PUMP</a:t>
            </a:r>
          </a:p>
        </p:txBody>
      </p:sp>
      <p:pic>
        <p:nvPicPr>
          <p:cNvPr id="58372" name="Picture 4">
            <a:extLst>
              <a:ext uri="{FF2B5EF4-FFF2-40B4-BE49-F238E27FC236}">
                <a16:creationId xmlns:a16="http://schemas.microsoft.com/office/drawing/2014/main" id="{0DB64767-EEA5-ACB9-FF9C-D058ACF10C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821"/>
          <a:stretch/>
        </p:blipFill>
        <p:spPr bwMode="auto">
          <a:xfrm>
            <a:off x="5330956" y="1501156"/>
            <a:ext cx="6861044" cy="5152657"/>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F44B5430-790F-FE9B-AA82-B49EBDB6D5F0}"/>
              </a:ext>
            </a:extLst>
          </p:cNvPr>
          <p:cNvSpPr txBox="1"/>
          <p:nvPr/>
        </p:nvSpPr>
        <p:spPr>
          <a:xfrm>
            <a:off x="135384" y="6076068"/>
            <a:ext cx="427681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The Ocean, a carbon sink - Ocean &amp; Climate Platform (ocean-climate.org)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29" name="Rectangle 28">
            <a:extLst>
              <a:ext uri="{FF2B5EF4-FFF2-40B4-BE49-F238E27FC236}">
                <a16:creationId xmlns:a16="http://schemas.microsoft.com/office/drawing/2014/main" id="{6B9E0B05-6136-0505-7794-B4B06680E9EF}"/>
              </a:ext>
            </a:extLst>
          </p:cNvPr>
          <p:cNvSpPr/>
          <p:nvPr/>
        </p:nvSpPr>
        <p:spPr>
          <a:xfrm>
            <a:off x="1331353" y="1799601"/>
            <a:ext cx="3329423" cy="707886"/>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Recap: The physical carbon pump and the biological carbon pump</a:t>
            </a:r>
          </a:p>
        </p:txBody>
      </p:sp>
      <p:sp>
        <p:nvSpPr>
          <p:cNvPr id="30" name="Footer Placeholder 4">
            <a:extLst>
              <a:ext uri="{FF2B5EF4-FFF2-40B4-BE49-F238E27FC236}">
                <a16:creationId xmlns:a16="http://schemas.microsoft.com/office/drawing/2014/main" id="{C344BAFE-EA85-4FA0-2BF5-943CC944631D}"/>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7489864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5011479" cy="189899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FISHING FOR MESOPELAGIC SPECIES ON THE BIOLOGICAL OCEAN PUMP</a:t>
            </a:r>
          </a:p>
        </p:txBody>
      </p:sp>
      <p:sp>
        <p:nvSpPr>
          <p:cNvPr id="26" name="TextBox 25">
            <a:extLst>
              <a:ext uri="{FF2B5EF4-FFF2-40B4-BE49-F238E27FC236}">
                <a16:creationId xmlns:a16="http://schemas.microsoft.com/office/drawing/2014/main" id="{49260E98-E9C3-6B93-25F1-90B6912D215D}"/>
              </a:ext>
            </a:extLst>
          </p:cNvPr>
          <p:cNvSpPr txBox="1"/>
          <p:nvPr/>
        </p:nvSpPr>
        <p:spPr>
          <a:xfrm>
            <a:off x="1052789" y="2699642"/>
            <a:ext cx="5214846" cy="31700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The ocean biological carbon sink, hereafter </a:t>
            </a:r>
            <a:r>
              <a:rPr kumimoji="0" lang="en-GB" sz="2000" b="1" i="0" u="none" strike="noStrike" kern="1200" cap="none" spc="0" normalizeH="0" baseline="0" noProof="0" dirty="0">
                <a:ln>
                  <a:noFill/>
                </a:ln>
                <a:solidFill>
                  <a:srgbClr val="000000"/>
                </a:solidFill>
                <a:effectLst/>
                <a:uLnTx/>
                <a:uFillTx/>
                <a:latin typeface="Daytona Condensed Light"/>
                <a:ea typeface="+mn-ea"/>
                <a:cs typeface="+mn-cs"/>
              </a:rPr>
              <a:t>‘carbon sink’, </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is predominantly driven by </a:t>
            </a:r>
            <a:r>
              <a:rPr kumimoji="0" lang="en-GB" sz="2000" b="0" i="0" u="none" strike="noStrike" kern="1200" cap="none" spc="0" normalizeH="0" baseline="0" noProof="0" dirty="0" err="1">
                <a:ln>
                  <a:noFill/>
                </a:ln>
                <a:solidFill>
                  <a:srgbClr val="000000"/>
                </a:solidFill>
                <a:effectLst/>
                <a:uLnTx/>
                <a:uFillTx/>
                <a:latin typeface="Daytona Condensed Light"/>
                <a:ea typeface="+mn-ea"/>
                <a:cs typeface="+mn-cs"/>
              </a:rPr>
              <a:t>phyto</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and zooplankton at the base of ocean food webs (Turner, </a:t>
            </a:r>
            <a:r>
              <a:rPr kumimoji="0" lang="en-GB" sz="2000" b="1" i="0" u="none" strike="noStrike" kern="1200" cap="none" spc="0" normalizeH="0" baseline="0" noProof="0" dirty="0">
                <a:ln>
                  <a:noFill/>
                </a:ln>
                <a:solidFill>
                  <a:srgbClr val="000000"/>
                </a:solidFill>
                <a:effectLst/>
                <a:uLnTx/>
                <a:uFillTx/>
                <a:latin typeface="Daytona Condensed Light"/>
                <a:ea typeface="+mn-ea"/>
                <a:cs typeface="+mn-cs"/>
                <a:hlinkClick r:id="rId2"/>
              </a:rPr>
              <a:t>2015</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The faecal pellets and carcasses of current and potential fishery species, including anchovy, krill and mesopelagic fish are also important in sinking carbon and fish are responsible for up to 16% of organic carbon export (Saba et al., </a:t>
            </a:r>
            <a:r>
              <a:rPr kumimoji="0" lang="en-GB" sz="2000" b="1" i="0" u="none" strike="noStrike" kern="1200" cap="none" spc="0" normalizeH="0" baseline="0" noProof="0" dirty="0">
                <a:ln>
                  <a:noFill/>
                </a:ln>
                <a:solidFill>
                  <a:srgbClr val="000000"/>
                </a:solidFill>
                <a:effectLst/>
                <a:uLnTx/>
                <a:uFillTx/>
                <a:latin typeface="Daytona Condensed Light"/>
                <a:ea typeface="+mn-ea"/>
                <a:cs typeface="+mn-cs"/>
                <a:hlinkClick r:id="rId3"/>
              </a:rPr>
              <a:t>2021</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a:t>
            </a:r>
          </a:p>
        </p:txBody>
      </p:sp>
      <p:pic>
        <p:nvPicPr>
          <p:cNvPr id="61442" name="Picture 2">
            <a:extLst>
              <a:ext uri="{FF2B5EF4-FFF2-40B4-BE49-F238E27FC236}">
                <a16:creationId xmlns:a16="http://schemas.microsoft.com/office/drawing/2014/main" id="{8B8110EC-BA8A-9C30-11A5-5A3A0A64E9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32043" y="0"/>
            <a:ext cx="570547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4">
            <a:extLst>
              <a:ext uri="{FF2B5EF4-FFF2-40B4-BE49-F238E27FC236}">
                <a16:creationId xmlns:a16="http://schemas.microsoft.com/office/drawing/2014/main" id="{BFFD53F2-6020-AF32-9106-2035334EFDD9}"/>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181599720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FISHING FOR MESOPELAGIC SPECIES ON THE BIOLOGICAL OCEAN PUMP</a:t>
            </a:r>
          </a:p>
        </p:txBody>
      </p:sp>
      <p:sp>
        <p:nvSpPr>
          <p:cNvPr id="16" name="TextBox 15">
            <a:extLst>
              <a:ext uri="{FF2B5EF4-FFF2-40B4-BE49-F238E27FC236}">
                <a16:creationId xmlns:a16="http://schemas.microsoft.com/office/drawing/2014/main" id="{53FAFD25-AC64-7B30-7B2A-B4593A57E1DD}"/>
              </a:ext>
            </a:extLst>
          </p:cNvPr>
          <p:cNvSpPr txBox="1"/>
          <p:nvPr/>
        </p:nvSpPr>
        <p:spPr>
          <a:xfrm>
            <a:off x="1270952" y="1864433"/>
            <a:ext cx="7180590"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The mesopelagic zone is the realm of the diurnally (daily) migrating organisms and extends from 200 to 2000m depth. Large gaps in </a:t>
            </a:r>
            <a:r>
              <a:rPr kumimoji="0" lang="en-GB" sz="2000" b="1" i="0" u="none" strike="noStrike" kern="1200" cap="none" spc="0" normalizeH="0" baseline="0" noProof="0" dirty="0">
                <a:ln>
                  <a:noFill/>
                </a:ln>
                <a:solidFill>
                  <a:srgbClr val="000000"/>
                </a:solidFill>
                <a:effectLst/>
                <a:uLnTx/>
                <a:uFillTx/>
                <a:latin typeface="Daytona Condensed Light"/>
                <a:ea typeface="+mn-ea"/>
                <a:cs typeface="+mn-cs"/>
              </a:rPr>
              <a:t>knowledge on mesopelagic ecological processes affecting carbon cycle.</a:t>
            </a:r>
          </a:p>
        </p:txBody>
      </p:sp>
      <p:pic>
        <p:nvPicPr>
          <p:cNvPr id="58370" name="Picture 2">
            <a:extLst>
              <a:ext uri="{FF2B5EF4-FFF2-40B4-BE49-F238E27FC236}">
                <a16:creationId xmlns:a16="http://schemas.microsoft.com/office/drawing/2014/main" id="{66822597-8BDD-0EBF-B815-971403DEE50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6376"/>
          <a:stretch/>
        </p:blipFill>
        <p:spPr bwMode="auto">
          <a:xfrm>
            <a:off x="8016536" y="1500114"/>
            <a:ext cx="3717697" cy="531516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0D3B3D3-4822-CC06-1A7E-60B9FCCD5013}"/>
              </a:ext>
            </a:extLst>
          </p:cNvPr>
          <p:cNvSpPr/>
          <p:nvPr/>
        </p:nvSpPr>
        <p:spPr>
          <a:xfrm>
            <a:off x="5761309" y="2880096"/>
            <a:ext cx="2370636"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Biological ocean pump(!)</a:t>
            </a:r>
          </a:p>
        </p:txBody>
      </p:sp>
      <p:sp>
        <p:nvSpPr>
          <p:cNvPr id="3" name="Footer Placeholder 4">
            <a:extLst>
              <a:ext uri="{FF2B5EF4-FFF2-40B4-BE49-F238E27FC236}">
                <a16:creationId xmlns:a16="http://schemas.microsoft.com/office/drawing/2014/main" id="{323A291D-4455-3358-F6A5-9459D2A04453}"/>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41515304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FISHING FOR MESOPELAGIC SPECIES ON THE BIOLOGICAL OCEAN PUMP</a:t>
            </a:r>
          </a:p>
        </p:txBody>
      </p:sp>
      <p:sp>
        <p:nvSpPr>
          <p:cNvPr id="16" name="TextBox 15">
            <a:extLst>
              <a:ext uri="{FF2B5EF4-FFF2-40B4-BE49-F238E27FC236}">
                <a16:creationId xmlns:a16="http://schemas.microsoft.com/office/drawing/2014/main" id="{53FAFD25-AC64-7B30-7B2A-B4593A57E1DD}"/>
              </a:ext>
            </a:extLst>
          </p:cNvPr>
          <p:cNvSpPr txBox="1"/>
          <p:nvPr/>
        </p:nvSpPr>
        <p:spPr>
          <a:xfrm>
            <a:off x="1270952" y="1864433"/>
            <a:ext cx="7180590"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The mesopelagic zone is the realm of the diurnally (daily) migrating organisms and extends from 200 to 2000m depth. Large gaps in </a:t>
            </a:r>
            <a:r>
              <a:rPr kumimoji="0" lang="en-GB" sz="2000" b="1" i="0" u="none" strike="noStrike" kern="1200" cap="none" spc="0" normalizeH="0" baseline="0" noProof="0" dirty="0">
                <a:ln>
                  <a:noFill/>
                </a:ln>
                <a:solidFill>
                  <a:srgbClr val="000000"/>
                </a:solidFill>
                <a:effectLst/>
                <a:uLnTx/>
                <a:uFillTx/>
                <a:latin typeface="Daytona Condensed Light"/>
                <a:ea typeface="+mn-ea"/>
                <a:cs typeface="+mn-cs"/>
              </a:rPr>
              <a:t>knowledge on mesopelagic ecological processes affecting carbon cycle.</a:t>
            </a:r>
          </a:p>
        </p:txBody>
      </p:sp>
      <p:pic>
        <p:nvPicPr>
          <p:cNvPr id="58370" name="Picture 2">
            <a:extLst>
              <a:ext uri="{FF2B5EF4-FFF2-40B4-BE49-F238E27FC236}">
                <a16:creationId xmlns:a16="http://schemas.microsoft.com/office/drawing/2014/main" id="{66822597-8BDD-0EBF-B815-971403DEE50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6376"/>
          <a:stretch/>
        </p:blipFill>
        <p:spPr bwMode="auto">
          <a:xfrm>
            <a:off x="8016536" y="1500114"/>
            <a:ext cx="3717697" cy="531516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0D3B3D3-4822-CC06-1A7E-60B9FCCD5013}"/>
              </a:ext>
            </a:extLst>
          </p:cNvPr>
          <p:cNvSpPr/>
          <p:nvPr/>
        </p:nvSpPr>
        <p:spPr>
          <a:xfrm>
            <a:off x="5761309" y="2880096"/>
            <a:ext cx="2370636"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Biological ocean pump(!)</a:t>
            </a:r>
          </a:p>
        </p:txBody>
      </p:sp>
      <p:pic>
        <p:nvPicPr>
          <p:cNvPr id="3" name="Picture 2">
            <a:extLst>
              <a:ext uri="{FF2B5EF4-FFF2-40B4-BE49-F238E27FC236}">
                <a16:creationId xmlns:a16="http://schemas.microsoft.com/office/drawing/2014/main" id="{B1B89C67-E904-A8EB-3DE7-3D99F8C1B3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3159" b="4238"/>
          <a:stretch/>
        </p:blipFill>
        <p:spPr bwMode="auto">
          <a:xfrm>
            <a:off x="2901229" y="3041570"/>
            <a:ext cx="2370635" cy="3715623"/>
          </a:xfrm>
          <a:prstGeom prst="rect">
            <a:avLst/>
          </a:prstGeom>
          <a:noFill/>
          <a:extLst>
            <a:ext uri="{909E8E84-426E-40DD-AFC4-6F175D3DCCD1}">
              <a14:hiddenFill xmlns:a14="http://schemas.microsoft.com/office/drawing/2010/main">
                <a:solidFill>
                  <a:srgbClr val="FFFFFF"/>
                </a:solidFill>
              </a14:hiddenFill>
            </a:ext>
          </a:extLst>
        </p:spPr>
      </p:pic>
      <p:sp>
        <p:nvSpPr>
          <p:cNvPr id="5" name="Arrow: Left 4">
            <a:extLst>
              <a:ext uri="{FF2B5EF4-FFF2-40B4-BE49-F238E27FC236}">
                <a16:creationId xmlns:a16="http://schemas.microsoft.com/office/drawing/2014/main" id="{76321733-495F-62DD-9060-4F90FF7C229C}"/>
              </a:ext>
            </a:extLst>
          </p:cNvPr>
          <p:cNvSpPr/>
          <p:nvPr/>
        </p:nvSpPr>
        <p:spPr>
          <a:xfrm>
            <a:off x="5513033" y="4523385"/>
            <a:ext cx="2627792" cy="83450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6" name="Footer Placeholder 4">
            <a:extLst>
              <a:ext uri="{FF2B5EF4-FFF2-40B4-BE49-F238E27FC236}">
                <a16:creationId xmlns:a16="http://schemas.microsoft.com/office/drawing/2014/main" id="{5F320AFB-F375-4150-B89F-CDC9CB3D7B6A}"/>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161190920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35702" cy="92333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FISHING FOR MESOPELAGIC SPECIES ON THE BIOLOGICAL OCEAN PUMP</a:t>
            </a:r>
          </a:p>
        </p:txBody>
      </p:sp>
      <p:sp>
        <p:nvSpPr>
          <p:cNvPr id="3" name="TextBox 2">
            <a:extLst>
              <a:ext uri="{FF2B5EF4-FFF2-40B4-BE49-F238E27FC236}">
                <a16:creationId xmlns:a16="http://schemas.microsoft.com/office/drawing/2014/main" id="{DBAB1C08-EFFF-6F66-6AEC-62D626422F5B}"/>
              </a:ext>
            </a:extLst>
          </p:cNvPr>
          <p:cNvSpPr txBox="1"/>
          <p:nvPr/>
        </p:nvSpPr>
        <p:spPr>
          <a:xfrm>
            <a:off x="435270" y="5820128"/>
            <a:ext cx="3527236"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Commercial fishery disturbance of the global ocean biological carbon sink - PMC (nih.gov)</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4338" name="Picture 2" descr="Details are in the caption following the image">
            <a:extLst>
              <a:ext uri="{FF2B5EF4-FFF2-40B4-BE49-F238E27FC236}">
                <a16:creationId xmlns:a16="http://schemas.microsoft.com/office/drawing/2014/main" id="{7FC04146-E64E-F38B-313E-F1B1E02435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4515" y="1489735"/>
            <a:ext cx="7732215" cy="525372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9B6FC0E-CC4A-FFD7-C3AD-6CB71763E10C}"/>
              </a:ext>
            </a:extLst>
          </p:cNvPr>
          <p:cNvSpPr txBox="1"/>
          <p:nvPr/>
        </p:nvSpPr>
        <p:spPr>
          <a:xfrm>
            <a:off x="1084520" y="1721293"/>
            <a:ext cx="2877985" cy="16312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Removing </a:t>
            </a:r>
            <a:r>
              <a:rPr kumimoji="0" lang="en-GB" sz="2000" b="1" i="0" u="none" strike="noStrike" kern="1200" cap="none" spc="0" normalizeH="0" baseline="0" noProof="0" dirty="0">
                <a:ln>
                  <a:noFill/>
                </a:ln>
                <a:solidFill>
                  <a:srgbClr val="000000"/>
                </a:solidFill>
                <a:effectLst/>
                <a:uLnTx/>
                <a:uFillTx/>
                <a:latin typeface="Daytona Condensed Light"/>
                <a:ea typeface="+mn-ea"/>
                <a:cs typeface="+mn-cs"/>
              </a:rPr>
              <a:t>resident or migratory </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mesopelagic species that contribute to the carbon sink  </a:t>
            </a:r>
            <a:r>
              <a:rPr kumimoji="0" lang="en-GB" sz="2000" b="0" i="0" u="none" strike="noStrike" kern="1200" cap="none" spc="0" normalizeH="0" baseline="0" noProof="0" dirty="0">
                <a:ln>
                  <a:noFill/>
                </a:ln>
                <a:solidFill>
                  <a:srgbClr val="FF0000"/>
                </a:solidFill>
                <a:effectLst/>
                <a:uLnTx/>
                <a:uFillTx/>
                <a:latin typeface="Daytona Condensed Light"/>
                <a:ea typeface="+mn-ea"/>
                <a:cs typeface="+mn-cs"/>
              </a:rPr>
              <a:t>(number 6 in this diagram).</a:t>
            </a:r>
          </a:p>
        </p:txBody>
      </p:sp>
      <p:sp>
        <p:nvSpPr>
          <p:cNvPr id="12" name="TextBox 11">
            <a:extLst>
              <a:ext uri="{FF2B5EF4-FFF2-40B4-BE49-F238E27FC236}">
                <a16:creationId xmlns:a16="http://schemas.microsoft.com/office/drawing/2014/main" id="{44060C0E-3103-3CC4-61D6-435613E5D2EA}"/>
              </a:ext>
            </a:extLst>
          </p:cNvPr>
          <p:cNvSpPr txBox="1"/>
          <p:nvPr/>
        </p:nvSpPr>
        <p:spPr>
          <a:xfrm>
            <a:off x="1049260" y="4233461"/>
            <a:ext cx="2714872"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Small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pelagics</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are the most commonly fished group, and amongst the most important fish for sinking carbon as </a:t>
            </a:r>
            <a:r>
              <a:rPr kumimoji="0" lang="en-GB" sz="1800" b="1" i="0" u="none" strike="noStrike" kern="1200" cap="none" spc="0" normalizeH="0" baseline="0" noProof="0" dirty="0">
                <a:ln>
                  <a:noFill/>
                </a:ln>
                <a:solidFill>
                  <a:srgbClr val="000000"/>
                </a:solidFill>
                <a:effectLst/>
                <a:uLnTx/>
                <a:uFillTx/>
                <a:latin typeface="Daytona Condensed Light"/>
                <a:ea typeface="+mn-ea"/>
                <a:cs typeface="+mn-cs"/>
              </a:rPr>
              <a:t>faecal pellets.</a:t>
            </a:r>
          </a:p>
        </p:txBody>
      </p:sp>
      <p:sp>
        <p:nvSpPr>
          <p:cNvPr id="13" name="Footer Placeholder 4">
            <a:extLst>
              <a:ext uri="{FF2B5EF4-FFF2-40B4-BE49-F238E27FC236}">
                <a16:creationId xmlns:a16="http://schemas.microsoft.com/office/drawing/2014/main" id="{F39844AD-CD71-7655-4F9E-B39B39A4355C}"/>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41245177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35702" cy="92333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FISHING FOR MESOPELAGIC SPECIES ON THE BIOLOGICAL OCEAN PUMP</a:t>
            </a:r>
          </a:p>
        </p:txBody>
      </p:sp>
      <p:pic>
        <p:nvPicPr>
          <p:cNvPr id="14338" name="Picture 2" descr="Details are in the caption following the image">
            <a:extLst>
              <a:ext uri="{FF2B5EF4-FFF2-40B4-BE49-F238E27FC236}">
                <a16:creationId xmlns:a16="http://schemas.microsoft.com/office/drawing/2014/main" id="{7FC04146-E64E-F38B-313E-F1B1E02435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4515" y="1489735"/>
            <a:ext cx="7732215" cy="525372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9B6FC0E-CC4A-FFD7-C3AD-6CB71763E10C}"/>
              </a:ext>
            </a:extLst>
          </p:cNvPr>
          <p:cNvSpPr txBox="1"/>
          <p:nvPr/>
        </p:nvSpPr>
        <p:spPr>
          <a:xfrm>
            <a:off x="1084520" y="1721293"/>
            <a:ext cx="2877985" cy="16312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Removing </a:t>
            </a:r>
            <a:r>
              <a:rPr kumimoji="0" lang="en-GB" sz="2000" b="1" i="0" u="none" strike="noStrike" kern="1200" cap="none" spc="0" normalizeH="0" baseline="0" noProof="0" dirty="0">
                <a:ln>
                  <a:noFill/>
                </a:ln>
                <a:solidFill>
                  <a:srgbClr val="000000"/>
                </a:solidFill>
                <a:effectLst/>
                <a:uLnTx/>
                <a:uFillTx/>
                <a:latin typeface="Daytona Condensed Light"/>
                <a:ea typeface="+mn-ea"/>
                <a:cs typeface="+mn-cs"/>
              </a:rPr>
              <a:t>resident or migratory </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mesopelagic species that contribute to the carbon sink  </a:t>
            </a:r>
            <a:r>
              <a:rPr kumimoji="0" lang="en-GB" sz="2000" b="0" i="0" u="none" strike="noStrike" kern="1200" cap="none" spc="0" normalizeH="0" baseline="0" noProof="0" dirty="0">
                <a:ln>
                  <a:noFill/>
                </a:ln>
                <a:solidFill>
                  <a:srgbClr val="FF0000"/>
                </a:solidFill>
                <a:effectLst/>
                <a:uLnTx/>
                <a:uFillTx/>
                <a:latin typeface="Daytona Condensed Light"/>
                <a:ea typeface="+mn-ea"/>
                <a:cs typeface="+mn-cs"/>
              </a:rPr>
              <a:t>(number 6 in this diagram).</a:t>
            </a:r>
          </a:p>
        </p:txBody>
      </p:sp>
      <p:sp>
        <p:nvSpPr>
          <p:cNvPr id="2" name="Rectangle 1">
            <a:extLst>
              <a:ext uri="{FF2B5EF4-FFF2-40B4-BE49-F238E27FC236}">
                <a16:creationId xmlns:a16="http://schemas.microsoft.com/office/drawing/2014/main" id="{3CDE75A1-9D16-2239-1347-6EF905A6F311}"/>
              </a:ext>
            </a:extLst>
          </p:cNvPr>
          <p:cNvSpPr/>
          <p:nvPr/>
        </p:nvSpPr>
        <p:spPr>
          <a:xfrm>
            <a:off x="1084520" y="1489735"/>
            <a:ext cx="2842726" cy="48791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5" name="TextBox 4">
            <a:extLst>
              <a:ext uri="{FF2B5EF4-FFF2-40B4-BE49-F238E27FC236}">
                <a16:creationId xmlns:a16="http://schemas.microsoft.com/office/drawing/2014/main" id="{93C6918E-2D1C-EADE-463E-79AB7BD94EBF}"/>
              </a:ext>
            </a:extLst>
          </p:cNvPr>
          <p:cNvSpPr txBox="1"/>
          <p:nvPr/>
        </p:nvSpPr>
        <p:spPr>
          <a:xfrm>
            <a:off x="1164325" y="1557670"/>
            <a:ext cx="2707888" cy="452431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Commercial fishery disturbance of the global ocean biological carbon sink - PMC (nih.gov)</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We have demonstrated a clear spatial overlap between the </a:t>
            </a:r>
            <a:r>
              <a:rPr kumimoji="0" lang="en-GB" sz="1800" b="1" i="0" u="none" strike="noStrike" kern="1200" cap="none" spc="0" normalizeH="0" baseline="0" noProof="0" dirty="0">
                <a:ln>
                  <a:noFill/>
                </a:ln>
                <a:solidFill>
                  <a:srgbClr val="000000"/>
                </a:solidFill>
                <a:effectLst/>
                <a:uLnTx/>
                <a:uFillTx/>
                <a:latin typeface="Daytona Condensed Light"/>
                <a:ea typeface="+mn-ea"/>
                <a:cs typeface="+mn-cs"/>
              </a:rPr>
              <a:t>carbon sink </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and </a:t>
            </a:r>
            <a:r>
              <a:rPr kumimoji="0" lang="en-GB" sz="1800" b="1" i="0" u="none" strike="noStrike" kern="1200" cap="none" spc="0" normalizeH="0" baseline="0" noProof="0" dirty="0">
                <a:ln>
                  <a:noFill/>
                </a:ln>
                <a:solidFill>
                  <a:srgbClr val="000000"/>
                </a:solidFill>
                <a:effectLst/>
                <a:uLnTx/>
                <a:uFillTx/>
                <a:latin typeface="Daytona Condensed Light"/>
                <a:ea typeface="+mn-ea"/>
                <a:cs typeface="+mn-cs"/>
              </a:rPr>
              <a:t>commercial fishing</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Biomass and ecosystem changes caused by fishing could negatively impact carbon sinking and storage throughout the water column and seabed, and therefore atmospheric CO2 levels.</a:t>
            </a:r>
          </a:p>
        </p:txBody>
      </p:sp>
      <p:sp>
        <p:nvSpPr>
          <p:cNvPr id="6" name="Footer Placeholder 4">
            <a:extLst>
              <a:ext uri="{FF2B5EF4-FFF2-40B4-BE49-F238E27FC236}">
                <a16:creationId xmlns:a16="http://schemas.microsoft.com/office/drawing/2014/main" id="{E2D148DA-7B01-F013-B7EC-E1464A4FEE1B}"/>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293912131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35702" cy="92333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FISHING FOR MESOPELAGIC SPECIES ON THE BIOLOGICAL OCEAN PUMP</a:t>
            </a:r>
          </a:p>
        </p:txBody>
      </p:sp>
      <p:pic>
        <p:nvPicPr>
          <p:cNvPr id="13" name="Picture 12">
            <a:extLst>
              <a:ext uri="{FF2B5EF4-FFF2-40B4-BE49-F238E27FC236}">
                <a16:creationId xmlns:a16="http://schemas.microsoft.com/office/drawing/2014/main" id="{0621B0CD-4C24-C3BC-D3C5-BAB5E533651C}"/>
              </a:ext>
            </a:extLst>
          </p:cNvPr>
          <p:cNvPicPr>
            <a:picLocks noChangeAspect="1"/>
          </p:cNvPicPr>
          <p:nvPr/>
        </p:nvPicPr>
        <p:blipFill rotWithShape="1">
          <a:blip r:embed="rId3"/>
          <a:srcRect l="24287" t="20596" r="28950" b="46434"/>
          <a:stretch/>
        </p:blipFill>
        <p:spPr>
          <a:xfrm>
            <a:off x="1084521" y="1476039"/>
            <a:ext cx="10866289" cy="5107431"/>
          </a:xfrm>
          <a:prstGeom prst="rect">
            <a:avLst/>
          </a:prstGeom>
        </p:spPr>
      </p:pic>
      <p:sp>
        <p:nvSpPr>
          <p:cNvPr id="16" name="Rectangle 15">
            <a:extLst>
              <a:ext uri="{FF2B5EF4-FFF2-40B4-BE49-F238E27FC236}">
                <a16:creationId xmlns:a16="http://schemas.microsoft.com/office/drawing/2014/main" id="{10767E8F-14BC-4378-0684-ECB103047BBC}"/>
              </a:ext>
            </a:extLst>
          </p:cNvPr>
          <p:cNvSpPr/>
          <p:nvPr/>
        </p:nvSpPr>
        <p:spPr>
          <a:xfrm>
            <a:off x="241190" y="6277749"/>
            <a:ext cx="3290002"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bg-20-997-2023.pdf (copernicus.org)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7" name="Footer Placeholder 4">
            <a:extLst>
              <a:ext uri="{FF2B5EF4-FFF2-40B4-BE49-F238E27FC236}">
                <a16:creationId xmlns:a16="http://schemas.microsoft.com/office/drawing/2014/main" id="{97A4A6ED-9B93-44FB-A492-239844144C26}"/>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291106200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1921"/>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Exploring the ecology of the mesopelagic biological pump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926" t="70181" r="67855"/>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481" t="74021" r="13873" b="2996"/>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26" t="73106" r="42070" b="2888"/>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15" name="Footer Placeholder 4">
            <a:extLst>
              <a:ext uri="{FF2B5EF4-FFF2-40B4-BE49-F238E27FC236}">
                <a16:creationId xmlns:a16="http://schemas.microsoft.com/office/drawing/2014/main" id="{4BEA6703-E49F-8379-4D64-5C4533E2A664}"/>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22947780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1921"/>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Exploring the ecology of the mesopelagic biological pump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926" t="70181" r="67855"/>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481" t="74021" r="13873" b="2996"/>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26" t="73106" r="42070" b="2888"/>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srgbClr val="FF0000"/>
                </a:solidFill>
              </a:ln>
              <a:noFill/>
              <a:effectLst/>
              <a:uLnTx/>
              <a:uFillTx/>
              <a:latin typeface="Daytona Condensed Light"/>
              <a:ea typeface="+mn-ea"/>
              <a:cs typeface="+mn-cs"/>
            </a:endParaRPr>
          </a:p>
        </p:txBody>
      </p:sp>
      <p:sp>
        <p:nvSpPr>
          <p:cNvPr id="3" name="Footer Placeholder 4">
            <a:extLst>
              <a:ext uri="{FF2B5EF4-FFF2-40B4-BE49-F238E27FC236}">
                <a16:creationId xmlns:a16="http://schemas.microsoft.com/office/drawing/2014/main" id="{F8AE1E2C-058E-D8CA-0328-4EFB7B12F0E9}"/>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14394662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1921"/>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Exploring the ecology of the mesopelagic biological pump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926" t="70181" r="67855"/>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481" t="74021" r="13873" b="2996"/>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26" t="73106" r="42070" b="2888"/>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srgbClr val="FF0000"/>
                </a:solidFill>
              </a:ln>
              <a:noFill/>
              <a:effectLst/>
              <a:uLnTx/>
              <a:uFillTx/>
              <a:latin typeface="Daytona Condensed Light"/>
              <a:ea typeface="+mn-ea"/>
              <a:cs typeface="+mn-cs"/>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srgbClr val="FF0000"/>
                </a:solidFill>
              </a:ln>
              <a:noFill/>
              <a:effectLst/>
              <a:uLnTx/>
              <a:uFillTx/>
              <a:latin typeface="Daytona Condensed Light"/>
              <a:ea typeface="+mn-ea"/>
              <a:cs typeface="+mn-cs"/>
            </a:endParaRPr>
          </a:p>
        </p:txBody>
      </p:sp>
      <p:sp>
        <p:nvSpPr>
          <p:cNvPr id="5" name="Footer Placeholder 4">
            <a:extLst>
              <a:ext uri="{FF2B5EF4-FFF2-40B4-BE49-F238E27FC236}">
                <a16:creationId xmlns:a16="http://schemas.microsoft.com/office/drawing/2014/main" id="{DB55EFF6-AD2A-9971-9236-907BE8D5E51F}"/>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240780625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1921"/>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Exploring the ecology of the mesopelagic biological pump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926" t="70181" r="67855"/>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481" t="74021" r="13873" b="2996"/>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26" t="73106" r="42070" b="2888"/>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srgbClr val="FF0000"/>
                </a:solidFill>
              </a:ln>
              <a:noFill/>
              <a:effectLst/>
              <a:uLnTx/>
              <a:uFillTx/>
              <a:latin typeface="Daytona Condensed Light"/>
              <a:ea typeface="+mn-ea"/>
              <a:cs typeface="+mn-cs"/>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srgbClr val="FF0000"/>
                </a:solidFill>
              </a:ln>
              <a:noFill/>
              <a:effectLst/>
              <a:uLnTx/>
              <a:uFillTx/>
              <a:latin typeface="Daytona Condensed Light"/>
              <a:ea typeface="+mn-ea"/>
              <a:cs typeface="+mn-cs"/>
            </a:endParaRPr>
          </a:p>
        </p:txBody>
      </p:sp>
      <p:sp>
        <p:nvSpPr>
          <p:cNvPr id="5" name="Rectangle 4">
            <a:extLst>
              <a:ext uri="{FF2B5EF4-FFF2-40B4-BE49-F238E27FC236}">
                <a16:creationId xmlns:a16="http://schemas.microsoft.com/office/drawing/2014/main" id="{3CDEE72F-CEB8-A558-9F81-E0FCDEA2957F}"/>
              </a:ext>
            </a:extLst>
          </p:cNvPr>
          <p:cNvSpPr/>
          <p:nvPr/>
        </p:nvSpPr>
        <p:spPr>
          <a:xfrm>
            <a:off x="2087732" y="247228"/>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6" name="Rectangle 5">
            <a:extLst>
              <a:ext uri="{FF2B5EF4-FFF2-40B4-BE49-F238E27FC236}">
                <a16:creationId xmlns:a16="http://schemas.microsoft.com/office/drawing/2014/main" id="{96132418-BFE7-5910-FED5-49F8BC690BBE}"/>
              </a:ext>
            </a:extLst>
          </p:cNvPr>
          <p:cNvSpPr/>
          <p:nvPr/>
        </p:nvSpPr>
        <p:spPr>
          <a:xfrm>
            <a:off x="8880629" y="501688"/>
            <a:ext cx="1351125" cy="58138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7" name="Rectangle 6">
            <a:extLst>
              <a:ext uri="{FF2B5EF4-FFF2-40B4-BE49-F238E27FC236}">
                <a16:creationId xmlns:a16="http://schemas.microsoft.com/office/drawing/2014/main" id="{7A07BDEE-9D59-6AFF-2A40-23DF7D62A60D}"/>
              </a:ext>
            </a:extLst>
          </p:cNvPr>
          <p:cNvSpPr/>
          <p:nvPr/>
        </p:nvSpPr>
        <p:spPr>
          <a:xfrm>
            <a:off x="10460025" y="3127253"/>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8" name="Rectangle 7">
            <a:extLst>
              <a:ext uri="{FF2B5EF4-FFF2-40B4-BE49-F238E27FC236}">
                <a16:creationId xmlns:a16="http://schemas.microsoft.com/office/drawing/2014/main" id="{9DA9A93C-5422-CDD5-D79A-0076C6D6A0F3}"/>
              </a:ext>
            </a:extLst>
          </p:cNvPr>
          <p:cNvSpPr/>
          <p:nvPr/>
        </p:nvSpPr>
        <p:spPr>
          <a:xfrm>
            <a:off x="8880628" y="1101399"/>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9" name="Footer Placeholder 4">
            <a:extLst>
              <a:ext uri="{FF2B5EF4-FFF2-40B4-BE49-F238E27FC236}">
                <a16:creationId xmlns:a16="http://schemas.microsoft.com/office/drawing/2014/main" id="{5D22CD93-88AC-A757-0853-390C21CE9518}"/>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31420693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1921"/>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Exploring the ecology of the mesopelagic biological pump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926" t="70181" r="67855"/>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481" t="74021" r="13873" b="2996"/>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26" t="73106" r="42070" b="2888"/>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srgbClr val="FF0000"/>
                </a:solidFill>
              </a:ln>
              <a:noFill/>
              <a:effectLst/>
              <a:uLnTx/>
              <a:uFillTx/>
              <a:latin typeface="Daytona Condensed Light"/>
              <a:ea typeface="+mn-ea"/>
              <a:cs typeface="+mn-cs"/>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srgbClr val="FF0000"/>
                </a:solidFill>
              </a:ln>
              <a:noFill/>
              <a:effectLst/>
              <a:uLnTx/>
              <a:uFillTx/>
              <a:latin typeface="Daytona Condensed Light"/>
              <a:ea typeface="+mn-ea"/>
              <a:cs typeface="+mn-cs"/>
            </a:endParaRPr>
          </a:p>
        </p:txBody>
      </p:sp>
      <p:sp>
        <p:nvSpPr>
          <p:cNvPr id="5" name="Rectangle 4">
            <a:extLst>
              <a:ext uri="{FF2B5EF4-FFF2-40B4-BE49-F238E27FC236}">
                <a16:creationId xmlns:a16="http://schemas.microsoft.com/office/drawing/2014/main" id="{3CDEE72F-CEB8-A558-9F81-E0FCDEA2957F}"/>
              </a:ext>
            </a:extLst>
          </p:cNvPr>
          <p:cNvSpPr/>
          <p:nvPr/>
        </p:nvSpPr>
        <p:spPr>
          <a:xfrm>
            <a:off x="2087732" y="247228"/>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6" name="Rectangle 5">
            <a:extLst>
              <a:ext uri="{FF2B5EF4-FFF2-40B4-BE49-F238E27FC236}">
                <a16:creationId xmlns:a16="http://schemas.microsoft.com/office/drawing/2014/main" id="{96132418-BFE7-5910-FED5-49F8BC690BBE}"/>
              </a:ext>
            </a:extLst>
          </p:cNvPr>
          <p:cNvSpPr/>
          <p:nvPr/>
        </p:nvSpPr>
        <p:spPr>
          <a:xfrm>
            <a:off x="8880629" y="501688"/>
            <a:ext cx="1351125" cy="58138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7" name="Rectangle 6">
            <a:extLst>
              <a:ext uri="{FF2B5EF4-FFF2-40B4-BE49-F238E27FC236}">
                <a16:creationId xmlns:a16="http://schemas.microsoft.com/office/drawing/2014/main" id="{7A07BDEE-9D59-6AFF-2A40-23DF7D62A60D}"/>
              </a:ext>
            </a:extLst>
          </p:cNvPr>
          <p:cNvSpPr/>
          <p:nvPr/>
        </p:nvSpPr>
        <p:spPr>
          <a:xfrm>
            <a:off x="10460025" y="3127253"/>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8" name="Rectangle 7">
            <a:extLst>
              <a:ext uri="{FF2B5EF4-FFF2-40B4-BE49-F238E27FC236}">
                <a16:creationId xmlns:a16="http://schemas.microsoft.com/office/drawing/2014/main" id="{9DA9A93C-5422-CDD5-D79A-0076C6D6A0F3}"/>
              </a:ext>
            </a:extLst>
          </p:cNvPr>
          <p:cNvSpPr/>
          <p:nvPr/>
        </p:nvSpPr>
        <p:spPr>
          <a:xfrm>
            <a:off x="8880628" y="1101399"/>
            <a:ext cx="1351125" cy="301747"/>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9" name="Arrow: Down 8">
            <a:extLst>
              <a:ext uri="{FF2B5EF4-FFF2-40B4-BE49-F238E27FC236}">
                <a16:creationId xmlns:a16="http://schemas.microsoft.com/office/drawing/2014/main" id="{A921D772-0E10-E117-6387-1509110CB708}"/>
              </a:ext>
            </a:extLst>
          </p:cNvPr>
          <p:cNvSpPr/>
          <p:nvPr/>
        </p:nvSpPr>
        <p:spPr>
          <a:xfrm>
            <a:off x="2230571" y="1573296"/>
            <a:ext cx="320901" cy="3169328"/>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10" name="Footer Placeholder 4">
            <a:extLst>
              <a:ext uri="{FF2B5EF4-FFF2-40B4-BE49-F238E27FC236}">
                <a16:creationId xmlns:a16="http://schemas.microsoft.com/office/drawing/2014/main" id="{7E856B11-5419-A608-D651-3496737394BD}"/>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84634000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1921"/>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Exploring the ecology of the mesopelagic biological pump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926" t="70181" r="67855"/>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481" t="74021" r="13873" b="2996"/>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26" t="73106" r="42070" b="2888"/>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srgbClr val="FF0000"/>
                </a:solidFill>
              </a:ln>
              <a:noFill/>
              <a:effectLst/>
              <a:uLnTx/>
              <a:uFillTx/>
              <a:latin typeface="Daytona Condensed Light"/>
              <a:ea typeface="+mn-ea"/>
              <a:cs typeface="+mn-cs"/>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srgbClr val="FF0000"/>
                </a:solidFill>
              </a:ln>
              <a:noFill/>
              <a:effectLst/>
              <a:uLnTx/>
              <a:uFillTx/>
              <a:latin typeface="Daytona Condensed Light"/>
              <a:ea typeface="+mn-ea"/>
              <a:cs typeface="+mn-cs"/>
            </a:endParaRPr>
          </a:p>
        </p:txBody>
      </p:sp>
      <p:sp>
        <p:nvSpPr>
          <p:cNvPr id="5" name="Rectangle 4">
            <a:extLst>
              <a:ext uri="{FF2B5EF4-FFF2-40B4-BE49-F238E27FC236}">
                <a16:creationId xmlns:a16="http://schemas.microsoft.com/office/drawing/2014/main" id="{3CDEE72F-CEB8-A558-9F81-E0FCDEA2957F}"/>
              </a:ext>
            </a:extLst>
          </p:cNvPr>
          <p:cNvSpPr/>
          <p:nvPr/>
        </p:nvSpPr>
        <p:spPr>
          <a:xfrm>
            <a:off x="4218372" y="245881"/>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6" name="Rectangle 5">
            <a:extLst>
              <a:ext uri="{FF2B5EF4-FFF2-40B4-BE49-F238E27FC236}">
                <a16:creationId xmlns:a16="http://schemas.microsoft.com/office/drawing/2014/main" id="{96132418-BFE7-5910-FED5-49F8BC690BBE}"/>
              </a:ext>
            </a:extLst>
          </p:cNvPr>
          <p:cNvSpPr/>
          <p:nvPr/>
        </p:nvSpPr>
        <p:spPr>
          <a:xfrm>
            <a:off x="8880628" y="2330962"/>
            <a:ext cx="1351125" cy="312149"/>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7" name="Rectangle 6">
            <a:extLst>
              <a:ext uri="{FF2B5EF4-FFF2-40B4-BE49-F238E27FC236}">
                <a16:creationId xmlns:a16="http://schemas.microsoft.com/office/drawing/2014/main" id="{7A07BDEE-9D59-6AFF-2A40-23DF7D62A60D}"/>
              </a:ext>
            </a:extLst>
          </p:cNvPr>
          <p:cNvSpPr/>
          <p:nvPr/>
        </p:nvSpPr>
        <p:spPr>
          <a:xfrm>
            <a:off x="10231753" y="4227691"/>
            <a:ext cx="1807669" cy="514933"/>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9" name="Arrow: Down 8">
            <a:extLst>
              <a:ext uri="{FF2B5EF4-FFF2-40B4-BE49-F238E27FC236}">
                <a16:creationId xmlns:a16="http://schemas.microsoft.com/office/drawing/2014/main" id="{A921D772-0E10-E117-6387-1509110CB708}"/>
              </a:ext>
            </a:extLst>
          </p:cNvPr>
          <p:cNvSpPr/>
          <p:nvPr/>
        </p:nvSpPr>
        <p:spPr>
          <a:xfrm>
            <a:off x="2230571" y="1573296"/>
            <a:ext cx="320901" cy="3169328"/>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10" name="Rectangle 9">
            <a:extLst>
              <a:ext uri="{FF2B5EF4-FFF2-40B4-BE49-F238E27FC236}">
                <a16:creationId xmlns:a16="http://schemas.microsoft.com/office/drawing/2014/main" id="{68D3BE1D-44BE-2BD1-B921-FD5BA9476708}"/>
              </a:ext>
            </a:extLst>
          </p:cNvPr>
          <p:cNvSpPr/>
          <p:nvPr/>
        </p:nvSpPr>
        <p:spPr>
          <a:xfrm>
            <a:off x="10231753" y="2764561"/>
            <a:ext cx="1807669" cy="1450329"/>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15" name="Rectangle 14">
            <a:extLst>
              <a:ext uri="{FF2B5EF4-FFF2-40B4-BE49-F238E27FC236}">
                <a16:creationId xmlns:a16="http://schemas.microsoft.com/office/drawing/2014/main" id="{BEB9CAB9-9F76-D170-B208-0EE8B70F64EC}"/>
              </a:ext>
            </a:extLst>
          </p:cNvPr>
          <p:cNvSpPr/>
          <p:nvPr/>
        </p:nvSpPr>
        <p:spPr>
          <a:xfrm>
            <a:off x="10440140" y="545436"/>
            <a:ext cx="1599282" cy="164734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16" name="Footer Placeholder 4">
            <a:extLst>
              <a:ext uri="{FF2B5EF4-FFF2-40B4-BE49-F238E27FC236}">
                <a16:creationId xmlns:a16="http://schemas.microsoft.com/office/drawing/2014/main" id="{E90DD2B6-31A9-B517-823E-D4A0943D2D53}"/>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52810055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a:extLst>
              <a:ext uri="{FF2B5EF4-FFF2-40B4-BE49-F238E27FC236}">
                <a16:creationId xmlns:a16="http://schemas.microsoft.com/office/drawing/2014/main" id="{EF4E1EB6-3336-3772-BD0C-2DC1237B34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1921"/>
          <a:stretch/>
        </p:blipFill>
        <p:spPr bwMode="auto">
          <a:xfrm>
            <a:off x="1124091" y="304862"/>
            <a:ext cx="7410725" cy="5659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C1ABFD-4593-D685-B901-AF86A18C09D6}"/>
              </a:ext>
            </a:extLst>
          </p:cNvPr>
          <p:cNvSpPr/>
          <p:nvPr/>
        </p:nvSpPr>
        <p:spPr>
          <a:xfrm>
            <a:off x="273490" y="5964441"/>
            <a:ext cx="4555964"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Exploring the ecology of the mesopelagic biological pump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2" name="Picture 2">
            <a:extLst>
              <a:ext uri="{FF2B5EF4-FFF2-40B4-BE49-F238E27FC236}">
                <a16:creationId xmlns:a16="http://schemas.microsoft.com/office/drawing/2014/main" id="{9D8DE89B-174A-F219-0F40-62CEF77D85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926" t="70181" r="67855"/>
          <a:stretch/>
        </p:blipFill>
        <p:spPr bwMode="auto">
          <a:xfrm>
            <a:off x="8755102" y="304862"/>
            <a:ext cx="1685038" cy="253687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a:extLst>
              <a:ext uri="{FF2B5EF4-FFF2-40B4-BE49-F238E27FC236}">
                <a16:creationId xmlns:a16="http://schemas.microsoft.com/office/drawing/2014/main" id="{663E1382-FA3A-046A-6CD0-C3FAD23041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481" t="74021" r="13873" b="2996"/>
          <a:stretch/>
        </p:blipFill>
        <p:spPr bwMode="auto">
          <a:xfrm>
            <a:off x="10231754" y="624932"/>
            <a:ext cx="1960246" cy="1896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a:extLst>
              <a:ext uri="{FF2B5EF4-FFF2-40B4-BE49-F238E27FC236}">
                <a16:creationId xmlns:a16="http://schemas.microsoft.com/office/drawing/2014/main" id="{B28F8939-FAB4-9590-4488-7C4D123E1B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26" t="73106" r="42070" b="2888"/>
          <a:stretch/>
        </p:blipFill>
        <p:spPr bwMode="auto">
          <a:xfrm>
            <a:off x="10231754" y="2722607"/>
            <a:ext cx="1807669" cy="234004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95BD3F07-5455-A3AC-B5C4-33464EECCE04}"/>
              </a:ext>
            </a:extLst>
          </p:cNvPr>
          <p:cNvSpPr/>
          <p:nvPr/>
        </p:nvSpPr>
        <p:spPr>
          <a:xfrm>
            <a:off x="10440140" y="2192784"/>
            <a:ext cx="1599283" cy="40837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srgbClr val="FF0000"/>
                </a:solidFill>
              </a:ln>
              <a:noFill/>
              <a:effectLst/>
              <a:uLnTx/>
              <a:uFillTx/>
              <a:latin typeface="Daytona Condensed Light"/>
              <a:ea typeface="+mn-ea"/>
              <a:cs typeface="+mn-cs"/>
            </a:endParaRPr>
          </a:p>
        </p:txBody>
      </p:sp>
      <p:sp>
        <p:nvSpPr>
          <p:cNvPr id="3" name="Rectangle 2">
            <a:extLst>
              <a:ext uri="{FF2B5EF4-FFF2-40B4-BE49-F238E27FC236}">
                <a16:creationId xmlns:a16="http://schemas.microsoft.com/office/drawing/2014/main" id="{7790B5E8-3E60-C9B6-99D4-E3F4F8EDB623}"/>
              </a:ext>
            </a:extLst>
          </p:cNvPr>
          <p:cNvSpPr/>
          <p:nvPr/>
        </p:nvSpPr>
        <p:spPr>
          <a:xfrm>
            <a:off x="2087732" y="1306497"/>
            <a:ext cx="6447084" cy="36649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solidFill>
                  <a:srgbClr val="FF0000"/>
                </a:solidFill>
              </a:ln>
              <a:noFill/>
              <a:effectLst/>
              <a:uLnTx/>
              <a:uFillTx/>
              <a:latin typeface="Daytona Condensed Light"/>
              <a:ea typeface="+mn-ea"/>
              <a:cs typeface="+mn-cs"/>
            </a:endParaRPr>
          </a:p>
        </p:txBody>
      </p:sp>
      <p:sp>
        <p:nvSpPr>
          <p:cNvPr id="5" name="Rectangle 4">
            <a:extLst>
              <a:ext uri="{FF2B5EF4-FFF2-40B4-BE49-F238E27FC236}">
                <a16:creationId xmlns:a16="http://schemas.microsoft.com/office/drawing/2014/main" id="{3CDEE72F-CEB8-A558-9F81-E0FCDEA2957F}"/>
              </a:ext>
            </a:extLst>
          </p:cNvPr>
          <p:cNvSpPr/>
          <p:nvPr/>
        </p:nvSpPr>
        <p:spPr>
          <a:xfrm>
            <a:off x="6494431" y="247228"/>
            <a:ext cx="2040385" cy="1059268"/>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7" name="Rectangle 6">
            <a:extLst>
              <a:ext uri="{FF2B5EF4-FFF2-40B4-BE49-F238E27FC236}">
                <a16:creationId xmlns:a16="http://schemas.microsoft.com/office/drawing/2014/main" id="{7A07BDEE-9D59-6AFF-2A40-23DF7D62A60D}"/>
              </a:ext>
            </a:extLst>
          </p:cNvPr>
          <p:cNvSpPr/>
          <p:nvPr/>
        </p:nvSpPr>
        <p:spPr>
          <a:xfrm>
            <a:off x="10308042" y="4707205"/>
            <a:ext cx="1807669" cy="353652"/>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9" name="Arrow: Down 8">
            <a:extLst>
              <a:ext uri="{FF2B5EF4-FFF2-40B4-BE49-F238E27FC236}">
                <a16:creationId xmlns:a16="http://schemas.microsoft.com/office/drawing/2014/main" id="{A921D772-0E10-E117-6387-1509110CB708}"/>
              </a:ext>
            </a:extLst>
          </p:cNvPr>
          <p:cNvSpPr/>
          <p:nvPr/>
        </p:nvSpPr>
        <p:spPr>
          <a:xfrm>
            <a:off x="2230571" y="1573296"/>
            <a:ext cx="320901" cy="3169328"/>
          </a:xfrm>
          <a:prstGeom prst="down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10" name="Rectangle 9">
            <a:extLst>
              <a:ext uri="{FF2B5EF4-FFF2-40B4-BE49-F238E27FC236}">
                <a16:creationId xmlns:a16="http://schemas.microsoft.com/office/drawing/2014/main" id="{68D3BE1D-44BE-2BD1-B921-FD5BA9476708}"/>
              </a:ext>
            </a:extLst>
          </p:cNvPr>
          <p:cNvSpPr/>
          <p:nvPr/>
        </p:nvSpPr>
        <p:spPr>
          <a:xfrm>
            <a:off x="10231753" y="3760636"/>
            <a:ext cx="1807669" cy="538196"/>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15" name="Rectangle 14">
            <a:extLst>
              <a:ext uri="{FF2B5EF4-FFF2-40B4-BE49-F238E27FC236}">
                <a16:creationId xmlns:a16="http://schemas.microsoft.com/office/drawing/2014/main" id="{BEB9CAB9-9F76-D170-B208-0EE8B70F64EC}"/>
              </a:ext>
            </a:extLst>
          </p:cNvPr>
          <p:cNvSpPr/>
          <p:nvPr/>
        </p:nvSpPr>
        <p:spPr>
          <a:xfrm>
            <a:off x="10440140" y="381001"/>
            <a:ext cx="1599282" cy="1811783"/>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Daytona Condensed Light"/>
              <a:ea typeface="+mn-ea"/>
              <a:cs typeface="+mn-cs"/>
            </a:endParaRPr>
          </a:p>
        </p:txBody>
      </p:sp>
      <p:sp>
        <p:nvSpPr>
          <p:cNvPr id="8" name="Footer Placeholder 4">
            <a:extLst>
              <a:ext uri="{FF2B5EF4-FFF2-40B4-BE49-F238E27FC236}">
                <a16:creationId xmlns:a16="http://schemas.microsoft.com/office/drawing/2014/main" id="{CA8D84F7-2CA8-BFF9-6A88-A4BDF6927CA2}"/>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195824607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5057107" cy="140331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FISHING FOR MESOPELAGIC SPECIES ON THE BIOLOGICAL OCEAN PUMP</a:t>
            </a:r>
          </a:p>
        </p:txBody>
      </p:sp>
      <p:sp>
        <p:nvSpPr>
          <p:cNvPr id="4" name="Footer Placeholder 4">
            <a:extLst>
              <a:ext uri="{FF2B5EF4-FFF2-40B4-BE49-F238E27FC236}">
                <a16:creationId xmlns:a16="http://schemas.microsoft.com/office/drawing/2014/main" id="{1FE90383-375C-0026-64C2-5BFEE4781FEB}"/>
              </a:ext>
            </a:extLst>
          </p:cNvPr>
          <p:cNvSpPr txBox="1">
            <a:spLocks/>
          </p:cNvSpPr>
          <p:nvPr/>
        </p:nvSpPr>
        <p:spPr>
          <a:xfrm rot="16200000">
            <a:off x="-739615" y="1675111"/>
            <a:ext cx="2912615" cy="32439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COASTAL AND MARINE ISSUES</a:t>
            </a:r>
          </a:p>
        </p:txBody>
      </p:sp>
      <p:pic>
        <p:nvPicPr>
          <p:cNvPr id="12290" name="Picture 2">
            <a:extLst>
              <a:ext uri="{FF2B5EF4-FFF2-40B4-BE49-F238E27FC236}">
                <a16:creationId xmlns:a16="http://schemas.microsoft.com/office/drawing/2014/main" id="{000F6280-B9D6-D5B9-E2FA-AA47E87BC5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41628" y="169596"/>
            <a:ext cx="5914267" cy="652247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50DE20A-D42D-3607-7ADA-00434DB2C694}"/>
              </a:ext>
            </a:extLst>
          </p:cNvPr>
          <p:cNvSpPr txBox="1"/>
          <p:nvPr/>
        </p:nvSpPr>
        <p:spPr>
          <a:xfrm>
            <a:off x="200771" y="6045737"/>
            <a:ext cx="609467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Exploring the ecology of the mesopelagic biological pump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1" name="TextBox 10">
            <a:extLst>
              <a:ext uri="{FF2B5EF4-FFF2-40B4-BE49-F238E27FC236}">
                <a16:creationId xmlns:a16="http://schemas.microsoft.com/office/drawing/2014/main" id="{81D9D854-CC00-A996-6AFB-9B50F7FFA559}"/>
              </a:ext>
            </a:extLst>
          </p:cNvPr>
          <p:cNvSpPr txBox="1"/>
          <p:nvPr/>
        </p:nvSpPr>
        <p:spPr>
          <a:xfrm>
            <a:off x="1174071" y="2342784"/>
            <a:ext cx="4761926"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Zooplankton and mesopelagic fish such as myctophids migrating between the upper ocean and deep scattering layers (DLSs) transfer carbon as faecal pellets or CO2 (released during respiration) to deeper within the mesopelagic zone</a:t>
            </a:r>
          </a:p>
        </p:txBody>
      </p:sp>
      <p:sp>
        <p:nvSpPr>
          <p:cNvPr id="13" name="TextBox 12">
            <a:extLst>
              <a:ext uri="{FF2B5EF4-FFF2-40B4-BE49-F238E27FC236}">
                <a16:creationId xmlns:a16="http://schemas.microsoft.com/office/drawing/2014/main" id="{39CA256C-7A51-B1A8-CFE2-391F9089DC68}"/>
              </a:ext>
            </a:extLst>
          </p:cNvPr>
          <p:cNvSpPr txBox="1"/>
          <p:nvPr/>
        </p:nvSpPr>
        <p:spPr>
          <a:xfrm>
            <a:off x="1174071" y="4503926"/>
            <a:ext cx="4534271"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1F1F1F"/>
                </a:solidFill>
                <a:effectLst/>
                <a:uLnTx/>
                <a:uFillTx/>
                <a:latin typeface="Daytona Condensed Light"/>
                <a:ea typeface="+mn-ea"/>
                <a:cs typeface="+mn-cs"/>
              </a:rPr>
              <a:t>This carbon escapes </a:t>
            </a:r>
            <a:r>
              <a:rPr kumimoji="0" lang="en-GB" sz="2000" b="0" i="0" u="none" strike="noStrike" kern="1200" cap="none" spc="0" normalizeH="0" baseline="0" noProof="0" dirty="0">
                <a:ln>
                  <a:noFill/>
                </a:ln>
                <a:solidFill>
                  <a:srgbClr val="1F1F1F"/>
                </a:solidFill>
                <a:effectLst/>
                <a:uLnTx/>
                <a:uFillTx/>
                <a:latin typeface="Daytona Condensed Light"/>
                <a:ea typeface="+mn-ea"/>
                <a:cs typeface="+mn-cs"/>
                <a:hlinkClick r:id="rId5" tooltip="Learn more about remineralisation from ScienceDirect's AI-generated Topic Pages"/>
              </a:rPr>
              <a:t>remineralisation</a:t>
            </a:r>
            <a:r>
              <a:rPr kumimoji="0" lang="en-GB" sz="2000" b="0" i="0" u="none" strike="noStrike" kern="1200" cap="none" spc="0" normalizeH="0" baseline="0" noProof="0" dirty="0">
                <a:ln>
                  <a:noFill/>
                </a:ln>
                <a:solidFill>
                  <a:srgbClr val="1F1F1F"/>
                </a:solidFill>
                <a:effectLst/>
                <a:uLnTx/>
                <a:uFillTx/>
                <a:latin typeface="Daytona Condensed Light"/>
                <a:ea typeface="+mn-ea"/>
                <a:cs typeface="+mn-cs"/>
              </a:rPr>
              <a:t> from upper ocean zooplankton and bacteria, so a greater proportion of it reaches the deep ocean </a:t>
            </a: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2292" name="Picture 4" descr="Lanternfish - Wikipedia">
            <a:extLst>
              <a:ext uri="{FF2B5EF4-FFF2-40B4-BE49-F238E27FC236}">
                <a16:creationId xmlns:a16="http://schemas.microsoft.com/office/drawing/2014/main" id="{45F28FB7-D57D-4456-7DC1-491DA025A49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921" r="5616"/>
          <a:stretch/>
        </p:blipFill>
        <p:spPr bwMode="auto">
          <a:xfrm rot="5400000">
            <a:off x="-599745" y="4115163"/>
            <a:ext cx="2681059" cy="10379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7135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4725724" cy="228600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IMPACTS OF FISHING FOR MESOPELAGIC SPECIES ON THE BIOLOGICAL OCEAN PUMP</a:t>
            </a:r>
          </a:p>
        </p:txBody>
      </p:sp>
      <p:pic>
        <p:nvPicPr>
          <p:cNvPr id="3" name="Picture 2">
            <a:extLst>
              <a:ext uri="{FF2B5EF4-FFF2-40B4-BE49-F238E27FC236}">
                <a16:creationId xmlns:a16="http://schemas.microsoft.com/office/drawing/2014/main" id="{0DADCF67-1741-B6B1-5B77-7BCF9DD1AE35}"/>
              </a:ext>
            </a:extLst>
          </p:cNvPr>
          <p:cNvPicPr>
            <a:picLocks noChangeAspect="1"/>
          </p:cNvPicPr>
          <p:nvPr/>
        </p:nvPicPr>
        <p:blipFill rotWithShape="1">
          <a:blip r:embed="rId3"/>
          <a:srcRect l="45234" t="16696" r="12718" b="7132"/>
          <a:stretch/>
        </p:blipFill>
        <p:spPr>
          <a:xfrm>
            <a:off x="6542842" y="15151"/>
            <a:ext cx="5649157" cy="6822484"/>
          </a:xfrm>
          <a:prstGeom prst="rect">
            <a:avLst/>
          </a:prstGeom>
        </p:spPr>
      </p:pic>
      <p:sp>
        <p:nvSpPr>
          <p:cNvPr id="5" name="Rectangle 4">
            <a:extLst>
              <a:ext uri="{FF2B5EF4-FFF2-40B4-BE49-F238E27FC236}">
                <a16:creationId xmlns:a16="http://schemas.microsoft.com/office/drawing/2014/main" id="{2A64ECBA-F6AA-B305-4C3E-8447EA531366}"/>
              </a:ext>
            </a:extLst>
          </p:cNvPr>
          <p:cNvSpPr/>
          <p:nvPr/>
        </p:nvSpPr>
        <p:spPr>
          <a:xfrm>
            <a:off x="241190" y="6277749"/>
            <a:ext cx="3290002"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bg-20-997-2023.pdf (copernicus.org)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9" name="TextBox 8">
            <a:extLst>
              <a:ext uri="{FF2B5EF4-FFF2-40B4-BE49-F238E27FC236}">
                <a16:creationId xmlns:a16="http://schemas.microsoft.com/office/drawing/2014/main" id="{5A621E16-3039-64F1-DD29-61959D7208BA}"/>
              </a:ext>
            </a:extLst>
          </p:cNvPr>
          <p:cNvSpPr txBox="1"/>
          <p:nvPr/>
        </p:nvSpPr>
        <p:spPr>
          <a:xfrm>
            <a:off x="1084520" y="3042366"/>
            <a:ext cx="4836885"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Simulated carbon injection and sequestration by metazoans.</a:t>
            </a:r>
          </a:p>
        </p:txBody>
      </p:sp>
      <p:sp>
        <p:nvSpPr>
          <p:cNvPr id="10" name="Rectangle 9">
            <a:extLst>
              <a:ext uri="{FF2B5EF4-FFF2-40B4-BE49-F238E27FC236}">
                <a16:creationId xmlns:a16="http://schemas.microsoft.com/office/drawing/2014/main" id="{0BCEE2D4-8AD4-DEDA-2B37-39933367BFEC}"/>
              </a:ext>
            </a:extLst>
          </p:cNvPr>
          <p:cNvSpPr/>
          <p:nvPr/>
        </p:nvSpPr>
        <p:spPr>
          <a:xfrm>
            <a:off x="1084520" y="3901172"/>
            <a:ext cx="5186077" cy="2031325"/>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Relative contribution of the simulated functional groups to injection below the euphotic zone. Left pie chart corresponds to the degradation of organic carbon that was produced in the euphotic zone and subsequently sank below the euphotic zone; right pie chart corresponds to the degradation of organic carbon that was injected by metazoans directly below the euphotic zone</a:t>
            </a:r>
            <a:endParaRPr kumimoji="0" lang="en-GB" sz="2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1" name="Footer Placeholder 4">
            <a:extLst>
              <a:ext uri="{FF2B5EF4-FFF2-40B4-BE49-F238E27FC236}">
                <a16:creationId xmlns:a16="http://schemas.microsoft.com/office/drawing/2014/main" id="{505CCAC6-DECD-1008-9192-F993254F4587}"/>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361291905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00D8DF8-F8E9-50F2-8BAC-6B456CFF315C}"/>
              </a:ext>
            </a:extLst>
          </p:cNvPr>
          <p:cNvSpPr txBox="1"/>
          <p:nvPr/>
        </p:nvSpPr>
        <p:spPr>
          <a:xfrm>
            <a:off x="1095195" y="461638"/>
            <a:ext cx="3379149"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Any marine ecosystem change resulting in deviations in abundance or community composition of species responsible for sinking and storing carbon could result in a positive feedback increasing atmospheric CO</a:t>
            </a:r>
            <a:r>
              <a:rPr kumimoji="0" lang="en-GB" sz="2000" b="0" i="0" u="none" strike="noStrike" kern="1200" cap="none" spc="0" normalizeH="0" baseline="-25000" noProof="0" dirty="0">
                <a:ln>
                  <a:noFill/>
                </a:ln>
                <a:solidFill>
                  <a:srgbClr val="000000"/>
                </a:solidFill>
                <a:effectLst/>
                <a:uLnTx/>
                <a:uFillTx/>
                <a:latin typeface="Daytona Condensed Light"/>
                <a:ea typeface="+mn-ea"/>
                <a:cs typeface="+mn-cs"/>
              </a:rPr>
              <a:t>2</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levels (DeVries et al., </a:t>
            </a:r>
            <a:r>
              <a:rPr kumimoji="0" lang="en-GB" sz="2000" b="1" i="0" u="none" strike="noStrike" kern="1200" cap="none" spc="0" normalizeH="0" baseline="0" noProof="0" dirty="0">
                <a:ln>
                  <a:noFill/>
                </a:ln>
                <a:solidFill>
                  <a:srgbClr val="000000"/>
                </a:solidFill>
                <a:effectLst/>
                <a:uLnTx/>
                <a:uFillTx/>
                <a:latin typeface="Daytona Condensed Light"/>
                <a:ea typeface="+mn-ea"/>
                <a:cs typeface="+mn-cs"/>
                <a:hlinkClick r:id="rId3"/>
              </a:rPr>
              <a:t>2019</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a:t>
            </a:r>
          </a:p>
        </p:txBody>
      </p:sp>
      <p:pic>
        <p:nvPicPr>
          <p:cNvPr id="13316" name="Picture 4" descr="Opportunities and risks in the mesopelagic zone">
            <a:extLst>
              <a:ext uri="{FF2B5EF4-FFF2-40B4-BE49-F238E27FC236}">
                <a16:creationId xmlns:a16="http://schemas.microsoft.com/office/drawing/2014/main" id="{DB7E112C-B5E7-06CD-5FDE-A65D8091DC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4458" y="211030"/>
            <a:ext cx="7620961" cy="535527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42CC78C-8032-B9F0-FC12-DEC98E4CFB51}"/>
              </a:ext>
            </a:extLst>
          </p:cNvPr>
          <p:cNvSpPr txBox="1"/>
          <p:nvPr/>
        </p:nvSpPr>
        <p:spPr>
          <a:xfrm>
            <a:off x="4272378" y="5632242"/>
            <a:ext cx="609452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5"/>
              </a:rPr>
              <a:t>Opportunities and risks in the mesopelagic zone (ices.dk)</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2" name="Footer Placeholder 4">
            <a:extLst>
              <a:ext uri="{FF2B5EF4-FFF2-40B4-BE49-F238E27FC236}">
                <a16:creationId xmlns:a16="http://schemas.microsoft.com/office/drawing/2014/main" id="{1A51F59E-D74D-A4AA-6628-24325D37F3F3}"/>
              </a:ext>
            </a:extLst>
          </p:cNvPr>
          <p:cNvSpPr txBox="1">
            <a:spLocks/>
          </p:cNvSpPr>
          <p:nvPr/>
        </p:nvSpPr>
        <p:spPr>
          <a:xfrm rot="16200000">
            <a:off x="-1458707" y="2394203"/>
            <a:ext cx="4182124" cy="155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FISHING FOR MESOPELAGIC SPECIES</a:t>
            </a:r>
          </a:p>
        </p:txBody>
      </p:sp>
    </p:spTree>
    <p:extLst>
      <p:ext uri="{BB962C8B-B14F-4D97-AF65-F5344CB8AC3E}">
        <p14:creationId xmlns:p14="http://schemas.microsoft.com/office/powerpoint/2010/main" val="130486125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84521" y="489097"/>
            <a:ext cx="10685222" cy="94347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EXTRACTION OF LITHIUM FROM DEEP-SEA BRINE POOLS</a:t>
            </a:r>
          </a:p>
        </p:txBody>
      </p:sp>
      <p:sp>
        <p:nvSpPr>
          <p:cNvPr id="4" name="Footer Placeholder 4">
            <a:extLst>
              <a:ext uri="{FF2B5EF4-FFF2-40B4-BE49-F238E27FC236}">
                <a16:creationId xmlns:a16="http://schemas.microsoft.com/office/drawing/2014/main" id="{1FE90383-375C-0026-64C2-5BFEE4781FEB}"/>
              </a:ext>
            </a:extLst>
          </p:cNvPr>
          <p:cNvSpPr txBox="1">
            <a:spLocks/>
          </p:cNvSpPr>
          <p:nvPr/>
        </p:nvSpPr>
        <p:spPr>
          <a:xfrm rot="16200000">
            <a:off x="-478549" y="1414046"/>
            <a:ext cx="2394096" cy="32800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DEEP SEA MINING</a:t>
            </a:r>
          </a:p>
        </p:txBody>
      </p:sp>
      <p:sp>
        <p:nvSpPr>
          <p:cNvPr id="3" name="TextBox 2">
            <a:extLst>
              <a:ext uri="{FF2B5EF4-FFF2-40B4-BE49-F238E27FC236}">
                <a16:creationId xmlns:a16="http://schemas.microsoft.com/office/drawing/2014/main" id="{89465522-9805-D7F2-22C8-96322AF97AC0}"/>
              </a:ext>
            </a:extLst>
          </p:cNvPr>
          <p:cNvSpPr txBox="1"/>
          <p:nvPr/>
        </p:nvSpPr>
        <p:spPr>
          <a:xfrm>
            <a:off x="176917" y="6045737"/>
            <a:ext cx="609467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Environmental impact of direct lithium extraction from brines | Nature Reviews Earth &amp; Environment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64514" name="Picture 2">
            <a:extLst>
              <a:ext uri="{FF2B5EF4-FFF2-40B4-BE49-F238E27FC236}">
                <a16:creationId xmlns:a16="http://schemas.microsoft.com/office/drawing/2014/main" id="{098E041E-14CC-DE85-19E0-87879A60FA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0259" y="1490021"/>
            <a:ext cx="6709484" cy="376341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CDE9836-0B6C-B775-71B8-5C6051A12638}"/>
              </a:ext>
            </a:extLst>
          </p:cNvPr>
          <p:cNvSpPr txBox="1"/>
          <p:nvPr/>
        </p:nvSpPr>
        <p:spPr>
          <a:xfrm>
            <a:off x="6181078" y="5310883"/>
            <a:ext cx="609452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Polymetallic nodules coat fields of the ocean floor and are rich in critical minerals needed to make batteries for electric vehicles.</a:t>
            </a:r>
          </a:p>
        </p:txBody>
      </p:sp>
      <p:pic>
        <p:nvPicPr>
          <p:cNvPr id="64516" name="Picture 4" descr="Patania">
            <a:extLst>
              <a:ext uri="{FF2B5EF4-FFF2-40B4-BE49-F238E27FC236}">
                <a16:creationId xmlns:a16="http://schemas.microsoft.com/office/drawing/2014/main" id="{9F37F140-1E20-28CB-7B1F-2109C54FF6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6199" y="3042129"/>
            <a:ext cx="3886780" cy="2915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707416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257453" y="4832457"/>
            <a:ext cx="2945941" cy="186348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EXTRACTION OF LITHIUM FROM DEEP-SEA BRINE POOLS</a:t>
            </a:r>
          </a:p>
        </p:txBody>
      </p:sp>
      <p:pic>
        <p:nvPicPr>
          <p:cNvPr id="65538" name="Picture 2" descr="The environmental impact of deep-sea mining | E&amp;T Magazine">
            <a:extLst>
              <a:ext uri="{FF2B5EF4-FFF2-40B4-BE49-F238E27FC236}">
                <a16:creationId xmlns:a16="http://schemas.microsoft.com/office/drawing/2014/main" id="{E9F266D9-089E-ABB1-4934-E9F7508F36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13789" y="162057"/>
            <a:ext cx="8755626" cy="65338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E69D061-788B-6786-B5B3-5975AE6422C0}"/>
              </a:ext>
            </a:extLst>
          </p:cNvPr>
          <p:cNvSpPr txBox="1"/>
          <p:nvPr/>
        </p:nvSpPr>
        <p:spPr>
          <a:xfrm>
            <a:off x="1154097" y="162057"/>
            <a:ext cx="2180345"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The environmental impact of deep-sea mining | E&amp;T Magazine (theiet.org)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5" name="Footer Placeholder 4">
            <a:extLst>
              <a:ext uri="{FF2B5EF4-FFF2-40B4-BE49-F238E27FC236}">
                <a16:creationId xmlns:a16="http://schemas.microsoft.com/office/drawing/2014/main" id="{3D0AACC7-E7E1-C235-4943-B9D0AAE549B5}"/>
              </a:ext>
            </a:extLst>
          </p:cNvPr>
          <p:cNvSpPr txBox="1">
            <a:spLocks/>
          </p:cNvSpPr>
          <p:nvPr/>
        </p:nvSpPr>
        <p:spPr>
          <a:xfrm rot="16200000">
            <a:off x="-478549" y="1414046"/>
            <a:ext cx="2394096" cy="32800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DEEP SEA MINING</a:t>
            </a:r>
          </a:p>
        </p:txBody>
      </p:sp>
    </p:spTree>
    <p:extLst>
      <p:ext uri="{BB962C8B-B14F-4D97-AF65-F5344CB8AC3E}">
        <p14:creationId xmlns:p14="http://schemas.microsoft.com/office/powerpoint/2010/main" val="299133338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TIME FOR A BREAK – 5 MINS</a:t>
            </a:r>
          </a:p>
        </p:txBody>
      </p:sp>
    </p:spTree>
    <p:extLst>
      <p:ext uri="{BB962C8B-B14F-4D97-AF65-F5344CB8AC3E}">
        <p14:creationId xmlns:p14="http://schemas.microsoft.com/office/powerpoint/2010/main" val="4790935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240ECCD-EAF9-0E48-E2A7-C85D7FDE542A}"/>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19825" t="14940" r="24287" b="10904"/>
          <a:stretch/>
        </p:blipFill>
        <p:spPr>
          <a:xfrm>
            <a:off x="872467" y="0"/>
            <a:ext cx="7752835" cy="6858000"/>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a:srcRect l="56671" t="14940" r="24287" b="10904"/>
          <a:stretch/>
        </p:blipFill>
        <p:spPr>
          <a:xfrm>
            <a:off x="5983834" y="0"/>
            <a:ext cx="2641468" cy="6858000"/>
          </a:xfrm>
          <a:prstGeom prst="rect">
            <a:avLst/>
          </a:prstGeom>
        </p:spPr>
      </p:pic>
      <p:sp>
        <p:nvSpPr>
          <p:cNvPr id="9" name="TextBox 8">
            <a:extLst>
              <a:ext uri="{FF2B5EF4-FFF2-40B4-BE49-F238E27FC236}">
                <a16:creationId xmlns:a16="http://schemas.microsoft.com/office/drawing/2014/main" id="{5A95EAE6-7B2A-23F0-D9AD-1AC23E0AAC96}"/>
              </a:ext>
            </a:extLst>
          </p:cNvPr>
          <p:cNvSpPr txBox="1"/>
          <p:nvPr/>
        </p:nvSpPr>
        <p:spPr>
          <a:xfrm>
            <a:off x="8625302" y="5310883"/>
            <a:ext cx="3269042"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5"/>
              </a:rPr>
              <a:t>A global horizon scan of issues impacting marine and coastal biodiversity conservation | Nature Ecology &amp; Evolution</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7" name="Rectangle 6">
            <a:extLst>
              <a:ext uri="{FF2B5EF4-FFF2-40B4-BE49-F238E27FC236}">
                <a16:creationId xmlns:a16="http://schemas.microsoft.com/office/drawing/2014/main" id="{37F0C089-CE14-4D80-BC0C-38AA8E25096D}"/>
              </a:ext>
            </a:extLst>
          </p:cNvPr>
          <p:cNvSpPr/>
          <p:nvPr/>
        </p:nvSpPr>
        <p:spPr>
          <a:xfrm>
            <a:off x="8625302" y="69789"/>
            <a:ext cx="3197604" cy="77103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NEW TECHNOLOGIES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478549" y="1414046"/>
            <a:ext cx="2394096" cy="328006"/>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NEW TECHNOLOGIES</a:t>
            </a:r>
          </a:p>
        </p:txBody>
      </p:sp>
    </p:spTree>
    <p:extLst>
      <p:ext uri="{BB962C8B-B14F-4D97-AF65-F5344CB8AC3E}">
        <p14:creationId xmlns:p14="http://schemas.microsoft.com/office/powerpoint/2010/main" val="124737288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925231" y="227934"/>
            <a:ext cx="6007395" cy="60238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COLOCATION OF MARINE ACTIVITIES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1004623" y="1940118"/>
            <a:ext cx="3488971" cy="37073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COLOCATION OF MARINE ACTIVITIES</a:t>
            </a:r>
          </a:p>
        </p:txBody>
      </p:sp>
      <p:sp>
        <p:nvSpPr>
          <p:cNvPr id="5" name="TextBox 4">
            <a:extLst>
              <a:ext uri="{FF2B5EF4-FFF2-40B4-BE49-F238E27FC236}">
                <a16:creationId xmlns:a16="http://schemas.microsoft.com/office/drawing/2014/main" id="{DDF56F92-AFF8-687D-7205-67A8A8D534FD}"/>
              </a:ext>
            </a:extLst>
          </p:cNvPr>
          <p:cNvSpPr txBox="1"/>
          <p:nvPr/>
        </p:nvSpPr>
        <p:spPr>
          <a:xfrm>
            <a:off x="718499" y="5911047"/>
            <a:ext cx="609467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Co-location of activities and designations: A means of solving or creating problems in marine spatial planning?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8" name="TextBox 7">
            <a:extLst>
              <a:ext uri="{FF2B5EF4-FFF2-40B4-BE49-F238E27FC236}">
                <a16:creationId xmlns:a16="http://schemas.microsoft.com/office/drawing/2014/main" id="{899709C7-35EE-5CC6-BD86-C26DE3458C46}"/>
              </a:ext>
            </a:extLst>
          </p:cNvPr>
          <p:cNvSpPr txBox="1"/>
          <p:nvPr/>
        </p:nvSpPr>
        <p:spPr>
          <a:xfrm>
            <a:off x="718498" y="4909936"/>
            <a:ext cx="6094674"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Sustainable co-location solutions for offshore wind farms and fisheries need to account for socio-ecological trade-offs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5362" name="Picture 2">
            <a:extLst>
              <a:ext uri="{FF2B5EF4-FFF2-40B4-BE49-F238E27FC236}">
                <a16:creationId xmlns:a16="http://schemas.microsoft.com/office/drawing/2014/main" id="{2A62F7C2-933D-04FE-B238-793389B288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3322" y="1119685"/>
            <a:ext cx="4787064" cy="249977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EF0050A7-A4D2-C9C2-F8F6-FE3CF5449595}"/>
              </a:ext>
            </a:extLst>
          </p:cNvPr>
          <p:cNvPicPr>
            <a:picLocks noChangeAspect="1"/>
          </p:cNvPicPr>
          <p:nvPr/>
        </p:nvPicPr>
        <p:blipFill rotWithShape="1">
          <a:blip r:embed="rId5"/>
          <a:srcRect l="29489" t="14942" r="35559" b="19871"/>
          <a:stretch/>
        </p:blipFill>
        <p:spPr>
          <a:xfrm>
            <a:off x="6813173" y="299100"/>
            <a:ext cx="5196656" cy="6461455"/>
          </a:xfrm>
          <a:prstGeom prst="rect">
            <a:avLst/>
          </a:prstGeom>
        </p:spPr>
      </p:pic>
      <p:sp>
        <p:nvSpPr>
          <p:cNvPr id="13" name="TextBox 12">
            <a:extLst>
              <a:ext uri="{FF2B5EF4-FFF2-40B4-BE49-F238E27FC236}">
                <a16:creationId xmlns:a16="http://schemas.microsoft.com/office/drawing/2014/main" id="{BB75FA25-E62F-033F-BDCA-10A4BB01C2FB}"/>
              </a:ext>
            </a:extLst>
          </p:cNvPr>
          <p:cNvSpPr txBox="1"/>
          <p:nvPr/>
        </p:nvSpPr>
        <p:spPr>
          <a:xfrm>
            <a:off x="718652" y="4073147"/>
            <a:ext cx="609452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6"/>
              </a:rPr>
              <a:t>A review of the potential for co-existence of different sectors in the Welsh Marine Plan Area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hlinkClick r:id="rId6"/>
              </a:rPr>
              <a:t>gov.wales</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6"/>
              </a:rPr>
              <a: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Tree>
    <p:extLst>
      <p:ext uri="{BB962C8B-B14F-4D97-AF65-F5344CB8AC3E}">
        <p14:creationId xmlns:p14="http://schemas.microsoft.com/office/powerpoint/2010/main" val="184473300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A95EAE6-7B2A-23F0-D9AD-1AC23E0AAC96}"/>
              </a:ext>
            </a:extLst>
          </p:cNvPr>
          <p:cNvSpPr txBox="1"/>
          <p:nvPr/>
        </p:nvSpPr>
        <p:spPr>
          <a:xfrm>
            <a:off x="8625302" y="5310883"/>
            <a:ext cx="3269042"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A global horizon scan of issues impacting marine and coastal biodiversity conservation | Nature Ecology &amp; Evolution</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7" name="Rectangle 6">
            <a:extLst>
              <a:ext uri="{FF2B5EF4-FFF2-40B4-BE49-F238E27FC236}">
                <a16:creationId xmlns:a16="http://schemas.microsoft.com/office/drawing/2014/main" id="{37F0C089-CE14-4D80-BC0C-38AA8E25096D}"/>
              </a:ext>
            </a:extLst>
          </p:cNvPr>
          <p:cNvSpPr/>
          <p:nvPr/>
        </p:nvSpPr>
        <p:spPr>
          <a:xfrm>
            <a:off x="925231" y="227934"/>
            <a:ext cx="6007395" cy="60238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COLOCATION OF MARINE ACTIVITIES</a:t>
            </a:r>
          </a:p>
        </p:txBody>
      </p:sp>
      <p:pic>
        <p:nvPicPr>
          <p:cNvPr id="16386" name="Picture 2">
            <a:extLst>
              <a:ext uri="{FF2B5EF4-FFF2-40B4-BE49-F238E27FC236}">
                <a16:creationId xmlns:a16="http://schemas.microsoft.com/office/drawing/2014/main" id="{AF904C96-E00D-83B5-E211-34EB23AB70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4727" y="957978"/>
            <a:ext cx="7650575" cy="541101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EF5758-541B-6AAE-5D72-1BF90ADEBC7B}"/>
              </a:ext>
            </a:extLst>
          </p:cNvPr>
          <p:cNvSpPr txBox="1"/>
          <p:nvPr/>
        </p:nvSpPr>
        <p:spPr>
          <a:xfrm>
            <a:off x="7466120" y="183986"/>
            <a:ext cx="4540307"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Offshore wind power: Continental develops sound insulation for marine life - Continental AG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6" name="Footer Placeholder 4">
            <a:extLst>
              <a:ext uri="{FF2B5EF4-FFF2-40B4-BE49-F238E27FC236}">
                <a16:creationId xmlns:a16="http://schemas.microsoft.com/office/drawing/2014/main" id="{0F2E7CA7-A387-B9D1-2AC6-E12141A6F9A4}"/>
              </a:ext>
            </a:extLst>
          </p:cNvPr>
          <p:cNvSpPr txBox="1">
            <a:spLocks/>
          </p:cNvSpPr>
          <p:nvPr/>
        </p:nvSpPr>
        <p:spPr>
          <a:xfrm rot="16200000">
            <a:off x="-1004623" y="1940118"/>
            <a:ext cx="3488971" cy="37073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COLOCATION OF MARINE ACTIVITIES</a:t>
            </a:r>
          </a:p>
        </p:txBody>
      </p:sp>
    </p:spTree>
    <p:extLst>
      <p:ext uri="{BB962C8B-B14F-4D97-AF65-F5344CB8AC3E}">
        <p14:creationId xmlns:p14="http://schemas.microsoft.com/office/powerpoint/2010/main" val="169091236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925231" y="227934"/>
            <a:ext cx="6007395" cy="60238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COLOCATION OF MARINE ACTIVITIES</a:t>
            </a:r>
          </a:p>
        </p:txBody>
      </p:sp>
      <p:sp>
        <p:nvSpPr>
          <p:cNvPr id="3" name="TextBox 2">
            <a:extLst>
              <a:ext uri="{FF2B5EF4-FFF2-40B4-BE49-F238E27FC236}">
                <a16:creationId xmlns:a16="http://schemas.microsoft.com/office/drawing/2014/main" id="{027F3996-3C25-17E0-95F6-14BA075D8C23}"/>
              </a:ext>
            </a:extLst>
          </p:cNvPr>
          <p:cNvSpPr txBox="1"/>
          <p:nvPr/>
        </p:nvSpPr>
        <p:spPr>
          <a:xfrm>
            <a:off x="1035611" y="1163729"/>
            <a:ext cx="4856306"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Frontiers | Twelve Recommendations for Advancing Marine Conservation in European and Contiguous Seas (frontiersin.org)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7410" name="Picture 2">
            <a:extLst>
              <a:ext uri="{FF2B5EF4-FFF2-40B4-BE49-F238E27FC236}">
                <a16:creationId xmlns:a16="http://schemas.microsoft.com/office/drawing/2014/main" id="{3759A679-E804-94B3-9D64-0A5CC81189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3395" y="74216"/>
            <a:ext cx="4786985" cy="6696820"/>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Economics of Multi-use and Co-location | SpringerLink">
            <a:extLst>
              <a:ext uri="{FF2B5EF4-FFF2-40B4-BE49-F238E27FC236}">
                <a16:creationId xmlns:a16="http://schemas.microsoft.com/office/drawing/2014/main" id="{A5609375-D16C-A83A-5FB2-CF8A1632DE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5386" y="2133667"/>
            <a:ext cx="2967562" cy="4466853"/>
          </a:xfrm>
          <a:prstGeom prst="rect">
            <a:avLst/>
          </a:prstGeom>
          <a:noFill/>
          <a:extLst>
            <a:ext uri="{909E8E84-426E-40DD-AFC4-6F175D3DCCD1}">
              <a14:hiddenFill xmlns:a14="http://schemas.microsoft.com/office/drawing/2010/main">
                <a:solidFill>
                  <a:srgbClr val="FFFFFF"/>
                </a:solidFill>
              </a14:hiddenFill>
            </a:ext>
          </a:extLst>
        </p:spPr>
      </p:pic>
      <p:pic>
        <p:nvPicPr>
          <p:cNvPr id="17414" name="Picture 6" descr="PDF) Potential for co-location of activities in marine plan areas. A report  produced for the Marine Management Organisation, pp 98. ISBN:  978-1-909452-08-4">
            <a:extLst>
              <a:ext uri="{FF2B5EF4-FFF2-40B4-BE49-F238E27FC236}">
                <a16:creationId xmlns:a16="http://schemas.microsoft.com/office/drawing/2014/main" id="{5616A9BB-A14A-70E6-C78C-EF0BD3BBCC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82617" y="2087059"/>
            <a:ext cx="3001109" cy="4247965"/>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4">
            <a:extLst>
              <a:ext uri="{FF2B5EF4-FFF2-40B4-BE49-F238E27FC236}">
                <a16:creationId xmlns:a16="http://schemas.microsoft.com/office/drawing/2014/main" id="{48CB6E77-6634-F1B4-B89B-5123F97FADE0}"/>
              </a:ext>
            </a:extLst>
          </p:cNvPr>
          <p:cNvSpPr txBox="1">
            <a:spLocks/>
          </p:cNvSpPr>
          <p:nvPr/>
        </p:nvSpPr>
        <p:spPr>
          <a:xfrm rot="16200000">
            <a:off x="-1004623" y="1940118"/>
            <a:ext cx="3488971" cy="37073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COLOCATION OF MARINE ACTIVITIES</a:t>
            </a:r>
          </a:p>
        </p:txBody>
      </p:sp>
    </p:spTree>
    <p:extLst>
      <p:ext uri="{BB962C8B-B14F-4D97-AF65-F5344CB8AC3E}">
        <p14:creationId xmlns:p14="http://schemas.microsoft.com/office/powerpoint/2010/main" val="26218129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FLOATING MARINE CITIES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FLOATING MARINE CITIES</a:t>
            </a:r>
          </a:p>
        </p:txBody>
      </p:sp>
      <p:pic>
        <p:nvPicPr>
          <p:cNvPr id="1028" name="Picture 4" descr="The Netherlands' floating houses are attached to a pillar, and can bob up and down the pillar according to the water level (Credit: Getty Images)">
            <a:extLst>
              <a:ext uri="{FF2B5EF4-FFF2-40B4-BE49-F238E27FC236}">
                <a16:creationId xmlns:a16="http://schemas.microsoft.com/office/drawing/2014/main" id="{523291B8-0E71-D824-A831-DE0FAFCACF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9720" y="1195388"/>
            <a:ext cx="9008680" cy="5067382"/>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E4095790-9B79-DA56-BD52-CDF9564A0E18}"/>
              </a:ext>
            </a:extLst>
          </p:cNvPr>
          <p:cNvSpPr/>
          <p:nvPr/>
        </p:nvSpPr>
        <p:spPr>
          <a:xfrm>
            <a:off x="1049720" y="6286800"/>
            <a:ext cx="4758431"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Why the Dutch embrace floating homes - BBC Future</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Tree>
    <p:extLst>
      <p:ext uri="{BB962C8B-B14F-4D97-AF65-F5344CB8AC3E}">
        <p14:creationId xmlns:p14="http://schemas.microsoft.com/office/powerpoint/2010/main" val="236533653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FLOATING MARINE CITIES</a:t>
            </a:r>
          </a:p>
        </p:txBody>
      </p:sp>
      <p:pic>
        <p:nvPicPr>
          <p:cNvPr id="1026" name="Picture 2">
            <a:extLst>
              <a:ext uri="{FF2B5EF4-FFF2-40B4-BE49-F238E27FC236}">
                <a16:creationId xmlns:a16="http://schemas.microsoft.com/office/drawing/2014/main" id="{036ABB62-5136-02EB-9EF6-99E9413049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137" y="1252045"/>
            <a:ext cx="7740284" cy="435391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AB6CACF-909C-C69A-089B-AAA70ABC08C7}"/>
              </a:ext>
            </a:extLst>
          </p:cNvPr>
          <p:cNvSpPr txBox="1"/>
          <p:nvPr/>
        </p:nvSpPr>
        <p:spPr>
          <a:xfrm>
            <a:off x="8849709" y="1252045"/>
            <a:ext cx="3247695"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The prototype – which aims be finished by 2025 – has been backed by the </a:t>
            </a:r>
            <a:r>
              <a:rPr kumimoji="0" lang="en-GB" sz="1800" b="0" i="0" u="none" strike="noStrike" kern="1200" cap="none" spc="0" normalizeH="0" baseline="0" noProof="0" dirty="0">
                <a:ln>
                  <a:noFill/>
                </a:ln>
                <a:solidFill>
                  <a:srgbClr val="537A97"/>
                </a:solidFill>
                <a:effectLst/>
                <a:uLnTx/>
                <a:uFillTx/>
                <a:latin typeface="Daytona Condensed Light"/>
                <a:ea typeface="+mn-ea"/>
                <a:cs typeface="+mn-cs"/>
                <a:hlinkClick r:id="rId3"/>
              </a:rPr>
              <a:t>United Nations Habitat project</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It’ll be flood resistant and will be made up of a series of islands which rise with the sea.</a:t>
            </a:r>
          </a:p>
        </p:txBody>
      </p:sp>
      <p:sp>
        <p:nvSpPr>
          <p:cNvPr id="6" name="Rectangle 5">
            <a:extLst>
              <a:ext uri="{FF2B5EF4-FFF2-40B4-BE49-F238E27FC236}">
                <a16:creationId xmlns:a16="http://schemas.microsoft.com/office/drawing/2014/main" id="{C97A6805-642F-2DC6-74F5-28F9CBC2BDDA}"/>
              </a:ext>
            </a:extLst>
          </p:cNvPr>
          <p:cNvSpPr/>
          <p:nvPr/>
        </p:nvSpPr>
        <p:spPr>
          <a:xfrm>
            <a:off x="554495" y="5482210"/>
            <a:ext cx="5278134"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South Korea’s </a:t>
            </a:r>
            <a:r>
              <a:rPr kumimoji="0" lang="en-GB" sz="1800" b="0" i="0" u="none" strike="noStrike" kern="1200" cap="none" spc="0" normalizeH="0" baseline="0" noProof="0" dirty="0" err="1">
                <a:ln>
                  <a:noFill/>
                </a:ln>
                <a:solidFill>
                  <a:srgbClr val="537A97"/>
                </a:solidFill>
                <a:effectLst/>
                <a:uLnTx/>
                <a:uFillTx/>
                <a:latin typeface="Daytona Condensed Light"/>
                <a:ea typeface="+mn-ea"/>
                <a:cs typeface="+mn-cs"/>
                <a:hlinkClick r:id="rId4"/>
              </a:rPr>
              <a:t>Oceanix</a:t>
            </a:r>
            <a:r>
              <a:rPr kumimoji="0" lang="en-GB" sz="1800" b="0" i="0" u="none" strike="noStrike" kern="1200" cap="none" spc="0" normalizeH="0" baseline="0" noProof="0" dirty="0">
                <a:ln>
                  <a:noFill/>
                </a:ln>
                <a:solidFill>
                  <a:srgbClr val="537A97"/>
                </a:solidFill>
                <a:effectLst/>
                <a:uLnTx/>
                <a:uFillTx/>
                <a:latin typeface="Daytona Condensed Light"/>
                <a:ea typeface="+mn-ea"/>
                <a:cs typeface="+mn-cs"/>
                <a:hlinkClick r:id="rId4"/>
              </a:rPr>
              <a:t> Busan</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is billed as ‘the world’s first prototype of a resilient and sustainable floating community’.</a:t>
            </a:r>
          </a:p>
        </p:txBody>
      </p:sp>
      <p:sp>
        <p:nvSpPr>
          <p:cNvPr id="9" name="Footer Placeholder 4">
            <a:extLst>
              <a:ext uri="{FF2B5EF4-FFF2-40B4-BE49-F238E27FC236}">
                <a16:creationId xmlns:a16="http://schemas.microsoft.com/office/drawing/2014/main" id="{F42DC1EF-A282-2B54-A3A6-29EF5DC81D15}"/>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FLOATING MARINE CITIES</a:t>
            </a:r>
          </a:p>
        </p:txBody>
      </p:sp>
    </p:spTree>
    <p:extLst>
      <p:ext uri="{BB962C8B-B14F-4D97-AF65-F5344CB8AC3E}">
        <p14:creationId xmlns:p14="http://schemas.microsoft.com/office/powerpoint/2010/main" val="183915370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FLOATING MARINE CITIES</a:t>
            </a:r>
          </a:p>
        </p:txBody>
      </p:sp>
      <p:sp>
        <p:nvSpPr>
          <p:cNvPr id="8" name="TextBox 7">
            <a:extLst>
              <a:ext uri="{FF2B5EF4-FFF2-40B4-BE49-F238E27FC236}">
                <a16:creationId xmlns:a16="http://schemas.microsoft.com/office/drawing/2014/main" id="{BAB6CACF-909C-C69A-089B-AAA70ABC08C7}"/>
              </a:ext>
            </a:extLst>
          </p:cNvPr>
          <p:cNvSpPr txBox="1"/>
          <p:nvPr/>
        </p:nvSpPr>
        <p:spPr>
          <a:xfrm>
            <a:off x="8811742" y="57834"/>
            <a:ext cx="3247695"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5,000 housing units, tethered to the lagoon floor and linked together.</a:t>
            </a:r>
          </a:p>
        </p:txBody>
      </p:sp>
      <p:pic>
        <p:nvPicPr>
          <p:cNvPr id="2050" name="Picture 2" descr="aerial view of floating city">
            <a:extLst>
              <a:ext uri="{FF2B5EF4-FFF2-40B4-BE49-F238E27FC236}">
                <a16:creationId xmlns:a16="http://schemas.microsoft.com/office/drawing/2014/main" id="{3CD861F1-6D85-5A5C-DCE3-266354FC75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136" y="1129946"/>
            <a:ext cx="8204763" cy="543307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0FF6BC7C-95B7-AE38-81D4-B624CD9D7A81}"/>
              </a:ext>
            </a:extLst>
          </p:cNvPr>
          <p:cNvSpPr/>
          <p:nvPr/>
        </p:nvSpPr>
        <p:spPr>
          <a:xfrm>
            <a:off x="6721465" y="5990515"/>
            <a:ext cx="5278134"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In June 2022, </a:t>
            </a:r>
            <a:r>
              <a:rPr kumimoji="0" lang="en-GB" sz="1800" b="0" i="0" u="none" strike="noStrike" kern="1200" cap="none" spc="0" normalizeH="0" baseline="0" noProof="0" dirty="0">
                <a:ln>
                  <a:noFill/>
                </a:ln>
                <a:solidFill>
                  <a:srgbClr val="537A97"/>
                </a:solidFill>
                <a:effectLst/>
                <a:uLnTx/>
                <a:uFillTx/>
                <a:latin typeface="Daytona Condensed Light"/>
                <a:ea typeface="+mn-ea"/>
                <a:cs typeface="+mn-cs"/>
                <a:hlinkClick r:id="rId3"/>
              </a:rPr>
              <a:t>Dutch Docklands Maldives</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acquired the last necessary signatures in order to start Maldives Floating City.</a:t>
            </a:r>
          </a:p>
        </p:txBody>
      </p:sp>
      <p:sp>
        <p:nvSpPr>
          <p:cNvPr id="9" name="Footer Placeholder 4">
            <a:extLst>
              <a:ext uri="{FF2B5EF4-FFF2-40B4-BE49-F238E27FC236}">
                <a16:creationId xmlns:a16="http://schemas.microsoft.com/office/drawing/2014/main" id="{0A109716-80A5-2342-7C67-DF9B74DFCD9A}"/>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FLOATING MARINE CITIES</a:t>
            </a:r>
          </a:p>
        </p:txBody>
      </p:sp>
    </p:spTree>
    <p:extLst>
      <p:ext uri="{BB962C8B-B14F-4D97-AF65-F5344CB8AC3E}">
        <p14:creationId xmlns:p14="http://schemas.microsoft.com/office/powerpoint/2010/main" val="317794980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FLOATING MARINE CITIES</a:t>
            </a:r>
          </a:p>
        </p:txBody>
      </p:sp>
      <p:pic>
        <p:nvPicPr>
          <p:cNvPr id="3074" name="Picture 2">
            <a:extLst>
              <a:ext uri="{FF2B5EF4-FFF2-40B4-BE49-F238E27FC236}">
                <a16:creationId xmlns:a16="http://schemas.microsoft.com/office/drawing/2014/main" id="{6CD11DB3-F765-5AB0-7AFA-803F39089F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136" y="1052624"/>
            <a:ext cx="9909275" cy="544573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CB3734A3-24DB-C089-639C-FFB836AC5515}"/>
              </a:ext>
            </a:extLst>
          </p:cNvPr>
          <p:cNvSpPr/>
          <p:nvPr/>
        </p:nvSpPr>
        <p:spPr>
          <a:xfrm>
            <a:off x="8386913" y="5348212"/>
            <a:ext cx="2221902"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Seapods</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in the seabed</a:t>
            </a:r>
          </a:p>
        </p:txBody>
      </p:sp>
      <p:sp>
        <p:nvSpPr>
          <p:cNvPr id="8" name="TextBox 7">
            <a:extLst>
              <a:ext uri="{FF2B5EF4-FFF2-40B4-BE49-F238E27FC236}">
                <a16:creationId xmlns:a16="http://schemas.microsoft.com/office/drawing/2014/main" id="{BAB6CACF-909C-C69A-089B-AAA70ABC08C7}"/>
              </a:ext>
            </a:extLst>
          </p:cNvPr>
          <p:cNvSpPr txBox="1"/>
          <p:nvPr/>
        </p:nvSpPr>
        <p:spPr>
          <a:xfrm>
            <a:off x="6809174" y="1140456"/>
            <a:ext cx="4944862"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A different tack is being taken in Panama where Ocean Builders is planting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Seapods</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in the seabed. The company says its eventual goal is to have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SeaPod</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homes in every corner of the ocean rather than one of the tightly knit designs of other floating cities..</a:t>
            </a:r>
          </a:p>
        </p:txBody>
      </p:sp>
      <p:sp>
        <p:nvSpPr>
          <p:cNvPr id="9" name="Footer Placeholder 4">
            <a:extLst>
              <a:ext uri="{FF2B5EF4-FFF2-40B4-BE49-F238E27FC236}">
                <a16:creationId xmlns:a16="http://schemas.microsoft.com/office/drawing/2014/main" id="{96DB5CD2-977B-FDF8-BDB6-CD8FCEE1DE7E}"/>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FLOATING MARINE CITIES</a:t>
            </a:r>
          </a:p>
        </p:txBody>
      </p:sp>
    </p:spTree>
    <p:extLst>
      <p:ext uri="{BB962C8B-B14F-4D97-AF65-F5344CB8AC3E}">
        <p14:creationId xmlns:p14="http://schemas.microsoft.com/office/powerpoint/2010/main" val="246453636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019137" y="493986"/>
            <a:ext cx="4624918" cy="5586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FLOATING MARINE CITIES</a:t>
            </a:r>
          </a:p>
        </p:txBody>
      </p:sp>
      <p:sp>
        <p:nvSpPr>
          <p:cNvPr id="9" name="TextBox 8">
            <a:extLst>
              <a:ext uri="{FF2B5EF4-FFF2-40B4-BE49-F238E27FC236}">
                <a16:creationId xmlns:a16="http://schemas.microsoft.com/office/drawing/2014/main" id="{9846E9B7-00E9-BD24-1B5A-E5B9177D640F}"/>
              </a:ext>
            </a:extLst>
          </p:cNvPr>
          <p:cNvSpPr txBox="1"/>
          <p:nvPr/>
        </p:nvSpPr>
        <p:spPr>
          <a:xfrm>
            <a:off x="246432" y="5408688"/>
            <a:ext cx="11699136"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There are calls for the standardisation of these types of floating building. Virginie Segura, project manager for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Vicastel</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Project Management, says: </a:t>
            </a:r>
            <a:r>
              <a:rPr kumimoji="0" lang="en-GB" sz="1800" b="0" i="0" u="none" strike="noStrike" kern="1200" cap="none" spc="0" normalizeH="0" baseline="0" noProof="0" dirty="0">
                <a:ln>
                  <a:noFill/>
                </a:ln>
                <a:solidFill>
                  <a:srgbClr val="FF0000"/>
                </a:solidFill>
                <a:effectLst/>
                <a:uLnTx/>
                <a:uFillTx/>
                <a:latin typeface="Daytona Condensed Light"/>
                <a:ea typeface="+mn-ea"/>
                <a:cs typeface="+mn-cs"/>
              </a:rPr>
              <a:t>“There is a lack of building regs in this area. We need a roadmap, a standardised set of rules, for projects incorporating a floating building or structure.”</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The confusion around the issue is underpinned by a June 2022 ruling in Miami regarding a floating mansion. As reported in Marine Industry News, it will evade a tax bill of nearly $120,000 because its owners have proven it’s a boat.</a:t>
            </a:r>
          </a:p>
        </p:txBody>
      </p:sp>
      <p:pic>
        <p:nvPicPr>
          <p:cNvPr id="4098" name="Picture 2" descr="Two decades on Waterworld remains a mad, fascinating folly">
            <a:extLst>
              <a:ext uri="{FF2B5EF4-FFF2-40B4-BE49-F238E27FC236}">
                <a16:creationId xmlns:a16="http://schemas.microsoft.com/office/drawing/2014/main" id="{FADC6589-9F53-418D-AADC-0A6C130BB1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8638" y="285756"/>
            <a:ext cx="5138051" cy="385353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FD4D9F4-F315-2C40-6982-B6F2394CCAA8}"/>
              </a:ext>
            </a:extLst>
          </p:cNvPr>
          <p:cNvSpPr txBox="1"/>
          <p:nvPr/>
        </p:nvSpPr>
        <p:spPr>
          <a:xfrm>
            <a:off x="1169199" y="1360905"/>
            <a:ext cx="5275989" cy="193899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The architecture community was fascinated with </a:t>
            </a:r>
            <a:r>
              <a:rPr kumimoji="0" lang="en-GB" sz="2000" b="0" i="0" u="sng" strike="noStrike" kern="1200" cap="none" spc="0" normalizeH="0" baseline="0" noProof="0" dirty="0">
                <a:ln>
                  <a:noFill/>
                </a:ln>
                <a:solidFill>
                  <a:srgbClr val="4B4B4E"/>
                </a:solidFill>
                <a:effectLst/>
                <a:uLnTx/>
                <a:uFillTx/>
                <a:latin typeface="Daytona Condensed Light"/>
                <a:ea typeface="+mn-ea"/>
                <a:cs typeface="+mn-cs"/>
                <a:hlinkClick r:id="rId3"/>
              </a:rPr>
              <a:t>marine utopias between the 1950s and ’70s</a:t>
            </a: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 The technological optimism of this period led architects to consider whether we could build settlements in inhospitable places like the polar regions, the deserts and on the sea.</a:t>
            </a:r>
          </a:p>
        </p:txBody>
      </p:sp>
      <p:pic>
        <p:nvPicPr>
          <p:cNvPr id="4100" name="Picture 4">
            <a:extLst>
              <a:ext uri="{FF2B5EF4-FFF2-40B4-BE49-F238E27FC236}">
                <a16:creationId xmlns:a16="http://schemas.microsoft.com/office/drawing/2014/main" id="{28CDE015-F8BA-7C84-39A9-2F0407D29B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1908" y="3196717"/>
            <a:ext cx="2300010" cy="188515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CD32332B-D006-C2AB-FF6D-237E998A47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44321" y="3465771"/>
            <a:ext cx="2699734" cy="1869046"/>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50F3D5D9-759C-61EF-A761-81063B6BFF73}"/>
              </a:ext>
            </a:extLst>
          </p:cNvPr>
          <p:cNvSpPr/>
          <p:nvPr/>
        </p:nvSpPr>
        <p:spPr>
          <a:xfrm>
            <a:off x="7882818" y="4077294"/>
            <a:ext cx="3852971"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6"/>
              </a:rPr>
              <a:t>Floating cities: the future or a washed-up idea? (theconversation.com)</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5" name="Footer Placeholder 4">
            <a:extLst>
              <a:ext uri="{FF2B5EF4-FFF2-40B4-BE49-F238E27FC236}">
                <a16:creationId xmlns:a16="http://schemas.microsoft.com/office/drawing/2014/main" id="{C4F4C176-2F44-A7DC-25C1-700502C740DB}"/>
              </a:ext>
            </a:extLst>
          </p:cNvPr>
          <p:cNvSpPr txBox="1">
            <a:spLocks/>
          </p:cNvSpPr>
          <p:nvPr/>
        </p:nvSpPr>
        <p:spPr>
          <a:xfrm rot="16200000">
            <a:off x="-815075" y="1750572"/>
            <a:ext cx="2930370" cy="1912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FLOATING MARINE CITIES</a:t>
            </a:r>
          </a:p>
        </p:txBody>
      </p:sp>
    </p:spTree>
    <p:extLst>
      <p:ext uri="{BB962C8B-B14F-4D97-AF65-F5344CB8AC3E}">
        <p14:creationId xmlns:p14="http://schemas.microsoft.com/office/powerpoint/2010/main" val="335534308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TRACE ELEMENT CONTAMINATION COMPOUNDED BY THE GLOBAL TRANSITION TO GREEN TECHNOLOGIES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TRACE ELEMENT CONTAMINATION</a:t>
            </a:r>
          </a:p>
        </p:txBody>
      </p:sp>
      <p:sp>
        <p:nvSpPr>
          <p:cNvPr id="11" name="TextBox 10">
            <a:extLst>
              <a:ext uri="{FF2B5EF4-FFF2-40B4-BE49-F238E27FC236}">
                <a16:creationId xmlns:a16="http://schemas.microsoft.com/office/drawing/2014/main" id="{ADE91F69-C71F-285F-9B1B-3E5235B6BC0F}"/>
              </a:ext>
            </a:extLst>
          </p:cNvPr>
          <p:cNvSpPr txBox="1"/>
          <p:nvPr/>
        </p:nvSpPr>
        <p:spPr>
          <a:xfrm>
            <a:off x="882503" y="1872819"/>
            <a:ext cx="4231035" cy="224676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Trace elements (TEs) frequently contaminate coastal marine sediments with many included in priority chemical lists or control legislation. These, improved waste treatment and increased recycling have fostered the belief that TE pollution is declining. </a:t>
            </a:r>
          </a:p>
        </p:txBody>
      </p:sp>
      <p:sp>
        <p:nvSpPr>
          <p:cNvPr id="13" name="TextBox 12">
            <a:extLst>
              <a:ext uri="{FF2B5EF4-FFF2-40B4-BE49-F238E27FC236}">
                <a16:creationId xmlns:a16="http://schemas.microsoft.com/office/drawing/2014/main" id="{10AF2AE8-5491-D455-80D5-D4D96F694907}"/>
              </a:ext>
            </a:extLst>
          </p:cNvPr>
          <p:cNvSpPr txBox="1"/>
          <p:nvPr/>
        </p:nvSpPr>
        <p:spPr>
          <a:xfrm>
            <a:off x="891379" y="4185276"/>
            <a:ext cx="4452977"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Three decades of trace element sediment contamination: The mining of governmental databases and the need to address hidden sources for clean and healthy seas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4" name="Rectangle 13">
            <a:extLst>
              <a:ext uri="{FF2B5EF4-FFF2-40B4-BE49-F238E27FC236}">
                <a16:creationId xmlns:a16="http://schemas.microsoft.com/office/drawing/2014/main" id="{38895FB2-3AB1-DF2B-3F0D-4CAC322FB421}"/>
              </a:ext>
            </a:extLst>
          </p:cNvPr>
          <p:cNvSpPr/>
          <p:nvPr/>
        </p:nvSpPr>
        <p:spPr>
          <a:xfrm>
            <a:off x="882503" y="1217819"/>
            <a:ext cx="2062104"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Trace elements (TEs)</a:t>
            </a:r>
          </a:p>
        </p:txBody>
      </p:sp>
      <p:pic>
        <p:nvPicPr>
          <p:cNvPr id="17" name="Picture 16">
            <a:extLst>
              <a:ext uri="{FF2B5EF4-FFF2-40B4-BE49-F238E27FC236}">
                <a16:creationId xmlns:a16="http://schemas.microsoft.com/office/drawing/2014/main" id="{E961003B-6F27-F79D-BCD5-09C3340F2B8E}"/>
              </a:ext>
            </a:extLst>
          </p:cNvPr>
          <p:cNvPicPr>
            <a:picLocks noChangeAspect="1"/>
          </p:cNvPicPr>
          <p:nvPr/>
        </p:nvPicPr>
        <p:blipFill rotWithShape="1">
          <a:blip r:embed="rId3"/>
          <a:srcRect l="32253" t="16440" r="19935" b="17538"/>
          <a:stretch/>
        </p:blipFill>
        <p:spPr>
          <a:xfrm>
            <a:off x="5575175" y="1217819"/>
            <a:ext cx="5885896" cy="5418424"/>
          </a:xfrm>
          <a:prstGeom prst="rect">
            <a:avLst/>
          </a:prstGeom>
        </p:spPr>
      </p:pic>
      <p:sp>
        <p:nvSpPr>
          <p:cNvPr id="19" name="TextBox 18">
            <a:extLst>
              <a:ext uri="{FF2B5EF4-FFF2-40B4-BE49-F238E27FC236}">
                <a16:creationId xmlns:a16="http://schemas.microsoft.com/office/drawing/2014/main" id="{1FD5DD8F-B8B3-A597-29B3-4CBFA75E96B3}"/>
              </a:ext>
            </a:extLst>
          </p:cNvPr>
          <p:cNvSpPr txBox="1"/>
          <p:nvPr/>
        </p:nvSpPr>
        <p:spPr>
          <a:xfrm>
            <a:off x="905626" y="5640181"/>
            <a:ext cx="4323322"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Schematic illustration of trace element cycling, sorption, and transport in the water column to the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seafoor</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From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rPr>
              <a:t>Smrzka</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et al (2019). </a:t>
            </a:r>
          </a:p>
        </p:txBody>
      </p:sp>
    </p:spTree>
    <p:extLst>
      <p:ext uri="{BB962C8B-B14F-4D97-AF65-F5344CB8AC3E}">
        <p14:creationId xmlns:p14="http://schemas.microsoft.com/office/powerpoint/2010/main" val="306486530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TRACE ELEMENT CONTAMINATION COMPOUNDED BY THE GLOBAL TRANSITION TO GREEN TECHNOLOGIES</a:t>
            </a:r>
          </a:p>
        </p:txBody>
      </p:sp>
      <p:pic>
        <p:nvPicPr>
          <p:cNvPr id="67586" name="Picture 2" descr="Fig 1">
            <a:extLst>
              <a:ext uri="{FF2B5EF4-FFF2-40B4-BE49-F238E27FC236}">
                <a16:creationId xmlns:a16="http://schemas.microsoft.com/office/drawing/2014/main" id="{74C2C1EE-8D93-2B8A-B876-DE27CE4982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6067" y="1420427"/>
            <a:ext cx="10547532" cy="5325253"/>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38895FB2-3AB1-DF2B-3F0D-4CAC322FB421}"/>
              </a:ext>
            </a:extLst>
          </p:cNvPr>
          <p:cNvSpPr/>
          <p:nvPr/>
        </p:nvSpPr>
        <p:spPr>
          <a:xfrm>
            <a:off x="488271" y="5437573"/>
            <a:ext cx="4444099" cy="1200329"/>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Trace elements pathways in aquatic environments (TEs). Source: </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Trace elements in aquatic environment. Origin, distribution, assessment and toxicity effect for the aquatic biota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2" name="Footer Placeholder 4">
            <a:extLst>
              <a:ext uri="{FF2B5EF4-FFF2-40B4-BE49-F238E27FC236}">
                <a16:creationId xmlns:a16="http://schemas.microsoft.com/office/drawing/2014/main" id="{6B2EC540-4297-24E8-4C66-C47A62EFA56B}"/>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TRACE ELEMENT CONTAMINATION</a:t>
            </a:r>
          </a:p>
        </p:txBody>
      </p:sp>
    </p:spTree>
    <p:extLst>
      <p:ext uri="{BB962C8B-B14F-4D97-AF65-F5344CB8AC3E}">
        <p14:creationId xmlns:p14="http://schemas.microsoft.com/office/powerpoint/2010/main" val="56817496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TRACE ELEMENT CONTAMINATION COMPOUNDED BY THE GLOBAL TRANSITION TO GREEN TECHNOLOGIES</a:t>
            </a:r>
          </a:p>
        </p:txBody>
      </p:sp>
      <p:sp>
        <p:nvSpPr>
          <p:cNvPr id="11" name="TextBox 10">
            <a:extLst>
              <a:ext uri="{FF2B5EF4-FFF2-40B4-BE49-F238E27FC236}">
                <a16:creationId xmlns:a16="http://schemas.microsoft.com/office/drawing/2014/main" id="{ADE91F69-C71F-285F-9B1B-3E5235B6BC0F}"/>
              </a:ext>
            </a:extLst>
          </p:cNvPr>
          <p:cNvSpPr txBox="1"/>
          <p:nvPr/>
        </p:nvSpPr>
        <p:spPr>
          <a:xfrm>
            <a:off x="882503" y="1872819"/>
            <a:ext cx="4231035" cy="224676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Trace elements (TEs) frequently contaminate coastal marine sediments with many included in priority chemical lists or control legislation. These, improved waste treatment and increased recycling have fostered the belief that TE pollution is declining. </a:t>
            </a:r>
          </a:p>
        </p:txBody>
      </p:sp>
      <p:sp>
        <p:nvSpPr>
          <p:cNvPr id="13" name="TextBox 12">
            <a:extLst>
              <a:ext uri="{FF2B5EF4-FFF2-40B4-BE49-F238E27FC236}">
                <a16:creationId xmlns:a16="http://schemas.microsoft.com/office/drawing/2014/main" id="{10AF2AE8-5491-D455-80D5-D4D96F694907}"/>
              </a:ext>
            </a:extLst>
          </p:cNvPr>
          <p:cNvSpPr txBox="1"/>
          <p:nvPr/>
        </p:nvSpPr>
        <p:spPr>
          <a:xfrm>
            <a:off x="882503" y="4753447"/>
            <a:ext cx="4106134"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Three decades of trace element sediment contamination: The mining of governmental databases and the need to address hidden sources for clean and healthy seas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4" name="Rectangle 13">
            <a:extLst>
              <a:ext uri="{FF2B5EF4-FFF2-40B4-BE49-F238E27FC236}">
                <a16:creationId xmlns:a16="http://schemas.microsoft.com/office/drawing/2014/main" id="{38895FB2-3AB1-DF2B-3F0D-4CAC322FB421}"/>
              </a:ext>
            </a:extLst>
          </p:cNvPr>
          <p:cNvSpPr/>
          <p:nvPr/>
        </p:nvSpPr>
        <p:spPr>
          <a:xfrm>
            <a:off x="882503" y="1217819"/>
            <a:ext cx="2062104" cy="369332"/>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Trace elements (TEs)</a:t>
            </a:r>
          </a:p>
        </p:txBody>
      </p:sp>
      <p:pic>
        <p:nvPicPr>
          <p:cNvPr id="15" name="Picture 14">
            <a:extLst>
              <a:ext uri="{FF2B5EF4-FFF2-40B4-BE49-F238E27FC236}">
                <a16:creationId xmlns:a16="http://schemas.microsoft.com/office/drawing/2014/main" id="{CE0251EB-96DF-1117-7780-F200C13A9547}"/>
              </a:ext>
            </a:extLst>
          </p:cNvPr>
          <p:cNvPicPr>
            <a:picLocks noChangeAspect="1"/>
          </p:cNvPicPr>
          <p:nvPr/>
        </p:nvPicPr>
        <p:blipFill rotWithShape="1">
          <a:blip r:embed="rId3"/>
          <a:srcRect l="24440" t="19942" r="27405" b="20580"/>
          <a:stretch/>
        </p:blipFill>
        <p:spPr>
          <a:xfrm>
            <a:off x="4988637" y="1094122"/>
            <a:ext cx="6999798" cy="5763878"/>
          </a:xfrm>
          <a:prstGeom prst="rect">
            <a:avLst/>
          </a:prstGeom>
        </p:spPr>
      </p:pic>
      <p:sp>
        <p:nvSpPr>
          <p:cNvPr id="2" name="Footer Placeholder 4">
            <a:extLst>
              <a:ext uri="{FF2B5EF4-FFF2-40B4-BE49-F238E27FC236}">
                <a16:creationId xmlns:a16="http://schemas.microsoft.com/office/drawing/2014/main" id="{6AFC8758-5DB8-6ED3-7F6D-F6954C14D8C1}"/>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TRACE ELEMENT CONTAMINATION</a:t>
            </a:r>
          </a:p>
        </p:txBody>
      </p:sp>
    </p:spTree>
    <p:extLst>
      <p:ext uri="{BB962C8B-B14F-4D97-AF65-F5344CB8AC3E}">
        <p14:creationId xmlns:p14="http://schemas.microsoft.com/office/powerpoint/2010/main" val="216435076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240312" y="223637"/>
            <a:ext cx="2576314" cy="3513476"/>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TRACE ELEMENT CONTAMINATION COMPOUNDED BY THE GLOBAL TRANSITION TO GREEN TECHNOLOGIES</a:t>
            </a:r>
          </a:p>
        </p:txBody>
      </p:sp>
      <p:sp>
        <p:nvSpPr>
          <p:cNvPr id="13" name="TextBox 12">
            <a:extLst>
              <a:ext uri="{FF2B5EF4-FFF2-40B4-BE49-F238E27FC236}">
                <a16:creationId xmlns:a16="http://schemas.microsoft.com/office/drawing/2014/main" id="{10AF2AE8-5491-D455-80D5-D4D96F694907}"/>
              </a:ext>
            </a:extLst>
          </p:cNvPr>
          <p:cNvSpPr txBox="1"/>
          <p:nvPr/>
        </p:nvSpPr>
        <p:spPr>
          <a:xfrm>
            <a:off x="820973" y="5157035"/>
            <a:ext cx="4371229"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Three decades of trace element sediment contamination: The mining of governmental databases and the need to address hidden sources for clean and healthy seas - ScienceDirect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3" name="Picture 2">
            <a:extLst>
              <a:ext uri="{FF2B5EF4-FFF2-40B4-BE49-F238E27FC236}">
                <a16:creationId xmlns:a16="http://schemas.microsoft.com/office/drawing/2014/main" id="{DB6DC134-6D88-FC11-7978-CF7B5D2AC644}"/>
              </a:ext>
            </a:extLst>
          </p:cNvPr>
          <p:cNvPicPr>
            <a:picLocks noChangeAspect="1"/>
          </p:cNvPicPr>
          <p:nvPr/>
        </p:nvPicPr>
        <p:blipFill rotWithShape="1">
          <a:blip r:embed="rId3"/>
          <a:srcRect l="14238" t="11942" r="22380" b="4812"/>
          <a:stretch/>
        </p:blipFill>
        <p:spPr>
          <a:xfrm>
            <a:off x="4615823" y="223637"/>
            <a:ext cx="7454258" cy="6527021"/>
          </a:xfrm>
          <a:prstGeom prst="rect">
            <a:avLst/>
          </a:prstGeom>
        </p:spPr>
      </p:pic>
      <p:sp>
        <p:nvSpPr>
          <p:cNvPr id="9" name="Footer Placeholder 4">
            <a:extLst>
              <a:ext uri="{FF2B5EF4-FFF2-40B4-BE49-F238E27FC236}">
                <a16:creationId xmlns:a16="http://schemas.microsoft.com/office/drawing/2014/main" id="{0D7D475F-B82A-331E-6723-2C200B6C24A1}"/>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TRACE ELEMENT CONTAMINATION</a:t>
            </a:r>
          </a:p>
        </p:txBody>
      </p:sp>
    </p:spTree>
    <p:extLst>
      <p:ext uri="{BB962C8B-B14F-4D97-AF65-F5344CB8AC3E}">
        <p14:creationId xmlns:p14="http://schemas.microsoft.com/office/powerpoint/2010/main" val="67060158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882503" y="112320"/>
            <a:ext cx="9165264" cy="940304"/>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TRACE ELEMENT CONTAMINATION COMPOUNDED BY THE GLOBAL TRANSITION TO GREEN TECHNOLOGIES</a:t>
            </a:r>
          </a:p>
        </p:txBody>
      </p:sp>
      <p:pic>
        <p:nvPicPr>
          <p:cNvPr id="66562" name="Picture 2" descr="Sources of trace elements in the environment, bioaccumulation, biomagnification, and effects on penguins. According to Newman (2015), bioaccumulation is the net accumulation of a contaminant on an organism from all sources including water, air, and solid phases (food, soil, sediment, or fine particles suspended in air or water) in the environment. Biomonitoring is the use of organisms to monitor contamination and its possible effects on biota (at individual level, population, or communities) and ecosystems">
            <a:extLst>
              <a:ext uri="{FF2B5EF4-FFF2-40B4-BE49-F238E27FC236}">
                <a16:creationId xmlns:a16="http://schemas.microsoft.com/office/drawing/2014/main" id="{C20C64F8-CD52-40CD-FBCB-79DC8D4833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2503" y="1133906"/>
            <a:ext cx="7081329" cy="531516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D6234FE-B368-01F7-9EE9-00575C68FBC6}"/>
              </a:ext>
            </a:extLst>
          </p:cNvPr>
          <p:cNvSpPr txBox="1"/>
          <p:nvPr/>
        </p:nvSpPr>
        <p:spPr>
          <a:xfrm>
            <a:off x="8214064" y="5587882"/>
            <a:ext cx="3424561"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A Global Overview of Exposure Levels and Biological Effects of Trace Elements in Penguins | SpringerLink</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6" name="Footer Placeholder 4">
            <a:extLst>
              <a:ext uri="{FF2B5EF4-FFF2-40B4-BE49-F238E27FC236}">
                <a16:creationId xmlns:a16="http://schemas.microsoft.com/office/drawing/2014/main" id="{9580AA0F-0FF7-3BA6-810B-931A127CFAE2}"/>
              </a:ext>
            </a:extLst>
          </p:cNvPr>
          <p:cNvSpPr txBox="1">
            <a:spLocks/>
          </p:cNvSpPr>
          <p:nvPr/>
        </p:nvSpPr>
        <p:spPr>
          <a:xfrm rot="16200000">
            <a:off x="-966229" y="1835502"/>
            <a:ext cx="3303232" cy="39423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TRACE ELEMENT CONTAMINATION</a:t>
            </a:r>
          </a:p>
        </p:txBody>
      </p:sp>
    </p:spTree>
    <p:extLst>
      <p:ext uri="{BB962C8B-B14F-4D97-AF65-F5344CB8AC3E}">
        <p14:creationId xmlns:p14="http://schemas.microsoft.com/office/powerpoint/2010/main" val="177137540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2"/>
            <a:ext cx="2267729" cy="3711497"/>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NEW UNDERWATER TRACKING SYSTEMS TO STUDY NON-SURFACING MARINE ANIMALS</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1005945" y="1941441"/>
            <a:ext cx="3507421" cy="3865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UNDERWATER TRACKING SYSTEMS</a:t>
            </a:r>
          </a:p>
        </p:txBody>
      </p:sp>
      <p:sp>
        <p:nvSpPr>
          <p:cNvPr id="11" name="TextBox 10">
            <a:extLst>
              <a:ext uri="{FF2B5EF4-FFF2-40B4-BE49-F238E27FC236}">
                <a16:creationId xmlns:a16="http://schemas.microsoft.com/office/drawing/2014/main" id="{718DCB8A-A603-FB92-5124-F9E447A869FF}"/>
              </a:ext>
            </a:extLst>
          </p:cNvPr>
          <p:cNvSpPr txBox="1"/>
          <p:nvPr/>
        </p:nvSpPr>
        <p:spPr>
          <a:xfrm>
            <a:off x="1025190" y="4164367"/>
            <a:ext cx="2542936" cy="258532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Most trajectory data collected on marine species to date, however, has been restricted to large and near-surface species, limited by the size of the devices and reliance on radio signals that do not propagate well underwater. </a:t>
            </a:r>
          </a:p>
        </p:txBody>
      </p:sp>
      <p:pic>
        <p:nvPicPr>
          <p:cNvPr id="70658" name="Picture 2">
            <a:extLst>
              <a:ext uri="{FF2B5EF4-FFF2-40B4-BE49-F238E27FC236}">
                <a16:creationId xmlns:a16="http://schemas.microsoft.com/office/drawing/2014/main" id="{2A06B4A0-60D8-B485-5F26-D94A685079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2736" y="243504"/>
            <a:ext cx="8391671" cy="641742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89C326E-B2AE-D9EC-F96C-C308EDF54B73}"/>
              </a:ext>
            </a:extLst>
          </p:cNvPr>
          <p:cNvSpPr txBox="1"/>
          <p:nvPr/>
        </p:nvSpPr>
        <p:spPr>
          <a:xfrm>
            <a:off x="7175377" y="6488668"/>
            <a:ext cx="609452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fr-FR" sz="1800" b="0" i="0" u="none" strike="noStrike" kern="1200" cap="none" spc="0" normalizeH="0" baseline="0" noProof="0" dirty="0">
                <a:ln>
                  <a:noFill/>
                </a:ln>
                <a:solidFill>
                  <a:srgbClr val="000000"/>
                </a:solidFill>
                <a:effectLst/>
                <a:uLnTx/>
                <a:uFillTx/>
                <a:latin typeface="Daytona Condensed Light"/>
                <a:ea typeface="+mn-ea"/>
                <a:cs typeface="+mn-cs"/>
                <a:hlinkClick r:id="rId4"/>
              </a:rPr>
              <a:t>fmars-09-897104-g001.jpg (2559×1957) (frontiersin.org)</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Tree>
    <p:extLst>
      <p:ext uri="{BB962C8B-B14F-4D97-AF65-F5344CB8AC3E}">
        <p14:creationId xmlns:p14="http://schemas.microsoft.com/office/powerpoint/2010/main" val="417817960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2"/>
            <a:ext cx="10788558" cy="98283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NEW UNDERWATER TRACKING SYSTEMS TO STUDY NON-SURFACING MARINE ANIMALS</a:t>
            </a:r>
          </a:p>
        </p:txBody>
      </p:sp>
      <p:sp>
        <p:nvSpPr>
          <p:cNvPr id="11" name="TextBox 10">
            <a:extLst>
              <a:ext uri="{FF2B5EF4-FFF2-40B4-BE49-F238E27FC236}">
                <a16:creationId xmlns:a16="http://schemas.microsoft.com/office/drawing/2014/main" id="{718DCB8A-A603-FB92-5124-F9E447A869FF}"/>
              </a:ext>
            </a:extLst>
          </p:cNvPr>
          <p:cNvSpPr txBox="1"/>
          <p:nvPr/>
        </p:nvSpPr>
        <p:spPr>
          <a:xfrm>
            <a:off x="8357384" y="2992874"/>
            <a:ext cx="3586910"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New battery-free technology based on acoustic telemetry, named ‘underwater backscatter localization’ (UBL), may allow high-accuracy (&lt;1 m) tracking of animals travelling at any depth and over large distances. </a:t>
            </a:r>
          </a:p>
        </p:txBody>
      </p:sp>
      <p:sp>
        <p:nvSpPr>
          <p:cNvPr id="6" name="TextBox 5">
            <a:extLst>
              <a:ext uri="{FF2B5EF4-FFF2-40B4-BE49-F238E27FC236}">
                <a16:creationId xmlns:a16="http://schemas.microsoft.com/office/drawing/2014/main" id="{85C149CB-C6ED-676E-4FE0-3A7B3BF55E8B}"/>
              </a:ext>
            </a:extLst>
          </p:cNvPr>
          <p:cNvSpPr txBox="1"/>
          <p:nvPr/>
        </p:nvSpPr>
        <p:spPr>
          <a:xfrm>
            <a:off x="1105786" y="1345313"/>
            <a:ext cx="609452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An underwater navigation system powered by sound | MIT News | Massachusetts Institute of Technology</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68610" name="Picture 2" descr="battery-free sensor encapsulated in a polymer ">
            <a:extLst>
              <a:ext uri="{FF2B5EF4-FFF2-40B4-BE49-F238E27FC236}">
                <a16:creationId xmlns:a16="http://schemas.microsoft.com/office/drawing/2014/main" id="{8DAAC8F4-128D-1240-1CB3-733D061237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5786" y="2061050"/>
            <a:ext cx="6937714" cy="4625143"/>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D12842C4-3723-67B4-C3FE-BBFDA0A8C13B}"/>
              </a:ext>
            </a:extLst>
          </p:cNvPr>
          <p:cNvSpPr/>
          <p:nvPr/>
        </p:nvSpPr>
        <p:spPr>
          <a:xfrm>
            <a:off x="9700809" y="1395726"/>
            <a:ext cx="2097614" cy="1477328"/>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For a video on this technology click here: </a:t>
            </a:r>
            <a:r>
              <a:rPr kumimoji="0" lang="en-GB" sz="1800" b="0" i="0" u="none" strike="noStrike" kern="1200" cap="none" spc="0" normalizeH="0" baseline="0" noProof="0" dirty="0">
                <a:ln>
                  <a:noFill/>
                </a:ln>
                <a:solidFill>
                  <a:srgbClr val="FFFFFF"/>
                </a:solidFill>
                <a:effectLst/>
                <a:uLnTx/>
                <a:uFillTx/>
                <a:latin typeface="YouTube Noto"/>
                <a:ea typeface="+mn-ea"/>
                <a:cs typeface="+mn-cs"/>
                <a:hlinkClick r:id="rId5"/>
              </a:rPr>
              <a:t>https://youtu.be/zC3HaY6YJLY</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3" name="Footer Placeholder 4">
            <a:extLst>
              <a:ext uri="{FF2B5EF4-FFF2-40B4-BE49-F238E27FC236}">
                <a16:creationId xmlns:a16="http://schemas.microsoft.com/office/drawing/2014/main" id="{DE29A152-AF1C-2A39-EC0F-65C12752EB1A}"/>
              </a:ext>
            </a:extLst>
          </p:cNvPr>
          <p:cNvSpPr txBox="1">
            <a:spLocks/>
          </p:cNvSpPr>
          <p:nvPr/>
        </p:nvSpPr>
        <p:spPr>
          <a:xfrm rot="16200000">
            <a:off x="-1005945" y="1941441"/>
            <a:ext cx="3507421" cy="3865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UNDERWATER TRACKING SYSTEMS</a:t>
            </a:r>
          </a:p>
        </p:txBody>
      </p:sp>
    </p:spTree>
    <p:extLst>
      <p:ext uri="{BB962C8B-B14F-4D97-AF65-F5344CB8AC3E}">
        <p14:creationId xmlns:p14="http://schemas.microsoft.com/office/powerpoint/2010/main" val="282826113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2"/>
            <a:ext cx="10788558" cy="98283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NEW UNDERWATER TRACKING SYSTEMS TO STUDY NON-SURFACING MARINE ANIMALS</a:t>
            </a:r>
          </a:p>
        </p:txBody>
      </p:sp>
      <p:sp>
        <p:nvSpPr>
          <p:cNvPr id="11" name="TextBox 10">
            <a:extLst>
              <a:ext uri="{FF2B5EF4-FFF2-40B4-BE49-F238E27FC236}">
                <a16:creationId xmlns:a16="http://schemas.microsoft.com/office/drawing/2014/main" id="{718DCB8A-A603-FB92-5124-F9E447A869FF}"/>
              </a:ext>
            </a:extLst>
          </p:cNvPr>
          <p:cNvSpPr txBox="1"/>
          <p:nvPr/>
        </p:nvSpPr>
        <p:spPr>
          <a:xfrm>
            <a:off x="1105785" y="1533520"/>
            <a:ext cx="9902525"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However, the potential negative impacts of this methodology on the behaviour of animals are still to be determined. </a:t>
            </a:r>
          </a:p>
        </p:txBody>
      </p:sp>
      <p:sp>
        <p:nvSpPr>
          <p:cNvPr id="6" name="TextBox 5">
            <a:extLst>
              <a:ext uri="{FF2B5EF4-FFF2-40B4-BE49-F238E27FC236}">
                <a16:creationId xmlns:a16="http://schemas.microsoft.com/office/drawing/2014/main" id="{98FA547D-FB94-E18A-C2C2-3514AC97E7C0}"/>
              </a:ext>
            </a:extLst>
          </p:cNvPr>
          <p:cNvSpPr txBox="1"/>
          <p:nvPr/>
        </p:nvSpPr>
        <p:spPr>
          <a:xfrm>
            <a:off x="1105786" y="2253182"/>
            <a:ext cx="5410424" cy="163121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Ultimately, UBL may inform spatial management both in coastal and offshore regions, as well as in the high seas and address a currently biased perspective of how marine animals use ocean space, which is largely based on near-surface or aerial marine megafauna</a:t>
            </a:r>
          </a:p>
        </p:txBody>
      </p:sp>
      <p:pic>
        <p:nvPicPr>
          <p:cNvPr id="69636" name="Picture 4" descr="Ocean Noise | NOAA Fisheries">
            <a:extLst>
              <a:ext uri="{FF2B5EF4-FFF2-40B4-BE49-F238E27FC236}">
                <a16:creationId xmlns:a16="http://schemas.microsoft.com/office/drawing/2014/main" id="{42F1872A-B72B-A082-4A5C-3B9E35E40E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20397" y="2959733"/>
            <a:ext cx="5318094" cy="3545396"/>
          </a:xfrm>
          <a:prstGeom prst="rect">
            <a:avLst/>
          </a:prstGeom>
          <a:noFill/>
          <a:extLst>
            <a:ext uri="{909E8E84-426E-40DD-AFC4-6F175D3DCCD1}">
              <a14:hiddenFill xmlns:a14="http://schemas.microsoft.com/office/drawing/2010/main">
                <a:solidFill>
                  <a:srgbClr val="FFFFFF"/>
                </a:solidFill>
              </a14:hiddenFill>
            </a:ext>
          </a:extLst>
        </p:spPr>
      </p:pic>
      <p:pic>
        <p:nvPicPr>
          <p:cNvPr id="69634" name="Picture 2" descr="Common Bottlenose Dolphin | NOAA Fisheries">
            <a:extLst>
              <a:ext uri="{FF2B5EF4-FFF2-40B4-BE49-F238E27FC236}">
                <a16:creationId xmlns:a16="http://schemas.microsoft.com/office/drawing/2014/main" id="{15A624E6-14EE-4147-900E-5E31ACCA9E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494" y="3344149"/>
            <a:ext cx="6719915" cy="448554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292ED951-4112-4596-E538-3C68C44C6CA1}"/>
              </a:ext>
            </a:extLst>
          </p:cNvPr>
          <p:cNvSpPr/>
          <p:nvPr/>
        </p:nvSpPr>
        <p:spPr>
          <a:xfrm>
            <a:off x="9940877" y="2313402"/>
            <a:ext cx="2097614" cy="646331"/>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Ocean Noise | NOAA Fisheries</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0" name="Footer Placeholder 4">
            <a:extLst>
              <a:ext uri="{FF2B5EF4-FFF2-40B4-BE49-F238E27FC236}">
                <a16:creationId xmlns:a16="http://schemas.microsoft.com/office/drawing/2014/main" id="{527287D7-AA1E-8D72-BBAF-2CFBA4D09893}"/>
              </a:ext>
            </a:extLst>
          </p:cNvPr>
          <p:cNvSpPr txBox="1">
            <a:spLocks/>
          </p:cNvSpPr>
          <p:nvPr/>
        </p:nvSpPr>
        <p:spPr>
          <a:xfrm rot="16200000">
            <a:off x="-1005945" y="1941441"/>
            <a:ext cx="3507421" cy="38654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UNDERWATER TRACKING SYSTEMS</a:t>
            </a:r>
          </a:p>
        </p:txBody>
      </p:sp>
    </p:spTree>
    <p:extLst>
      <p:ext uri="{BB962C8B-B14F-4D97-AF65-F5344CB8AC3E}">
        <p14:creationId xmlns:p14="http://schemas.microsoft.com/office/powerpoint/2010/main" val="135590329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3"/>
            <a:ext cx="6709144" cy="66385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SOFT ROBOTICS FOR MARINE RESEARCH</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1211028" y="2146524"/>
            <a:ext cx="3827015" cy="29596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SOFT ROBOTICS FOR MARINE RESEARCH</a:t>
            </a:r>
          </a:p>
        </p:txBody>
      </p:sp>
      <p:pic>
        <p:nvPicPr>
          <p:cNvPr id="8" name="Picture 7">
            <a:extLst>
              <a:ext uri="{FF2B5EF4-FFF2-40B4-BE49-F238E27FC236}">
                <a16:creationId xmlns:a16="http://schemas.microsoft.com/office/drawing/2014/main" id="{074AAD5B-8945-E375-CC0D-0D4E499B2E61}"/>
              </a:ext>
            </a:extLst>
          </p:cNvPr>
          <p:cNvPicPr>
            <a:picLocks noChangeAspect="1"/>
          </p:cNvPicPr>
          <p:nvPr/>
        </p:nvPicPr>
        <p:blipFill rotWithShape="1">
          <a:blip r:embed="rId2"/>
          <a:srcRect l="15166" t="27246" r="19614" b="20116"/>
          <a:stretch/>
        </p:blipFill>
        <p:spPr>
          <a:xfrm>
            <a:off x="1105785" y="1057523"/>
            <a:ext cx="10235751" cy="5507404"/>
          </a:xfrm>
          <a:prstGeom prst="rect">
            <a:avLst/>
          </a:prstGeom>
        </p:spPr>
      </p:pic>
      <p:sp>
        <p:nvSpPr>
          <p:cNvPr id="10" name="Rectangle 9">
            <a:extLst>
              <a:ext uri="{FF2B5EF4-FFF2-40B4-BE49-F238E27FC236}">
                <a16:creationId xmlns:a16="http://schemas.microsoft.com/office/drawing/2014/main" id="{5AEF1891-27D1-21CF-3F29-14308DF640D5}"/>
              </a:ext>
            </a:extLst>
          </p:cNvPr>
          <p:cNvSpPr/>
          <p:nvPr/>
        </p:nvSpPr>
        <p:spPr>
          <a:xfrm>
            <a:off x="7916397" y="293073"/>
            <a:ext cx="2869972" cy="92333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Advances in Deep-Sea Sampling with Soft Robotics: NOAA Ocean Exploration</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Tree>
    <p:extLst>
      <p:ext uri="{BB962C8B-B14F-4D97-AF65-F5344CB8AC3E}">
        <p14:creationId xmlns:p14="http://schemas.microsoft.com/office/powerpoint/2010/main" val="56338157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6" y="293073"/>
            <a:ext cx="6709144" cy="66385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SOFT ROBOTICS FOR MARINE RESEARCH</a:t>
            </a:r>
          </a:p>
        </p:txBody>
      </p:sp>
      <p:pic>
        <p:nvPicPr>
          <p:cNvPr id="2" name="Picture 2">
            <a:extLst>
              <a:ext uri="{FF2B5EF4-FFF2-40B4-BE49-F238E27FC236}">
                <a16:creationId xmlns:a16="http://schemas.microsoft.com/office/drawing/2014/main" id="{14080985-BD19-13B4-9C37-AEC6718ACC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5786" y="835479"/>
            <a:ext cx="8076004" cy="5888328"/>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AEF89CB-5772-465F-F45E-5632C2B5655B}"/>
              </a:ext>
            </a:extLst>
          </p:cNvPr>
          <p:cNvSpPr/>
          <p:nvPr/>
        </p:nvSpPr>
        <p:spPr>
          <a:xfrm>
            <a:off x="8866308" y="5468754"/>
            <a:ext cx="2869972" cy="923330"/>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Jellyfish-catching soft robot to unlock vital marine research - Verdict</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11" name="Footer Placeholder 4">
            <a:extLst>
              <a:ext uri="{FF2B5EF4-FFF2-40B4-BE49-F238E27FC236}">
                <a16:creationId xmlns:a16="http://schemas.microsoft.com/office/drawing/2014/main" id="{82BD2A44-3D19-4412-33B9-7EEA07DE3915}"/>
              </a:ext>
            </a:extLst>
          </p:cNvPr>
          <p:cNvSpPr txBox="1">
            <a:spLocks/>
          </p:cNvSpPr>
          <p:nvPr/>
        </p:nvSpPr>
        <p:spPr>
          <a:xfrm rot="16200000">
            <a:off x="-1211028" y="2146524"/>
            <a:ext cx="3827015" cy="29596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SOFT ROBOTICS FOR MARINE RESEARCH</a:t>
            </a:r>
          </a:p>
        </p:txBody>
      </p:sp>
    </p:spTree>
    <p:extLst>
      <p:ext uri="{BB962C8B-B14F-4D97-AF65-F5344CB8AC3E}">
        <p14:creationId xmlns:p14="http://schemas.microsoft.com/office/powerpoint/2010/main" val="209477401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7" y="293072"/>
            <a:ext cx="5247306" cy="1050697"/>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SOFT ROBOTICS FOR MARINE RESEARCH</a:t>
            </a:r>
          </a:p>
        </p:txBody>
      </p:sp>
      <p:pic>
        <p:nvPicPr>
          <p:cNvPr id="19458" name="Picture 2" descr="grabber">
            <a:extLst>
              <a:ext uri="{FF2B5EF4-FFF2-40B4-BE49-F238E27FC236}">
                <a16:creationId xmlns:a16="http://schemas.microsoft.com/office/drawing/2014/main" id="{10F4FD76-068A-E207-0ADA-2C67D3BD00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5787" y="1482564"/>
            <a:ext cx="3810962" cy="328684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BE50973-1DD8-5925-2EAB-F76E81ED6680}"/>
              </a:ext>
            </a:extLst>
          </p:cNvPr>
          <p:cNvSpPr txBox="1"/>
          <p:nvPr/>
        </p:nvSpPr>
        <p:spPr>
          <a:xfrm>
            <a:off x="985962" y="4797475"/>
            <a:ext cx="3930787"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3"/>
              </a:rPr>
              <a:t>Soft robotic grabber for subs could enhance marine science (theengineer.co.uk)</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sp>
        <p:nvSpPr>
          <p:cNvPr id="9" name="TextBox 8">
            <a:extLst>
              <a:ext uri="{FF2B5EF4-FFF2-40B4-BE49-F238E27FC236}">
                <a16:creationId xmlns:a16="http://schemas.microsoft.com/office/drawing/2014/main" id="{8978A01D-8B76-4603-1E9E-083B6B83AE6E}"/>
              </a:ext>
            </a:extLst>
          </p:cNvPr>
          <p:cNvSpPr txBox="1"/>
          <p:nvPr/>
        </p:nvSpPr>
        <p:spPr>
          <a:xfrm>
            <a:off x="985962" y="5533618"/>
            <a:ext cx="4206049"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A Dexterous, Glove-Based </a:t>
            </a:r>
            <a:r>
              <a:rPr kumimoji="0" lang="en-GB" sz="1800" b="0" i="0" u="none" strike="noStrike" kern="1200" cap="none" spc="0" normalizeH="0" baseline="0" noProof="0" dirty="0" err="1">
                <a:ln>
                  <a:noFill/>
                </a:ln>
                <a:solidFill>
                  <a:srgbClr val="000000"/>
                </a:solidFill>
                <a:effectLst/>
                <a:uLnTx/>
                <a:uFillTx/>
                <a:latin typeface="Daytona Condensed Light"/>
                <a:ea typeface="+mn-ea"/>
                <a:cs typeface="+mn-cs"/>
                <a:hlinkClick r:id="rId4"/>
              </a:rPr>
              <a:t>Teleoperable</a:t>
            </a: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4"/>
              </a:rPr>
              <a:t> Low-Power Soft Robotic Arm for Delicate Deep-Sea Biological Exploration | Scientific Reports (nature.com)</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9460" name="Picture 4" descr="figure 2">
            <a:extLst>
              <a:ext uri="{FF2B5EF4-FFF2-40B4-BE49-F238E27FC236}">
                <a16:creationId xmlns:a16="http://schemas.microsoft.com/office/drawing/2014/main" id="{7843CE75-B97D-71CC-CA27-2887AAC45D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68962" y="140224"/>
            <a:ext cx="5601118" cy="5650179"/>
          </a:xfrm>
          <a:prstGeom prst="rect">
            <a:avLst/>
          </a:prstGeom>
          <a:noFill/>
          <a:extLst>
            <a:ext uri="{909E8E84-426E-40DD-AFC4-6F175D3DCCD1}">
              <a14:hiddenFill xmlns:a14="http://schemas.microsoft.com/office/drawing/2010/main">
                <a:solidFill>
                  <a:srgbClr val="FFFFFF"/>
                </a:solidFill>
              </a14:hiddenFill>
            </a:ext>
          </a:extLst>
        </p:spPr>
      </p:pic>
      <p:sp>
        <p:nvSpPr>
          <p:cNvPr id="10" name="Footer Placeholder 4">
            <a:extLst>
              <a:ext uri="{FF2B5EF4-FFF2-40B4-BE49-F238E27FC236}">
                <a16:creationId xmlns:a16="http://schemas.microsoft.com/office/drawing/2014/main" id="{E141F388-2B0C-E3D2-D6A0-14ED81CF3E9C}"/>
              </a:ext>
            </a:extLst>
          </p:cNvPr>
          <p:cNvSpPr txBox="1">
            <a:spLocks/>
          </p:cNvSpPr>
          <p:nvPr/>
        </p:nvSpPr>
        <p:spPr>
          <a:xfrm rot="16200000">
            <a:off x="-1211028" y="2146524"/>
            <a:ext cx="3827015" cy="29596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SOFT ROBOTICS FOR MARINE RESEARCH</a:t>
            </a:r>
          </a:p>
        </p:txBody>
      </p:sp>
    </p:spTree>
    <p:extLst>
      <p:ext uri="{BB962C8B-B14F-4D97-AF65-F5344CB8AC3E}">
        <p14:creationId xmlns:p14="http://schemas.microsoft.com/office/powerpoint/2010/main" val="354568577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5" y="293072"/>
            <a:ext cx="7783033" cy="92967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THE EFFECTS OF NEW BIODEGRADABLE MATERIALS IN THE MARINE ENVIRONMENT</a:t>
            </a:r>
          </a:p>
        </p:txBody>
      </p:sp>
      <p:sp>
        <p:nvSpPr>
          <p:cNvPr id="4" name="Footer Placeholder 4">
            <a:extLst>
              <a:ext uri="{FF2B5EF4-FFF2-40B4-BE49-F238E27FC236}">
                <a16:creationId xmlns:a16="http://schemas.microsoft.com/office/drawing/2014/main" id="{01CDFB84-64CA-EEA0-CC28-514DEFA79545}"/>
              </a:ext>
            </a:extLst>
          </p:cNvPr>
          <p:cNvSpPr txBox="1">
            <a:spLocks/>
          </p:cNvSpPr>
          <p:nvPr/>
        </p:nvSpPr>
        <p:spPr>
          <a:xfrm rot="16200000">
            <a:off x="-730737" y="1666234"/>
            <a:ext cx="2877104" cy="3066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BIODEGRADABLE MATERIALS</a:t>
            </a:r>
          </a:p>
        </p:txBody>
      </p:sp>
      <p:sp>
        <p:nvSpPr>
          <p:cNvPr id="11" name="TextBox 10">
            <a:extLst>
              <a:ext uri="{FF2B5EF4-FFF2-40B4-BE49-F238E27FC236}">
                <a16:creationId xmlns:a16="http://schemas.microsoft.com/office/drawing/2014/main" id="{E7A12D84-19C6-97EC-8076-DEFAAAC7C539}"/>
              </a:ext>
            </a:extLst>
          </p:cNvPr>
          <p:cNvSpPr txBox="1"/>
          <p:nvPr/>
        </p:nvSpPr>
        <p:spPr>
          <a:xfrm>
            <a:off x="138119" y="5810410"/>
            <a:ext cx="6094674"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hlinkClick r:id="rId2"/>
              </a:rPr>
              <a:t>Biodegradable Plastics and Marine Litter: Misconceptions, concerns and impacts on marine environments | UNEP - UN Environment Programme</a:t>
            </a:r>
            <a:endParaRPr kumimoji="0" lang="en-GB" sz="1800" b="0" i="0" u="none" strike="noStrike" kern="1200" cap="none" spc="0" normalizeH="0" baseline="0" noProof="0" dirty="0">
              <a:ln>
                <a:noFill/>
              </a:ln>
              <a:solidFill>
                <a:srgbClr val="000000"/>
              </a:solidFill>
              <a:effectLst/>
              <a:uLnTx/>
              <a:uFillTx/>
              <a:latin typeface="Daytona Condensed Light"/>
              <a:ea typeface="+mn-ea"/>
              <a:cs typeface="+mn-cs"/>
            </a:endParaRPr>
          </a:p>
        </p:txBody>
      </p:sp>
      <p:pic>
        <p:nvPicPr>
          <p:cNvPr id="15" name="Picture 14">
            <a:extLst>
              <a:ext uri="{FF2B5EF4-FFF2-40B4-BE49-F238E27FC236}">
                <a16:creationId xmlns:a16="http://schemas.microsoft.com/office/drawing/2014/main" id="{59630A06-3224-14DA-0EA3-C8D1F45601D1}"/>
              </a:ext>
            </a:extLst>
          </p:cNvPr>
          <p:cNvPicPr>
            <a:picLocks noChangeAspect="1"/>
          </p:cNvPicPr>
          <p:nvPr/>
        </p:nvPicPr>
        <p:blipFill rotWithShape="1">
          <a:blip r:embed="rId3"/>
          <a:srcRect l="24657" t="20970" r="26498" b="16116"/>
          <a:stretch/>
        </p:blipFill>
        <p:spPr>
          <a:xfrm>
            <a:off x="7169324" y="2562797"/>
            <a:ext cx="5024761" cy="4314575"/>
          </a:xfrm>
          <a:prstGeom prst="rect">
            <a:avLst/>
          </a:prstGeom>
        </p:spPr>
      </p:pic>
      <p:sp>
        <p:nvSpPr>
          <p:cNvPr id="18" name="TextBox 17">
            <a:extLst>
              <a:ext uri="{FF2B5EF4-FFF2-40B4-BE49-F238E27FC236}">
                <a16:creationId xmlns:a16="http://schemas.microsoft.com/office/drawing/2014/main" id="{44455A47-9F81-08E1-EF16-0B000698E582}"/>
              </a:ext>
            </a:extLst>
          </p:cNvPr>
          <p:cNvSpPr txBox="1"/>
          <p:nvPr/>
        </p:nvSpPr>
        <p:spPr>
          <a:xfrm>
            <a:off x="7200459" y="2239631"/>
            <a:ext cx="609895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Biodegradable plastics and marine litter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Daytona Condensed Light"/>
                <a:ea typeface="+mn-ea"/>
                <a:cs typeface="+mn-cs"/>
              </a:rPr>
              <a:t> </a:t>
            </a:r>
          </a:p>
        </p:txBody>
      </p:sp>
      <p:sp>
        <p:nvSpPr>
          <p:cNvPr id="19" name="Rectangle 18">
            <a:extLst>
              <a:ext uri="{FF2B5EF4-FFF2-40B4-BE49-F238E27FC236}">
                <a16:creationId xmlns:a16="http://schemas.microsoft.com/office/drawing/2014/main" id="{75644C11-A0CB-D46E-5809-047879362373}"/>
              </a:ext>
            </a:extLst>
          </p:cNvPr>
          <p:cNvSpPr/>
          <p:nvPr/>
        </p:nvSpPr>
        <p:spPr>
          <a:xfrm>
            <a:off x="1087841" y="1518796"/>
            <a:ext cx="5224181" cy="1323439"/>
          </a:xfrm>
          <a:prstGeom prst="rect">
            <a:avLst/>
          </a:prstGeom>
          <a:solidFill>
            <a:srgbClr val="FFFFCC"/>
          </a:solid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Degradation processes: conditions required for rapid biodegradation are unlikely to occur.</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rPr>
              <a:t>Experimental studies of biodegradation of polymers in seawater are limited.</a:t>
            </a:r>
          </a:p>
        </p:txBody>
      </p:sp>
      <p:pic>
        <p:nvPicPr>
          <p:cNvPr id="21" name="Picture 20">
            <a:extLst>
              <a:ext uri="{FF2B5EF4-FFF2-40B4-BE49-F238E27FC236}">
                <a16:creationId xmlns:a16="http://schemas.microsoft.com/office/drawing/2014/main" id="{01B02C0A-4DBE-02B5-F7E6-6CEE51CE0B80}"/>
              </a:ext>
            </a:extLst>
          </p:cNvPr>
          <p:cNvPicPr>
            <a:picLocks noChangeAspect="1"/>
          </p:cNvPicPr>
          <p:nvPr/>
        </p:nvPicPr>
        <p:blipFill rotWithShape="1">
          <a:blip r:embed="rId4"/>
          <a:srcRect l="7447" t="23560" r="49999" b="9773"/>
          <a:stretch/>
        </p:blipFill>
        <p:spPr>
          <a:xfrm>
            <a:off x="1185684" y="3072351"/>
            <a:ext cx="2401285" cy="2507942"/>
          </a:xfrm>
          <a:prstGeom prst="rect">
            <a:avLst/>
          </a:prstGeom>
        </p:spPr>
      </p:pic>
      <p:pic>
        <p:nvPicPr>
          <p:cNvPr id="23" name="Picture 22">
            <a:extLst>
              <a:ext uri="{FF2B5EF4-FFF2-40B4-BE49-F238E27FC236}">
                <a16:creationId xmlns:a16="http://schemas.microsoft.com/office/drawing/2014/main" id="{80736104-C053-E2E6-5C49-1C8C147C270D}"/>
              </a:ext>
            </a:extLst>
          </p:cNvPr>
          <p:cNvPicPr>
            <a:picLocks noChangeAspect="1"/>
          </p:cNvPicPr>
          <p:nvPr/>
        </p:nvPicPr>
        <p:blipFill rotWithShape="1">
          <a:blip r:embed="rId5"/>
          <a:srcRect l="27850" t="23819" r="36595" b="16764"/>
          <a:stretch/>
        </p:blipFill>
        <p:spPr>
          <a:xfrm>
            <a:off x="3710865" y="3072351"/>
            <a:ext cx="2237842" cy="2493131"/>
          </a:xfrm>
          <a:prstGeom prst="rect">
            <a:avLst/>
          </a:prstGeom>
        </p:spPr>
      </p:pic>
    </p:spTree>
    <p:extLst>
      <p:ext uri="{BB962C8B-B14F-4D97-AF65-F5344CB8AC3E}">
        <p14:creationId xmlns:p14="http://schemas.microsoft.com/office/powerpoint/2010/main" val="132576328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7F0C089-CE14-4D80-BC0C-38AA8E25096D}"/>
              </a:ext>
            </a:extLst>
          </p:cNvPr>
          <p:cNvSpPr/>
          <p:nvPr/>
        </p:nvSpPr>
        <p:spPr>
          <a:xfrm>
            <a:off x="1105785" y="293072"/>
            <a:ext cx="9787502" cy="929671"/>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THE EFFECTS OF NEW BIODEGRADABLE MATERIALS IN THE MARINE ENVIRONMENT</a:t>
            </a:r>
          </a:p>
        </p:txBody>
      </p:sp>
      <p:pic>
        <p:nvPicPr>
          <p:cNvPr id="5" name="Picture 4">
            <a:extLst>
              <a:ext uri="{FF2B5EF4-FFF2-40B4-BE49-F238E27FC236}">
                <a16:creationId xmlns:a16="http://schemas.microsoft.com/office/drawing/2014/main" id="{6EFBC5F7-5A1A-CDC9-C41C-7E7E91DB5AF4}"/>
              </a:ext>
            </a:extLst>
          </p:cNvPr>
          <p:cNvPicPr>
            <a:picLocks noChangeAspect="1"/>
          </p:cNvPicPr>
          <p:nvPr/>
        </p:nvPicPr>
        <p:blipFill rotWithShape="1">
          <a:blip r:embed="rId2"/>
          <a:srcRect l="29338" t="15536" r="34593" b="7942"/>
          <a:stretch/>
        </p:blipFill>
        <p:spPr>
          <a:xfrm>
            <a:off x="8216532" y="1407381"/>
            <a:ext cx="3710426" cy="5247862"/>
          </a:xfrm>
          <a:prstGeom prst="rect">
            <a:avLst/>
          </a:prstGeom>
        </p:spPr>
      </p:pic>
      <p:pic>
        <p:nvPicPr>
          <p:cNvPr id="8" name="Picture 7">
            <a:extLst>
              <a:ext uri="{FF2B5EF4-FFF2-40B4-BE49-F238E27FC236}">
                <a16:creationId xmlns:a16="http://schemas.microsoft.com/office/drawing/2014/main" id="{AC0B465A-2D6D-3864-D865-33F755339786}"/>
              </a:ext>
            </a:extLst>
          </p:cNvPr>
          <p:cNvPicPr>
            <a:picLocks noChangeAspect="1"/>
          </p:cNvPicPr>
          <p:nvPr/>
        </p:nvPicPr>
        <p:blipFill rotWithShape="1">
          <a:blip r:embed="rId3"/>
          <a:srcRect l="21040" t="33856" r="28100" b="11999"/>
          <a:stretch/>
        </p:blipFill>
        <p:spPr>
          <a:xfrm>
            <a:off x="1174040" y="1222743"/>
            <a:ext cx="6930851" cy="4919008"/>
          </a:xfrm>
          <a:prstGeom prst="rect">
            <a:avLst/>
          </a:prstGeom>
        </p:spPr>
      </p:pic>
      <p:sp>
        <p:nvSpPr>
          <p:cNvPr id="14" name="Rectangle 13">
            <a:extLst>
              <a:ext uri="{FF2B5EF4-FFF2-40B4-BE49-F238E27FC236}">
                <a16:creationId xmlns:a16="http://schemas.microsoft.com/office/drawing/2014/main" id="{6765D959-1955-B6E9-81B9-75FAF541794F}"/>
              </a:ext>
            </a:extLst>
          </p:cNvPr>
          <p:cNvSpPr/>
          <p:nvPr/>
        </p:nvSpPr>
        <p:spPr>
          <a:xfrm>
            <a:off x="395150" y="6070468"/>
            <a:ext cx="7709741" cy="584775"/>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Daytona Condensed Light"/>
                <a:ea typeface="+mn-ea"/>
                <a:cs typeface="+mn-cs"/>
              </a:rPr>
              <a:t>Schematic illustrating the relationship between primary materials source, synthetic and natural polymers, thermoplastic and thermoset plastics and their applications: from GESAMP, 2015</a:t>
            </a:r>
          </a:p>
        </p:txBody>
      </p:sp>
      <p:sp>
        <p:nvSpPr>
          <p:cNvPr id="15" name="Footer Placeholder 4">
            <a:extLst>
              <a:ext uri="{FF2B5EF4-FFF2-40B4-BE49-F238E27FC236}">
                <a16:creationId xmlns:a16="http://schemas.microsoft.com/office/drawing/2014/main" id="{8DFA5549-3389-3CB1-1523-E8D874CF92DD}"/>
              </a:ext>
            </a:extLst>
          </p:cNvPr>
          <p:cNvSpPr txBox="1">
            <a:spLocks/>
          </p:cNvSpPr>
          <p:nvPr/>
        </p:nvSpPr>
        <p:spPr>
          <a:xfrm rot="16200000">
            <a:off x="-730737" y="1666234"/>
            <a:ext cx="2877104" cy="3066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BIODEGRADABLE MATERIALS</a:t>
            </a:r>
          </a:p>
        </p:txBody>
      </p:sp>
    </p:spTree>
    <p:extLst>
      <p:ext uri="{BB962C8B-B14F-4D97-AF65-F5344CB8AC3E}">
        <p14:creationId xmlns:p14="http://schemas.microsoft.com/office/powerpoint/2010/main" val="100652344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D94798B6-E450-4518-8015-6EE17CD1412B}" vid="{16A04E6B-C80A-471C-86D6-D49E9EAD7638}"/>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ADE0A4-ED47-4F7C-9FDE-D8325BA0067C}">
  <ds:schemaRefs>
    <ds:schemaRef ds:uri="http://schemas.microsoft.com/sharepoint/v3/contenttype/forms"/>
  </ds:schemaRefs>
</ds:datastoreItem>
</file>

<file path=customXml/itemProps3.xml><?xml version="1.0" encoding="utf-8"?>
<ds:datastoreItem xmlns:ds="http://schemas.openxmlformats.org/officeDocument/2006/customXml" ds:itemID="{9EBF5694-052B-456A-BDB4-2B08114922D7}">
  <ds:schemaRefs>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d2d6d51c-be45-489c-bfaa-c0c3d4c0c982"/>
    <ds:schemaRef ds:uri="http://schemas.microsoft.com/office/2006/documentManagement/types"/>
    <ds:schemaRef ds:uri="http://schemas.microsoft.com/office/infopath/2007/PartnerControls"/>
    <ds:schemaRef ds:uri="696490a5-0429-499a-a254-a60426c02ef0"/>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5673</TotalTime>
  <Words>7875</Words>
  <Application>Microsoft Office PowerPoint</Application>
  <PresentationFormat>Widescreen</PresentationFormat>
  <Paragraphs>407</Paragraphs>
  <Slides>93</Slides>
  <Notes>38</Notes>
  <HiddenSlides>0</HiddenSlides>
  <MMClips>1</MMClips>
  <ScaleCrop>false</ScaleCrop>
  <HeadingPairs>
    <vt:vector size="6" baseType="variant">
      <vt:variant>
        <vt:lpstr>Fonts Used</vt:lpstr>
      </vt:variant>
      <vt:variant>
        <vt:i4>15</vt:i4>
      </vt:variant>
      <vt:variant>
        <vt:lpstr>Theme</vt:lpstr>
      </vt:variant>
      <vt:variant>
        <vt:i4>2</vt:i4>
      </vt:variant>
      <vt:variant>
        <vt:lpstr>Slide Titles</vt:lpstr>
      </vt:variant>
      <vt:variant>
        <vt:i4>93</vt:i4>
      </vt:variant>
    </vt:vector>
  </HeadingPairs>
  <TitlesOfParts>
    <vt:vector size="110" baseType="lpstr">
      <vt:lpstr>Balto</vt:lpstr>
      <vt:lpstr>ElsevierGulliver</vt:lpstr>
      <vt:lpstr>Myriad Pro</vt:lpstr>
      <vt:lpstr>nimbus-sans</vt:lpstr>
      <vt:lpstr>YouTube Noto</vt:lpstr>
      <vt:lpstr>Arial</vt:lpstr>
      <vt:lpstr>Calibri</vt:lpstr>
      <vt:lpstr>Calibri Light</vt:lpstr>
      <vt:lpstr>Daytona Condensed</vt:lpstr>
      <vt:lpstr>Daytona Condensed Light</vt:lpstr>
      <vt:lpstr>helvetica</vt:lpstr>
      <vt:lpstr>Neue Haas Grotesk Text Pro</vt:lpstr>
      <vt:lpstr>Open Sans</vt:lpstr>
      <vt:lpstr>Posterama</vt:lpstr>
      <vt:lpstr>Times New Roman</vt:lpstr>
      <vt:lpstr>1_Office Theme</vt:lpstr>
      <vt:lpstr>2_Office Theme</vt:lpstr>
      <vt:lpstr>Strategic Management of marine and coast  </vt:lpstr>
      <vt:lpstr>Lecture Outline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Alissa Flatley</dc:creator>
  <cp:lastModifiedBy>Alissa Flatley</cp:lastModifiedBy>
  <cp:revision>341</cp:revision>
  <cp:lastPrinted>2002-03-04T13:59:26Z</cp:lastPrinted>
  <dcterms:created xsi:type="dcterms:W3CDTF">2001-11-15T19:13:35Z</dcterms:created>
  <dcterms:modified xsi:type="dcterms:W3CDTF">2024-02-13T20:03:31Z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