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0" r:id="rId1"/>
  </p:sld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74"/>
  </p:normalViewPr>
  <p:slideViewPr>
    <p:cSldViewPr snapToGrid="0">
      <p:cViewPr varScale="1">
        <p:scale>
          <a:sx n="102" d="100"/>
          <a:sy n="102" d="100"/>
        </p:scale>
        <p:origin x="9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BEDA402-375D-B348-ABED-7FA6C31242E9}" type="datetimeFigureOut">
              <a:rPr lang="en-US" smtClean="0"/>
              <a:t>10/17/23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E0FDB1-BAB1-C444-9B14-B65B099D7ECD}" type="slidenum">
              <a:rPr lang="en-US" smtClean="0"/>
              <a:t>‹#›</a:t>
            </a:fld>
            <a:endParaRPr lang="en-US"/>
          </a:p>
        </p:txBody>
      </p:sp>
    </p:spTree>
    <p:extLst>
      <p:ext uri="{BB962C8B-B14F-4D97-AF65-F5344CB8AC3E}">
        <p14:creationId xmlns:p14="http://schemas.microsoft.com/office/powerpoint/2010/main" val="3404159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BEDA402-375D-B348-ABED-7FA6C31242E9}" type="datetimeFigureOut">
              <a:rPr lang="en-US" smtClean="0"/>
              <a:t>10/17/23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E0FDB1-BAB1-C444-9B14-B65B099D7ECD}" type="slidenum">
              <a:rPr lang="en-US" smtClean="0"/>
              <a:t>‹#›</a:t>
            </a:fld>
            <a:endParaRPr lang="en-US"/>
          </a:p>
        </p:txBody>
      </p:sp>
    </p:spTree>
    <p:extLst>
      <p:ext uri="{BB962C8B-B14F-4D97-AF65-F5344CB8AC3E}">
        <p14:creationId xmlns:p14="http://schemas.microsoft.com/office/powerpoint/2010/main" val="1518257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BEDA402-375D-B348-ABED-7FA6C31242E9}" type="datetimeFigureOut">
              <a:rPr lang="en-US" smtClean="0"/>
              <a:t>10/17/23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E0FDB1-BAB1-C444-9B14-B65B099D7ECD}" type="slidenum">
              <a:rPr lang="en-US" smtClean="0"/>
              <a:t>‹#›</a:t>
            </a:fld>
            <a:endParaRPr lang="en-US"/>
          </a:p>
        </p:txBody>
      </p:sp>
    </p:spTree>
    <p:extLst>
      <p:ext uri="{BB962C8B-B14F-4D97-AF65-F5344CB8AC3E}">
        <p14:creationId xmlns:p14="http://schemas.microsoft.com/office/powerpoint/2010/main" val="2865488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EDA402-375D-B348-ABED-7FA6C31242E9}" type="datetimeFigureOut">
              <a:rPr lang="en-US" smtClean="0"/>
              <a:t>10/17/23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E0FDB1-BAB1-C444-9B14-B65B099D7ECD}" type="slidenum">
              <a:rPr lang="en-US" smtClean="0"/>
              <a:t>‹#›</a:t>
            </a:fld>
            <a:endParaRPr lang="en-US"/>
          </a:p>
        </p:txBody>
      </p:sp>
    </p:spTree>
    <p:extLst>
      <p:ext uri="{BB962C8B-B14F-4D97-AF65-F5344CB8AC3E}">
        <p14:creationId xmlns:p14="http://schemas.microsoft.com/office/powerpoint/2010/main" val="1874293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BEDA402-375D-B348-ABED-7FA6C31242E9}" type="datetimeFigureOut">
              <a:rPr lang="en-US" smtClean="0"/>
              <a:t>10/17/23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E0FDB1-BAB1-C444-9B14-B65B099D7ECD}" type="slidenum">
              <a:rPr lang="en-US" smtClean="0"/>
              <a:t>‹#›</a:t>
            </a:fld>
            <a:endParaRPr lang="en-US"/>
          </a:p>
        </p:txBody>
      </p:sp>
    </p:spTree>
    <p:extLst>
      <p:ext uri="{BB962C8B-B14F-4D97-AF65-F5344CB8AC3E}">
        <p14:creationId xmlns:p14="http://schemas.microsoft.com/office/powerpoint/2010/main" val="37202888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BEDA402-375D-B348-ABED-7FA6C31242E9}" type="datetimeFigureOut">
              <a:rPr lang="en-US" smtClean="0"/>
              <a:t>10/17/23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E0FDB1-BAB1-C444-9B14-B65B099D7ECD}" type="slidenum">
              <a:rPr lang="en-US" smtClean="0"/>
              <a:t>‹#›</a:t>
            </a:fld>
            <a:endParaRPr lang="en-US"/>
          </a:p>
        </p:txBody>
      </p:sp>
    </p:spTree>
    <p:extLst>
      <p:ext uri="{BB962C8B-B14F-4D97-AF65-F5344CB8AC3E}">
        <p14:creationId xmlns:p14="http://schemas.microsoft.com/office/powerpoint/2010/main" val="1851862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EDA402-375D-B348-ABED-7FA6C31242E9}" type="datetimeFigureOut">
              <a:rPr lang="en-US" smtClean="0"/>
              <a:t>10/17/23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E0FDB1-BAB1-C444-9B14-B65B099D7ECD}" type="slidenum">
              <a:rPr lang="en-US" smtClean="0"/>
              <a:t>‹#›</a:t>
            </a:fld>
            <a:endParaRPr lang="en-US"/>
          </a:p>
        </p:txBody>
      </p:sp>
    </p:spTree>
    <p:extLst>
      <p:ext uri="{BB962C8B-B14F-4D97-AF65-F5344CB8AC3E}">
        <p14:creationId xmlns:p14="http://schemas.microsoft.com/office/powerpoint/2010/main" val="2396847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BEDA402-375D-B348-ABED-7FA6C31242E9}" type="datetimeFigureOut">
              <a:rPr lang="en-US" smtClean="0"/>
              <a:t>10/17/23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E0FDB1-BAB1-C444-9B14-B65B099D7ECD}" type="slidenum">
              <a:rPr lang="en-US" smtClean="0"/>
              <a:t>‹#›</a:t>
            </a:fld>
            <a:endParaRPr lang="en-US"/>
          </a:p>
        </p:txBody>
      </p:sp>
    </p:spTree>
    <p:extLst>
      <p:ext uri="{BB962C8B-B14F-4D97-AF65-F5344CB8AC3E}">
        <p14:creationId xmlns:p14="http://schemas.microsoft.com/office/powerpoint/2010/main" val="20121947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BEDA402-375D-B348-ABED-7FA6C31242E9}" type="datetimeFigureOut">
              <a:rPr lang="en-US" smtClean="0"/>
              <a:t>10/17/23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E0FDB1-BAB1-C444-9B14-B65B099D7ECD}" type="slidenum">
              <a:rPr lang="en-US" smtClean="0"/>
              <a:t>‹#›</a:t>
            </a:fld>
            <a:endParaRPr lang="en-US"/>
          </a:p>
        </p:txBody>
      </p:sp>
    </p:spTree>
    <p:extLst>
      <p:ext uri="{BB962C8B-B14F-4D97-AF65-F5344CB8AC3E}">
        <p14:creationId xmlns:p14="http://schemas.microsoft.com/office/powerpoint/2010/main" val="2247378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BEDA402-375D-B348-ABED-7FA6C31242E9}" type="datetimeFigureOut">
              <a:rPr lang="en-US" smtClean="0"/>
              <a:t>10/17/23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E0FDB1-BAB1-C444-9B14-B65B099D7ECD}" type="slidenum">
              <a:rPr lang="en-US" smtClean="0"/>
              <a:t>‹#›</a:t>
            </a:fld>
            <a:endParaRPr lang="en-US"/>
          </a:p>
        </p:txBody>
      </p:sp>
    </p:spTree>
    <p:extLst>
      <p:ext uri="{BB962C8B-B14F-4D97-AF65-F5344CB8AC3E}">
        <p14:creationId xmlns:p14="http://schemas.microsoft.com/office/powerpoint/2010/main" val="1077967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BEDA402-375D-B348-ABED-7FA6C31242E9}" type="datetimeFigureOut">
              <a:rPr lang="en-US" smtClean="0"/>
              <a:t>10/17/23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E0FDB1-BAB1-C444-9B14-B65B099D7ECD}"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9149510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BEDA402-375D-B348-ABED-7FA6C31242E9}" type="datetimeFigureOut">
              <a:rPr lang="en-US" smtClean="0"/>
              <a:t>10/17/23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E0FDB1-BAB1-C444-9B14-B65B099D7ECD}" type="slidenum">
              <a:rPr lang="en-US" smtClean="0"/>
              <a:t>‹#›</a:t>
            </a:fld>
            <a:endParaRPr lang="en-US"/>
          </a:p>
        </p:txBody>
      </p:sp>
    </p:spTree>
    <p:extLst>
      <p:ext uri="{BB962C8B-B14F-4D97-AF65-F5344CB8AC3E}">
        <p14:creationId xmlns:p14="http://schemas.microsoft.com/office/powerpoint/2010/main" val="27783103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BEDA402-375D-B348-ABED-7FA6C31242E9}" type="datetimeFigureOut">
              <a:rPr lang="en-US" smtClean="0"/>
              <a:t>10/17/23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E0FDB1-BAB1-C444-9B14-B65B099D7EC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058709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BEDA402-375D-B348-ABED-7FA6C31242E9}" type="datetimeFigureOut">
              <a:rPr lang="en-US" smtClean="0"/>
              <a:t>10/17/23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E0FDB1-BAB1-C444-9B14-B65B099D7ECD}" type="slidenum">
              <a:rPr lang="en-US" smtClean="0"/>
              <a:t>‹#›</a:t>
            </a:fld>
            <a:endParaRPr lang="en-US"/>
          </a:p>
        </p:txBody>
      </p:sp>
    </p:spTree>
    <p:extLst>
      <p:ext uri="{BB962C8B-B14F-4D97-AF65-F5344CB8AC3E}">
        <p14:creationId xmlns:p14="http://schemas.microsoft.com/office/powerpoint/2010/main" val="27855166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BEDA402-375D-B348-ABED-7FA6C31242E9}" type="datetimeFigureOut">
              <a:rPr lang="en-US" smtClean="0"/>
              <a:t>10/17/23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E0FDB1-BAB1-C444-9B14-B65B099D7ECD}" type="slidenum">
              <a:rPr lang="en-US" smtClean="0"/>
              <a:t>‹#›</a:t>
            </a:fld>
            <a:endParaRPr lang="en-US"/>
          </a:p>
        </p:txBody>
      </p:sp>
    </p:spTree>
    <p:extLst>
      <p:ext uri="{BB962C8B-B14F-4D97-AF65-F5344CB8AC3E}">
        <p14:creationId xmlns:p14="http://schemas.microsoft.com/office/powerpoint/2010/main" val="996475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BEDA402-375D-B348-ABED-7FA6C31242E9}" type="datetimeFigureOut">
              <a:rPr lang="en-US" smtClean="0"/>
              <a:t>10/17/23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E0FDB1-BAB1-C444-9B14-B65B099D7ECD}" type="slidenum">
              <a:rPr lang="en-US" smtClean="0"/>
              <a:t>‹#›</a:t>
            </a:fld>
            <a:endParaRPr lang="en-US"/>
          </a:p>
        </p:txBody>
      </p:sp>
    </p:spTree>
    <p:extLst>
      <p:ext uri="{BB962C8B-B14F-4D97-AF65-F5344CB8AC3E}">
        <p14:creationId xmlns:p14="http://schemas.microsoft.com/office/powerpoint/2010/main" val="2530618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BEDA402-375D-B348-ABED-7FA6C31242E9}" type="datetimeFigureOut">
              <a:rPr lang="en-US" smtClean="0"/>
              <a:t>10/17/23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1E0FDB1-BAB1-C444-9B14-B65B099D7ECD}" type="slidenum">
              <a:rPr lang="en-US" smtClean="0"/>
              <a:t>‹#›</a:t>
            </a:fld>
            <a:endParaRPr lang="en-US"/>
          </a:p>
        </p:txBody>
      </p:sp>
    </p:spTree>
    <p:extLst>
      <p:ext uri="{BB962C8B-B14F-4D97-AF65-F5344CB8AC3E}">
        <p14:creationId xmlns:p14="http://schemas.microsoft.com/office/powerpoint/2010/main" val="1411368620"/>
      </p:ext>
    </p:extLst>
  </p:cSld>
  <p:clrMap bg1="lt1" tx1="dk1" bg2="lt2" tx2="dk2" accent1="accent1" accent2="accent2" accent3="accent3" accent4="accent4" accent5="accent5" accent6="accent6" hlink="hlink" folHlink="folHlink"/>
  <p:sldLayoutIdLst>
    <p:sldLayoutId id="2147483831" r:id="rId1"/>
    <p:sldLayoutId id="2147483832" r:id="rId2"/>
    <p:sldLayoutId id="2147483833" r:id="rId3"/>
    <p:sldLayoutId id="2147483834" r:id="rId4"/>
    <p:sldLayoutId id="2147483835" r:id="rId5"/>
    <p:sldLayoutId id="2147483836" r:id="rId6"/>
    <p:sldLayoutId id="2147483837" r:id="rId7"/>
    <p:sldLayoutId id="2147483838" r:id="rId8"/>
    <p:sldLayoutId id="2147483839" r:id="rId9"/>
    <p:sldLayoutId id="2147483840" r:id="rId10"/>
    <p:sldLayoutId id="2147483841" r:id="rId11"/>
    <p:sldLayoutId id="2147483842" r:id="rId12"/>
    <p:sldLayoutId id="2147483843" r:id="rId13"/>
    <p:sldLayoutId id="2147483844" r:id="rId14"/>
    <p:sldLayoutId id="2147483845" r:id="rId15"/>
    <p:sldLayoutId id="214748384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8C778-2599-D728-A1F1-AE5EC151D685}"/>
              </a:ext>
            </a:extLst>
          </p:cNvPr>
          <p:cNvSpPr>
            <a:spLocks noGrp="1"/>
          </p:cNvSpPr>
          <p:nvPr>
            <p:ph type="ctrTitle"/>
          </p:nvPr>
        </p:nvSpPr>
        <p:spPr>
          <a:xfrm>
            <a:off x="112542" y="87682"/>
            <a:ext cx="10788376" cy="6186509"/>
          </a:xfrm>
        </p:spPr>
        <p:txBody>
          <a:bodyPr>
            <a:normAutofit fontScale="90000"/>
          </a:bodyPr>
          <a:lstStyle/>
          <a:p>
            <a:pPr algn="ctr"/>
            <a:br>
              <a:rPr lang="en-US" sz="3600" b="1" dirty="0">
                <a:latin typeface="Arial" panose="020B0604020202020204" pitchFamily="34" charset="0"/>
                <a:cs typeface="Arial" panose="020B0604020202020204" pitchFamily="34" charset="0"/>
              </a:rPr>
            </a:br>
            <a:br>
              <a:rPr lang="en-US" sz="3600" b="1" dirty="0">
                <a:latin typeface="Arial" panose="020B0604020202020204" pitchFamily="34" charset="0"/>
                <a:cs typeface="Arial" panose="020B0604020202020204" pitchFamily="34" charset="0"/>
              </a:rPr>
            </a:br>
            <a:br>
              <a:rPr lang="en-US" sz="3600" b="1" dirty="0">
                <a:latin typeface="Arial" panose="020B0604020202020204" pitchFamily="34" charset="0"/>
                <a:cs typeface="Arial" panose="020B0604020202020204" pitchFamily="34" charset="0"/>
              </a:rPr>
            </a:br>
            <a:br>
              <a:rPr lang="en-US" sz="3600" b="1" dirty="0">
                <a:latin typeface="Arial" panose="020B0604020202020204" pitchFamily="34" charset="0"/>
                <a:cs typeface="Arial" panose="020B0604020202020204" pitchFamily="34" charset="0"/>
              </a:rPr>
            </a:b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Introduction to Physiology</a:t>
            </a:r>
            <a:br>
              <a:rPr lang="en-US" sz="3600" b="1"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Module code: BMHP5003</a:t>
            </a: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Individual academic poster presentation</a:t>
            </a: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Respiratory System</a:t>
            </a:r>
            <a:br>
              <a:rPr lang="en-US" sz="3600" dirty="0">
                <a:latin typeface="Arial" panose="020B0604020202020204" pitchFamily="34" charset="0"/>
                <a:cs typeface="Arial" panose="020B0604020202020204" pitchFamily="34" charset="0"/>
              </a:rPr>
            </a:b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         </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                  Student name: Alexandra </a:t>
            </a:r>
            <a:r>
              <a:rPr lang="en-US" sz="3600" dirty="0" err="1">
                <a:latin typeface="Arial" panose="020B0604020202020204" pitchFamily="34" charset="0"/>
                <a:cs typeface="Arial" panose="020B0604020202020204" pitchFamily="34" charset="0"/>
              </a:rPr>
              <a:t>Bizga</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Student id: 2018352</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                   Lecturer name: </a:t>
            </a:r>
            <a:r>
              <a:rPr lang="en-US" sz="3600" dirty="0" err="1">
                <a:latin typeface="Arial" panose="020B0604020202020204" pitchFamily="34" charset="0"/>
                <a:cs typeface="Arial" panose="020B0604020202020204" pitchFamily="34" charset="0"/>
              </a:rPr>
              <a:t>Raheela</a:t>
            </a:r>
            <a:r>
              <a:rPr lang="en-US" sz="3600" dirty="0">
                <a:latin typeface="Arial" panose="020B0604020202020204" pitchFamily="34" charset="0"/>
                <a:cs typeface="Arial" panose="020B0604020202020204" pitchFamily="34" charset="0"/>
              </a:rPr>
              <a:t> Shaikh</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                                         Gillian Weaver</a:t>
            </a:r>
            <a:br>
              <a:rPr lang="en-US" dirty="0"/>
            </a:br>
            <a:endParaRPr lang="en-US" dirty="0"/>
          </a:p>
        </p:txBody>
      </p:sp>
    </p:spTree>
    <p:extLst>
      <p:ext uri="{BB962C8B-B14F-4D97-AF65-F5344CB8AC3E}">
        <p14:creationId xmlns:p14="http://schemas.microsoft.com/office/powerpoint/2010/main" val="3450083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F615A2B3-20D0-1392-F231-7A8C57D63E38}"/>
              </a:ext>
            </a:extLst>
          </p:cNvPr>
          <p:cNvPicPr>
            <a:picLocks noGrp="1" noChangeAspect="1"/>
          </p:cNvPicPr>
          <p:nvPr>
            <p:ph idx="1"/>
          </p:nvPr>
        </p:nvPicPr>
        <p:blipFill>
          <a:blip r:embed="rId2"/>
          <a:stretch>
            <a:fillRect/>
          </a:stretch>
        </p:blipFill>
        <p:spPr>
          <a:xfrm>
            <a:off x="2656982" y="484531"/>
            <a:ext cx="5689116" cy="4514164"/>
          </a:xfrm>
        </p:spPr>
      </p:pic>
      <p:sp>
        <p:nvSpPr>
          <p:cNvPr id="4" name="TextBox 3">
            <a:extLst>
              <a:ext uri="{FF2B5EF4-FFF2-40B4-BE49-F238E27FC236}">
                <a16:creationId xmlns:a16="http://schemas.microsoft.com/office/drawing/2014/main" id="{03E6D66A-14E5-4641-1C11-13E830113A23}"/>
              </a:ext>
            </a:extLst>
          </p:cNvPr>
          <p:cNvSpPr txBox="1"/>
          <p:nvPr/>
        </p:nvSpPr>
        <p:spPr>
          <a:xfrm rot="10800000" flipV="1">
            <a:off x="3186911" y="-103725"/>
            <a:ext cx="5463044" cy="646331"/>
          </a:xfrm>
          <a:prstGeom prst="rect">
            <a:avLst/>
          </a:prstGeom>
          <a:noFill/>
        </p:spPr>
        <p:txBody>
          <a:bodyPr wrap="square" rtlCol="0">
            <a:spAutoFit/>
          </a:bodyPr>
          <a:lstStyle/>
          <a:p>
            <a:pPr algn="ctr"/>
            <a:r>
              <a:rPr lang="en-US" sz="3600" b="1" dirty="0">
                <a:latin typeface="Arial" panose="020B0604020202020204" pitchFamily="34" charset="0"/>
                <a:cs typeface="Arial" panose="020B0604020202020204" pitchFamily="34" charset="0"/>
              </a:rPr>
              <a:t>Respiratory System</a:t>
            </a:r>
          </a:p>
        </p:txBody>
      </p:sp>
      <p:pic>
        <p:nvPicPr>
          <p:cNvPr id="5" name="Picture 4">
            <a:extLst>
              <a:ext uri="{FF2B5EF4-FFF2-40B4-BE49-F238E27FC236}">
                <a16:creationId xmlns:a16="http://schemas.microsoft.com/office/drawing/2014/main" id="{B07D720D-4ABD-BE99-4F5F-4C767010CA0B}"/>
              </a:ext>
            </a:extLst>
          </p:cNvPr>
          <p:cNvPicPr>
            <a:picLocks noChangeAspect="1"/>
          </p:cNvPicPr>
          <p:nvPr/>
        </p:nvPicPr>
        <p:blipFill>
          <a:blip r:embed="rId3"/>
          <a:stretch>
            <a:fillRect/>
          </a:stretch>
        </p:blipFill>
        <p:spPr>
          <a:xfrm>
            <a:off x="92392" y="41399"/>
            <a:ext cx="3076378" cy="2128700"/>
          </a:xfrm>
          <a:prstGeom prst="rect">
            <a:avLst/>
          </a:prstGeom>
        </p:spPr>
      </p:pic>
      <p:sp>
        <p:nvSpPr>
          <p:cNvPr id="6" name="TextBox 5">
            <a:extLst>
              <a:ext uri="{FF2B5EF4-FFF2-40B4-BE49-F238E27FC236}">
                <a16:creationId xmlns:a16="http://schemas.microsoft.com/office/drawing/2014/main" id="{3B95EDC9-153D-638C-ABC1-787BDA783E4B}"/>
              </a:ext>
            </a:extLst>
          </p:cNvPr>
          <p:cNvSpPr txBox="1"/>
          <p:nvPr/>
        </p:nvSpPr>
        <p:spPr>
          <a:xfrm rot="10800000" flipV="1">
            <a:off x="3141979" y="1019819"/>
            <a:ext cx="1318991" cy="338552"/>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Nasal cavity</a:t>
            </a:r>
          </a:p>
        </p:txBody>
      </p:sp>
      <p:sp>
        <p:nvSpPr>
          <p:cNvPr id="7" name="TextBox 6">
            <a:extLst>
              <a:ext uri="{FF2B5EF4-FFF2-40B4-BE49-F238E27FC236}">
                <a16:creationId xmlns:a16="http://schemas.microsoft.com/office/drawing/2014/main" id="{2A4239C2-DA05-87D3-0616-8C4AB387340D}"/>
              </a:ext>
            </a:extLst>
          </p:cNvPr>
          <p:cNvSpPr txBox="1"/>
          <p:nvPr/>
        </p:nvSpPr>
        <p:spPr>
          <a:xfrm>
            <a:off x="3158301" y="1438713"/>
            <a:ext cx="1257075" cy="338554"/>
          </a:xfrm>
          <a:prstGeom prst="rect">
            <a:avLst/>
          </a:prstGeom>
          <a:noFill/>
        </p:spPr>
        <p:txBody>
          <a:bodyPr wrap="none" rtlCol="0">
            <a:spAutoFit/>
          </a:bodyPr>
          <a:lstStyle/>
          <a:p>
            <a:r>
              <a:rPr lang="en-US" sz="1600" dirty="0">
                <a:latin typeface="Arial" panose="020B0604020202020204" pitchFamily="34" charset="0"/>
                <a:cs typeface="Arial" panose="020B0604020202020204" pitchFamily="34" charset="0"/>
              </a:rPr>
              <a:t>Oral Cavity </a:t>
            </a:r>
          </a:p>
        </p:txBody>
      </p:sp>
      <p:sp>
        <p:nvSpPr>
          <p:cNvPr id="8" name="TextBox 7">
            <a:extLst>
              <a:ext uri="{FF2B5EF4-FFF2-40B4-BE49-F238E27FC236}">
                <a16:creationId xmlns:a16="http://schemas.microsoft.com/office/drawing/2014/main" id="{D271F938-A82E-BDD8-BC3D-12332525FF98}"/>
              </a:ext>
            </a:extLst>
          </p:cNvPr>
          <p:cNvSpPr txBox="1"/>
          <p:nvPr/>
        </p:nvSpPr>
        <p:spPr>
          <a:xfrm>
            <a:off x="3528130" y="2028124"/>
            <a:ext cx="825035" cy="338554"/>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Larynx</a:t>
            </a:r>
          </a:p>
        </p:txBody>
      </p:sp>
      <p:sp>
        <p:nvSpPr>
          <p:cNvPr id="9" name="TextBox 8">
            <a:extLst>
              <a:ext uri="{FF2B5EF4-FFF2-40B4-BE49-F238E27FC236}">
                <a16:creationId xmlns:a16="http://schemas.microsoft.com/office/drawing/2014/main" id="{3A908856-EF46-39E5-39AB-A70E633E2709}"/>
              </a:ext>
            </a:extLst>
          </p:cNvPr>
          <p:cNvSpPr txBox="1"/>
          <p:nvPr/>
        </p:nvSpPr>
        <p:spPr>
          <a:xfrm>
            <a:off x="3316186" y="3507980"/>
            <a:ext cx="1164101" cy="584775"/>
          </a:xfrm>
          <a:prstGeom prst="rect">
            <a:avLst/>
          </a:prstGeom>
          <a:noFill/>
        </p:spPr>
        <p:txBody>
          <a:bodyPr wrap="none" rtlCol="0">
            <a:spAutoFit/>
          </a:bodyPr>
          <a:lstStyle/>
          <a:p>
            <a:r>
              <a:rPr lang="en-US" sz="1600" dirty="0">
                <a:latin typeface="Arial" panose="020B0604020202020204" pitchFamily="34" charset="0"/>
                <a:cs typeface="Arial" panose="020B0604020202020204" pitchFamily="34" charset="0"/>
              </a:rPr>
              <a:t>Right main</a:t>
            </a:r>
          </a:p>
          <a:p>
            <a:r>
              <a:rPr lang="en-US" sz="1600" dirty="0">
                <a:latin typeface="Arial" panose="020B0604020202020204" pitchFamily="34" charset="0"/>
                <a:cs typeface="Arial" panose="020B0604020202020204" pitchFamily="34" charset="0"/>
              </a:rPr>
              <a:t> bronchus</a:t>
            </a:r>
          </a:p>
        </p:txBody>
      </p:sp>
      <p:sp>
        <p:nvSpPr>
          <p:cNvPr id="10" name="TextBox 9">
            <a:extLst>
              <a:ext uri="{FF2B5EF4-FFF2-40B4-BE49-F238E27FC236}">
                <a16:creationId xmlns:a16="http://schemas.microsoft.com/office/drawing/2014/main" id="{3D6533EF-2051-BAE3-0B4E-2AB34D2B54E3}"/>
              </a:ext>
            </a:extLst>
          </p:cNvPr>
          <p:cNvSpPr txBox="1"/>
          <p:nvPr/>
        </p:nvSpPr>
        <p:spPr>
          <a:xfrm>
            <a:off x="3095976" y="4161113"/>
            <a:ext cx="1175322" cy="338554"/>
          </a:xfrm>
          <a:prstGeom prst="rect">
            <a:avLst/>
          </a:prstGeom>
          <a:noFill/>
        </p:spPr>
        <p:txBody>
          <a:bodyPr wrap="none" rtlCol="0">
            <a:spAutoFit/>
          </a:bodyPr>
          <a:lstStyle/>
          <a:p>
            <a:r>
              <a:rPr lang="en-US" sz="1600" dirty="0">
                <a:latin typeface="Arial" panose="020B0604020202020204" pitchFamily="34" charset="0"/>
                <a:cs typeface="Arial" panose="020B0604020202020204" pitchFamily="34" charset="0"/>
              </a:rPr>
              <a:t>Right Lung</a:t>
            </a:r>
          </a:p>
        </p:txBody>
      </p:sp>
      <p:sp>
        <p:nvSpPr>
          <p:cNvPr id="11" name="TextBox 10">
            <a:extLst>
              <a:ext uri="{FF2B5EF4-FFF2-40B4-BE49-F238E27FC236}">
                <a16:creationId xmlns:a16="http://schemas.microsoft.com/office/drawing/2014/main" id="{FEDC49E5-557C-13AF-F4E6-562F3B6F56B9}"/>
              </a:ext>
            </a:extLst>
          </p:cNvPr>
          <p:cNvSpPr txBox="1"/>
          <p:nvPr/>
        </p:nvSpPr>
        <p:spPr>
          <a:xfrm>
            <a:off x="6545935" y="990406"/>
            <a:ext cx="936475" cy="338554"/>
          </a:xfrm>
          <a:prstGeom prst="rect">
            <a:avLst/>
          </a:prstGeom>
          <a:noFill/>
        </p:spPr>
        <p:txBody>
          <a:bodyPr wrap="none" rtlCol="0">
            <a:spAutoFit/>
          </a:bodyPr>
          <a:lstStyle/>
          <a:p>
            <a:r>
              <a:rPr lang="en-US" sz="1600" dirty="0">
                <a:latin typeface="Arial" panose="020B0604020202020204" pitchFamily="34" charset="0"/>
                <a:cs typeface="Arial" panose="020B0604020202020204" pitchFamily="34" charset="0"/>
              </a:rPr>
              <a:t>Pharynx</a:t>
            </a:r>
          </a:p>
        </p:txBody>
      </p:sp>
      <p:sp>
        <p:nvSpPr>
          <p:cNvPr id="13" name="TextBox 12">
            <a:extLst>
              <a:ext uri="{FF2B5EF4-FFF2-40B4-BE49-F238E27FC236}">
                <a16:creationId xmlns:a16="http://schemas.microsoft.com/office/drawing/2014/main" id="{A2BBA652-33F0-9B09-577A-26C321BD1D57}"/>
              </a:ext>
            </a:extLst>
          </p:cNvPr>
          <p:cNvSpPr txBox="1"/>
          <p:nvPr/>
        </p:nvSpPr>
        <p:spPr>
          <a:xfrm>
            <a:off x="6544487" y="1834894"/>
            <a:ext cx="928844" cy="338554"/>
          </a:xfrm>
          <a:prstGeom prst="rect">
            <a:avLst/>
          </a:prstGeom>
          <a:noFill/>
        </p:spPr>
        <p:txBody>
          <a:bodyPr wrap="none" rtlCol="0">
            <a:spAutoFit/>
          </a:bodyPr>
          <a:lstStyle/>
          <a:p>
            <a:r>
              <a:rPr lang="en-US" sz="1600" dirty="0">
                <a:latin typeface="Arial" panose="020B0604020202020204" pitchFamily="34" charset="0"/>
                <a:cs typeface="Arial" panose="020B0604020202020204" pitchFamily="34" charset="0"/>
              </a:rPr>
              <a:t>Trachea</a:t>
            </a:r>
          </a:p>
        </p:txBody>
      </p:sp>
      <p:sp>
        <p:nvSpPr>
          <p:cNvPr id="14" name="TextBox 13">
            <a:extLst>
              <a:ext uri="{FF2B5EF4-FFF2-40B4-BE49-F238E27FC236}">
                <a16:creationId xmlns:a16="http://schemas.microsoft.com/office/drawing/2014/main" id="{0321BA45-DF88-E874-9DC2-FE0134D2B279}"/>
              </a:ext>
            </a:extLst>
          </p:cNvPr>
          <p:cNvSpPr txBox="1"/>
          <p:nvPr/>
        </p:nvSpPr>
        <p:spPr>
          <a:xfrm>
            <a:off x="6515797" y="2662608"/>
            <a:ext cx="1511626" cy="584775"/>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Left main Bronchus</a:t>
            </a:r>
          </a:p>
        </p:txBody>
      </p:sp>
      <p:sp>
        <p:nvSpPr>
          <p:cNvPr id="15" name="TextBox 14">
            <a:extLst>
              <a:ext uri="{FF2B5EF4-FFF2-40B4-BE49-F238E27FC236}">
                <a16:creationId xmlns:a16="http://schemas.microsoft.com/office/drawing/2014/main" id="{4A8EA7B0-6EB2-1AF4-3BFA-27D429F7EBF5}"/>
              </a:ext>
            </a:extLst>
          </p:cNvPr>
          <p:cNvSpPr txBox="1"/>
          <p:nvPr/>
        </p:nvSpPr>
        <p:spPr>
          <a:xfrm>
            <a:off x="6620877" y="3808613"/>
            <a:ext cx="1040670" cy="338554"/>
          </a:xfrm>
          <a:prstGeom prst="rect">
            <a:avLst/>
          </a:prstGeom>
          <a:noFill/>
        </p:spPr>
        <p:txBody>
          <a:bodyPr wrap="none" rtlCol="0">
            <a:spAutoFit/>
          </a:bodyPr>
          <a:lstStyle/>
          <a:p>
            <a:r>
              <a:rPr lang="en-US" sz="1600" dirty="0">
                <a:latin typeface="Arial" panose="020B0604020202020204" pitchFamily="34" charset="0"/>
                <a:cs typeface="Arial" panose="020B0604020202020204" pitchFamily="34" charset="0"/>
              </a:rPr>
              <a:t>Left Lung</a:t>
            </a:r>
          </a:p>
        </p:txBody>
      </p:sp>
      <p:sp>
        <p:nvSpPr>
          <p:cNvPr id="16" name="TextBox 15">
            <a:extLst>
              <a:ext uri="{FF2B5EF4-FFF2-40B4-BE49-F238E27FC236}">
                <a16:creationId xmlns:a16="http://schemas.microsoft.com/office/drawing/2014/main" id="{C07D0578-EB9D-478A-837E-9A082AB5268B}"/>
              </a:ext>
            </a:extLst>
          </p:cNvPr>
          <p:cNvSpPr txBox="1"/>
          <p:nvPr/>
        </p:nvSpPr>
        <p:spPr>
          <a:xfrm>
            <a:off x="6590771" y="5404703"/>
            <a:ext cx="3243988" cy="1384995"/>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Diaphragm</a:t>
            </a:r>
          </a:p>
          <a:p>
            <a:r>
              <a:rPr lang="en-US" sz="1100" dirty="0">
                <a:latin typeface="Arial" panose="020B0604020202020204" pitchFamily="34" charset="0"/>
                <a:cs typeface="Arial" panose="020B0604020202020204" pitchFamily="34" charset="0"/>
              </a:rPr>
              <a:t>Is a sheet of muscles below the lungs. </a:t>
            </a:r>
          </a:p>
          <a:p>
            <a:r>
              <a:rPr lang="en-US" sz="1100" dirty="0">
                <a:latin typeface="Arial" panose="020B0604020202020204" pitchFamily="34" charset="0"/>
                <a:cs typeface="Arial" panose="020B0604020202020204" pitchFamily="34" charset="0"/>
              </a:rPr>
              <a:t>When we inhale  the diaphragm contracts and the chest cavity gets bigger  to receive oxygen, when we exhale the diaphragm relaxes and the chest cavity gets smaller forcing out the carbon dioxide out.5</a:t>
            </a:r>
          </a:p>
        </p:txBody>
      </p:sp>
      <p:cxnSp>
        <p:nvCxnSpPr>
          <p:cNvPr id="18" name="Straight Arrow Connector 17">
            <a:extLst>
              <a:ext uri="{FF2B5EF4-FFF2-40B4-BE49-F238E27FC236}">
                <a16:creationId xmlns:a16="http://schemas.microsoft.com/office/drawing/2014/main" id="{91D56BCB-BDCB-EEF3-EC7D-150890648361}"/>
              </a:ext>
            </a:extLst>
          </p:cNvPr>
          <p:cNvCxnSpPr>
            <a:cxnSpLocks/>
          </p:cNvCxnSpPr>
          <p:nvPr/>
        </p:nvCxnSpPr>
        <p:spPr>
          <a:xfrm>
            <a:off x="4385026" y="1223990"/>
            <a:ext cx="38272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0993A514-90BE-A4A8-600C-F7FCA2651F2E}"/>
              </a:ext>
            </a:extLst>
          </p:cNvPr>
          <p:cNvCxnSpPr>
            <a:cxnSpLocks/>
          </p:cNvCxnSpPr>
          <p:nvPr/>
        </p:nvCxnSpPr>
        <p:spPr>
          <a:xfrm flipV="1">
            <a:off x="4298943" y="1463792"/>
            <a:ext cx="544795" cy="1975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F8BF91F6-530A-3A31-22FC-BBD24E812C39}"/>
              </a:ext>
            </a:extLst>
          </p:cNvPr>
          <p:cNvCxnSpPr>
            <a:cxnSpLocks/>
          </p:cNvCxnSpPr>
          <p:nvPr/>
        </p:nvCxnSpPr>
        <p:spPr>
          <a:xfrm>
            <a:off x="4252130" y="2216100"/>
            <a:ext cx="130341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B8972D3-060B-36DB-F9DE-6A6298BFF1D1}"/>
              </a:ext>
            </a:extLst>
          </p:cNvPr>
          <p:cNvCxnSpPr>
            <a:cxnSpLocks/>
          </p:cNvCxnSpPr>
          <p:nvPr/>
        </p:nvCxnSpPr>
        <p:spPr>
          <a:xfrm flipV="1">
            <a:off x="5438990" y="3385285"/>
            <a:ext cx="814590" cy="4676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6E5F009F-2A03-8A87-634E-A788647AE8BD}"/>
              </a:ext>
            </a:extLst>
          </p:cNvPr>
          <p:cNvCxnSpPr>
            <a:cxnSpLocks/>
          </p:cNvCxnSpPr>
          <p:nvPr/>
        </p:nvCxnSpPr>
        <p:spPr>
          <a:xfrm flipV="1">
            <a:off x="4328359" y="3921019"/>
            <a:ext cx="694458" cy="3699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0870CFA7-8FEC-FD59-4CBA-A9B2770C460C}"/>
              </a:ext>
            </a:extLst>
          </p:cNvPr>
          <p:cNvCxnSpPr>
            <a:cxnSpLocks/>
          </p:cNvCxnSpPr>
          <p:nvPr/>
        </p:nvCxnSpPr>
        <p:spPr>
          <a:xfrm flipH="1">
            <a:off x="5767893" y="1269775"/>
            <a:ext cx="766067" cy="3664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BD864202-F008-7C19-B781-DD30344AA86D}"/>
              </a:ext>
            </a:extLst>
          </p:cNvPr>
          <p:cNvCxnSpPr>
            <a:cxnSpLocks/>
          </p:cNvCxnSpPr>
          <p:nvPr/>
        </p:nvCxnSpPr>
        <p:spPr>
          <a:xfrm flipH="1">
            <a:off x="5736899" y="2111186"/>
            <a:ext cx="898660" cy="6264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EADBABCC-1E99-6969-0834-4040E509F605}"/>
              </a:ext>
            </a:extLst>
          </p:cNvPr>
          <p:cNvCxnSpPr>
            <a:cxnSpLocks/>
          </p:cNvCxnSpPr>
          <p:nvPr/>
        </p:nvCxnSpPr>
        <p:spPr>
          <a:xfrm flipH="1">
            <a:off x="5756844" y="2928893"/>
            <a:ext cx="820284" cy="3473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FA909F3D-0231-0BB7-C60D-0FCC29B67DA5}"/>
              </a:ext>
            </a:extLst>
          </p:cNvPr>
          <p:cNvCxnSpPr>
            <a:cxnSpLocks/>
          </p:cNvCxnSpPr>
          <p:nvPr/>
        </p:nvCxnSpPr>
        <p:spPr>
          <a:xfrm flipH="1">
            <a:off x="6350772" y="4009040"/>
            <a:ext cx="364214" cy="847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714DD25B-98A9-70F4-92BF-9008F2DD9A3F}"/>
              </a:ext>
            </a:extLst>
          </p:cNvPr>
          <p:cNvCxnSpPr>
            <a:cxnSpLocks/>
          </p:cNvCxnSpPr>
          <p:nvPr/>
        </p:nvCxnSpPr>
        <p:spPr>
          <a:xfrm flipH="1" flipV="1">
            <a:off x="6270574" y="4570862"/>
            <a:ext cx="949749" cy="8896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574FA932-9A4C-E8DF-CDC8-004FCADFE04D}"/>
              </a:ext>
            </a:extLst>
          </p:cNvPr>
          <p:cNvSpPr txBox="1"/>
          <p:nvPr/>
        </p:nvSpPr>
        <p:spPr>
          <a:xfrm>
            <a:off x="6515797" y="3306492"/>
            <a:ext cx="960519" cy="338554"/>
          </a:xfrm>
          <a:prstGeom prst="rect">
            <a:avLst/>
          </a:prstGeom>
          <a:noFill/>
        </p:spPr>
        <p:txBody>
          <a:bodyPr wrap="square" rtlCol="0">
            <a:spAutoFit/>
          </a:bodyPr>
          <a:lstStyle/>
          <a:p>
            <a:r>
              <a:rPr lang="en-US" sz="1600" dirty="0"/>
              <a:t>Bronchi</a:t>
            </a:r>
          </a:p>
        </p:txBody>
      </p:sp>
      <p:cxnSp>
        <p:nvCxnSpPr>
          <p:cNvPr id="51" name="Straight Arrow Connector 50">
            <a:extLst>
              <a:ext uri="{FF2B5EF4-FFF2-40B4-BE49-F238E27FC236}">
                <a16:creationId xmlns:a16="http://schemas.microsoft.com/office/drawing/2014/main" id="{39D7A1CC-9399-21A2-B6FA-00AF12835FCD}"/>
              </a:ext>
            </a:extLst>
          </p:cNvPr>
          <p:cNvCxnSpPr>
            <a:cxnSpLocks/>
          </p:cNvCxnSpPr>
          <p:nvPr/>
        </p:nvCxnSpPr>
        <p:spPr>
          <a:xfrm flipH="1">
            <a:off x="6083986" y="3444413"/>
            <a:ext cx="533572" cy="2659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A6BB1DF7-A27B-C0B2-6776-207044415E32}"/>
              </a:ext>
            </a:extLst>
          </p:cNvPr>
          <p:cNvPicPr>
            <a:picLocks noChangeAspect="1"/>
          </p:cNvPicPr>
          <p:nvPr/>
        </p:nvPicPr>
        <p:blipFill>
          <a:blip r:embed="rId4"/>
          <a:stretch>
            <a:fillRect/>
          </a:stretch>
        </p:blipFill>
        <p:spPr>
          <a:xfrm>
            <a:off x="8163279" y="2170099"/>
            <a:ext cx="2320098" cy="2514784"/>
          </a:xfrm>
          <a:prstGeom prst="rect">
            <a:avLst/>
          </a:prstGeom>
        </p:spPr>
      </p:pic>
      <p:sp>
        <p:nvSpPr>
          <p:cNvPr id="12" name="Snip and Round Single Corner of Rectangle 11">
            <a:extLst>
              <a:ext uri="{FF2B5EF4-FFF2-40B4-BE49-F238E27FC236}">
                <a16:creationId xmlns:a16="http://schemas.microsoft.com/office/drawing/2014/main" id="{7CDF5023-3A59-DA06-A371-ABF9A3931E56}"/>
              </a:ext>
            </a:extLst>
          </p:cNvPr>
          <p:cNvSpPr/>
          <p:nvPr/>
        </p:nvSpPr>
        <p:spPr>
          <a:xfrm>
            <a:off x="2778672" y="5149840"/>
            <a:ext cx="3765815" cy="1666761"/>
          </a:xfrm>
          <a:prstGeom prst="snip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100" dirty="0">
                <a:latin typeface="Arial" panose="020B0604020202020204" pitchFamily="34" charset="0"/>
                <a:cs typeface="Arial" panose="020B0604020202020204" pitchFamily="34" charset="0"/>
              </a:rPr>
              <a:t>When you breathe in, the air is sucked into the lungs with the help of nose and mouth, after the air passes through the trachea and continue to descend until is reaches to the alveoli. Once in the alveoli, the oxygen moves into the blood where it is taken by the hemoglobin in the red cells, to be transported through the body. Once the oxygen has been used, the blood is pumped into the lungs and exhales the carbon dioxide.</a:t>
            </a:r>
            <a:r>
              <a:rPr lang="en-US" sz="1100" baseline="30000" dirty="0">
                <a:latin typeface="Arial" panose="020B0604020202020204" pitchFamily="34" charset="0"/>
                <a:cs typeface="Arial" panose="020B0604020202020204" pitchFamily="34" charset="0"/>
              </a:rPr>
              <a:t>1</a:t>
            </a:r>
          </a:p>
        </p:txBody>
      </p:sp>
      <p:sp>
        <p:nvSpPr>
          <p:cNvPr id="17" name="Teardrop 16">
            <a:extLst>
              <a:ext uri="{FF2B5EF4-FFF2-40B4-BE49-F238E27FC236}">
                <a16:creationId xmlns:a16="http://schemas.microsoft.com/office/drawing/2014/main" id="{A4C4D309-35C9-EBB3-1312-8BBDF216D77B}"/>
              </a:ext>
            </a:extLst>
          </p:cNvPr>
          <p:cNvSpPr/>
          <p:nvPr/>
        </p:nvSpPr>
        <p:spPr>
          <a:xfrm>
            <a:off x="7627505" y="1"/>
            <a:ext cx="4415138" cy="2333703"/>
          </a:xfrm>
          <a:prstGeom prst="teardrop">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100" b="1" dirty="0">
                <a:latin typeface="Arial" panose="020B0604020202020204" pitchFamily="34" charset="0"/>
                <a:cs typeface="Arial" panose="020B0604020202020204" pitchFamily="34" charset="0"/>
              </a:rPr>
              <a:t>The respiratory system </a:t>
            </a:r>
            <a:r>
              <a:rPr lang="en-US" sz="1100" dirty="0">
                <a:latin typeface="Arial" panose="020B0604020202020204" pitchFamily="34" charset="0"/>
                <a:cs typeface="Arial" panose="020B0604020202020204" pitchFamily="34" charset="0"/>
              </a:rPr>
              <a:t>is composed of a group of muscles, blood vessels, and organs that help you breathe. The main function of the respiratory system is gas exchange. The lungs are the main component of the respiratory system, is composed from two lungs, left and right, the right is bigger than the left because he most accommodate the heart, the lungs are protected by the rib cage. The lungs have the shaped of a pyramid and they are surrounded by a membrane called pleura.</a:t>
            </a:r>
            <a:r>
              <a:rPr lang="en-US" sz="1100" baseline="30000" dirty="0">
                <a:latin typeface="Arial" panose="020B0604020202020204" pitchFamily="34" charset="0"/>
                <a:cs typeface="Arial" panose="020B0604020202020204" pitchFamily="34" charset="0"/>
              </a:rPr>
              <a:t>1</a:t>
            </a:r>
          </a:p>
        </p:txBody>
      </p:sp>
      <p:cxnSp>
        <p:nvCxnSpPr>
          <p:cNvPr id="20" name="Straight Arrow Connector 19">
            <a:extLst>
              <a:ext uri="{FF2B5EF4-FFF2-40B4-BE49-F238E27FC236}">
                <a16:creationId xmlns:a16="http://schemas.microsoft.com/office/drawing/2014/main" id="{12C8C723-BBDF-B501-E602-E50212191A51}"/>
              </a:ext>
            </a:extLst>
          </p:cNvPr>
          <p:cNvCxnSpPr>
            <a:cxnSpLocks/>
          </p:cNvCxnSpPr>
          <p:nvPr/>
        </p:nvCxnSpPr>
        <p:spPr>
          <a:xfrm flipH="1">
            <a:off x="6251433" y="3083897"/>
            <a:ext cx="2176963" cy="8991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338A0614-AB51-BD01-2037-E7DB9FA12969}"/>
              </a:ext>
            </a:extLst>
          </p:cNvPr>
          <p:cNvSpPr txBox="1"/>
          <p:nvPr/>
        </p:nvSpPr>
        <p:spPr>
          <a:xfrm>
            <a:off x="3244983" y="2621199"/>
            <a:ext cx="1402948" cy="338554"/>
          </a:xfrm>
          <a:prstGeom prst="rect">
            <a:avLst/>
          </a:prstGeom>
          <a:noFill/>
        </p:spPr>
        <p:txBody>
          <a:bodyPr wrap="none" rtlCol="0">
            <a:spAutoFit/>
          </a:bodyPr>
          <a:lstStyle/>
          <a:p>
            <a:r>
              <a:rPr lang="en-US" sz="1600" dirty="0">
                <a:latin typeface="Arial" panose="020B0604020202020204" pitchFamily="34" charset="0"/>
                <a:cs typeface="Arial" panose="020B0604020202020204" pitchFamily="34" charset="0"/>
              </a:rPr>
              <a:t>Superior lobe</a:t>
            </a:r>
          </a:p>
        </p:txBody>
      </p:sp>
      <p:cxnSp>
        <p:nvCxnSpPr>
          <p:cNvPr id="36" name="Straight Arrow Connector 35">
            <a:extLst>
              <a:ext uri="{FF2B5EF4-FFF2-40B4-BE49-F238E27FC236}">
                <a16:creationId xmlns:a16="http://schemas.microsoft.com/office/drawing/2014/main" id="{5E2459DA-257A-E765-725E-C2F619F55A57}"/>
              </a:ext>
            </a:extLst>
          </p:cNvPr>
          <p:cNvCxnSpPr>
            <a:cxnSpLocks/>
            <a:stCxn id="32" idx="3"/>
          </p:cNvCxnSpPr>
          <p:nvPr/>
        </p:nvCxnSpPr>
        <p:spPr>
          <a:xfrm>
            <a:off x="4647931" y="2790476"/>
            <a:ext cx="646724" cy="380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F87A1C72-CB6F-870C-9339-1A4898052281}"/>
              </a:ext>
            </a:extLst>
          </p:cNvPr>
          <p:cNvSpPr txBox="1"/>
          <p:nvPr/>
        </p:nvSpPr>
        <p:spPr>
          <a:xfrm>
            <a:off x="3273630" y="3083897"/>
            <a:ext cx="1231427" cy="338554"/>
          </a:xfrm>
          <a:prstGeom prst="rect">
            <a:avLst/>
          </a:prstGeom>
          <a:noFill/>
        </p:spPr>
        <p:txBody>
          <a:bodyPr wrap="none" rtlCol="0">
            <a:spAutoFit/>
          </a:bodyPr>
          <a:lstStyle/>
          <a:p>
            <a:r>
              <a:rPr lang="en-US" sz="1600" dirty="0">
                <a:latin typeface="Arial" panose="020B0604020202020204" pitchFamily="34" charset="0"/>
                <a:cs typeface="Arial" panose="020B0604020202020204" pitchFamily="34" charset="0"/>
              </a:rPr>
              <a:t>Middle lobe</a:t>
            </a:r>
          </a:p>
        </p:txBody>
      </p:sp>
      <p:cxnSp>
        <p:nvCxnSpPr>
          <p:cNvPr id="43" name="Straight Arrow Connector 42">
            <a:extLst>
              <a:ext uri="{FF2B5EF4-FFF2-40B4-BE49-F238E27FC236}">
                <a16:creationId xmlns:a16="http://schemas.microsoft.com/office/drawing/2014/main" id="{61B91EEE-493A-275C-08D4-49E7E3E3042B}"/>
              </a:ext>
            </a:extLst>
          </p:cNvPr>
          <p:cNvCxnSpPr>
            <a:cxnSpLocks/>
          </p:cNvCxnSpPr>
          <p:nvPr/>
        </p:nvCxnSpPr>
        <p:spPr>
          <a:xfrm flipV="1">
            <a:off x="4410282" y="3181395"/>
            <a:ext cx="1163835" cy="5663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7FA564F7-41D8-057C-DF6A-337DD73ACD45}"/>
              </a:ext>
            </a:extLst>
          </p:cNvPr>
          <p:cNvSpPr txBox="1"/>
          <p:nvPr/>
        </p:nvSpPr>
        <p:spPr>
          <a:xfrm>
            <a:off x="3056061" y="4615723"/>
            <a:ext cx="1297103" cy="338554"/>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Inferior lobe</a:t>
            </a:r>
          </a:p>
        </p:txBody>
      </p:sp>
      <p:cxnSp>
        <p:nvCxnSpPr>
          <p:cNvPr id="50" name="Straight Arrow Connector 49">
            <a:extLst>
              <a:ext uri="{FF2B5EF4-FFF2-40B4-BE49-F238E27FC236}">
                <a16:creationId xmlns:a16="http://schemas.microsoft.com/office/drawing/2014/main" id="{C612D383-317D-6840-E19F-851CB520EE2A}"/>
              </a:ext>
            </a:extLst>
          </p:cNvPr>
          <p:cNvCxnSpPr>
            <a:cxnSpLocks/>
          </p:cNvCxnSpPr>
          <p:nvPr/>
        </p:nvCxnSpPr>
        <p:spPr>
          <a:xfrm flipV="1">
            <a:off x="4113068" y="4126880"/>
            <a:ext cx="985844" cy="5217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287A4541-6E6A-E0B0-5304-CEB767A7FB66}"/>
              </a:ext>
            </a:extLst>
          </p:cNvPr>
          <p:cNvSpPr txBox="1"/>
          <p:nvPr/>
        </p:nvSpPr>
        <p:spPr>
          <a:xfrm>
            <a:off x="6468633" y="2309410"/>
            <a:ext cx="1402948" cy="338554"/>
          </a:xfrm>
          <a:prstGeom prst="rect">
            <a:avLst/>
          </a:prstGeom>
          <a:noFill/>
        </p:spPr>
        <p:txBody>
          <a:bodyPr wrap="none" rtlCol="0">
            <a:spAutoFit/>
          </a:bodyPr>
          <a:lstStyle/>
          <a:p>
            <a:r>
              <a:rPr lang="en-US" sz="1600" dirty="0">
                <a:latin typeface="Arial" panose="020B0604020202020204" pitchFamily="34" charset="0"/>
                <a:cs typeface="Arial" panose="020B0604020202020204" pitchFamily="34" charset="0"/>
              </a:rPr>
              <a:t>Superior lobe</a:t>
            </a:r>
          </a:p>
        </p:txBody>
      </p:sp>
      <p:cxnSp>
        <p:nvCxnSpPr>
          <p:cNvPr id="60" name="Straight Arrow Connector 59">
            <a:extLst>
              <a:ext uri="{FF2B5EF4-FFF2-40B4-BE49-F238E27FC236}">
                <a16:creationId xmlns:a16="http://schemas.microsoft.com/office/drawing/2014/main" id="{7896A4F4-DCE4-2B68-31A2-5685EE233DD7}"/>
              </a:ext>
            </a:extLst>
          </p:cNvPr>
          <p:cNvCxnSpPr>
            <a:cxnSpLocks/>
          </p:cNvCxnSpPr>
          <p:nvPr/>
        </p:nvCxnSpPr>
        <p:spPr>
          <a:xfrm flipH="1">
            <a:off x="6103224" y="2548265"/>
            <a:ext cx="430736" cy="3097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2" name="TextBox 61">
            <a:extLst>
              <a:ext uri="{FF2B5EF4-FFF2-40B4-BE49-F238E27FC236}">
                <a16:creationId xmlns:a16="http://schemas.microsoft.com/office/drawing/2014/main" id="{E4326B48-57F2-B50D-CD2B-F45EC9C47CAB}"/>
              </a:ext>
            </a:extLst>
          </p:cNvPr>
          <p:cNvSpPr txBox="1"/>
          <p:nvPr/>
        </p:nvSpPr>
        <p:spPr>
          <a:xfrm>
            <a:off x="6686638" y="4365369"/>
            <a:ext cx="1268296" cy="338554"/>
          </a:xfrm>
          <a:prstGeom prst="rect">
            <a:avLst/>
          </a:prstGeom>
          <a:noFill/>
        </p:spPr>
        <p:txBody>
          <a:bodyPr wrap="none" rtlCol="0">
            <a:spAutoFit/>
          </a:bodyPr>
          <a:lstStyle/>
          <a:p>
            <a:r>
              <a:rPr lang="en-US" sz="1600" dirty="0">
                <a:latin typeface="Arial" panose="020B0604020202020204" pitchFamily="34" charset="0"/>
                <a:cs typeface="Arial" panose="020B0604020202020204" pitchFamily="34" charset="0"/>
              </a:rPr>
              <a:t>Inferior lobe</a:t>
            </a:r>
          </a:p>
        </p:txBody>
      </p:sp>
      <p:cxnSp>
        <p:nvCxnSpPr>
          <p:cNvPr id="64" name="Straight Arrow Connector 63">
            <a:extLst>
              <a:ext uri="{FF2B5EF4-FFF2-40B4-BE49-F238E27FC236}">
                <a16:creationId xmlns:a16="http://schemas.microsoft.com/office/drawing/2014/main" id="{DF493CA4-C1E9-1439-A3B0-A256A57CB73C}"/>
              </a:ext>
            </a:extLst>
          </p:cNvPr>
          <p:cNvCxnSpPr>
            <a:cxnSpLocks/>
          </p:cNvCxnSpPr>
          <p:nvPr/>
        </p:nvCxnSpPr>
        <p:spPr>
          <a:xfrm flipH="1" flipV="1">
            <a:off x="6358879" y="4330390"/>
            <a:ext cx="467432" cy="1850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8" name="TextBox 67">
            <a:extLst>
              <a:ext uri="{FF2B5EF4-FFF2-40B4-BE49-F238E27FC236}">
                <a16:creationId xmlns:a16="http://schemas.microsoft.com/office/drawing/2014/main" id="{90A0E1E8-6314-D35D-1EE2-ACFD300B7867}"/>
              </a:ext>
            </a:extLst>
          </p:cNvPr>
          <p:cNvSpPr txBox="1"/>
          <p:nvPr/>
        </p:nvSpPr>
        <p:spPr>
          <a:xfrm>
            <a:off x="6562016" y="1414738"/>
            <a:ext cx="1015021" cy="338554"/>
          </a:xfrm>
          <a:prstGeom prst="rect">
            <a:avLst/>
          </a:prstGeom>
          <a:noFill/>
        </p:spPr>
        <p:txBody>
          <a:bodyPr wrap="none" rtlCol="0">
            <a:spAutoFit/>
          </a:bodyPr>
          <a:lstStyle/>
          <a:p>
            <a:r>
              <a:rPr lang="en-US" sz="1600" dirty="0">
                <a:latin typeface="Arial" panose="020B0604020202020204" pitchFamily="34" charset="0"/>
                <a:cs typeface="Arial" panose="020B0604020202020204" pitchFamily="34" charset="0"/>
              </a:rPr>
              <a:t>Epiglottis</a:t>
            </a:r>
          </a:p>
        </p:txBody>
      </p:sp>
      <p:cxnSp>
        <p:nvCxnSpPr>
          <p:cNvPr id="70" name="Straight Arrow Connector 69">
            <a:extLst>
              <a:ext uri="{FF2B5EF4-FFF2-40B4-BE49-F238E27FC236}">
                <a16:creationId xmlns:a16="http://schemas.microsoft.com/office/drawing/2014/main" id="{3BEDCF07-56B0-AA65-0395-3764CA6A1014}"/>
              </a:ext>
            </a:extLst>
          </p:cNvPr>
          <p:cNvCxnSpPr>
            <a:cxnSpLocks/>
          </p:cNvCxnSpPr>
          <p:nvPr/>
        </p:nvCxnSpPr>
        <p:spPr>
          <a:xfrm flipH="1">
            <a:off x="5523117" y="1686854"/>
            <a:ext cx="1067654" cy="1639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2" name="Oval 81">
            <a:extLst>
              <a:ext uri="{FF2B5EF4-FFF2-40B4-BE49-F238E27FC236}">
                <a16:creationId xmlns:a16="http://schemas.microsoft.com/office/drawing/2014/main" id="{7639B70B-366B-361E-607C-06CA428E4975}"/>
              </a:ext>
            </a:extLst>
          </p:cNvPr>
          <p:cNvSpPr/>
          <p:nvPr/>
        </p:nvSpPr>
        <p:spPr>
          <a:xfrm>
            <a:off x="10082223" y="3429000"/>
            <a:ext cx="2017917" cy="333754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b="1" dirty="0">
                <a:latin typeface="Arial" panose="020B0604020202020204" pitchFamily="34" charset="0"/>
                <a:cs typeface="Arial" panose="020B0604020202020204" pitchFamily="34" charset="0"/>
              </a:rPr>
              <a:t>The Alveoli </a:t>
            </a:r>
            <a:r>
              <a:rPr lang="en-US" sz="1100" dirty="0">
                <a:latin typeface="Arial" panose="020B0604020202020204" pitchFamily="34" charset="0"/>
                <a:cs typeface="Arial" panose="020B0604020202020204" pitchFamily="34" charset="0"/>
              </a:rPr>
              <a:t>contain air that has a high concentration of oxygen and  a low concentration of carbon dioxide, the oxygen is diffused into the blood and the carbon dioxide is out from the blood, now the blood is oxygenated and returns to the heart which is pumped to the body.</a:t>
            </a:r>
            <a:r>
              <a:rPr lang="en-US" sz="1100" baseline="30000" dirty="0">
                <a:latin typeface="Arial" panose="020B0604020202020204" pitchFamily="34" charset="0"/>
                <a:cs typeface="Arial" panose="020B0604020202020204" pitchFamily="34" charset="0"/>
              </a:rPr>
              <a:t>3</a:t>
            </a:r>
          </a:p>
        </p:txBody>
      </p:sp>
      <p:sp>
        <p:nvSpPr>
          <p:cNvPr id="85" name="TextBox 84">
            <a:extLst>
              <a:ext uri="{FF2B5EF4-FFF2-40B4-BE49-F238E27FC236}">
                <a16:creationId xmlns:a16="http://schemas.microsoft.com/office/drawing/2014/main" id="{A114E5A5-166E-F856-DEDB-0ED463C7427D}"/>
              </a:ext>
            </a:extLst>
          </p:cNvPr>
          <p:cNvSpPr txBox="1"/>
          <p:nvPr/>
        </p:nvSpPr>
        <p:spPr>
          <a:xfrm>
            <a:off x="9421420" y="4994617"/>
            <a:ext cx="689612" cy="276999"/>
          </a:xfrm>
          <a:prstGeom prst="rect">
            <a:avLst/>
          </a:prstGeom>
          <a:noFill/>
        </p:spPr>
        <p:txBody>
          <a:bodyPr wrap="none" rtlCol="0">
            <a:spAutoFit/>
          </a:bodyPr>
          <a:lstStyle/>
          <a:p>
            <a:r>
              <a:rPr lang="en-US" sz="1200" b="1" dirty="0">
                <a:latin typeface="Arial" panose="020B0604020202020204" pitchFamily="34" charset="0"/>
                <a:cs typeface="Arial" panose="020B0604020202020204" pitchFamily="34" charset="0"/>
              </a:rPr>
              <a:t>Alveoli</a:t>
            </a:r>
          </a:p>
        </p:txBody>
      </p:sp>
      <p:cxnSp>
        <p:nvCxnSpPr>
          <p:cNvPr id="87" name="Straight Arrow Connector 86">
            <a:extLst>
              <a:ext uri="{FF2B5EF4-FFF2-40B4-BE49-F238E27FC236}">
                <a16:creationId xmlns:a16="http://schemas.microsoft.com/office/drawing/2014/main" id="{DF133928-426A-55D4-3E20-2BDB8D8C65E1}"/>
              </a:ext>
            </a:extLst>
          </p:cNvPr>
          <p:cNvCxnSpPr>
            <a:cxnSpLocks/>
            <a:stCxn id="85" idx="0"/>
          </p:cNvCxnSpPr>
          <p:nvPr/>
        </p:nvCxnSpPr>
        <p:spPr>
          <a:xfrm flipH="1" flipV="1">
            <a:off x="9733884" y="3839432"/>
            <a:ext cx="32342" cy="11551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8" name="TextBox 87">
            <a:extLst>
              <a:ext uri="{FF2B5EF4-FFF2-40B4-BE49-F238E27FC236}">
                <a16:creationId xmlns:a16="http://schemas.microsoft.com/office/drawing/2014/main" id="{2DA48FA0-95F4-9CF5-8590-08BAF695E4A1}"/>
              </a:ext>
            </a:extLst>
          </p:cNvPr>
          <p:cNvSpPr txBox="1"/>
          <p:nvPr/>
        </p:nvSpPr>
        <p:spPr>
          <a:xfrm>
            <a:off x="10292725" y="2593907"/>
            <a:ext cx="1893467" cy="646331"/>
          </a:xfrm>
          <a:prstGeom prst="rect">
            <a:avLst/>
          </a:prstGeom>
          <a:noFill/>
        </p:spPr>
        <p:txBody>
          <a:bodyPr wrap="none" rtlCol="0">
            <a:spAutoFit/>
          </a:bodyPr>
          <a:lstStyle/>
          <a:p>
            <a:r>
              <a:rPr lang="en-US" sz="1200" b="1" dirty="0">
                <a:latin typeface="Arial" panose="020B0604020202020204" pitchFamily="34" charset="0"/>
                <a:cs typeface="Arial" panose="020B0604020202020204" pitchFamily="34" charset="0"/>
              </a:rPr>
              <a:t>Pulmonary arteriole</a:t>
            </a:r>
          </a:p>
          <a:p>
            <a:r>
              <a:rPr lang="en-US" sz="1200" b="1" dirty="0">
                <a:latin typeface="Arial" panose="020B0604020202020204" pitchFamily="34" charset="0"/>
                <a:cs typeface="Arial" panose="020B0604020202020204" pitchFamily="34" charset="0"/>
              </a:rPr>
              <a:t>Carrying deoxygenated</a:t>
            </a:r>
          </a:p>
          <a:p>
            <a:r>
              <a:rPr lang="en-US" sz="1200" b="1" dirty="0">
                <a:latin typeface="Arial" panose="020B0604020202020204" pitchFamily="34" charset="0"/>
                <a:cs typeface="Arial" panose="020B0604020202020204" pitchFamily="34" charset="0"/>
              </a:rPr>
              <a:t> blood. </a:t>
            </a:r>
            <a:r>
              <a:rPr lang="en-US" sz="1200" b="1" baseline="30000" dirty="0">
                <a:latin typeface="Arial" panose="020B0604020202020204" pitchFamily="34" charset="0"/>
                <a:cs typeface="Arial" panose="020B0604020202020204" pitchFamily="34" charset="0"/>
              </a:rPr>
              <a:t>4</a:t>
            </a:r>
          </a:p>
        </p:txBody>
      </p:sp>
      <p:cxnSp>
        <p:nvCxnSpPr>
          <p:cNvPr id="90" name="Straight Arrow Connector 89">
            <a:extLst>
              <a:ext uri="{FF2B5EF4-FFF2-40B4-BE49-F238E27FC236}">
                <a16:creationId xmlns:a16="http://schemas.microsoft.com/office/drawing/2014/main" id="{7F814986-A377-22AE-9B35-45CFD8875921}"/>
              </a:ext>
            </a:extLst>
          </p:cNvPr>
          <p:cNvCxnSpPr>
            <a:cxnSpLocks/>
          </p:cNvCxnSpPr>
          <p:nvPr/>
        </p:nvCxnSpPr>
        <p:spPr>
          <a:xfrm flipH="1" flipV="1">
            <a:off x="9208549" y="2675367"/>
            <a:ext cx="1084176" cy="1913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1" name="TextBox 90">
            <a:extLst>
              <a:ext uri="{FF2B5EF4-FFF2-40B4-BE49-F238E27FC236}">
                <a16:creationId xmlns:a16="http://schemas.microsoft.com/office/drawing/2014/main" id="{B7C1C345-C53B-3104-47BB-ECDBCE5BEC03}"/>
              </a:ext>
            </a:extLst>
          </p:cNvPr>
          <p:cNvSpPr txBox="1"/>
          <p:nvPr/>
        </p:nvSpPr>
        <p:spPr>
          <a:xfrm>
            <a:off x="7720401" y="4660857"/>
            <a:ext cx="1978889" cy="646331"/>
          </a:xfrm>
          <a:prstGeom prst="rect">
            <a:avLst/>
          </a:prstGeom>
          <a:noFill/>
        </p:spPr>
        <p:txBody>
          <a:bodyPr wrap="square" rtlCol="0">
            <a:spAutoFit/>
          </a:bodyPr>
          <a:lstStyle/>
          <a:p>
            <a:r>
              <a:rPr lang="en-US" sz="1200" b="1" dirty="0">
                <a:latin typeface="Arial" panose="020B0604020202020204" pitchFamily="34" charset="0"/>
                <a:cs typeface="Arial" panose="020B0604020202020204" pitchFamily="34" charset="0"/>
              </a:rPr>
              <a:t>Pulmonary venule</a:t>
            </a:r>
          </a:p>
          <a:p>
            <a:r>
              <a:rPr lang="en-US" sz="1200" b="1" dirty="0">
                <a:latin typeface="Arial" panose="020B0604020202020204" pitchFamily="34" charset="0"/>
                <a:cs typeface="Arial" panose="020B0604020202020204" pitchFamily="34" charset="0"/>
              </a:rPr>
              <a:t>Carrying oxygenated blood</a:t>
            </a:r>
          </a:p>
        </p:txBody>
      </p:sp>
      <p:cxnSp>
        <p:nvCxnSpPr>
          <p:cNvPr id="93" name="Straight Arrow Connector 92">
            <a:extLst>
              <a:ext uri="{FF2B5EF4-FFF2-40B4-BE49-F238E27FC236}">
                <a16:creationId xmlns:a16="http://schemas.microsoft.com/office/drawing/2014/main" id="{55D58DB3-8042-BCA7-A96E-431692E35770}"/>
              </a:ext>
            </a:extLst>
          </p:cNvPr>
          <p:cNvCxnSpPr>
            <a:cxnSpLocks/>
          </p:cNvCxnSpPr>
          <p:nvPr/>
        </p:nvCxnSpPr>
        <p:spPr>
          <a:xfrm flipV="1">
            <a:off x="8662095" y="3369307"/>
            <a:ext cx="394473" cy="13653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8" name="TextBox 117">
            <a:extLst>
              <a:ext uri="{FF2B5EF4-FFF2-40B4-BE49-F238E27FC236}">
                <a16:creationId xmlns:a16="http://schemas.microsoft.com/office/drawing/2014/main" id="{A8FFB896-B4A6-A254-F683-1A424A86C875}"/>
              </a:ext>
            </a:extLst>
          </p:cNvPr>
          <p:cNvSpPr txBox="1"/>
          <p:nvPr/>
        </p:nvSpPr>
        <p:spPr>
          <a:xfrm>
            <a:off x="10543936" y="2337079"/>
            <a:ext cx="989373" cy="276999"/>
          </a:xfrm>
          <a:prstGeom prst="rect">
            <a:avLst/>
          </a:prstGeom>
          <a:noFill/>
        </p:spPr>
        <p:txBody>
          <a:bodyPr wrap="none" rtlCol="0">
            <a:spAutoFit/>
          </a:bodyPr>
          <a:lstStyle/>
          <a:p>
            <a:r>
              <a:rPr lang="en-US" sz="1200" b="1" dirty="0">
                <a:latin typeface="Arial" panose="020B0604020202020204" pitchFamily="34" charset="0"/>
                <a:cs typeface="Arial" panose="020B0604020202020204" pitchFamily="34" charset="0"/>
              </a:rPr>
              <a:t>Bronchiole</a:t>
            </a:r>
          </a:p>
        </p:txBody>
      </p:sp>
      <p:cxnSp>
        <p:nvCxnSpPr>
          <p:cNvPr id="120" name="Straight Arrow Connector 119">
            <a:extLst>
              <a:ext uri="{FF2B5EF4-FFF2-40B4-BE49-F238E27FC236}">
                <a16:creationId xmlns:a16="http://schemas.microsoft.com/office/drawing/2014/main" id="{042E683C-4CDA-8F1F-B670-851AFDD6A1A2}"/>
              </a:ext>
            </a:extLst>
          </p:cNvPr>
          <p:cNvCxnSpPr>
            <a:cxnSpLocks/>
            <a:stCxn id="118" idx="1"/>
          </p:cNvCxnSpPr>
          <p:nvPr/>
        </p:nvCxnSpPr>
        <p:spPr>
          <a:xfrm flipH="1" flipV="1">
            <a:off x="8767269" y="2471782"/>
            <a:ext cx="1776667" cy="37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769FB432-61E8-BA5D-E92A-001427C1DE91}"/>
              </a:ext>
            </a:extLst>
          </p:cNvPr>
          <p:cNvSpPr txBox="1"/>
          <p:nvPr/>
        </p:nvSpPr>
        <p:spPr>
          <a:xfrm>
            <a:off x="138722" y="2161248"/>
            <a:ext cx="2457175" cy="4601260"/>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TUBECULOSIS</a:t>
            </a:r>
          </a:p>
          <a:p>
            <a:r>
              <a:rPr lang="en-US" sz="1100" dirty="0">
                <a:latin typeface="Arial" panose="020B0604020202020204" pitchFamily="34" charset="0"/>
                <a:cs typeface="Arial" panose="020B0604020202020204" pitchFamily="34" charset="0"/>
              </a:rPr>
              <a:t>Tuberculosis is caused by a bacterium. It can be transmitted from a sick person with you had direct contact or when a sick person sneeze or cough.</a:t>
            </a:r>
            <a:r>
              <a:rPr lang="en-US" sz="1100" baseline="30000" dirty="0">
                <a:latin typeface="Arial" panose="020B0604020202020204" pitchFamily="34" charset="0"/>
                <a:cs typeface="Arial" panose="020B0604020202020204" pitchFamily="34" charset="0"/>
              </a:rPr>
              <a:t>7</a:t>
            </a:r>
          </a:p>
          <a:p>
            <a:r>
              <a:rPr lang="en-US" sz="1100" b="1" dirty="0">
                <a:latin typeface="Arial" panose="020B0604020202020204" pitchFamily="34" charset="0"/>
                <a:cs typeface="Arial" panose="020B0604020202020204" pitchFamily="34" charset="0"/>
              </a:rPr>
              <a:t>People who may be at risk: </a:t>
            </a:r>
          </a:p>
          <a:p>
            <a:pPr marL="171450" indent="-171450">
              <a:buFont typeface="Wingdings" pitchFamily="2" charset="2"/>
              <a:buChar char="v"/>
            </a:pPr>
            <a:r>
              <a:rPr lang="en-US" sz="1100" dirty="0">
                <a:latin typeface="Arial" panose="020B0604020202020204" pitchFamily="34" charset="0"/>
                <a:cs typeface="Arial" panose="020B0604020202020204" pitchFamily="34" charset="0"/>
              </a:rPr>
              <a:t>live or work in places like prisons  </a:t>
            </a:r>
          </a:p>
          <a:p>
            <a:pPr marL="171450" indent="-171450">
              <a:buFont typeface="Wingdings" pitchFamily="2" charset="2"/>
              <a:buChar char="v"/>
            </a:pPr>
            <a:r>
              <a:rPr lang="en-US" sz="1100" dirty="0">
                <a:latin typeface="Arial" panose="020B0604020202020204" pitchFamily="34" charset="0"/>
                <a:cs typeface="Arial" panose="020B0604020202020204" pitchFamily="34" charset="0"/>
              </a:rPr>
              <a:t>people work in nursing home or who travel to a country with a big risk of tuberculosis.</a:t>
            </a:r>
          </a:p>
          <a:p>
            <a:r>
              <a:rPr lang="en-US" sz="1100" dirty="0">
                <a:latin typeface="Arial" panose="020B0604020202020204" pitchFamily="34" charset="0"/>
                <a:cs typeface="Arial" panose="020B0604020202020204" pitchFamily="34" charset="0"/>
              </a:rPr>
              <a:t>Any person who works in health care home, is obliged to notify the management in case someone is infected.</a:t>
            </a:r>
            <a:r>
              <a:rPr lang="en-US" sz="1100" baseline="30000" dirty="0">
                <a:latin typeface="Arial" panose="020B0604020202020204" pitchFamily="34" charset="0"/>
                <a:cs typeface="Arial" panose="020B0604020202020204" pitchFamily="34" charset="0"/>
              </a:rPr>
              <a:t>2</a:t>
            </a:r>
          </a:p>
          <a:p>
            <a:r>
              <a:rPr lang="en-US" sz="1100" b="1" dirty="0">
                <a:latin typeface="Arial" panose="020B0604020202020204" pitchFamily="34" charset="0"/>
                <a:cs typeface="Arial" panose="020B0604020202020204" pitchFamily="34" charset="0"/>
              </a:rPr>
              <a:t>Actions: </a:t>
            </a:r>
          </a:p>
          <a:p>
            <a:pPr marL="171450" indent="-171450">
              <a:buFont typeface="Wingdings" pitchFamily="2" charset="2"/>
              <a:buChar char="v"/>
            </a:pPr>
            <a:r>
              <a:rPr lang="en-US" sz="1100" dirty="0">
                <a:latin typeface="Arial" panose="020B0604020202020204" pitchFamily="34" charset="0"/>
                <a:cs typeface="Arial" panose="020B0604020202020204" pitchFamily="34" charset="0"/>
              </a:rPr>
              <a:t>isolation of residents with infection</a:t>
            </a:r>
          </a:p>
          <a:p>
            <a:pPr marL="171450" indent="-171450">
              <a:buFont typeface="Wingdings" pitchFamily="2" charset="2"/>
              <a:buChar char="v"/>
            </a:pPr>
            <a:r>
              <a:rPr lang="en-US" sz="1100" dirty="0">
                <a:latin typeface="Arial" panose="020B0604020202020204" pitchFamily="34" charset="0"/>
                <a:cs typeface="Arial" panose="020B0604020202020204" pitchFamily="34" charset="0"/>
              </a:rPr>
              <a:t>restrict and stop visitors</a:t>
            </a:r>
          </a:p>
          <a:p>
            <a:r>
              <a:rPr lang="en-US" sz="1100" dirty="0">
                <a:latin typeface="Arial" panose="020B0604020202020204" pitchFamily="34" charset="0"/>
                <a:cs typeface="Arial" panose="020B0604020202020204" pitchFamily="34" charset="0"/>
              </a:rPr>
              <a:t>The treatment for this disease is the antibiotic for a period for 6 months.</a:t>
            </a:r>
          </a:p>
          <a:p>
            <a:r>
              <a:rPr lang="en-US" sz="1100" b="1" dirty="0">
                <a:latin typeface="Arial" panose="020B0604020202020204" pitchFamily="34" charset="0"/>
                <a:cs typeface="Arial" panose="020B0604020202020204" pitchFamily="34" charset="0"/>
              </a:rPr>
              <a:t>Symptoms:</a:t>
            </a:r>
          </a:p>
          <a:p>
            <a:pPr marL="171450" indent="-171450">
              <a:buFont typeface="Wingdings" pitchFamily="2" charset="2"/>
              <a:buChar char="v"/>
            </a:pPr>
            <a:r>
              <a:rPr lang="en-US" sz="1100" dirty="0">
                <a:latin typeface="Arial" panose="020B0604020202020204" pitchFamily="34" charset="0"/>
                <a:cs typeface="Arial" panose="020B0604020202020204" pitchFamily="34" charset="0"/>
              </a:rPr>
              <a:t>fever, cough, night sweets</a:t>
            </a:r>
          </a:p>
          <a:p>
            <a:pPr marL="171450" indent="-171450">
              <a:buFont typeface="Wingdings" pitchFamily="2" charset="2"/>
              <a:buChar char="v"/>
            </a:pPr>
            <a:r>
              <a:rPr lang="en-US" sz="1100" dirty="0">
                <a:latin typeface="Arial" panose="020B0604020202020204" pitchFamily="34" charset="0"/>
                <a:cs typeface="Arial" panose="020B0604020202020204" pitchFamily="34" charset="0"/>
              </a:rPr>
              <a:t>chest pain, tiredness. </a:t>
            </a:r>
          </a:p>
          <a:p>
            <a:r>
              <a:rPr lang="en-US" sz="1100" dirty="0">
                <a:latin typeface="Arial" panose="020B0604020202020204" pitchFamily="34" charset="0"/>
                <a:cs typeface="Arial" panose="020B0604020202020204" pitchFamily="34" charset="0"/>
              </a:rPr>
              <a:t>We can prevent this disease with the tuberculosis vaccine.</a:t>
            </a:r>
            <a:r>
              <a:rPr lang="en-US" sz="1100" baseline="30000" dirty="0">
                <a:latin typeface="Arial" panose="020B0604020202020204" pitchFamily="34" charset="0"/>
                <a:cs typeface="Arial" panose="020B0604020202020204" pitchFamily="34" charset="0"/>
              </a:rPr>
              <a:t>8</a:t>
            </a:r>
          </a:p>
        </p:txBody>
      </p:sp>
      <p:cxnSp>
        <p:nvCxnSpPr>
          <p:cNvPr id="45" name="Straight Arrow Connector 44">
            <a:extLst>
              <a:ext uri="{FF2B5EF4-FFF2-40B4-BE49-F238E27FC236}">
                <a16:creationId xmlns:a16="http://schemas.microsoft.com/office/drawing/2014/main" id="{6905327E-C55E-2234-FD92-A38EE5524E1E}"/>
              </a:ext>
            </a:extLst>
          </p:cNvPr>
          <p:cNvCxnSpPr>
            <a:cxnSpLocks/>
          </p:cNvCxnSpPr>
          <p:nvPr/>
        </p:nvCxnSpPr>
        <p:spPr>
          <a:xfrm>
            <a:off x="4379624" y="3306492"/>
            <a:ext cx="932873" cy="2709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9914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752C9-03A2-53E4-BB63-E9D6DC6F6EAA}"/>
              </a:ext>
            </a:extLst>
          </p:cNvPr>
          <p:cNvSpPr>
            <a:spLocks noGrp="1"/>
          </p:cNvSpPr>
          <p:nvPr>
            <p:ph type="title"/>
          </p:nvPr>
        </p:nvSpPr>
        <p:spPr>
          <a:xfrm>
            <a:off x="676405" y="162839"/>
            <a:ext cx="10677395" cy="518198"/>
          </a:xfrm>
        </p:spPr>
        <p:txBody>
          <a:bodyPr>
            <a:noAutofit/>
          </a:bodyPr>
          <a:lstStyle/>
          <a:p>
            <a:pPr algn="ctr"/>
            <a:r>
              <a:rPr lang="en-US" b="1" dirty="0" err="1">
                <a:solidFill>
                  <a:schemeClr val="tx1"/>
                </a:solidFill>
                <a:latin typeface="Arial" panose="020B0604020202020204" pitchFamily="34" charset="0"/>
                <a:cs typeface="Arial" panose="020B0604020202020204" pitchFamily="34" charset="0"/>
              </a:rPr>
              <a:t>Refferences</a:t>
            </a:r>
            <a:endParaRPr lang="en-US"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F7C386A-B600-A541-4422-42DCDB186296}"/>
              </a:ext>
            </a:extLst>
          </p:cNvPr>
          <p:cNvSpPr>
            <a:spLocks noGrp="1"/>
          </p:cNvSpPr>
          <p:nvPr>
            <p:ph idx="1"/>
          </p:nvPr>
        </p:nvSpPr>
        <p:spPr>
          <a:xfrm>
            <a:off x="150312" y="939451"/>
            <a:ext cx="11862148" cy="5755709"/>
          </a:xfrm>
        </p:spPr>
        <p:txBody>
          <a:bodyPr vert="horz">
            <a:normAutofit fontScale="32500" lnSpcReduction="20000"/>
          </a:bodyPr>
          <a:lstStyle/>
          <a:p>
            <a:pPr marL="457200" indent="-457200">
              <a:buFont typeface="+mj-lt"/>
              <a:buAutoNum type="arabicPeriod"/>
            </a:pPr>
            <a:r>
              <a:rPr lang="en-GB" sz="4000" b="0" i="0" u="none" strike="noStrike" dirty="0">
                <a:solidFill>
                  <a:srgbClr val="000000"/>
                </a:solidFill>
                <a:effectLst/>
                <a:latin typeface="Arial" panose="020B0604020202020204" pitchFamily="34" charset="0"/>
                <a:cs typeface="Arial" panose="020B0604020202020204" pitchFamily="34" charset="0"/>
              </a:rPr>
              <a:t>Bailey, R. (2016) </a:t>
            </a:r>
            <a:r>
              <a:rPr lang="en-GB" sz="4000" b="0" i="1" u="none" strike="noStrike" dirty="0">
                <a:solidFill>
                  <a:srgbClr val="000000"/>
                </a:solidFill>
                <a:effectLst/>
                <a:latin typeface="Arial" panose="020B0604020202020204" pitchFamily="34" charset="0"/>
                <a:cs typeface="Arial" panose="020B0604020202020204" pitchFamily="34" charset="0"/>
              </a:rPr>
              <a:t>Respiratory system and how we breathe</a:t>
            </a:r>
            <a:r>
              <a:rPr lang="en-GB" sz="4000" b="0" i="0" u="none" strike="noStrike" dirty="0">
                <a:solidFill>
                  <a:srgbClr val="000000"/>
                </a:solidFill>
                <a:effectLst/>
                <a:latin typeface="Arial" panose="020B0604020202020204" pitchFamily="34" charset="0"/>
                <a:cs typeface="Arial" panose="020B0604020202020204" pitchFamily="34" charset="0"/>
              </a:rPr>
              <a:t>, </a:t>
            </a:r>
            <a:r>
              <a:rPr lang="en-GB" sz="4000" b="0" i="1" u="none" strike="noStrike" dirty="0">
                <a:solidFill>
                  <a:srgbClr val="000000"/>
                </a:solidFill>
                <a:effectLst/>
                <a:latin typeface="Arial" panose="020B0604020202020204" pitchFamily="34" charset="0"/>
                <a:cs typeface="Arial" panose="020B0604020202020204" pitchFamily="34" charset="0"/>
              </a:rPr>
              <a:t>ThoughtCo</a:t>
            </a:r>
            <a:r>
              <a:rPr lang="en-GB" sz="4000" b="0" i="0" u="none" strike="noStrike" dirty="0">
                <a:solidFill>
                  <a:srgbClr val="000000"/>
                </a:solidFill>
                <a:effectLst/>
                <a:latin typeface="Arial" panose="020B0604020202020204" pitchFamily="34" charset="0"/>
                <a:cs typeface="Arial" panose="020B0604020202020204" pitchFamily="34" charset="0"/>
              </a:rPr>
              <a:t>. Available at: https://</a:t>
            </a:r>
            <a:r>
              <a:rPr lang="en-GB" sz="4000" b="0" i="0" u="none" strike="noStrike" dirty="0" err="1">
                <a:solidFill>
                  <a:srgbClr val="000000"/>
                </a:solidFill>
                <a:effectLst/>
                <a:latin typeface="Arial" panose="020B0604020202020204" pitchFamily="34" charset="0"/>
                <a:cs typeface="Arial" panose="020B0604020202020204" pitchFamily="34" charset="0"/>
              </a:rPr>
              <a:t>www.thoughtco.com</a:t>
            </a:r>
            <a:r>
              <a:rPr lang="en-GB" sz="4000" b="0" i="0" u="none" strike="noStrike" dirty="0">
                <a:solidFill>
                  <a:srgbClr val="000000"/>
                </a:solidFill>
                <a:effectLst/>
                <a:latin typeface="Arial" panose="020B0604020202020204" pitchFamily="34" charset="0"/>
                <a:cs typeface="Arial" panose="020B0604020202020204" pitchFamily="34" charset="0"/>
              </a:rPr>
              <a:t>/respiratory-system-4064891 (Accessed: 13 October 2023).</a:t>
            </a:r>
          </a:p>
          <a:p>
            <a:pPr marL="457200" indent="-457200">
              <a:buFont typeface="+mj-lt"/>
              <a:buAutoNum type="arabicPeriod"/>
            </a:pPr>
            <a:r>
              <a:rPr lang="en-GB" sz="4000" b="0" i="1" u="none" strike="noStrike" dirty="0">
                <a:solidFill>
                  <a:srgbClr val="000000"/>
                </a:solidFill>
                <a:effectLst/>
                <a:latin typeface="Arial" panose="020B0604020202020204" pitchFamily="34" charset="0"/>
                <a:cs typeface="Arial" panose="020B0604020202020204" pitchFamily="34" charset="0"/>
              </a:rPr>
              <a:t>DH INFORMATION READER BOX policy clinical estates HR / workforce commissioner development IM &amp; T management provider development finance planning / performance improvement and efficiency social care / partnership working</a:t>
            </a:r>
            <a:r>
              <a:rPr lang="en-GB" sz="4000" b="0" i="0" u="none" strike="noStrike" dirty="0">
                <a:solidFill>
                  <a:srgbClr val="000000"/>
                </a:solidFill>
                <a:effectLst/>
                <a:latin typeface="Arial" panose="020B0604020202020204" pitchFamily="34" charset="0"/>
                <a:cs typeface="Arial" panose="020B0604020202020204" pitchFamily="34" charset="0"/>
              </a:rPr>
              <a:t> (2013) </a:t>
            </a:r>
            <a:r>
              <a:rPr lang="en-GB" sz="4000" b="0" i="1" u="none" strike="noStrike" dirty="0" err="1">
                <a:solidFill>
                  <a:srgbClr val="000000"/>
                </a:solidFill>
                <a:effectLst/>
                <a:latin typeface="Arial" panose="020B0604020202020204" pitchFamily="34" charset="0"/>
                <a:cs typeface="Arial" panose="020B0604020202020204" pitchFamily="34" charset="0"/>
              </a:rPr>
              <a:t>Gov.uk</a:t>
            </a:r>
            <a:r>
              <a:rPr lang="en-GB" sz="4000" b="0" i="0" u="none" strike="noStrike" dirty="0">
                <a:solidFill>
                  <a:srgbClr val="000000"/>
                </a:solidFill>
                <a:effectLst/>
                <a:latin typeface="Arial" panose="020B0604020202020204" pitchFamily="34" charset="0"/>
                <a:cs typeface="Arial" panose="020B0604020202020204" pitchFamily="34" charset="0"/>
              </a:rPr>
              <a:t>. Available at: https://</a:t>
            </a:r>
            <a:r>
              <a:rPr lang="en-GB" sz="4000" b="0" i="0" u="none" strike="noStrike" dirty="0" err="1">
                <a:solidFill>
                  <a:srgbClr val="000000"/>
                </a:solidFill>
                <a:effectLst/>
                <a:latin typeface="Arial" panose="020B0604020202020204" pitchFamily="34" charset="0"/>
                <a:cs typeface="Arial" panose="020B0604020202020204" pitchFamily="34" charset="0"/>
              </a:rPr>
              <a:t>assets.publishing.service.gov.uk</a:t>
            </a:r>
            <a:r>
              <a:rPr lang="en-GB" sz="4000" b="0" i="0" u="none" strike="noStrike" dirty="0">
                <a:solidFill>
                  <a:srgbClr val="000000"/>
                </a:solidFill>
                <a:effectLst/>
                <a:latin typeface="Arial" panose="020B0604020202020204" pitchFamily="34" charset="0"/>
                <a:cs typeface="Arial" panose="020B0604020202020204" pitchFamily="34" charset="0"/>
              </a:rPr>
              <a:t>/media/5a7b9a14e5274a7202e183b0/Care-home-resource-18-February-2013.pdf (Accessed: 17 October 2023).</a:t>
            </a:r>
          </a:p>
          <a:p>
            <a:pPr marL="457200" indent="-457200">
              <a:buFont typeface="+mj-lt"/>
              <a:buAutoNum type="arabicPeriod"/>
            </a:pPr>
            <a:r>
              <a:rPr lang="en-GB" sz="4000" b="0" i="0" u="none" strike="noStrike" dirty="0">
                <a:solidFill>
                  <a:srgbClr val="000000"/>
                </a:solidFill>
                <a:effectLst/>
                <a:latin typeface="Arial" panose="020B0604020202020204" pitchFamily="34" charset="0"/>
                <a:cs typeface="Arial" panose="020B0604020202020204" pitchFamily="34" charset="0"/>
              </a:rPr>
              <a:t>Faculty By Department and Find a Physician (no date) </a:t>
            </a:r>
            <a:r>
              <a:rPr lang="en-GB" sz="4000" b="0" i="1" u="none" strike="noStrike" dirty="0">
                <a:solidFill>
                  <a:srgbClr val="000000"/>
                </a:solidFill>
                <a:effectLst/>
                <a:latin typeface="Arial" panose="020B0604020202020204" pitchFamily="34" charset="0"/>
                <a:cs typeface="Arial" panose="020B0604020202020204" pitchFamily="34" charset="0"/>
              </a:rPr>
              <a:t>Anatomy of the respiratory system</a:t>
            </a:r>
            <a:r>
              <a:rPr lang="en-GB" sz="4000" b="0" i="0" u="none" strike="noStrike" dirty="0">
                <a:solidFill>
                  <a:srgbClr val="000000"/>
                </a:solidFill>
                <a:effectLst/>
                <a:latin typeface="Arial" panose="020B0604020202020204" pitchFamily="34" charset="0"/>
                <a:cs typeface="Arial" panose="020B0604020202020204" pitchFamily="34" charset="0"/>
              </a:rPr>
              <a:t>, </a:t>
            </a:r>
            <a:r>
              <a:rPr lang="en-GB" sz="4000" b="0" i="1" u="none" strike="noStrike" dirty="0" err="1">
                <a:solidFill>
                  <a:srgbClr val="000000"/>
                </a:solidFill>
                <a:effectLst/>
                <a:latin typeface="Arial" panose="020B0604020202020204" pitchFamily="34" charset="0"/>
                <a:cs typeface="Arial" panose="020B0604020202020204" pitchFamily="34" charset="0"/>
              </a:rPr>
              <a:t>Rochester.edu</a:t>
            </a:r>
            <a:r>
              <a:rPr lang="en-GB" sz="4000" b="0" i="0" u="none" strike="noStrike" dirty="0">
                <a:solidFill>
                  <a:srgbClr val="000000"/>
                </a:solidFill>
                <a:effectLst/>
                <a:latin typeface="Arial" panose="020B0604020202020204" pitchFamily="34" charset="0"/>
                <a:cs typeface="Arial" panose="020B0604020202020204" pitchFamily="34" charset="0"/>
              </a:rPr>
              <a:t>. Available at: https://</a:t>
            </a:r>
            <a:r>
              <a:rPr lang="en-GB" sz="4000" b="0" i="0" u="none" strike="noStrike" dirty="0" err="1">
                <a:solidFill>
                  <a:srgbClr val="000000"/>
                </a:solidFill>
                <a:effectLst/>
                <a:latin typeface="Arial" panose="020B0604020202020204" pitchFamily="34" charset="0"/>
                <a:cs typeface="Arial" panose="020B0604020202020204" pitchFamily="34" charset="0"/>
              </a:rPr>
              <a:t>www.urmc.rochester.edu</a:t>
            </a:r>
            <a:r>
              <a:rPr lang="en-GB" sz="4000" b="0" i="0" u="none" strike="noStrike" dirty="0">
                <a:solidFill>
                  <a:srgbClr val="000000"/>
                </a:solidFill>
                <a:effectLst/>
                <a:latin typeface="Arial" panose="020B0604020202020204" pitchFamily="34" charset="0"/>
                <a:cs typeface="Arial" panose="020B0604020202020204" pitchFamily="34" charset="0"/>
              </a:rPr>
              <a:t>/</a:t>
            </a:r>
            <a:r>
              <a:rPr lang="en-GB" sz="4000" b="0" i="0" u="none" strike="noStrike" dirty="0" err="1">
                <a:solidFill>
                  <a:srgbClr val="000000"/>
                </a:solidFill>
                <a:effectLst/>
                <a:latin typeface="Arial" panose="020B0604020202020204" pitchFamily="34" charset="0"/>
                <a:cs typeface="Arial" panose="020B0604020202020204" pitchFamily="34" charset="0"/>
              </a:rPr>
              <a:t>encyclopedia</a:t>
            </a:r>
            <a:r>
              <a:rPr lang="en-GB" sz="4000" b="0" i="0" u="none" strike="noStrike" dirty="0">
                <a:solidFill>
                  <a:srgbClr val="000000"/>
                </a:solidFill>
                <a:effectLst/>
                <a:latin typeface="Arial" panose="020B0604020202020204" pitchFamily="34" charset="0"/>
                <a:cs typeface="Arial" panose="020B0604020202020204" pitchFamily="34" charset="0"/>
              </a:rPr>
              <a:t>/</a:t>
            </a:r>
            <a:r>
              <a:rPr lang="en-GB" sz="4000" b="0" i="0" u="none" strike="noStrike" dirty="0" err="1">
                <a:solidFill>
                  <a:srgbClr val="000000"/>
                </a:solidFill>
                <a:effectLst/>
                <a:latin typeface="Arial" panose="020B0604020202020204" pitchFamily="34" charset="0"/>
                <a:cs typeface="Arial" panose="020B0604020202020204" pitchFamily="34" charset="0"/>
              </a:rPr>
              <a:t>content.aspx?contentid</a:t>
            </a:r>
            <a:r>
              <a:rPr lang="en-GB" sz="4000" b="0" i="0" u="none" strike="noStrike" dirty="0">
                <a:solidFill>
                  <a:srgbClr val="000000"/>
                </a:solidFill>
                <a:effectLst/>
                <a:latin typeface="Arial" panose="020B0604020202020204" pitchFamily="34" charset="0"/>
                <a:cs typeface="Arial" panose="020B0604020202020204" pitchFamily="34" charset="0"/>
              </a:rPr>
              <a:t>=p01300&amp;contenttypeid=85 (Accessed: 14 October 2023).</a:t>
            </a:r>
          </a:p>
          <a:p>
            <a:pPr marL="457200" indent="-457200">
              <a:buFont typeface="+mj-lt"/>
              <a:buAutoNum type="arabicPeriod"/>
            </a:pPr>
            <a:r>
              <a:rPr lang="en-GB" sz="4000" b="0" i="0" u="none" strike="noStrike" dirty="0">
                <a:solidFill>
                  <a:srgbClr val="000000"/>
                </a:solidFill>
                <a:effectLst/>
                <a:latin typeface="Arial" panose="020B0604020202020204" pitchFamily="34" charset="0"/>
                <a:cs typeface="Arial" panose="020B0604020202020204" pitchFamily="34" charset="0"/>
              </a:rPr>
              <a:t>Man, K. (2017) ‘Alveolus’, </a:t>
            </a:r>
            <a:r>
              <a:rPr lang="en-GB" sz="4000" b="0" i="1" u="none" strike="noStrike" dirty="0" err="1">
                <a:solidFill>
                  <a:srgbClr val="000000"/>
                </a:solidFill>
                <a:effectLst/>
                <a:latin typeface="Arial" panose="020B0604020202020204" pitchFamily="34" charset="0"/>
                <a:cs typeface="Arial" panose="020B0604020202020204" pitchFamily="34" charset="0"/>
              </a:rPr>
              <a:t>Polarpedia</a:t>
            </a:r>
            <a:r>
              <a:rPr lang="en-GB" sz="4000" b="0" i="0" u="none" strike="noStrike" dirty="0">
                <a:solidFill>
                  <a:srgbClr val="000000"/>
                </a:solidFill>
                <a:effectLst/>
                <a:latin typeface="Arial" panose="020B0604020202020204" pitchFamily="34" charset="0"/>
                <a:cs typeface="Arial" panose="020B0604020202020204" pitchFamily="34" charset="0"/>
              </a:rPr>
              <a:t>, 27 October. Available at: https://</a:t>
            </a:r>
            <a:r>
              <a:rPr lang="en-GB" sz="4000" b="0" i="0" u="none" strike="noStrike" dirty="0" err="1">
                <a:solidFill>
                  <a:srgbClr val="000000"/>
                </a:solidFill>
                <a:effectLst/>
                <a:latin typeface="Arial" panose="020B0604020202020204" pitchFamily="34" charset="0"/>
                <a:cs typeface="Arial" panose="020B0604020202020204" pitchFamily="34" charset="0"/>
              </a:rPr>
              <a:t>polarpedia.eu</a:t>
            </a:r>
            <a:r>
              <a:rPr lang="en-GB" sz="4000" b="0" i="0" u="none" strike="noStrike" dirty="0">
                <a:solidFill>
                  <a:srgbClr val="000000"/>
                </a:solidFill>
                <a:effectLst/>
                <a:latin typeface="Arial" panose="020B0604020202020204" pitchFamily="34" charset="0"/>
                <a:cs typeface="Arial" panose="020B0604020202020204" pitchFamily="34" charset="0"/>
              </a:rPr>
              <a:t>/</a:t>
            </a:r>
            <a:r>
              <a:rPr lang="en-GB" sz="4000" b="0" i="0" u="none" strike="noStrike" dirty="0" err="1">
                <a:solidFill>
                  <a:srgbClr val="000000"/>
                </a:solidFill>
                <a:effectLst/>
                <a:latin typeface="Arial" panose="020B0604020202020204" pitchFamily="34" charset="0"/>
                <a:cs typeface="Arial" panose="020B0604020202020204" pitchFamily="34" charset="0"/>
              </a:rPr>
              <a:t>en</a:t>
            </a:r>
            <a:r>
              <a:rPr lang="en-GB" sz="4000" b="0" i="0" u="none" strike="noStrike" dirty="0">
                <a:solidFill>
                  <a:srgbClr val="000000"/>
                </a:solidFill>
                <a:effectLst/>
                <a:latin typeface="Arial" panose="020B0604020202020204" pitchFamily="34" charset="0"/>
                <a:cs typeface="Arial" panose="020B0604020202020204" pitchFamily="34" charset="0"/>
              </a:rPr>
              <a:t>/alveolus/ (Accessed: 15 October 2023).</a:t>
            </a:r>
          </a:p>
          <a:p>
            <a:pPr marL="457200" indent="-457200">
              <a:buFont typeface="+mj-lt"/>
              <a:buAutoNum type="arabicPeriod"/>
            </a:pPr>
            <a:r>
              <a:rPr lang="en-GB" sz="4000" b="0" i="0" u="none" strike="noStrike" dirty="0">
                <a:solidFill>
                  <a:srgbClr val="000000"/>
                </a:solidFill>
                <a:effectLst/>
                <a:latin typeface="Arial" panose="020B0604020202020204" pitchFamily="34" charset="0"/>
                <a:cs typeface="Arial" panose="020B0604020202020204" pitchFamily="34" charset="0"/>
              </a:rPr>
              <a:t>Silva, P. L. and Rocco, P. R. M. (2018) ‘The basics of respiratory mechanics: ventilator-derived parameters’, </a:t>
            </a:r>
            <a:r>
              <a:rPr lang="en-GB" sz="4000" b="0" i="1" u="none" strike="noStrike" dirty="0">
                <a:solidFill>
                  <a:srgbClr val="000000"/>
                </a:solidFill>
                <a:effectLst/>
                <a:latin typeface="Arial" panose="020B0604020202020204" pitchFamily="34" charset="0"/>
                <a:cs typeface="Arial" panose="020B0604020202020204" pitchFamily="34" charset="0"/>
              </a:rPr>
              <a:t>Annals of translational medicine</a:t>
            </a:r>
            <a:r>
              <a:rPr lang="en-GB" sz="4000" b="0" i="0" u="none" strike="noStrike" dirty="0">
                <a:solidFill>
                  <a:srgbClr val="000000"/>
                </a:solidFill>
                <a:effectLst/>
                <a:latin typeface="Arial" panose="020B0604020202020204" pitchFamily="34" charset="0"/>
                <a:cs typeface="Arial" panose="020B0604020202020204" pitchFamily="34" charset="0"/>
              </a:rPr>
              <a:t>, 6(19), pp. 376–376. </a:t>
            </a:r>
            <a:r>
              <a:rPr lang="en-GB" sz="4000" b="0" i="0" u="none" strike="noStrike" dirty="0" err="1">
                <a:solidFill>
                  <a:srgbClr val="000000"/>
                </a:solidFill>
                <a:effectLst/>
                <a:latin typeface="Arial" panose="020B0604020202020204" pitchFamily="34" charset="0"/>
                <a:cs typeface="Arial" panose="020B0604020202020204" pitchFamily="34" charset="0"/>
              </a:rPr>
              <a:t>doi</a:t>
            </a:r>
            <a:r>
              <a:rPr lang="en-GB" sz="4000" b="0" i="0" u="none" strike="noStrike" dirty="0">
                <a:solidFill>
                  <a:srgbClr val="000000"/>
                </a:solidFill>
                <a:effectLst/>
                <a:latin typeface="Arial" panose="020B0604020202020204" pitchFamily="34" charset="0"/>
                <a:cs typeface="Arial" panose="020B0604020202020204" pitchFamily="34" charset="0"/>
              </a:rPr>
              <a:t>: 10.21037/atm.2018.06.06.</a:t>
            </a:r>
          </a:p>
          <a:p>
            <a:pPr marL="457200" indent="-457200">
              <a:buFont typeface="+mj-lt"/>
              <a:buAutoNum type="arabicPeriod"/>
            </a:pPr>
            <a:r>
              <a:rPr lang="en-GB" sz="4000" b="0" i="1" u="none" strike="noStrike" dirty="0">
                <a:solidFill>
                  <a:srgbClr val="000000"/>
                </a:solidFill>
                <a:effectLst/>
                <a:latin typeface="Arial" panose="020B0604020202020204" pitchFamily="34" charset="0"/>
                <a:cs typeface="Arial" panose="020B0604020202020204" pitchFamily="34" charset="0"/>
              </a:rPr>
              <a:t>The lungs</a:t>
            </a:r>
            <a:r>
              <a:rPr lang="en-GB" sz="4000" b="0" i="0" u="none" strike="noStrike" dirty="0">
                <a:solidFill>
                  <a:srgbClr val="000000"/>
                </a:solidFill>
                <a:effectLst/>
                <a:latin typeface="Arial" panose="020B0604020202020204" pitchFamily="34" charset="0"/>
                <a:cs typeface="Arial" panose="020B0604020202020204" pitchFamily="34" charset="0"/>
              </a:rPr>
              <a:t> (2022) </a:t>
            </a:r>
            <a:r>
              <a:rPr lang="en-GB" sz="4000" b="0" i="1" u="none" strike="noStrike" dirty="0">
                <a:solidFill>
                  <a:srgbClr val="000000"/>
                </a:solidFill>
                <a:effectLst/>
                <a:latin typeface="Arial" panose="020B0604020202020204" pitchFamily="34" charset="0"/>
                <a:cs typeface="Arial" panose="020B0604020202020204" pitchFamily="34" charset="0"/>
              </a:rPr>
              <a:t>MME</a:t>
            </a:r>
            <a:r>
              <a:rPr lang="en-GB" sz="4000" b="0" i="0" u="none" strike="noStrike" dirty="0">
                <a:solidFill>
                  <a:srgbClr val="000000"/>
                </a:solidFill>
                <a:effectLst/>
                <a:latin typeface="Arial" panose="020B0604020202020204" pitchFamily="34" charset="0"/>
                <a:cs typeface="Arial" panose="020B0604020202020204" pitchFamily="34" charset="0"/>
              </a:rPr>
              <a:t>. MME Revise. Available at: https://</a:t>
            </a:r>
            <a:r>
              <a:rPr lang="en-GB" sz="4000" b="0" i="0" u="none" strike="noStrike" dirty="0" err="1">
                <a:solidFill>
                  <a:srgbClr val="000000"/>
                </a:solidFill>
                <a:effectLst/>
                <a:latin typeface="Arial" panose="020B0604020202020204" pitchFamily="34" charset="0"/>
                <a:cs typeface="Arial" panose="020B0604020202020204" pitchFamily="34" charset="0"/>
              </a:rPr>
              <a:t>mmerevise.co.uk</a:t>
            </a:r>
            <a:r>
              <a:rPr lang="en-GB" sz="4000" b="0" i="0" u="none" strike="noStrike" dirty="0">
                <a:solidFill>
                  <a:srgbClr val="000000"/>
                </a:solidFill>
                <a:effectLst/>
                <a:latin typeface="Arial" panose="020B0604020202020204" pitchFamily="34" charset="0"/>
                <a:cs typeface="Arial" panose="020B0604020202020204" pitchFamily="34" charset="0"/>
              </a:rPr>
              <a:t>/</a:t>
            </a:r>
            <a:r>
              <a:rPr lang="en-GB" sz="4000" b="0" i="0" u="none" strike="noStrike" dirty="0" err="1">
                <a:solidFill>
                  <a:srgbClr val="000000"/>
                </a:solidFill>
                <a:effectLst/>
                <a:latin typeface="Arial" panose="020B0604020202020204" pitchFamily="34" charset="0"/>
                <a:cs typeface="Arial" panose="020B0604020202020204" pitchFamily="34" charset="0"/>
              </a:rPr>
              <a:t>gcse</a:t>
            </a:r>
            <a:r>
              <a:rPr lang="en-GB" sz="4000" b="0" i="0" u="none" strike="noStrike" dirty="0">
                <a:solidFill>
                  <a:srgbClr val="000000"/>
                </a:solidFill>
                <a:effectLst/>
                <a:latin typeface="Arial" panose="020B0604020202020204" pitchFamily="34" charset="0"/>
                <a:cs typeface="Arial" panose="020B0604020202020204" pitchFamily="34" charset="0"/>
              </a:rPr>
              <a:t>-biology-revision/the-lungs/ (Accessed: 15 October 2023).</a:t>
            </a:r>
          </a:p>
          <a:p>
            <a:pPr marL="457200" indent="-457200">
              <a:buFont typeface="+mj-lt"/>
              <a:buAutoNum type="arabicPeriod"/>
            </a:pPr>
            <a:r>
              <a:rPr lang="en-GB" sz="4000" b="0" i="1" u="none" strike="noStrike" dirty="0">
                <a:solidFill>
                  <a:srgbClr val="000000"/>
                </a:solidFill>
                <a:effectLst/>
                <a:latin typeface="Arial" panose="020B0604020202020204" pitchFamily="34" charset="0"/>
                <a:cs typeface="Arial" panose="020B0604020202020204" pitchFamily="34" charset="0"/>
              </a:rPr>
              <a:t>Tuberculosis (TB)</a:t>
            </a:r>
            <a:r>
              <a:rPr lang="en-GB" sz="4000" b="0" i="0" u="none" strike="noStrike" dirty="0">
                <a:solidFill>
                  <a:srgbClr val="000000"/>
                </a:solidFill>
                <a:effectLst/>
                <a:latin typeface="Arial" panose="020B0604020202020204" pitchFamily="34" charset="0"/>
                <a:cs typeface="Arial" panose="020B0604020202020204" pitchFamily="34" charset="0"/>
              </a:rPr>
              <a:t> (no date) </a:t>
            </a:r>
            <a:r>
              <a:rPr lang="en-GB" sz="4000" b="0" i="1" u="none" strike="noStrike" dirty="0" err="1">
                <a:solidFill>
                  <a:srgbClr val="000000"/>
                </a:solidFill>
                <a:effectLst/>
                <a:latin typeface="Arial" panose="020B0604020202020204" pitchFamily="34" charset="0"/>
                <a:cs typeface="Arial" panose="020B0604020202020204" pitchFamily="34" charset="0"/>
              </a:rPr>
              <a:t>nhs.uk</a:t>
            </a:r>
            <a:r>
              <a:rPr lang="en-GB" sz="4000" b="0" i="0" u="none" strike="noStrike" dirty="0">
                <a:solidFill>
                  <a:srgbClr val="000000"/>
                </a:solidFill>
                <a:effectLst/>
                <a:latin typeface="Arial" panose="020B0604020202020204" pitchFamily="34" charset="0"/>
                <a:cs typeface="Arial" panose="020B0604020202020204" pitchFamily="34" charset="0"/>
              </a:rPr>
              <a:t>. Available at: https://</a:t>
            </a:r>
            <a:r>
              <a:rPr lang="en-GB" sz="4000" b="0" i="0" u="none" strike="noStrike" dirty="0" err="1">
                <a:solidFill>
                  <a:srgbClr val="000000"/>
                </a:solidFill>
                <a:effectLst/>
                <a:latin typeface="Arial" panose="020B0604020202020204" pitchFamily="34" charset="0"/>
                <a:cs typeface="Arial" panose="020B0604020202020204" pitchFamily="34" charset="0"/>
              </a:rPr>
              <a:t>www.nhs.uk</a:t>
            </a:r>
            <a:r>
              <a:rPr lang="en-GB" sz="4000" b="0" i="0" u="none" strike="noStrike" dirty="0">
                <a:solidFill>
                  <a:srgbClr val="000000"/>
                </a:solidFill>
                <a:effectLst/>
                <a:latin typeface="Arial" panose="020B0604020202020204" pitchFamily="34" charset="0"/>
                <a:cs typeface="Arial" panose="020B0604020202020204" pitchFamily="34" charset="0"/>
              </a:rPr>
              <a:t>/conditions/tuberculosis-tb/ (Accessed: 15 October 2023).</a:t>
            </a:r>
          </a:p>
          <a:p>
            <a:pPr marL="457200" indent="-457200">
              <a:buFont typeface="+mj-lt"/>
              <a:buAutoNum type="arabicPeriod"/>
            </a:pPr>
            <a:r>
              <a:rPr lang="en-GB" sz="4000" b="0" i="0" u="none" strike="noStrike" dirty="0" err="1">
                <a:solidFill>
                  <a:srgbClr val="000000"/>
                </a:solidFill>
                <a:effectLst/>
                <a:latin typeface="Arial" panose="020B0604020202020204" pitchFamily="34" charset="0"/>
                <a:cs typeface="Arial" panose="020B0604020202020204" pitchFamily="34" charset="0"/>
              </a:rPr>
              <a:t>Welthi</a:t>
            </a:r>
            <a:r>
              <a:rPr lang="en-GB" sz="4000" b="0" i="0" u="none" strike="noStrike" dirty="0">
                <a:solidFill>
                  <a:srgbClr val="000000"/>
                </a:solidFill>
                <a:effectLst/>
                <a:latin typeface="Arial" panose="020B0604020202020204" pitchFamily="34" charset="0"/>
                <a:cs typeface="Arial" panose="020B0604020202020204" pitchFamily="34" charset="0"/>
              </a:rPr>
              <a:t> (2018) </a:t>
            </a:r>
            <a:r>
              <a:rPr lang="en-GB" sz="4000" b="0" i="1" u="none" strike="noStrike" dirty="0">
                <a:solidFill>
                  <a:srgbClr val="000000"/>
                </a:solidFill>
                <a:effectLst/>
                <a:latin typeface="Arial" panose="020B0604020202020204" pitchFamily="34" charset="0"/>
                <a:cs typeface="Arial" panose="020B0604020202020204" pitchFamily="34" charset="0"/>
              </a:rPr>
              <a:t>Misdiagnosis of lung mass is taken as TB</a:t>
            </a:r>
            <a:r>
              <a:rPr lang="en-GB" sz="4000" b="0" i="0" u="none" strike="noStrike" dirty="0">
                <a:solidFill>
                  <a:srgbClr val="000000"/>
                </a:solidFill>
                <a:effectLst/>
                <a:latin typeface="Arial" panose="020B0604020202020204" pitchFamily="34" charset="0"/>
                <a:cs typeface="Arial" panose="020B0604020202020204" pitchFamily="34" charset="0"/>
              </a:rPr>
              <a:t>, </a:t>
            </a:r>
            <a:r>
              <a:rPr lang="en-GB" sz="4000" b="0" i="1" u="none" strike="noStrike" dirty="0" err="1">
                <a:solidFill>
                  <a:srgbClr val="000000"/>
                </a:solidFill>
                <a:effectLst/>
                <a:latin typeface="Arial" panose="020B0604020202020204" pitchFamily="34" charset="0"/>
                <a:cs typeface="Arial" panose="020B0604020202020204" pitchFamily="34" charset="0"/>
              </a:rPr>
              <a:t>Welthi</a:t>
            </a:r>
            <a:r>
              <a:rPr lang="en-GB" sz="4000" b="0" i="0" u="none" strike="noStrike" dirty="0">
                <a:solidFill>
                  <a:srgbClr val="000000"/>
                </a:solidFill>
                <a:effectLst/>
                <a:latin typeface="Arial" panose="020B0604020202020204" pitchFamily="34" charset="0"/>
                <a:cs typeface="Arial" panose="020B0604020202020204" pitchFamily="34" charset="0"/>
              </a:rPr>
              <a:t>. Available at: https://</a:t>
            </a:r>
            <a:r>
              <a:rPr lang="en-GB" sz="4000" b="0" i="0" u="none" strike="noStrike" dirty="0" err="1">
                <a:solidFill>
                  <a:srgbClr val="000000"/>
                </a:solidFill>
                <a:effectLst/>
                <a:latin typeface="Arial" panose="020B0604020202020204" pitchFamily="34" charset="0"/>
                <a:cs typeface="Arial" panose="020B0604020202020204" pitchFamily="34" charset="0"/>
              </a:rPr>
              <a:t>www.welthi.com</a:t>
            </a:r>
            <a:r>
              <a:rPr lang="en-GB" sz="4000" b="0" i="0" u="none" strike="noStrike" dirty="0">
                <a:solidFill>
                  <a:srgbClr val="000000"/>
                </a:solidFill>
                <a:effectLst/>
                <a:latin typeface="Arial" panose="020B0604020202020204" pitchFamily="34" charset="0"/>
                <a:cs typeface="Arial" panose="020B0604020202020204" pitchFamily="34" charset="0"/>
              </a:rPr>
              <a:t>/Misdiagnosis-of-lung-mass-is-taken-as-TB-   (Accessed: 13 October 2023).</a:t>
            </a:r>
          </a:p>
          <a:p>
            <a:pPr marL="457200" indent="-457200">
              <a:buFont typeface="+mj-lt"/>
              <a:buAutoNum type="arabicParenR"/>
            </a:pPr>
            <a:endParaRPr lang="en-GB" sz="2300" b="0" i="0" u="none" strike="noStrike" dirty="0">
              <a:solidFill>
                <a:srgbClr val="000000"/>
              </a:solidFill>
              <a:effectLst/>
              <a:latin typeface="Arial" panose="020B0604020202020204" pitchFamily="34" charset="0"/>
              <a:cs typeface="Arial" panose="020B0604020202020204" pitchFamily="34" charset="0"/>
            </a:endParaRPr>
          </a:p>
          <a:p>
            <a:pPr marL="0" indent="0">
              <a:buNone/>
            </a:pPr>
            <a:endParaRPr lang="en-GB" sz="1600" b="0" i="0" u="none" strike="noStrike" dirty="0">
              <a:solidFill>
                <a:srgbClr val="000000"/>
              </a:solidFill>
              <a:effectLst/>
              <a:latin typeface="Arial" panose="020B0604020202020204" pitchFamily="34" charset="0"/>
              <a:cs typeface="Arial" panose="020B0604020202020204" pitchFamily="34" charset="0"/>
            </a:endParaRPr>
          </a:p>
          <a:p>
            <a:pPr algn="l"/>
            <a:endParaRPr lang="en-GB" b="0" i="0" u="none" strike="noStrike" dirty="0">
              <a:solidFill>
                <a:srgbClr val="000000"/>
              </a:solidFill>
              <a:effectLst/>
              <a:latin typeface="Helvetica Neue" panose="02000503000000020004" pitchFamily="2" charset="0"/>
            </a:endParaRPr>
          </a:p>
          <a:p>
            <a:pPr marL="0" indent="0">
              <a:buNone/>
            </a:pPr>
            <a:endParaRPr lang="en-GB" b="0" i="0" u="none" strike="noStrike" dirty="0">
              <a:solidFill>
                <a:srgbClr val="000000"/>
              </a:solidFill>
              <a:effectLst/>
              <a:latin typeface="Helvetica Neue" panose="02000503000000020004" pitchFamily="2" charset="0"/>
            </a:endParaRPr>
          </a:p>
          <a:p>
            <a:pPr marL="0" indent="0">
              <a:buNone/>
            </a:pPr>
            <a:br>
              <a:rPr lang="en-GB" dirty="0"/>
            </a:br>
            <a:br>
              <a:rPr lang="en-GB" dirty="0"/>
            </a:br>
            <a:br>
              <a:rPr lang="en-GB" dirty="0"/>
            </a:br>
            <a:br>
              <a:rPr lang="en-GB" dirty="0"/>
            </a:br>
            <a:br>
              <a:rPr lang="en-GB" dirty="0"/>
            </a:br>
            <a:br>
              <a:rPr lang="en-GB" dirty="0"/>
            </a:br>
            <a:endParaRPr lang="en-US" dirty="0"/>
          </a:p>
        </p:txBody>
      </p:sp>
    </p:spTree>
    <p:extLst>
      <p:ext uri="{BB962C8B-B14F-4D97-AF65-F5344CB8AC3E}">
        <p14:creationId xmlns:p14="http://schemas.microsoft.com/office/powerpoint/2010/main" val="294955371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{1BCFE738-F182-9C49-B5B3-0FB05F119E3D}tf10001060_mac</Template>
  <TotalTime>407</TotalTime>
  <Words>859</Words>
  <Application>Microsoft Macintosh PowerPoint</Application>
  <PresentationFormat>Widescreen</PresentationFormat>
  <Paragraphs>60</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Helvetica Neue</vt:lpstr>
      <vt:lpstr>Trebuchet MS</vt:lpstr>
      <vt:lpstr>Wingdings</vt:lpstr>
      <vt:lpstr>Wingdings 3</vt:lpstr>
      <vt:lpstr>Facet</vt:lpstr>
      <vt:lpstr>     Introduction to Physiology Module code: BMHP5003  Individual academic poster presentation Respiratory System                              Student name: Alexandra Bizga Student id: 2018352                    Lecturer name: Raheela Shaikh                                          Gillian Weaver </vt:lpstr>
      <vt:lpstr>PowerPoint Presentation</vt:lpstr>
      <vt:lpstr>Refferences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Introduction to Physiology  Individual academic poster presentation           Module code: BMHP5003                   Student name: Alexandra Bizga Student id: 2018352                    Lecturer name: Raheela Shaikh                                          Gillian Weaver </dc:title>
  <dc:creator>Alexandra Bizga (2018352)</dc:creator>
  <cp:lastModifiedBy>Alexandra Bizga (2018352)</cp:lastModifiedBy>
  <cp:revision>26</cp:revision>
  <cp:lastPrinted>2023-10-04T10:50:32Z</cp:lastPrinted>
  <dcterms:created xsi:type="dcterms:W3CDTF">2023-10-04T10:28:35Z</dcterms:created>
  <dcterms:modified xsi:type="dcterms:W3CDTF">2023-10-17T10:34:48Z</dcterms:modified>
</cp:coreProperties>
</file>