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6" r:id="rId1"/>
  </p:sldMasterIdLst>
  <p:notesMasterIdLst>
    <p:notesMasterId r:id="rId3"/>
  </p:notesMasterIdLst>
  <p:sldIdLst>
    <p:sldId id="256" r:id="rId2"/>
  </p:sldIdLst>
  <p:sldSz cx="9906000" cy="6858000" type="A4"/>
  <p:notesSz cx="7772400" cy="10058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12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79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C73A3"/>
    <a:srgbClr val="FCD5B6"/>
    <a:srgbClr val="C4C9E2"/>
    <a:srgbClr val="E8E8E8"/>
    <a:srgbClr val="FEEBBA"/>
    <a:srgbClr val="F59932"/>
    <a:srgbClr val="31459C"/>
    <a:srgbClr val="FDBB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7572" autoAdjust="0"/>
    <p:restoredTop sz="94660"/>
  </p:normalViewPr>
  <p:slideViewPr>
    <p:cSldViewPr>
      <p:cViewPr varScale="1">
        <p:scale>
          <a:sx n="94" d="100"/>
          <a:sy n="94" d="100"/>
        </p:scale>
        <p:origin x="1426" y="120"/>
      </p:cViewPr>
      <p:guideLst>
        <p:guide orient="horz" pos="2160"/>
        <p:guide pos="312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7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>
            <a:extLst>
              <a:ext uri="{FF2B5EF4-FFF2-40B4-BE49-F238E27FC236}">
                <a16:creationId xmlns:a16="http://schemas.microsoft.com/office/drawing/2014/main" id="{14FDE2A3-6E78-48CB-B4FB-50F4CC6FD191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62050" y="763588"/>
            <a:ext cx="5445125" cy="3770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64EFED2A-CE5B-4CA3-941C-410D04DDA690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 bwMode="auto">
          <a:xfrm>
            <a:off x="777875" y="4776789"/>
            <a:ext cx="6216650" cy="45243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altLang="en-US" noProof="0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97C97CDC-3B85-4E7B-B55F-316E0BD44C35}"/>
              </a:ext>
            </a:extLst>
          </p:cNvPr>
          <p:cNvSpPr>
            <a:spLocks noGrp="1" noChangeArrowheads="1"/>
          </p:cNvSpPr>
          <p:nvPr>
            <p:ph type="hdr"/>
          </p:nvPr>
        </p:nvSpPr>
        <p:spPr bwMode="auto">
          <a:xfrm>
            <a:off x="1" y="1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53F93A5F-E45A-49E0-A2E0-FDA76A978BC3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4398963" y="1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F19F4FBE-1945-4CE6-BB72-11513ABACA8C}"/>
              </a:ext>
            </a:extLst>
          </p:cNvPr>
          <p:cNvSpPr>
            <a:spLocks noGrp="1" noChangeArrowheads="1"/>
          </p:cNvSpPr>
          <p:nvPr>
            <p:ph type="ftr"/>
          </p:nvPr>
        </p:nvSpPr>
        <p:spPr bwMode="auto">
          <a:xfrm>
            <a:off x="1" y="9555164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4" name="Rectangle 6">
            <a:extLst>
              <a:ext uri="{FF2B5EF4-FFF2-40B4-BE49-F238E27FC236}">
                <a16:creationId xmlns:a16="http://schemas.microsoft.com/office/drawing/2014/main" id="{ED12A248-2048-495D-A9CC-75EB67A8C2D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4398963" y="9555164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fld id="{7F894100-8EA6-4503-83C3-C274F14A512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197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77988" indent="-299317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197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97270" indent="-238742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197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75940" indent="-238742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197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154610" indent="-238742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197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394539" algn="l" defTabSz="957816" rtl="0" eaLnBrk="1" latinLnBrk="0" hangingPunct="1">
      <a:defRPr sz="1257" kern="1200">
        <a:solidFill>
          <a:schemeClr val="tx1"/>
        </a:solidFill>
        <a:latin typeface="+mn-lt"/>
        <a:ea typeface="+mn-ea"/>
        <a:cs typeface="+mn-cs"/>
      </a:defRPr>
    </a:lvl6pPr>
    <a:lvl7pPr marL="2873447" algn="l" defTabSz="957816" rtl="0" eaLnBrk="1" latinLnBrk="0" hangingPunct="1">
      <a:defRPr sz="1257" kern="1200">
        <a:solidFill>
          <a:schemeClr val="tx1"/>
        </a:solidFill>
        <a:latin typeface="+mn-lt"/>
        <a:ea typeface="+mn-ea"/>
        <a:cs typeface="+mn-cs"/>
      </a:defRPr>
    </a:lvl7pPr>
    <a:lvl8pPr marL="3352355" algn="l" defTabSz="957816" rtl="0" eaLnBrk="1" latinLnBrk="0" hangingPunct="1">
      <a:defRPr sz="1257" kern="1200">
        <a:solidFill>
          <a:schemeClr val="tx1"/>
        </a:solidFill>
        <a:latin typeface="+mn-lt"/>
        <a:ea typeface="+mn-ea"/>
        <a:cs typeface="+mn-cs"/>
      </a:defRPr>
    </a:lvl8pPr>
    <a:lvl9pPr marL="3831263" algn="l" defTabSz="957816" rtl="0" eaLnBrk="1" latinLnBrk="0" hangingPunct="1">
      <a:defRPr sz="1257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>
            <a:extLst>
              <a:ext uri="{FF2B5EF4-FFF2-40B4-BE49-F238E27FC236}">
                <a16:creationId xmlns:a16="http://schemas.microsoft.com/office/drawing/2014/main" id="{6C354DE3-E6EF-4DD2-BC4C-150E3923D17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5BB60D2-BBEF-4618-87AB-95DACC51866B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099" name="Rectangle 1">
            <a:extLst>
              <a:ext uri="{FF2B5EF4-FFF2-40B4-BE49-F238E27FC236}">
                <a16:creationId xmlns:a16="http://schemas.microsoft.com/office/drawing/2014/main" id="{FC914F96-FEAD-4214-8082-2361344DB3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2050" y="763588"/>
            <a:ext cx="5446713" cy="37719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00" name="Rectangle 2">
            <a:extLst>
              <a:ext uri="{FF2B5EF4-FFF2-40B4-BE49-F238E27FC236}">
                <a16:creationId xmlns:a16="http://schemas.microsoft.com/office/drawing/2014/main" id="{1E4B8AAA-CE6D-4C4D-AB97-E9A4563D239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777875" y="4776789"/>
            <a:ext cx="6218238" cy="4525962"/>
          </a:xfrm>
        </p:spPr>
        <p:txBody>
          <a:bodyPr wrap="none" anchor="ctr"/>
          <a:lstStyle/>
          <a:p>
            <a:pPr>
              <a:defRPr/>
            </a:pPr>
            <a:endParaRPr lang="en-US" altLang="en-US" sz="168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FF5F2F-33F0-4EBC-84C0-9DAF4A7C0F05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C6CCE-3F02-469C-BF2E-471F03A2BCA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655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67C5F4-AD60-47D2-A7E2-C4DE7E68D77B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3A170-1F59-4822-A604-46C9CC4B5F5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8447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14D80A-EFF7-4BF2-80A3-7DB616BD952A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16C47-4874-4DD4-A2FF-7E142418BD0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0068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3B34D5-E6FE-4D4F-A6B8-035717DF3C0E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5523-31F3-4C12-8FC7-30D93D9AF0E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4353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E1C981-F67B-4136-80D6-CB2C79E4CF57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EADD-D317-461A-89AA-DCA8C9342A6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40894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084727-C2EA-447E-AC57-0D1B8DB3D95A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CC7B2-990B-450A-8020-A82912857C9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2018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A54C47-7840-41A0-AD65-4F785E0FFAA2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BD7A-B603-434F-B2D8-13EA3B6A2E6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9116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63BDAA-80D0-49F9-9A08-137BFFE3B7B0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AAF80-E63C-4885-90CC-7C67018EAD0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3014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27D425-9BA5-46E1-819A-8BEF340773E3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ECB1-73A0-4EA2-B731-69DD192D5E6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8996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14DE71-8274-4803-BA3D-6E487092EFE6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3CC70-B063-4953-9431-0DBDE7D5D3E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8093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54D04B-EF8E-4306-9390-3BBEB97A0913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55D5-037B-40AE-9063-9F3172F4C5D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6314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9000"/>
            <a:lum/>
          </a:blip>
          <a:srcRect/>
          <a:stretch>
            <a:fillRect l="-26000" r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3249E2B-C355-407A-9B8D-0D2C26DA2006}" type="datetimeFigureOut">
              <a:rPr lang="en-US" smtClean="0"/>
              <a:pPr>
                <a:defRPr/>
              </a:pPr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8BC3A7-0B35-473B-A244-771367A5474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2713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226D64F-E922-42E1-BE04-32DFBBA55E3B}"/>
              </a:ext>
            </a:extLst>
          </p:cNvPr>
          <p:cNvSpPr txBox="1"/>
          <p:nvPr/>
        </p:nvSpPr>
        <p:spPr>
          <a:xfrm>
            <a:off x="76200" y="23406"/>
            <a:ext cx="4842478" cy="646331"/>
          </a:xfrm>
          <a:prstGeom prst="rect">
            <a:avLst/>
          </a:prstGeom>
          <a:solidFill>
            <a:srgbClr val="FDBB12"/>
          </a:solidFill>
        </p:spPr>
        <p:txBody>
          <a:bodyPr wrap="square" numCol="1" anchor="ctr">
            <a:spAutoFit/>
          </a:bodyPr>
          <a:lstStyle/>
          <a:p>
            <a:pPr algn="ctr"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   </a:t>
            </a:r>
            <a:r>
              <a:rPr lang="en-US" sz="1200" b="1" u="sng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Shamim  </a:t>
            </a:r>
            <a:r>
              <a:rPr lang="en-US" sz="1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1200" b="1" u="sng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ounis</a:t>
            </a:r>
            <a:endParaRPr lang="en-US" sz="1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/>
            </a:pPr>
            <a:r>
              <a:rPr lang="en-US" sz="1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2313915</a:t>
            </a:r>
          </a:p>
          <a:p>
            <a:pPr algn="ctr">
              <a:defRPr/>
            </a:pPr>
            <a:r>
              <a:rPr lang="en-US" sz="1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LCLM5006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0D983A-A397-4C5A-B617-8166083F4803}"/>
              </a:ext>
            </a:extLst>
          </p:cNvPr>
          <p:cNvSpPr txBox="1"/>
          <p:nvPr/>
        </p:nvSpPr>
        <p:spPr>
          <a:xfrm>
            <a:off x="4284837" y="958840"/>
            <a:ext cx="3868563" cy="630942"/>
          </a:xfrm>
          <a:prstGeom prst="rect">
            <a:avLst/>
          </a:prstGeom>
          <a:solidFill>
            <a:srgbClr val="E8E8E8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searched Google Scholar and library databases for peer-reviewed literature and validated theories.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Keywords included EI, emotional awareness, academic success, stress, mindfulness, procrastination and motivation.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also included personal reflection to critically reflect on emotional regulation and mindfulness.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4B74A2-C0FE-4020-B099-AC2E4C5B33F5}"/>
              </a:ext>
            </a:extLst>
          </p:cNvPr>
          <p:cNvSpPr txBox="1"/>
          <p:nvPr/>
        </p:nvSpPr>
        <p:spPr>
          <a:xfrm>
            <a:off x="76198" y="2510163"/>
            <a:ext cx="1905001" cy="1723284"/>
          </a:xfrm>
          <a:prstGeom prst="rect">
            <a:avLst/>
          </a:prstGeom>
          <a:solidFill>
            <a:srgbClr val="FCD5B6"/>
          </a:solidFill>
          <a:ln>
            <a:solidFill>
              <a:schemeClr val="tx1"/>
            </a:solidFill>
          </a:ln>
        </p:spPr>
        <p:txBody>
          <a:bodyPr wrap="square">
            <a:noAutofit/>
          </a:bodyPr>
          <a:lstStyle/>
          <a:p>
            <a:pPr marL="228600" indent="-228600">
              <a:buFont typeface="+mj-lt"/>
              <a:buAutoNum type="arabicPeriod"/>
              <a:defRPr/>
            </a:pPr>
            <a:r>
              <a:rPr lang="en-US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Influence Of Emotions On Thinking And Decision-making</a:t>
            </a:r>
          </a:p>
          <a:p>
            <a:pPr>
              <a:defRPr/>
            </a:pPr>
            <a:endParaRPr lang="en-US" sz="7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Stress: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affects attention and decisions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Confidence: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drives difficult tasks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Deadlines: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trigger anxiety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Regulation: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emotions support thinking (Salovey, 1997)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Awareness: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pause, separate feelings from feedback, choose rationally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1AF3D05-60E1-4C44-A903-23740DEF2EB7}"/>
              </a:ext>
            </a:extLst>
          </p:cNvPr>
          <p:cNvSpPr txBox="1"/>
          <p:nvPr/>
        </p:nvSpPr>
        <p:spPr>
          <a:xfrm>
            <a:off x="6944564" y="4523780"/>
            <a:ext cx="1469956" cy="920026"/>
          </a:xfrm>
          <a:prstGeom prst="rect">
            <a:avLst/>
          </a:prstGeom>
          <a:solidFill>
            <a:srgbClr val="FCD5B6"/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>
              <a:defRPr/>
            </a:pPr>
            <a:r>
              <a:rPr lang="en-US" sz="7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my reflection, I have observed that being mindful and being able to regulate emotions can help with focus and reactions to pressure when practised regularly.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704718-35B3-4365-8020-1786B81BF482}"/>
              </a:ext>
            </a:extLst>
          </p:cNvPr>
          <p:cNvSpPr txBox="1"/>
          <p:nvPr/>
        </p:nvSpPr>
        <p:spPr>
          <a:xfrm>
            <a:off x="6938330" y="5473987"/>
            <a:ext cx="2857147" cy="1261884"/>
          </a:xfrm>
          <a:prstGeom prst="rect">
            <a:avLst/>
          </a:prstGeom>
          <a:solidFill>
            <a:srgbClr val="FEEBBA"/>
          </a:solidFill>
          <a:ln>
            <a:solidFill>
              <a:schemeClr val="tx1"/>
            </a:solidFill>
          </a:ln>
        </p:spPr>
        <p:txBody>
          <a:bodyPr wrap="square" anchor="ctr">
            <a:spAutoFit/>
          </a:bodyPr>
          <a:lstStyle/>
          <a:p>
            <a:pPr>
              <a:defRPr/>
            </a:pPr>
            <a:r>
              <a:rPr lang="en-US" sz="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R="0" indent="-457200"/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Conboy, A. and Clancy, K., (2023). Non-judgemental attention with intention: mindfulness in the curriculum at home and abroad.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and New Developments 5p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R="0" indent="-457200"/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Jeno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L.M.,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Nylehn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Hole, T.N.,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Raaheim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Velle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 and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Vandvik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V., (2023). Motivational determinants of students’ academic functioning: The role of autonomy-support, autonomous motivation, and perceived competence.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Scandinavian Journal of Educational Research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67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pp.194-211.</a:t>
            </a:r>
          </a:p>
          <a:p>
            <a:pPr marR="0" indent="-457200"/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Kozubal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Szuster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Wielgopolan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(2023). Emotional regulation strategies in daily life: the intensity of emotions and regulation choice.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p.1218694.</a:t>
            </a:r>
          </a:p>
          <a:p>
            <a:pPr marR="0" indent="-457200"/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Li, Y., Liu, C.,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Huo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Z., Zhang, L., Han, J., Li, Q. and Feng, T., (2024). Task aversiveness and outcome value mediate the relationship between self-control and academic procrastination among primary school students: Self-control and academic procrastination.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of Psychology of Education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39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pp.3029-3045.</a:t>
            </a:r>
          </a:p>
          <a:p>
            <a:pPr marR="0" indent="-457200"/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Mayer, J.D., Salovey, P. and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Sluyter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(1997).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emotional intelligence?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(Doctoral dissertation).</a:t>
            </a:r>
          </a:p>
          <a:p>
            <a:pPr marR="0" indent="-457200"/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Pashchenko, O.,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Medvedovska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Terkhanova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Baidak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Danyliuk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(2024). The impact of emotional intelligence on academic achievement. </a:t>
            </a:r>
            <a:r>
              <a:rPr lang="en-GB" sz="4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PrOsvita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(2), pp.57-70.</a:t>
            </a:r>
          </a:p>
          <a:p>
            <a:pPr marR="0" indent="-457200"/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Phan, M.L., Renshaw, T.L.,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Caramanico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Greeson, J.M.,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MacKenzie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E., Atkinson-Diaz, Z.,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Doppelt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Tai, H., Mandell, D.S. and </a:t>
            </a:r>
            <a:r>
              <a:rPr lang="en-GB" sz="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Nuske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H.J., (2022). Mindfulness-based school interventions: A systematic review of outcome evidence quality by study design.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Mindfulness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(7), pp.1591-1613.</a:t>
            </a:r>
          </a:p>
          <a:p>
            <a:pPr marR="0" indent="-457200"/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Raugh, I.M. and Strauss, G.P., (2024). Integrating mindfulness into the extended process model of emotion regulation: The dual-mode model of mindful emotion regulation.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Emotion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</a:t>
            </a:r>
            <a:r>
              <a:rPr lang="en-GB" sz="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p.847.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DA1EE88-5A7D-452F-9B66-3A462A1CDE61}"/>
              </a:ext>
            </a:extLst>
          </p:cNvPr>
          <p:cNvSpPr txBox="1"/>
          <p:nvPr/>
        </p:nvSpPr>
        <p:spPr>
          <a:xfrm>
            <a:off x="4238117" y="1907500"/>
            <a:ext cx="1634762" cy="2677656"/>
          </a:xfrm>
          <a:prstGeom prst="rect">
            <a:avLst/>
          </a:prstGeom>
          <a:solidFill>
            <a:srgbClr val="C4C9E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indent="-228600">
              <a:buFont typeface="+mj-lt"/>
              <a:buAutoNum type="arabicPeriod"/>
              <a:defRPr/>
            </a:pPr>
            <a:r>
              <a:rPr lang="en-US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Factors Contributing To Academic Success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stress can reduce concentration and confidence.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Autonomy can make academic tasks more meaningful and sustainable (</a:t>
            </a:r>
            <a:r>
              <a:rPr lang="en-US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Jeno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2023).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Resilience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me view setbacks and feedback as opportunities to learn.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purposeful responses and is positively related to academic performance (Pashchenko et al., 2024).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4951F7-37F3-4947-A370-4C6B4D1F5C95}"/>
              </a:ext>
            </a:extLst>
          </p:cNvPr>
          <p:cNvSpPr txBox="1"/>
          <p:nvPr/>
        </p:nvSpPr>
        <p:spPr>
          <a:xfrm>
            <a:off x="3623143" y="4690646"/>
            <a:ext cx="3246288" cy="30777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indent="-228600">
              <a:buFont typeface="+mj-lt"/>
              <a:buAutoNum type="arabicPeriod" startAt="2"/>
              <a:defRPr/>
            </a:pPr>
            <a:r>
              <a:rPr lang="en-US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Emotional Intelligence to procrastination, anxiety and low motivation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DD0375-1F9D-444F-B696-E27C82248B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609"/>
          <a:stretch/>
        </p:blipFill>
        <p:spPr>
          <a:xfrm>
            <a:off x="5856158" y="5068463"/>
            <a:ext cx="1017082" cy="166302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CF373A0-AC3C-4E9D-A8E3-78986E3081DC}"/>
              </a:ext>
            </a:extLst>
          </p:cNvPr>
          <p:cNvSpPr/>
          <p:nvPr/>
        </p:nvSpPr>
        <p:spPr>
          <a:xfrm>
            <a:off x="76199" y="958840"/>
            <a:ext cx="1574824" cy="11968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(EI) = managing emotions to guide thinking and decisions (Salovey, 1997)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Impact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emotions shape attention, judgement, coping and perseverance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Poster Explores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emotional awareness, achievement, mindfulness and regulation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1204344-E797-4CBD-AB1A-CE1989093344}"/>
              </a:ext>
            </a:extLst>
          </p:cNvPr>
          <p:cNvSpPr txBox="1"/>
          <p:nvPr/>
        </p:nvSpPr>
        <p:spPr>
          <a:xfrm>
            <a:off x="76200" y="666213"/>
            <a:ext cx="3481301" cy="246221"/>
          </a:xfrm>
          <a:prstGeom prst="rect">
            <a:avLst/>
          </a:prstGeom>
          <a:solidFill>
            <a:srgbClr val="FDBB1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8FE8790-F7B4-4174-80D3-7EF014720C12}"/>
              </a:ext>
            </a:extLst>
          </p:cNvPr>
          <p:cNvSpPr txBox="1"/>
          <p:nvPr/>
        </p:nvSpPr>
        <p:spPr>
          <a:xfrm>
            <a:off x="3624053" y="671369"/>
            <a:ext cx="6173644" cy="246221"/>
          </a:xfrm>
          <a:prstGeom prst="rect">
            <a:avLst/>
          </a:prstGeom>
          <a:solidFill>
            <a:srgbClr val="FDBB1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44D6A59-F887-4D96-BE73-0B2B57C983E7}"/>
              </a:ext>
            </a:extLst>
          </p:cNvPr>
          <p:cNvSpPr txBox="1"/>
          <p:nvPr/>
        </p:nvSpPr>
        <p:spPr>
          <a:xfrm>
            <a:off x="76200" y="2209800"/>
            <a:ext cx="3481301" cy="246221"/>
          </a:xfrm>
          <a:prstGeom prst="rect">
            <a:avLst/>
          </a:prstGeom>
          <a:solidFill>
            <a:srgbClr val="FDBB1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1. Analyse Emotional Awareness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BC15DBD-D094-4C92-B6F5-2D6F80E5D535}"/>
              </a:ext>
            </a:extLst>
          </p:cNvPr>
          <p:cNvSpPr txBox="1"/>
          <p:nvPr/>
        </p:nvSpPr>
        <p:spPr>
          <a:xfrm>
            <a:off x="2130192" y="4287589"/>
            <a:ext cx="1427308" cy="24482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noAutofit/>
          </a:bodyPr>
          <a:lstStyle/>
          <a:p>
            <a:pPr marL="228600" indent="-228600">
              <a:buFont typeface="+mj-lt"/>
              <a:buAutoNum type="arabicPeriod" startAt="2"/>
              <a:defRPr/>
            </a:pPr>
            <a:r>
              <a:rPr lang="en-US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Emotional Awareness And Self-regulation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Spot triggers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notice stress signs early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Label &amp; journal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separate task anxiety from self-doubt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Reframe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not suppress emotions (</a:t>
            </a:r>
            <a:r>
              <a:rPr lang="en-US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Kozubal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2023)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Mindfulness</a:t>
            </a:r>
          </a:p>
          <a:p>
            <a:pPr marL="628650" lvl="1" indent="-171450">
              <a:buFont typeface="Arial" panose="020B0604020202020204" pitchFamily="34" charset="0"/>
              <a:buChar char="•"/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calmer, considered responses (Raugh and Strauss, 2024)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E3E2951-D662-48AC-804D-6739BC1AC166}"/>
              </a:ext>
            </a:extLst>
          </p:cNvPr>
          <p:cNvSpPr txBox="1"/>
          <p:nvPr/>
        </p:nvSpPr>
        <p:spPr>
          <a:xfrm>
            <a:off x="3624053" y="1628347"/>
            <a:ext cx="3246288" cy="246221"/>
          </a:xfrm>
          <a:prstGeom prst="rect">
            <a:avLst/>
          </a:prstGeom>
          <a:solidFill>
            <a:srgbClr val="FDBB1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2. Evaluate Emotional Intelligence In Academic Success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CC8804C-4E4D-4E83-8AFC-991D499459A0}"/>
              </a:ext>
            </a:extLst>
          </p:cNvPr>
          <p:cNvSpPr txBox="1"/>
          <p:nvPr/>
        </p:nvSpPr>
        <p:spPr>
          <a:xfrm>
            <a:off x="6938330" y="1628347"/>
            <a:ext cx="2857148" cy="246221"/>
          </a:xfrm>
          <a:prstGeom prst="rect">
            <a:avLst/>
          </a:prstGeom>
          <a:solidFill>
            <a:srgbClr val="FDBB1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3. Critical Reflection on Personal Experience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C180DB6-F62A-4212-9DCF-04884868B8D7}"/>
              </a:ext>
            </a:extLst>
          </p:cNvPr>
          <p:cNvSpPr txBox="1"/>
          <p:nvPr/>
        </p:nvSpPr>
        <p:spPr>
          <a:xfrm>
            <a:off x="6940548" y="1907499"/>
            <a:ext cx="1473973" cy="129513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noAutofit/>
          </a:bodyPr>
          <a:lstStyle/>
          <a:p>
            <a:pPr marL="228600" indent="-228600">
              <a:buFont typeface="+mj-lt"/>
              <a:buAutoNum type="arabicPeriod"/>
              <a:defRPr/>
            </a:pPr>
            <a:r>
              <a:rPr lang="en-US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Mindfulness And Emotional Regulation In My Learning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Awareness: 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deadlines reduce focus, causing task-switching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Mindfulness: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breathing pauses spot overwhelm, prevent avoidance (Conboy &amp; Clancy, 2023)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Regulation: 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accepting frustration helps me return to tasks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8A3DA0-F92E-44D3-A7B0-4080C661B2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54" b="10000"/>
          <a:stretch/>
        </p:blipFill>
        <p:spPr>
          <a:xfrm>
            <a:off x="2413384" y="958841"/>
            <a:ext cx="1144117" cy="120032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B007CE23-3E6D-4182-A72E-2C81554061C1}"/>
              </a:ext>
            </a:extLst>
          </p:cNvPr>
          <p:cNvSpPr txBox="1"/>
          <p:nvPr/>
        </p:nvSpPr>
        <p:spPr>
          <a:xfrm>
            <a:off x="4953000" y="73618"/>
            <a:ext cx="4842478" cy="553998"/>
          </a:xfrm>
          <a:prstGeom prst="rect">
            <a:avLst/>
          </a:prstGeom>
          <a:solidFill>
            <a:srgbClr val="FDBB12"/>
          </a:solidFill>
        </p:spPr>
        <p:txBody>
          <a:bodyPr wrap="square" numCol="1" anchor="ctr">
            <a:spAutoFit/>
          </a:bodyPr>
          <a:lstStyle/>
          <a:p>
            <a:pPr algn="ctr"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Developing Emotional Intelligence Skills</a:t>
            </a:r>
          </a:p>
          <a:p>
            <a:pPr algn="ctr"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Nishi Ramsurrun/ Abdallah Naser</a:t>
            </a:r>
          </a:p>
          <a:p>
            <a:pPr algn="ctr">
              <a:defRPr/>
            </a:pPr>
            <a:r>
              <a:rPr lang="en-US" sz="1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C1- Individual Poster Presentation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F53039-2C91-491D-9BCE-AA1A11AD14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7251" y="2510163"/>
            <a:ext cx="1002941" cy="172328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BAFA984-44B7-4017-8098-ECEBC6BD295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4376"/>
          <a:stretch/>
        </p:blipFill>
        <p:spPr>
          <a:xfrm>
            <a:off x="8474670" y="4527083"/>
            <a:ext cx="1320909" cy="92002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8A2AF19-75AA-47EC-9607-BD32C0F99AFB}"/>
              </a:ext>
            </a:extLst>
          </p:cNvPr>
          <p:cNvSpPr txBox="1"/>
          <p:nvPr/>
        </p:nvSpPr>
        <p:spPr>
          <a:xfrm>
            <a:off x="6943295" y="3233915"/>
            <a:ext cx="1471225" cy="126188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noAutofit/>
          </a:bodyPr>
          <a:lstStyle/>
          <a:p>
            <a:pPr marL="228600" indent="-228600">
              <a:buFont typeface="+mj-lt"/>
              <a:buAutoNum type="arabicPeriod" startAt="2"/>
              <a:defRPr/>
            </a:pPr>
            <a:r>
              <a:rPr lang="en-US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My Learning Experience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Progress: 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pausing improves control, focus, persistence (Phan et al., 2022)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Limitations: 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mindfulness eases anxiety but can't remove workload or fatigue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Action: 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spot stress early, practise mindfulness, break tasks down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57ED3F-4214-43B8-9EC4-7811122F22D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4012"/>
          <a:stretch/>
        </p:blipFill>
        <p:spPr>
          <a:xfrm>
            <a:off x="76199" y="4287589"/>
            <a:ext cx="1219202" cy="152950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F5C1E4-5E81-4906-BE38-2A30E6976F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198" y="5817093"/>
            <a:ext cx="1219202" cy="9144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BE474D2-4BFC-41FC-A01F-73BDEDADEB6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98328" y="958840"/>
            <a:ext cx="797149" cy="63094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8C20194-7A8B-4276-A81F-605B18D5F42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61375" y="958840"/>
            <a:ext cx="797150" cy="63094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7B8C624C-946F-450D-8A98-9246E5C13938}"/>
              </a:ext>
            </a:extLst>
          </p:cNvPr>
          <p:cNvSpPr txBox="1"/>
          <p:nvPr/>
        </p:nvSpPr>
        <p:spPr>
          <a:xfrm>
            <a:off x="3622591" y="5618202"/>
            <a:ext cx="1482570" cy="5539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 algn="ctr"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Anxiety</a:t>
            </a:r>
          </a:p>
          <a:p>
            <a:pPr algn="ctr"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early warning signs and use breathing, mindfulness or cognitive reappraisal.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E260AD5-ABE7-416E-9041-3BCBFCD27BCF}"/>
              </a:ext>
            </a:extLst>
          </p:cNvPr>
          <p:cNvSpPr txBox="1"/>
          <p:nvPr/>
        </p:nvSpPr>
        <p:spPr>
          <a:xfrm>
            <a:off x="3622590" y="6186631"/>
            <a:ext cx="1482570" cy="54924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 algn="ctr"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 Motivation</a:t>
            </a:r>
          </a:p>
          <a:p>
            <a:pPr algn="ctr"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fatigue or uncertainty and reconnect tasks with long-term goals.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2578070-9775-44F2-8DAD-09EBA216C841}"/>
              </a:ext>
            </a:extLst>
          </p:cNvPr>
          <p:cNvSpPr txBox="1"/>
          <p:nvPr/>
        </p:nvSpPr>
        <p:spPr>
          <a:xfrm>
            <a:off x="3626801" y="5084803"/>
            <a:ext cx="1486781" cy="553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anchor="ctr">
            <a:noAutofit/>
          </a:bodyPr>
          <a:lstStyle/>
          <a:p>
            <a:pPr algn="ctr">
              <a:defRPr/>
            </a:pPr>
            <a:r>
              <a:rPr lang="en-US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Procrastination</a:t>
            </a:r>
          </a:p>
          <a:p>
            <a:pPr algn="ctr">
              <a:defRPr/>
            </a:pP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Recognise task-related emotions and break difficult work into manageable steps (Li et al., 2024).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0143DDB-A4C0-4603-A8CF-A27C6FA1CB86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0689" t="17380" r="21514" b="14303"/>
          <a:stretch/>
        </p:blipFill>
        <p:spPr>
          <a:xfrm>
            <a:off x="3505200" y="2159157"/>
            <a:ext cx="850541" cy="8357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FD9106A-8DC2-43E9-9CC9-BED4874C23B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601901" y="2948857"/>
            <a:ext cx="850540" cy="9541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AB71C63-4BD1-4750-A843-5B7E054B9B9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59809" y="3874984"/>
            <a:ext cx="669074" cy="62081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63232FA-F3CA-42AA-BA23-DD67E24B6A0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898371" y="4242296"/>
            <a:ext cx="797149" cy="53143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C1EA304-94BE-41DE-ABAD-C9DAAB5BFBAE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1598335">
            <a:off x="1706064" y="942903"/>
            <a:ext cx="627224" cy="608874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FC6799D5-CD60-4FDE-AD8C-EC0315409C8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625967" y="1433066"/>
            <a:ext cx="789714" cy="78971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2C01D95-0818-426E-86FA-4BC3159C5BE7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1008050">
            <a:off x="1935070" y="2627391"/>
            <a:ext cx="638739" cy="638739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E3713B3B-072B-45F4-A3DF-62808E6CB3D0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909710" y="3374838"/>
            <a:ext cx="637541" cy="796101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962BE548-4F68-4CB0-B8B3-6BABB96AA6E9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340755" y="4295372"/>
            <a:ext cx="779264" cy="779264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7E0246D7-AFBE-402A-A9FE-7653654CF7FE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388276" y="5128198"/>
            <a:ext cx="702978" cy="702978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8669ACFA-F1F4-4A74-AEC0-728760784065}"/>
              </a:ext>
            </a:extLst>
          </p:cNvPr>
          <p:cNvPicPr>
            <a:picLocks noChangeAspect="1"/>
          </p:cNvPicPr>
          <p:nvPr/>
        </p:nvPicPr>
        <p:blipFill rotWithShape="1">
          <a:blip r:embed="rId21"/>
          <a:srcRect l="13090" t="14106" r="10032" b="19855"/>
          <a:stretch/>
        </p:blipFill>
        <p:spPr>
          <a:xfrm>
            <a:off x="1388276" y="5854879"/>
            <a:ext cx="987192" cy="914401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451F2FD6-5C85-4E38-A138-2DCD3DCE7549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3626801" y="958841"/>
            <a:ext cx="618234" cy="63094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B2A6F82D-DDC8-4418-B398-A60BCA715927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5030923" y="5117346"/>
            <a:ext cx="831169" cy="447943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F2B3E2A7-583A-4395-A849-3F5BE59A230F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059082" y="5693308"/>
            <a:ext cx="774850" cy="487344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327F2BD5-1C5E-49FD-956D-FF1639E43D64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5170705" y="6303785"/>
            <a:ext cx="596560" cy="393283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C181F998-ECA0-4575-8882-807315D39E88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890710" y="1907500"/>
            <a:ext cx="989689" cy="108735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35493939-CEC4-4719-9ED3-33A2776BED2C}"/>
              </a:ext>
            </a:extLst>
          </p:cNvPr>
          <p:cNvPicPr>
            <a:picLocks noChangeAspect="1"/>
          </p:cNvPicPr>
          <p:nvPr/>
        </p:nvPicPr>
        <p:blipFill rotWithShape="1">
          <a:blip r:embed="rId27"/>
          <a:srcRect l="27935" t="22885" r="25855" b="18677"/>
          <a:stretch/>
        </p:blipFill>
        <p:spPr>
          <a:xfrm>
            <a:off x="5890710" y="3016068"/>
            <a:ext cx="989689" cy="92002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AB043737-2A1F-4831-84EC-0A4E566D5C80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5890709" y="3948771"/>
            <a:ext cx="989689" cy="63136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936A59C3-EE6A-4685-98B1-10BE22D5DC95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8474670" y="1912729"/>
            <a:ext cx="1320807" cy="104142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37927367-F2E8-49DB-AD4A-F45D0F1948D0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8474670" y="3057459"/>
            <a:ext cx="1320807" cy="142971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78CCBA5-1028-4C9F-9B08-98D632589CC4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8143070" y="2481794"/>
            <a:ext cx="772488" cy="772488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289</TotalTime>
  <Words>859</Words>
  <Application>Microsoft Office PowerPoint</Application>
  <PresentationFormat>A4 Paper (210x297 mm)</PresentationFormat>
  <Paragraphs>74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Nadeem</dc:creator>
  <cp:lastModifiedBy>Nadeem Chaudhry</cp:lastModifiedBy>
  <cp:revision>1</cp:revision>
  <dcterms:modified xsi:type="dcterms:W3CDTF">2026-10-11T21:17:24Z</dcterms:modified>
</cp:coreProperties>
</file>