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67" d="100"/>
          <a:sy n="67" d="100"/>
        </p:scale>
        <p:origin x="64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C52D60-151A-4ACB-9E9D-2CBD5171CE73}" type="doc">
      <dgm:prSet loTypeId="urn:microsoft.com/office/officeart/2005/8/layout/process1" loCatId="process" qsTypeId="urn:microsoft.com/office/officeart/2005/8/quickstyle/simple1" qsCatId="simple" csTypeId="urn:microsoft.com/office/officeart/2005/8/colors/accent1_2" csCatId="accent1" phldr="1"/>
      <dgm:spPr/>
    </dgm:pt>
    <dgm:pt modelId="{AA252877-C7C2-4861-A1B4-F720FB1ACCE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1</a:t>
          </a:r>
        </a:p>
        <a:p>
          <a:r>
            <a:rPr lang="en-GB" sz="1100" dirty="0"/>
            <a:t> Class allocation and syllabus design and pre- test</a:t>
          </a:r>
        </a:p>
      </dgm:t>
    </dgm:pt>
    <dgm:pt modelId="{3E0583E3-3BC5-400D-A307-0CF60D587D32}" type="parTrans" cxnId="{7AABCB8A-A3BA-4A25-B568-76D392F65A44}">
      <dgm:prSet/>
      <dgm:spPr/>
      <dgm:t>
        <a:bodyPr/>
        <a:lstStyle/>
        <a:p>
          <a:endParaRPr lang="en-GB"/>
        </a:p>
      </dgm:t>
    </dgm:pt>
    <dgm:pt modelId="{B8C23466-3A0E-4564-8787-403365775BD6}" type="sibTrans" cxnId="{7AABCB8A-A3BA-4A25-B568-76D392F65A44}">
      <dgm:prSet/>
      <dgm:spPr>
        <a:solidFill>
          <a:schemeClr val="accent6"/>
        </a:solidFill>
      </dgm:spPr>
      <dgm:t>
        <a:bodyPr/>
        <a:lstStyle/>
        <a:p>
          <a:endParaRPr lang="en-GB"/>
        </a:p>
      </dgm:t>
    </dgm:pt>
    <dgm:pt modelId="{DBDB4153-F98F-482A-93E6-2C4C809548F3}">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2-16</a:t>
          </a:r>
        </a:p>
        <a:p>
          <a:r>
            <a:rPr lang="en-GB" sz="1100" dirty="0"/>
            <a:t>Classroom teaching and observation</a:t>
          </a:r>
        </a:p>
      </dgm:t>
    </dgm:pt>
    <dgm:pt modelId="{15A5633C-C38C-418D-95A2-1C72097E132F}" type="parTrans" cxnId="{3D060078-E410-45B6-A52F-B6318CBC07B5}">
      <dgm:prSet/>
      <dgm:spPr/>
      <dgm:t>
        <a:bodyPr/>
        <a:lstStyle/>
        <a:p>
          <a:endParaRPr lang="en-GB"/>
        </a:p>
      </dgm:t>
    </dgm:pt>
    <dgm:pt modelId="{A291DF44-01AC-4F8E-9565-EF9AD8080045}" type="sibTrans" cxnId="{3D060078-E410-45B6-A52F-B6318CBC07B5}">
      <dgm:prSet/>
      <dgm:spPr>
        <a:solidFill>
          <a:schemeClr val="accent6"/>
        </a:solidFill>
      </dgm:spPr>
      <dgm:t>
        <a:bodyPr/>
        <a:lstStyle/>
        <a:p>
          <a:endParaRPr lang="en-GB"/>
        </a:p>
      </dgm:t>
    </dgm:pt>
    <dgm:pt modelId="{38587FCD-9F5D-4302-96AC-3568DFE60810}">
      <dgm:prSet phldrT="[Tex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Weeks 17-18</a:t>
          </a:r>
        </a:p>
        <a:p>
          <a:r>
            <a:rPr lang="en-GB" sz="1100" dirty="0"/>
            <a:t>Post-test, interview,</a:t>
          </a:r>
        </a:p>
        <a:p>
          <a:r>
            <a:rPr lang="en-GB" sz="1100" dirty="0"/>
            <a:t>questionnaire </a:t>
          </a:r>
        </a:p>
      </dgm:t>
    </dgm:pt>
    <dgm:pt modelId="{B4239FC6-E9DF-45E3-BD38-CF8072E56DC4}" type="parTrans" cxnId="{E6E4837C-2788-4E1B-AD85-A86AC35B2BE2}">
      <dgm:prSet/>
      <dgm:spPr/>
      <dgm:t>
        <a:bodyPr/>
        <a:lstStyle/>
        <a:p>
          <a:endParaRPr lang="en-GB"/>
        </a:p>
      </dgm:t>
    </dgm:pt>
    <dgm:pt modelId="{1A306BFB-8EDF-4D75-BA56-4E92E7272306}" type="sibTrans" cxnId="{E6E4837C-2788-4E1B-AD85-A86AC35B2BE2}">
      <dgm:prSet/>
      <dgm:spPr>
        <a:solidFill>
          <a:schemeClr val="accent6"/>
        </a:solidFill>
      </dgm:spPr>
      <dgm:t>
        <a:bodyPr/>
        <a:lstStyle/>
        <a:p>
          <a:endParaRPr lang="en-GB"/>
        </a:p>
      </dgm:t>
    </dgm:pt>
    <dgm:pt modelId="{C1740CB3-9A0B-4ADD-AEF7-E0C16C707810}">
      <dgm:prSet custT="1">
        <dgm:style>
          <a:lnRef idx="2">
            <a:schemeClr val="accent6"/>
          </a:lnRef>
          <a:fillRef idx="1">
            <a:schemeClr val="lt1"/>
          </a:fillRef>
          <a:effectRef idx="0">
            <a:schemeClr val="accent6"/>
          </a:effectRef>
          <a:fontRef idx="minor">
            <a:schemeClr val="dk1"/>
          </a:fontRef>
        </dgm:style>
      </dgm:prSet>
      <dgm:spPr>
        <a:ln w="28575"/>
      </dgm:spPr>
      <dgm:t>
        <a:bodyPr/>
        <a:lstStyle/>
        <a:p>
          <a:r>
            <a:rPr lang="en-GB" sz="1100" dirty="0"/>
            <a:t>Week 19-20</a:t>
          </a:r>
        </a:p>
        <a:p>
          <a:r>
            <a:rPr lang="en-GB" sz="1200" dirty="0"/>
            <a:t>Analysis of data and report writing</a:t>
          </a:r>
        </a:p>
      </dgm:t>
    </dgm:pt>
    <dgm:pt modelId="{7EDBE63B-21A8-4121-B1E3-8580AF3618B1}" type="parTrans" cxnId="{7551DD9C-D70A-48A5-8649-BCB60433381A}">
      <dgm:prSet/>
      <dgm:spPr/>
      <dgm:t>
        <a:bodyPr/>
        <a:lstStyle/>
        <a:p>
          <a:endParaRPr lang="en-GB"/>
        </a:p>
      </dgm:t>
    </dgm:pt>
    <dgm:pt modelId="{018FC868-5311-4FAA-99D9-65CF53863CBC}" type="sibTrans" cxnId="{7551DD9C-D70A-48A5-8649-BCB60433381A}">
      <dgm:prSet/>
      <dgm:spPr>
        <a:solidFill>
          <a:schemeClr val="accent6"/>
        </a:solidFill>
      </dgm:spPr>
      <dgm:t>
        <a:bodyPr/>
        <a:lstStyle/>
        <a:p>
          <a:endParaRPr lang="en-GB"/>
        </a:p>
      </dgm:t>
    </dgm:pt>
    <dgm:pt modelId="{7A9C1111-42F0-4A1F-B730-8C67AA3AF21A}" type="pres">
      <dgm:prSet presAssocID="{51C52D60-151A-4ACB-9E9D-2CBD5171CE73}" presName="Name0" presStyleCnt="0">
        <dgm:presLayoutVars>
          <dgm:dir/>
          <dgm:resizeHandles val="exact"/>
        </dgm:presLayoutVars>
      </dgm:prSet>
      <dgm:spPr/>
    </dgm:pt>
    <dgm:pt modelId="{EF90350F-61B7-4194-9D39-792B4525DDC1}" type="pres">
      <dgm:prSet presAssocID="{AA252877-C7C2-4861-A1B4-F720FB1ACCE0}" presName="node" presStyleLbl="node1" presStyleIdx="0" presStyleCnt="4">
        <dgm:presLayoutVars>
          <dgm:bulletEnabled val="1"/>
        </dgm:presLayoutVars>
      </dgm:prSet>
      <dgm:spPr/>
    </dgm:pt>
    <dgm:pt modelId="{8B5E6B9C-0A53-4F33-A16B-B3A4FCC52653}" type="pres">
      <dgm:prSet presAssocID="{B8C23466-3A0E-4564-8787-403365775BD6}" presName="sibTrans" presStyleLbl="sibTrans2D1" presStyleIdx="0" presStyleCnt="3"/>
      <dgm:spPr/>
    </dgm:pt>
    <dgm:pt modelId="{BF0D4137-9FBB-45FC-A6E7-3BC0D9457609}" type="pres">
      <dgm:prSet presAssocID="{B8C23466-3A0E-4564-8787-403365775BD6}" presName="connectorText" presStyleLbl="sibTrans2D1" presStyleIdx="0" presStyleCnt="3"/>
      <dgm:spPr/>
    </dgm:pt>
    <dgm:pt modelId="{FED08907-E40E-4FF2-BF59-DABF03F5C354}" type="pres">
      <dgm:prSet presAssocID="{DBDB4153-F98F-482A-93E6-2C4C809548F3}" presName="node" presStyleLbl="node1" presStyleIdx="1" presStyleCnt="4">
        <dgm:presLayoutVars>
          <dgm:bulletEnabled val="1"/>
        </dgm:presLayoutVars>
      </dgm:prSet>
      <dgm:spPr/>
    </dgm:pt>
    <dgm:pt modelId="{134ED551-4CB9-414E-BB49-FDCC47890C55}" type="pres">
      <dgm:prSet presAssocID="{A291DF44-01AC-4F8E-9565-EF9AD8080045}" presName="sibTrans" presStyleLbl="sibTrans2D1" presStyleIdx="1" presStyleCnt="3"/>
      <dgm:spPr/>
    </dgm:pt>
    <dgm:pt modelId="{B73763F6-E7EF-43EE-8F89-947F0BE96DAA}" type="pres">
      <dgm:prSet presAssocID="{A291DF44-01AC-4F8E-9565-EF9AD8080045}" presName="connectorText" presStyleLbl="sibTrans2D1" presStyleIdx="1" presStyleCnt="3"/>
      <dgm:spPr/>
    </dgm:pt>
    <dgm:pt modelId="{5D2AE724-F7B7-4EC1-8642-20FBD68A4721}" type="pres">
      <dgm:prSet presAssocID="{38587FCD-9F5D-4302-96AC-3568DFE60810}" presName="node" presStyleLbl="node1" presStyleIdx="2" presStyleCnt="4">
        <dgm:presLayoutVars>
          <dgm:bulletEnabled val="1"/>
        </dgm:presLayoutVars>
      </dgm:prSet>
      <dgm:spPr/>
    </dgm:pt>
    <dgm:pt modelId="{5709FF96-F068-4293-B132-35EC687136D8}" type="pres">
      <dgm:prSet presAssocID="{1A306BFB-8EDF-4D75-BA56-4E92E7272306}" presName="sibTrans" presStyleLbl="sibTrans2D1" presStyleIdx="2" presStyleCnt="3"/>
      <dgm:spPr/>
    </dgm:pt>
    <dgm:pt modelId="{47C2C31D-1CBB-48BE-9A0C-71CD8B6E5A73}" type="pres">
      <dgm:prSet presAssocID="{1A306BFB-8EDF-4D75-BA56-4E92E7272306}" presName="connectorText" presStyleLbl="sibTrans2D1" presStyleIdx="2" presStyleCnt="3"/>
      <dgm:spPr/>
    </dgm:pt>
    <dgm:pt modelId="{1050DB37-FDEC-4DAD-821A-3113E97707B3}" type="pres">
      <dgm:prSet presAssocID="{C1740CB3-9A0B-4ADD-AEF7-E0C16C707810}" presName="node" presStyleLbl="node1" presStyleIdx="3" presStyleCnt="4">
        <dgm:presLayoutVars>
          <dgm:bulletEnabled val="1"/>
        </dgm:presLayoutVars>
      </dgm:prSet>
      <dgm:spPr/>
    </dgm:pt>
  </dgm:ptLst>
  <dgm:cxnLst>
    <dgm:cxn modelId="{A0D6F41B-F5DA-4156-AA7C-4511087DFAE4}" type="presOf" srcId="{B8C23466-3A0E-4564-8787-403365775BD6}" destId="{BF0D4137-9FBB-45FC-A6E7-3BC0D9457609}" srcOrd="1" destOrd="0" presId="urn:microsoft.com/office/officeart/2005/8/layout/process1"/>
    <dgm:cxn modelId="{BEDF8D26-627E-483D-896A-24635EC2C0DA}" type="presOf" srcId="{C1740CB3-9A0B-4ADD-AEF7-E0C16C707810}" destId="{1050DB37-FDEC-4DAD-821A-3113E97707B3}" srcOrd="0" destOrd="0" presId="urn:microsoft.com/office/officeart/2005/8/layout/process1"/>
    <dgm:cxn modelId="{03017236-C268-45D9-9167-D139DCC4800D}" type="presOf" srcId="{1A306BFB-8EDF-4D75-BA56-4E92E7272306}" destId="{47C2C31D-1CBB-48BE-9A0C-71CD8B6E5A73}" srcOrd="1" destOrd="0" presId="urn:microsoft.com/office/officeart/2005/8/layout/process1"/>
    <dgm:cxn modelId="{DC9C9341-7CB4-4510-A458-2DC39A8A4734}" type="presOf" srcId="{A291DF44-01AC-4F8E-9565-EF9AD8080045}" destId="{134ED551-4CB9-414E-BB49-FDCC47890C55}" srcOrd="0" destOrd="0" presId="urn:microsoft.com/office/officeart/2005/8/layout/process1"/>
    <dgm:cxn modelId="{CD615D76-3138-4B3C-9358-54B02398D23C}" type="presOf" srcId="{AA252877-C7C2-4861-A1B4-F720FB1ACCE0}" destId="{EF90350F-61B7-4194-9D39-792B4525DDC1}" srcOrd="0" destOrd="0" presId="urn:microsoft.com/office/officeart/2005/8/layout/process1"/>
    <dgm:cxn modelId="{3D060078-E410-45B6-A52F-B6318CBC07B5}" srcId="{51C52D60-151A-4ACB-9E9D-2CBD5171CE73}" destId="{DBDB4153-F98F-482A-93E6-2C4C809548F3}" srcOrd="1" destOrd="0" parTransId="{15A5633C-C38C-418D-95A2-1C72097E132F}" sibTransId="{A291DF44-01AC-4F8E-9565-EF9AD8080045}"/>
    <dgm:cxn modelId="{E6E4837C-2788-4E1B-AD85-A86AC35B2BE2}" srcId="{51C52D60-151A-4ACB-9E9D-2CBD5171CE73}" destId="{38587FCD-9F5D-4302-96AC-3568DFE60810}" srcOrd="2" destOrd="0" parTransId="{B4239FC6-E9DF-45E3-BD38-CF8072E56DC4}" sibTransId="{1A306BFB-8EDF-4D75-BA56-4E92E7272306}"/>
    <dgm:cxn modelId="{7AABCB8A-A3BA-4A25-B568-76D392F65A44}" srcId="{51C52D60-151A-4ACB-9E9D-2CBD5171CE73}" destId="{AA252877-C7C2-4861-A1B4-F720FB1ACCE0}" srcOrd="0" destOrd="0" parTransId="{3E0583E3-3BC5-400D-A307-0CF60D587D32}" sibTransId="{B8C23466-3A0E-4564-8787-403365775BD6}"/>
    <dgm:cxn modelId="{F4D1A498-E830-4520-B6C8-F1B0DA1EBC8D}" type="presOf" srcId="{DBDB4153-F98F-482A-93E6-2C4C809548F3}" destId="{FED08907-E40E-4FF2-BF59-DABF03F5C354}" srcOrd="0" destOrd="0" presId="urn:microsoft.com/office/officeart/2005/8/layout/process1"/>
    <dgm:cxn modelId="{7551DD9C-D70A-48A5-8649-BCB60433381A}" srcId="{51C52D60-151A-4ACB-9E9D-2CBD5171CE73}" destId="{C1740CB3-9A0B-4ADD-AEF7-E0C16C707810}" srcOrd="3" destOrd="0" parTransId="{7EDBE63B-21A8-4121-B1E3-8580AF3618B1}" sibTransId="{018FC868-5311-4FAA-99D9-65CF53863CBC}"/>
    <dgm:cxn modelId="{BD631CC1-1E7F-4FC1-8298-B08400136695}" type="presOf" srcId="{38587FCD-9F5D-4302-96AC-3568DFE60810}" destId="{5D2AE724-F7B7-4EC1-8642-20FBD68A4721}" srcOrd="0" destOrd="0" presId="urn:microsoft.com/office/officeart/2005/8/layout/process1"/>
    <dgm:cxn modelId="{2B3C20CB-F61C-41DB-8B9D-3677F9145720}" type="presOf" srcId="{B8C23466-3A0E-4564-8787-403365775BD6}" destId="{8B5E6B9C-0A53-4F33-A16B-B3A4FCC52653}" srcOrd="0" destOrd="0" presId="urn:microsoft.com/office/officeart/2005/8/layout/process1"/>
    <dgm:cxn modelId="{F898A1DC-EA53-43B5-90BE-42DA7FE06178}" type="presOf" srcId="{A291DF44-01AC-4F8E-9565-EF9AD8080045}" destId="{B73763F6-E7EF-43EE-8F89-947F0BE96DAA}" srcOrd="1" destOrd="0" presId="urn:microsoft.com/office/officeart/2005/8/layout/process1"/>
    <dgm:cxn modelId="{E2F42DDE-CB5B-4AF6-86DE-4CD51F51C5CC}" type="presOf" srcId="{1A306BFB-8EDF-4D75-BA56-4E92E7272306}" destId="{5709FF96-F068-4293-B132-35EC687136D8}" srcOrd="0" destOrd="0" presId="urn:microsoft.com/office/officeart/2005/8/layout/process1"/>
    <dgm:cxn modelId="{826493E0-281E-426A-BE86-5F588CC13F00}" type="presOf" srcId="{51C52D60-151A-4ACB-9E9D-2CBD5171CE73}" destId="{7A9C1111-42F0-4A1F-B730-8C67AA3AF21A}" srcOrd="0" destOrd="0" presId="urn:microsoft.com/office/officeart/2005/8/layout/process1"/>
    <dgm:cxn modelId="{DEE6B712-F9E5-41EC-AF28-CBCC4C660A15}" type="presParOf" srcId="{7A9C1111-42F0-4A1F-B730-8C67AA3AF21A}" destId="{EF90350F-61B7-4194-9D39-792B4525DDC1}" srcOrd="0" destOrd="0" presId="urn:microsoft.com/office/officeart/2005/8/layout/process1"/>
    <dgm:cxn modelId="{CF935917-747C-4082-A016-8312ACEF305D}" type="presParOf" srcId="{7A9C1111-42F0-4A1F-B730-8C67AA3AF21A}" destId="{8B5E6B9C-0A53-4F33-A16B-B3A4FCC52653}" srcOrd="1" destOrd="0" presId="urn:microsoft.com/office/officeart/2005/8/layout/process1"/>
    <dgm:cxn modelId="{F71F24D2-ED71-41EA-989F-8A2387B292C4}" type="presParOf" srcId="{8B5E6B9C-0A53-4F33-A16B-B3A4FCC52653}" destId="{BF0D4137-9FBB-45FC-A6E7-3BC0D9457609}" srcOrd="0" destOrd="0" presId="urn:microsoft.com/office/officeart/2005/8/layout/process1"/>
    <dgm:cxn modelId="{92D57B52-7857-40E8-B4D4-D68D8F439D04}" type="presParOf" srcId="{7A9C1111-42F0-4A1F-B730-8C67AA3AF21A}" destId="{FED08907-E40E-4FF2-BF59-DABF03F5C354}" srcOrd="2" destOrd="0" presId="urn:microsoft.com/office/officeart/2005/8/layout/process1"/>
    <dgm:cxn modelId="{5C3E93C5-CE03-47A8-B895-85857FC564A1}" type="presParOf" srcId="{7A9C1111-42F0-4A1F-B730-8C67AA3AF21A}" destId="{134ED551-4CB9-414E-BB49-FDCC47890C55}" srcOrd="3" destOrd="0" presId="urn:microsoft.com/office/officeart/2005/8/layout/process1"/>
    <dgm:cxn modelId="{E0BBC69B-8666-44E2-B67D-D821E4A0B470}" type="presParOf" srcId="{134ED551-4CB9-414E-BB49-FDCC47890C55}" destId="{B73763F6-E7EF-43EE-8F89-947F0BE96DAA}" srcOrd="0" destOrd="0" presId="urn:microsoft.com/office/officeart/2005/8/layout/process1"/>
    <dgm:cxn modelId="{5D7D4EB6-00DF-464F-8612-93D61DD68A55}" type="presParOf" srcId="{7A9C1111-42F0-4A1F-B730-8C67AA3AF21A}" destId="{5D2AE724-F7B7-4EC1-8642-20FBD68A4721}" srcOrd="4" destOrd="0" presId="urn:microsoft.com/office/officeart/2005/8/layout/process1"/>
    <dgm:cxn modelId="{EFBFB05E-E579-4AEC-B744-3D6B88E0BEF2}" type="presParOf" srcId="{7A9C1111-42F0-4A1F-B730-8C67AA3AF21A}" destId="{5709FF96-F068-4293-B132-35EC687136D8}" srcOrd="5" destOrd="0" presId="urn:microsoft.com/office/officeart/2005/8/layout/process1"/>
    <dgm:cxn modelId="{B972B7DD-918F-4192-B537-E1AA4E1F3609}" type="presParOf" srcId="{5709FF96-F068-4293-B132-35EC687136D8}" destId="{47C2C31D-1CBB-48BE-9A0C-71CD8B6E5A73}" srcOrd="0" destOrd="0" presId="urn:microsoft.com/office/officeart/2005/8/layout/process1"/>
    <dgm:cxn modelId="{856F675D-E43C-43B9-B43B-7979AB7B5C66}" type="presParOf" srcId="{7A9C1111-42F0-4A1F-B730-8C67AA3AF21A}" destId="{1050DB37-FDEC-4DAD-821A-3113E97707B3}"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0350F-61B7-4194-9D39-792B4525DDC1}">
      <dsp:nvSpPr>
        <dsp:cNvPr id="0" name=""/>
        <dsp:cNvSpPr/>
      </dsp:nvSpPr>
      <dsp:spPr>
        <a:xfrm>
          <a:off x="2405" y="278643"/>
          <a:ext cx="1051589" cy="985865"/>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1</a:t>
          </a:r>
        </a:p>
        <a:p>
          <a:pPr marL="0" lvl="0" indent="0" algn="ctr" defTabSz="488950">
            <a:lnSpc>
              <a:spcPct val="90000"/>
            </a:lnSpc>
            <a:spcBef>
              <a:spcPct val="0"/>
            </a:spcBef>
            <a:spcAft>
              <a:spcPct val="35000"/>
            </a:spcAft>
            <a:buNone/>
          </a:pPr>
          <a:r>
            <a:rPr lang="en-GB" sz="1100" kern="1200" dirty="0"/>
            <a:t> Class allocation and syllabus design and pre- test</a:t>
          </a:r>
        </a:p>
      </dsp:txBody>
      <dsp:txXfrm>
        <a:off x="31280" y="307518"/>
        <a:ext cx="993839" cy="928115"/>
      </dsp:txXfrm>
    </dsp:sp>
    <dsp:sp modelId="{8B5E6B9C-0A53-4F33-A16B-B3A4FCC52653}">
      <dsp:nvSpPr>
        <dsp:cNvPr id="0" name=""/>
        <dsp:cNvSpPr/>
      </dsp:nvSpPr>
      <dsp:spPr>
        <a:xfrm>
          <a:off x="1159153" y="641179"/>
          <a:ext cx="222937" cy="260794"/>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159153" y="693338"/>
        <a:ext cx="156056" cy="156476"/>
      </dsp:txXfrm>
    </dsp:sp>
    <dsp:sp modelId="{FED08907-E40E-4FF2-BF59-DABF03F5C354}">
      <dsp:nvSpPr>
        <dsp:cNvPr id="0" name=""/>
        <dsp:cNvSpPr/>
      </dsp:nvSpPr>
      <dsp:spPr>
        <a:xfrm>
          <a:off x="1474630" y="278643"/>
          <a:ext cx="1051589" cy="985865"/>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2-16</a:t>
          </a:r>
        </a:p>
        <a:p>
          <a:pPr marL="0" lvl="0" indent="0" algn="ctr" defTabSz="488950">
            <a:lnSpc>
              <a:spcPct val="90000"/>
            </a:lnSpc>
            <a:spcBef>
              <a:spcPct val="0"/>
            </a:spcBef>
            <a:spcAft>
              <a:spcPct val="35000"/>
            </a:spcAft>
            <a:buNone/>
          </a:pPr>
          <a:r>
            <a:rPr lang="en-GB" sz="1100" kern="1200" dirty="0"/>
            <a:t>Classroom teaching and observation</a:t>
          </a:r>
        </a:p>
      </dsp:txBody>
      <dsp:txXfrm>
        <a:off x="1503505" y="307518"/>
        <a:ext cx="993839" cy="928115"/>
      </dsp:txXfrm>
    </dsp:sp>
    <dsp:sp modelId="{134ED551-4CB9-414E-BB49-FDCC47890C55}">
      <dsp:nvSpPr>
        <dsp:cNvPr id="0" name=""/>
        <dsp:cNvSpPr/>
      </dsp:nvSpPr>
      <dsp:spPr>
        <a:xfrm>
          <a:off x="2631379" y="641179"/>
          <a:ext cx="222937" cy="260794"/>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631379" y="693338"/>
        <a:ext cx="156056" cy="156476"/>
      </dsp:txXfrm>
    </dsp:sp>
    <dsp:sp modelId="{5D2AE724-F7B7-4EC1-8642-20FBD68A4721}">
      <dsp:nvSpPr>
        <dsp:cNvPr id="0" name=""/>
        <dsp:cNvSpPr/>
      </dsp:nvSpPr>
      <dsp:spPr>
        <a:xfrm>
          <a:off x="2946856" y="278643"/>
          <a:ext cx="1051589" cy="985865"/>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Weeks 17-18</a:t>
          </a:r>
        </a:p>
        <a:p>
          <a:pPr marL="0" lvl="0" indent="0" algn="ctr" defTabSz="488950">
            <a:lnSpc>
              <a:spcPct val="90000"/>
            </a:lnSpc>
            <a:spcBef>
              <a:spcPct val="0"/>
            </a:spcBef>
            <a:spcAft>
              <a:spcPct val="35000"/>
            </a:spcAft>
            <a:buNone/>
          </a:pPr>
          <a:r>
            <a:rPr lang="en-GB" sz="1100" kern="1200" dirty="0"/>
            <a:t>Post-test, interview,</a:t>
          </a:r>
        </a:p>
        <a:p>
          <a:pPr marL="0" lvl="0" indent="0" algn="ctr" defTabSz="488950">
            <a:lnSpc>
              <a:spcPct val="90000"/>
            </a:lnSpc>
            <a:spcBef>
              <a:spcPct val="0"/>
            </a:spcBef>
            <a:spcAft>
              <a:spcPct val="35000"/>
            </a:spcAft>
            <a:buNone/>
          </a:pPr>
          <a:r>
            <a:rPr lang="en-GB" sz="1100" kern="1200" dirty="0"/>
            <a:t>questionnaire </a:t>
          </a:r>
        </a:p>
      </dsp:txBody>
      <dsp:txXfrm>
        <a:off x="2975731" y="307518"/>
        <a:ext cx="993839" cy="928115"/>
      </dsp:txXfrm>
    </dsp:sp>
    <dsp:sp modelId="{5709FF96-F068-4293-B132-35EC687136D8}">
      <dsp:nvSpPr>
        <dsp:cNvPr id="0" name=""/>
        <dsp:cNvSpPr/>
      </dsp:nvSpPr>
      <dsp:spPr>
        <a:xfrm>
          <a:off x="4103605" y="641179"/>
          <a:ext cx="222937" cy="260794"/>
        </a:xfrm>
        <a:prstGeom prst="rightArrow">
          <a:avLst>
            <a:gd name="adj1" fmla="val 60000"/>
            <a:gd name="adj2" fmla="val 50000"/>
          </a:avLst>
        </a:prstGeom>
        <a:solidFill>
          <a:schemeClr val="accent6"/>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103605" y="693338"/>
        <a:ext cx="156056" cy="156476"/>
      </dsp:txXfrm>
    </dsp:sp>
    <dsp:sp modelId="{1050DB37-FDEC-4DAD-821A-3113E97707B3}">
      <dsp:nvSpPr>
        <dsp:cNvPr id="0" name=""/>
        <dsp:cNvSpPr/>
      </dsp:nvSpPr>
      <dsp:spPr>
        <a:xfrm>
          <a:off x="4419082" y="278643"/>
          <a:ext cx="1051589" cy="985865"/>
        </a:xfrm>
        <a:prstGeom prst="roundRect">
          <a:avLst>
            <a:gd name="adj" fmla="val 10000"/>
          </a:avLst>
        </a:prstGeom>
        <a:solidFill>
          <a:schemeClr val="lt1"/>
        </a:solidFill>
        <a:ln w="28575"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Week 19-20</a:t>
          </a:r>
        </a:p>
        <a:p>
          <a:pPr marL="0" lvl="0" indent="0" algn="ctr" defTabSz="488950">
            <a:lnSpc>
              <a:spcPct val="90000"/>
            </a:lnSpc>
            <a:spcBef>
              <a:spcPct val="0"/>
            </a:spcBef>
            <a:spcAft>
              <a:spcPct val="35000"/>
            </a:spcAft>
            <a:buNone/>
          </a:pPr>
          <a:r>
            <a:rPr lang="en-GB" sz="1200" kern="1200" dirty="0"/>
            <a:t>Analysis of data and report writing</a:t>
          </a:r>
        </a:p>
      </dsp:txBody>
      <dsp:txXfrm>
        <a:off x="4447957" y="307518"/>
        <a:ext cx="993839" cy="928115"/>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04234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602556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0D6398-3D03-4780-B6C8-0115EDE0E5A6}"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504799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70D6398-3D03-4780-B6C8-0115EDE0E5A6}" type="datetimeFigureOut">
              <a:rPr lang="en-GB" smtClean="0"/>
              <a:t>15/05/2020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217655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70D6398-3D03-4780-B6C8-0115EDE0E5A6}" type="datetimeFigureOut">
              <a:rPr lang="en-GB" smtClean="0"/>
              <a:t>15/05/2020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2715283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D6398-3D03-4780-B6C8-0115EDE0E5A6}" type="datetimeFigureOut">
              <a:rPr lang="en-GB" smtClean="0"/>
              <a:t>15/05/2020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1899733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0D6398-3D03-4780-B6C8-0115EDE0E5A6}" type="datetimeFigureOut">
              <a:rPr lang="en-GB" smtClean="0"/>
              <a:t>15/05/2020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954500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6914827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0D6398-3D03-4780-B6C8-0115EDE0E5A6}" type="datetimeFigureOut">
              <a:rPr lang="en-GB" smtClean="0"/>
              <a:t>15/05/2020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0497026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3152035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70D6398-3D03-4780-B6C8-0115EDE0E5A6}"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03CF85-88CF-4B41-8AFC-773CB7A0B1EF}" type="slidenum">
              <a:rPr lang="en-GB" smtClean="0"/>
              <a:t>‹#›</a:t>
            </a:fld>
            <a:endParaRPr lang="en-GB"/>
          </a:p>
        </p:txBody>
      </p:sp>
    </p:spTree>
    <p:extLst>
      <p:ext uri="{BB962C8B-B14F-4D97-AF65-F5344CB8AC3E}">
        <p14:creationId xmlns:p14="http://schemas.microsoft.com/office/powerpoint/2010/main" val="1477339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D6398-3D03-4780-B6C8-0115EDE0E5A6}" type="datetimeFigureOut">
              <a:rPr lang="en-GB" smtClean="0"/>
              <a:t>15/05/2020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03CF85-88CF-4B41-8AFC-773CB7A0B1EF}" type="slidenum">
              <a:rPr lang="en-GB" smtClean="0"/>
              <a:t>‹#›</a:t>
            </a:fld>
            <a:endParaRPr lang="en-GB"/>
          </a:p>
        </p:txBody>
      </p:sp>
    </p:spTree>
    <p:extLst>
      <p:ext uri="{BB962C8B-B14F-4D97-AF65-F5344CB8AC3E}">
        <p14:creationId xmlns:p14="http://schemas.microsoft.com/office/powerpoint/2010/main" val="37131541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xml"/><Relationship Id="rId7" Type="http://schemas.openxmlformats.org/officeDocument/2006/relationships/diagramColors" Target="../diagrams/colors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2.png"/><Relationship Id="rId4" Type="http://schemas.openxmlformats.org/officeDocument/2006/relationships/diagramData" Target="../diagrams/data1.xm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11382" y="107952"/>
            <a:ext cx="9144000" cy="737651"/>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a:normAutofit/>
          </a:bodyPr>
          <a:lstStyle/>
          <a:p>
            <a:r>
              <a:rPr lang="en-US" sz="2000" dirty="0">
                <a:solidFill>
                  <a:srgbClr val="002060"/>
                </a:solidFill>
              </a:rPr>
              <a:t>An Exploration on the Effects of Applying Task-based Language Teaching Method to College Oral English Classes -- Based on Business English Students </a:t>
            </a:r>
          </a:p>
        </p:txBody>
      </p:sp>
      <p:sp>
        <p:nvSpPr>
          <p:cNvPr id="3" name="Subtitle 2"/>
          <p:cNvSpPr>
            <a:spLocks noGrp="1"/>
          </p:cNvSpPr>
          <p:nvPr>
            <p:ph type="subTitle" idx="1"/>
          </p:nvPr>
        </p:nvSpPr>
        <p:spPr>
          <a:xfrm>
            <a:off x="110168" y="893611"/>
            <a:ext cx="4430535" cy="3029038"/>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a:normAutofit fontScale="62500" lnSpcReduction="20000"/>
          </a:bodyPr>
          <a:lstStyle/>
          <a:p>
            <a:r>
              <a:rPr lang="en-GB" sz="2900" u="sng" dirty="0">
                <a:solidFill>
                  <a:srgbClr val="002060"/>
                </a:solidFill>
              </a:rPr>
              <a:t>Aims</a:t>
            </a:r>
          </a:p>
          <a:p>
            <a:r>
              <a:rPr lang="en-GB" sz="2200" dirty="0">
                <a:solidFill>
                  <a:srgbClr val="002060"/>
                </a:solidFill>
              </a:rPr>
              <a:t>The aim of this study is to answer the questions:</a:t>
            </a:r>
          </a:p>
          <a:p>
            <a:pPr algn="l"/>
            <a:r>
              <a:rPr lang="en-US" sz="2200" dirty="0">
                <a:solidFill>
                  <a:srgbClr val="002060"/>
                </a:solidFill>
              </a:rPr>
              <a:t>(1) How can the business tasks be applied in oral English teaching?</a:t>
            </a:r>
          </a:p>
          <a:p>
            <a:pPr algn="l"/>
            <a:r>
              <a:rPr lang="en-US" sz="2200" dirty="0">
                <a:solidFill>
                  <a:srgbClr val="002060"/>
                </a:solidFill>
              </a:rPr>
              <a:t>(2) What are the students and teachers’ attitudes on TBLT?  </a:t>
            </a:r>
          </a:p>
          <a:p>
            <a:pPr algn="l"/>
            <a:r>
              <a:rPr lang="en-US" sz="2200" dirty="0">
                <a:solidFill>
                  <a:srgbClr val="002060"/>
                </a:solidFill>
              </a:rPr>
              <a:t>(3) What effects does TBLT have on business students’ oral English proficiency?</a:t>
            </a:r>
          </a:p>
          <a:p>
            <a:pPr algn="l"/>
            <a:r>
              <a:rPr lang="en-US" sz="2200" dirty="0">
                <a:solidFill>
                  <a:srgbClr val="002060"/>
                </a:solidFill>
              </a:rPr>
              <a:t>(4) What are the obstacles/difficulties in implementing TBLT in oral English classes?</a:t>
            </a:r>
          </a:p>
          <a:p>
            <a:pPr algn="l"/>
            <a:r>
              <a:rPr lang="en-US" sz="2200" dirty="0">
                <a:solidFill>
                  <a:srgbClr val="002060"/>
                </a:solidFill>
              </a:rPr>
              <a:t>(5) What suggestions can be provided to solve those problems?</a:t>
            </a:r>
          </a:p>
        </p:txBody>
      </p:sp>
      <p:sp>
        <p:nvSpPr>
          <p:cNvPr id="5" name="TextBox 4"/>
          <p:cNvSpPr txBox="1"/>
          <p:nvPr/>
        </p:nvSpPr>
        <p:spPr>
          <a:xfrm>
            <a:off x="4674181" y="967793"/>
            <a:ext cx="5021966" cy="1123712"/>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u="sng" dirty="0">
                <a:solidFill>
                  <a:srgbClr val="002060"/>
                </a:solidFill>
              </a:rPr>
              <a:t>The PPP </a:t>
            </a:r>
            <a:r>
              <a:rPr lang="en-US" altLang="zh-CN" u="sng" dirty="0">
                <a:solidFill>
                  <a:srgbClr val="002060"/>
                </a:solidFill>
              </a:rPr>
              <a:t>Approach</a:t>
            </a:r>
            <a:endParaRPr lang="en-US" u="sng" dirty="0">
              <a:solidFill>
                <a:srgbClr val="002060"/>
              </a:solidFill>
            </a:endParaRPr>
          </a:p>
          <a:p>
            <a:r>
              <a:rPr lang="en-US" sz="1400" dirty="0">
                <a:solidFill>
                  <a:srgbClr val="002060"/>
                </a:solidFill>
              </a:rPr>
              <a:t>The PPP teaching approach is a traditional method to second language teaching which advocates three stages for language teaching: presentation, practice, and production. </a:t>
            </a:r>
            <a:endParaRPr lang="en-GB" sz="1400" dirty="0">
              <a:solidFill>
                <a:srgbClr val="002060"/>
              </a:solidFill>
            </a:endParaRPr>
          </a:p>
        </p:txBody>
      </p:sp>
      <p:sp>
        <p:nvSpPr>
          <p:cNvPr id="6" name="TextBox 5"/>
          <p:cNvSpPr txBox="1"/>
          <p:nvPr/>
        </p:nvSpPr>
        <p:spPr>
          <a:xfrm>
            <a:off x="4674180" y="2160982"/>
            <a:ext cx="5098469" cy="1123712"/>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US" altLang="zh-CN" u="sng" dirty="0">
                <a:solidFill>
                  <a:srgbClr val="002060"/>
                </a:solidFill>
              </a:rPr>
              <a:t>The TBLT Approach</a:t>
            </a:r>
            <a:endParaRPr lang="en-GB" u="sng" dirty="0">
              <a:solidFill>
                <a:srgbClr val="002060"/>
              </a:solidFill>
            </a:endParaRPr>
          </a:p>
          <a:p>
            <a:r>
              <a:rPr lang="en-US" sz="1400" dirty="0">
                <a:solidFill>
                  <a:srgbClr val="002060"/>
                </a:solidFill>
              </a:rPr>
              <a:t>TBLT focuses more on the improvements of students’ communicating skills. It usually involves three stages: Pre-task Stage; Main-task Phase; Post-task Stage</a:t>
            </a:r>
            <a:endParaRPr lang="en-GB" sz="1400" dirty="0">
              <a:solidFill>
                <a:srgbClr val="002060"/>
              </a:solidFill>
            </a:endParaRPr>
          </a:p>
        </p:txBody>
      </p:sp>
      <p:sp>
        <p:nvSpPr>
          <p:cNvPr id="7" name="TextBox 6"/>
          <p:cNvSpPr txBox="1"/>
          <p:nvPr/>
        </p:nvSpPr>
        <p:spPr>
          <a:xfrm>
            <a:off x="110168" y="3970657"/>
            <a:ext cx="2667594" cy="1362075"/>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u="sng" dirty="0">
                <a:solidFill>
                  <a:srgbClr val="002060"/>
                </a:solidFill>
              </a:rPr>
              <a:t>Evidence</a:t>
            </a:r>
          </a:p>
          <a:p>
            <a:r>
              <a:rPr lang="en-GB" sz="1400" dirty="0">
                <a:solidFill>
                  <a:srgbClr val="002060"/>
                </a:solidFill>
              </a:rPr>
              <a:t>Results of two tests.</a:t>
            </a:r>
          </a:p>
          <a:p>
            <a:r>
              <a:rPr lang="en-GB" sz="1400" dirty="0">
                <a:solidFill>
                  <a:srgbClr val="002060"/>
                </a:solidFill>
              </a:rPr>
              <a:t>Observation notes from classes.</a:t>
            </a:r>
          </a:p>
          <a:p>
            <a:r>
              <a:rPr lang="en-GB" sz="1400" dirty="0">
                <a:solidFill>
                  <a:srgbClr val="002060"/>
                </a:solidFill>
              </a:rPr>
              <a:t>Responses from questionnaires and interviews.</a:t>
            </a:r>
          </a:p>
        </p:txBody>
      </p:sp>
      <p:sp>
        <p:nvSpPr>
          <p:cNvPr id="8" name="TextBox 7"/>
          <p:cNvSpPr txBox="1"/>
          <p:nvPr/>
        </p:nvSpPr>
        <p:spPr>
          <a:xfrm>
            <a:off x="2987700" y="3968740"/>
            <a:ext cx="3057267" cy="3030617"/>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u="sng" dirty="0">
                <a:solidFill>
                  <a:srgbClr val="002060"/>
                </a:solidFill>
              </a:rPr>
              <a:t>Method</a:t>
            </a:r>
          </a:p>
          <a:p>
            <a:r>
              <a:rPr lang="en-GB" sz="1400" dirty="0">
                <a:solidFill>
                  <a:srgbClr val="002060"/>
                </a:solidFill>
              </a:rPr>
              <a:t>Two classes will be chosen, one will use the TBLT approach, the other use the PPP approach in teaching the same material. Before and after the experiment, an oral text will be conducted on all students. Classes will then be observed and students from the experimental class will be surveyed through questionnaires and interviews on their attitude to this teaching approach. </a:t>
            </a:r>
          </a:p>
        </p:txBody>
      </p:sp>
      <p:sp>
        <p:nvSpPr>
          <p:cNvPr id="9" name="TextBox 8"/>
          <p:cNvSpPr txBox="1"/>
          <p:nvPr/>
        </p:nvSpPr>
        <p:spPr>
          <a:xfrm>
            <a:off x="9966592" y="893611"/>
            <a:ext cx="2115240" cy="2077164"/>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u="sng" dirty="0">
                <a:solidFill>
                  <a:srgbClr val="002060"/>
                </a:solidFill>
              </a:rPr>
              <a:t>Setting</a:t>
            </a:r>
          </a:p>
          <a:p>
            <a:pPr algn="ctr"/>
            <a:r>
              <a:rPr lang="en-GB" sz="1400" dirty="0">
                <a:solidFill>
                  <a:srgbClr val="002060"/>
                </a:solidFill>
              </a:rPr>
              <a:t>The study will take place at </a:t>
            </a:r>
            <a:r>
              <a:rPr lang="en-US" sz="1400" dirty="0">
                <a:solidFill>
                  <a:srgbClr val="002060"/>
                </a:solidFill>
              </a:rPr>
              <a:t>2 parallel classes of 1st year Business English majors in Changchun Normal University</a:t>
            </a:r>
            <a:r>
              <a:rPr lang="en-GB" sz="1400" dirty="0">
                <a:solidFill>
                  <a:srgbClr val="002060"/>
                </a:solidFill>
              </a:rPr>
              <a:t>. The classes will be observed. </a:t>
            </a:r>
          </a:p>
        </p:txBody>
      </p:sp>
      <p:sp>
        <p:nvSpPr>
          <p:cNvPr id="25" name="TextBox 24"/>
          <p:cNvSpPr txBox="1"/>
          <p:nvPr/>
        </p:nvSpPr>
        <p:spPr>
          <a:xfrm>
            <a:off x="47454" y="5380740"/>
            <a:ext cx="2730308" cy="1566386"/>
          </a:xfrm>
          <a:prstGeom prst="roundRect">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sz="1600" u="sng" dirty="0">
                <a:solidFill>
                  <a:srgbClr val="002060"/>
                </a:solidFill>
              </a:rPr>
              <a:t>Ethical Issues.</a:t>
            </a:r>
          </a:p>
          <a:p>
            <a:r>
              <a:rPr lang="en-US" sz="1400" dirty="0">
                <a:solidFill>
                  <a:srgbClr val="002060"/>
                </a:solidFill>
              </a:rPr>
              <a:t>Get approval from the College Ethics Committee. </a:t>
            </a:r>
          </a:p>
          <a:p>
            <a:r>
              <a:rPr lang="en-US" sz="1400" dirty="0">
                <a:solidFill>
                  <a:srgbClr val="002060"/>
                </a:solidFill>
              </a:rPr>
              <a:t>Stick to the ethical principles proposed by British Educational Research Association.</a:t>
            </a:r>
          </a:p>
        </p:txBody>
      </p:sp>
      <p:sp>
        <p:nvSpPr>
          <p:cNvPr id="30" name="TextBox 29"/>
          <p:cNvSpPr txBox="1"/>
          <p:nvPr/>
        </p:nvSpPr>
        <p:spPr>
          <a:xfrm>
            <a:off x="6147035" y="3337407"/>
            <a:ext cx="6229350" cy="2531090"/>
          </a:xfrm>
          <a:prstGeom prst="roundRect">
            <a:avLst>
              <a:gd name="adj" fmla="val 45247"/>
            </a:avLst>
          </a:prstGeom>
          <a:solidFill>
            <a:srgbClr val="FFC000"/>
          </a:solidFill>
          <a:ln w="28575"/>
        </p:spPr>
        <p:style>
          <a:lnRef idx="2">
            <a:schemeClr val="accent6">
              <a:shade val="50000"/>
            </a:schemeClr>
          </a:lnRef>
          <a:fillRef idx="1">
            <a:schemeClr val="accent6"/>
          </a:fillRef>
          <a:effectRef idx="0">
            <a:schemeClr val="accent6"/>
          </a:effectRef>
          <a:fontRef idx="minor">
            <a:schemeClr val="lt1"/>
          </a:fontRef>
        </p:style>
        <p:txBody>
          <a:bodyPr wrap="square" rtlCol="0">
            <a:spAutoFit/>
          </a:bodyPr>
          <a:lstStyle/>
          <a:p>
            <a:pPr algn="ctr"/>
            <a:r>
              <a:rPr lang="en-GB" u="sng" dirty="0">
                <a:solidFill>
                  <a:srgbClr val="002060"/>
                </a:solidFill>
              </a:rPr>
              <a:t>Analysis</a:t>
            </a:r>
          </a:p>
          <a:p>
            <a:r>
              <a:rPr lang="en-GB" sz="1400" dirty="0">
                <a:solidFill>
                  <a:srgbClr val="002060"/>
                </a:solidFill>
              </a:rPr>
              <a:t>The results of pre-and post- experiment oral tests between the experimental class and the reference will </a:t>
            </a:r>
            <a:r>
              <a:rPr lang="en-GB" altLang="zh-CN" sz="1400" dirty="0">
                <a:solidFill>
                  <a:srgbClr val="002060"/>
                </a:solidFill>
              </a:rPr>
              <a:t>be used to indicate whether the TBLT approach is effective or not. </a:t>
            </a:r>
          </a:p>
          <a:p>
            <a:r>
              <a:rPr lang="en-GB" sz="1400" dirty="0">
                <a:solidFill>
                  <a:srgbClr val="002060"/>
                </a:solidFill>
              </a:rPr>
              <a:t>Opinions gathered from questionnaires and interviews, together with observation notes from classes will be used to reflect participants’ attitudes on this approach and propose suggestions on future improvement.</a:t>
            </a:r>
          </a:p>
        </p:txBody>
      </p:sp>
      <p:graphicFrame>
        <p:nvGraphicFramePr>
          <p:cNvPr id="29" name="Diagram 28"/>
          <p:cNvGraphicFramePr/>
          <p:nvPr>
            <p:extLst>
              <p:ext uri="{D42A27DB-BD31-4B8C-83A1-F6EECF244321}">
                <p14:modId xmlns:p14="http://schemas.microsoft.com/office/powerpoint/2010/main" val="170633813"/>
              </p:ext>
            </p:extLst>
          </p:nvPr>
        </p:nvGraphicFramePr>
        <p:xfrm>
          <a:off x="6433977" y="5357977"/>
          <a:ext cx="5473077" cy="154315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图片 14">
            <a:extLst>
              <a:ext uri="{FF2B5EF4-FFF2-40B4-BE49-F238E27FC236}">
                <a16:creationId xmlns:a16="http://schemas.microsoft.com/office/drawing/2014/main" id="{7CAE40C0-4AFB-4BB8-8093-FF802BA0D32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024212" y="58158"/>
            <a:ext cx="800437" cy="837238"/>
          </a:xfrm>
          <a:prstGeom prst="rect">
            <a:avLst/>
          </a:prstGeom>
        </p:spPr>
      </p:pic>
      <p:pic>
        <p:nvPicPr>
          <p:cNvPr id="17" name="音频 16">
            <a:hlinkClick r:id="" action="ppaction://media"/>
            <a:extLst>
              <a:ext uri="{FF2B5EF4-FFF2-40B4-BE49-F238E27FC236}">
                <a16:creationId xmlns:a16="http://schemas.microsoft.com/office/drawing/2014/main" id="{0C6E54F2-678A-4AEE-A2A7-5E75C19E2BB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89353741"/>
      </p:ext>
    </p:extLst>
  </p:cSld>
  <p:clrMapOvr>
    <a:masterClrMapping/>
  </p:clrMapOvr>
  <mc:AlternateContent xmlns:mc="http://schemas.openxmlformats.org/markup-compatibility/2006">
    <mc:Choice xmlns:p14="http://schemas.microsoft.com/office/powerpoint/2010/main" Requires="p14">
      <p:transition spd="slow" p14:dur="2000" advTm="306165"/>
    </mc:Choice>
    <mc:Fallback>
      <p:transition spd="slow" advTm="306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1169</TotalTime>
  <Words>396</Words>
  <Application>Microsoft Office PowerPoint</Application>
  <PresentationFormat>宽屏</PresentationFormat>
  <Paragraphs>35</Paragraphs>
  <Slides>1</Slides>
  <Notes>0</Notes>
  <HiddenSlides>0</HiddenSlides>
  <MMClips>1</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vt:i4>
      </vt:variant>
    </vt:vector>
  </HeadingPairs>
  <TitlesOfParts>
    <vt:vector size="5" baseType="lpstr">
      <vt:lpstr>Arial</vt:lpstr>
      <vt:lpstr>Calibri</vt:lpstr>
      <vt:lpstr>Calibri Light</vt:lpstr>
      <vt:lpstr>Office Theme</vt:lpstr>
      <vt:lpstr>An Exploration on the Effects of Applying Task-based Language Teaching Method to College Oral English Classes -- Based on Business English Students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Study on the Impact of the Sole Use of the Target Language in an EFL Classroom</dc:title>
  <dc:creator>A turner</dc:creator>
  <cp:lastModifiedBy>乐遥 赵</cp:lastModifiedBy>
  <cp:revision>29</cp:revision>
  <dcterms:created xsi:type="dcterms:W3CDTF">2018-06-01T12:57:38Z</dcterms:created>
  <dcterms:modified xsi:type="dcterms:W3CDTF">2020-05-15T15:27:05Z</dcterms:modified>
</cp:coreProperties>
</file>