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7" r:id="rId5"/>
    <p:sldId id="268" r:id="rId6"/>
    <p:sldId id="260" r:id="rId7"/>
    <p:sldId id="262" r:id="rId8"/>
    <p:sldId id="269" r:id="rId9"/>
    <p:sldId id="263" r:id="rId10"/>
    <p:sldId id="270" r:id="rId11"/>
    <p:sldId id="264" r:id="rId12"/>
    <p:sldId id="265" r:id="rId13"/>
    <p:sldId id="266" r:id="rId14"/>
    <p:sldId id="258" r:id="rId15"/>
    <p:sldId id="261" r:id="rId16"/>
    <p:sldId id="271"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626E05-A91C-47DB-9A0C-A18F25682992}" v="324" dt="2025-10-10T23:12:57.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65" d="100"/>
          <a:sy n="65" d="100"/>
        </p:scale>
        <p:origin x="6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Ali (2222409)" userId="b943c017-98b0-44a4-8de9-fe0bac846641" providerId="ADAL" clId="{6B626E05-A91C-47DB-9A0C-A18F25682992}"/>
    <pc:docChg chg="undo redo custSel addSld delSld modSld sldOrd">
      <pc:chgData name="Fatima Ali (2222409)" userId="b943c017-98b0-44a4-8de9-fe0bac846641" providerId="ADAL" clId="{6B626E05-A91C-47DB-9A0C-A18F25682992}" dt="2025-10-10T23:15:26.849" v="5742" actId="5793"/>
      <pc:docMkLst>
        <pc:docMk/>
      </pc:docMkLst>
      <pc:sldChg chg="addSp delSp modSp mod setBg">
        <pc:chgData name="Fatima Ali (2222409)" userId="b943c017-98b0-44a4-8de9-fe0bac846641" providerId="ADAL" clId="{6B626E05-A91C-47DB-9A0C-A18F25682992}" dt="2025-10-08T11:38:25.071" v="4657" actId="14100"/>
        <pc:sldMkLst>
          <pc:docMk/>
          <pc:sldMk cId="2731581998" sldId="256"/>
        </pc:sldMkLst>
        <pc:spChg chg="add del mod ord">
          <ac:chgData name="Fatima Ali (2222409)" userId="b943c017-98b0-44a4-8de9-fe0bac846641" providerId="ADAL" clId="{6B626E05-A91C-47DB-9A0C-A18F25682992}" dt="2025-10-08T11:38:25.071" v="4657" actId="14100"/>
          <ac:spMkLst>
            <pc:docMk/>
            <pc:sldMk cId="2731581998" sldId="256"/>
            <ac:spMk id="3" creationId="{CDC43453-ED05-766E-C4B8-67D60AECEDA4}"/>
          </ac:spMkLst>
        </pc:spChg>
        <pc:spChg chg="add mod">
          <ac:chgData name="Fatima Ali (2222409)" userId="b943c017-98b0-44a4-8de9-fe0bac846641" providerId="ADAL" clId="{6B626E05-A91C-47DB-9A0C-A18F25682992}" dt="2025-10-08T11:36:22.112" v="4621" actId="1076"/>
          <ac:spMkLst>
            <pc:docMk/>
            <pc:sldMk cId="2731581998" sldId="256"/>
            <ac:spMk id="6" creationId="{FB6F4CCF-7771-AC0A-E532-0749D4B09827}"/>
          </ac:spMkLst>
        </pc:spChg>
        <pc:spChg chg="add">
          <ac:chgData name="Fatima Ali (2222409)" userId="b943c017-98b0-44a4-8de9-fe0bac846641" providerId="ADAL" clId="{6B626E05-A91C-47DB-9A0C-A18F25682992}" dt="2025-09-20T14:26:04.197" v="2069" actId="26606"/>
          <ac:spMkLst>
            <pc:docMk/>
            <pc:sldMk cId="2731581998" sldId="256"/>
            <ac:spMk id="1063" creationId="{ECC07320-C2CA-4E29-8481-9D9E143C7788}"/>
          </ac:spMkLst>
        </pc:spChg>
        <pc:picChg chg="add mod">
          <ac:chgData name="Fatima Ali (2222409)" userId="b943c017-98b0-44a4-8de9-fe0bac846641" providerId="ADAL" clId="{6B626E05-A91C-47DB-9A0C-A18F25682992}" dt="2025-09-20T14:26:30.618" v="2074" actId="1076"/>
          <ac:picMkLst>
            <pc:docMk/>
            <pc:sldMk cId="2731581998" sldId="256"/>
            <ac:picMk id="4" creationId="{C83E95AC-436B-BAF6-5FA2-02A446C87D08}"/>
          </ac:picMkLst>
        </pc:picChg>
      </pc:sldChg>
      <pc:sldChg chg="addSp delSp modSp new mod setBg setClrOvrMap">
        <pc:chgData name="Fatima Ali (2222409)" userId="b943c017-98b0-44a4-8de9-fe0bac846641" providerId="ADAL" clId="{6B626E05-A91C-47DB-9A0C-A18F25682992}" dt="2025-10-08T11:40:26.833" v="4661" actId="1076"/>
        <pc:sldMkLst>
          <pc:docMk/>
          <pc:sldMk cId="426833878" sldId="257"/>
        </pc:sldMkLst>
        <pc:spChg chg="mod">
          <ac:chgData name="Fatima Ali (2222409)" userId="b943c017-98b0-44a4-8de9-fe0bac846641" providerId="ADAL" clId="{6B626E05-A91C-47DB-9A0C-A18F25682992}" dt="2025-10-08T08:59:02.456" v="3763" actId="1076"/>
          <ac:spMkLst>
            <pc:docMk/>
            <pc:sldMk cId="426833878" sldId="257"/>
            <ac:spMk id="2" creationId="{915B9FDC-9360-A684-E1B7-9A9CE18A1E00}"/>
          </ac:spMkLst>
        </pc:spChg>
        <pc:spChg chg="add del mod ord">
          <ac:chgData name="Fatima Ali (2222409)" userId="b943c017-98b0-44a4-8de9-fe0bac846641" providerId="ADAL" clId="{6B626E05-A91C-47DB-9A0C-A18F25682992}" dt="2025-10-08T11:33:30.854" v="4617" actId="20577"/>
          <ac:spMkLst>
            <pc:docMk/>
            <pc:sldMk cId="426833878" sldId="257"/>
            <ac:spMk id="3" creationId="{F1962C7E-B7BC-3EC8-4A60-369535B4E67E}"/>
          </ac:spMkLst>
        </pc:spChg>
        <pc:spChg chg="add mod">
          <ac:chgData name="Fatima Ali (2222409)" userId="b943c017-98b0-44a4-8de9-fe0bac846641" providerId="ADAL" clId="{6B626E05-A91C-47DB-9A0C-A18F25682992}" dt="2025-10-08T11:40:26.833" v="4661" actId="1076"/>
          <ac:spMkLst>
            <pc:docMk/>
            <pc:sldMk cId="426833878" sldId="257"/>
            <ac:spMk id="6" creationId="{A6B112C5-F6BE-A60E-C95F-DBA2FE890A64}"/>
          </ac:spMkLst>
        </pc:spChg>
        <pc:grpChg chg="add">
          <ac:chgData name="Fatima Ali (2222409)" userId="b943c017-98b0-44a4-8de9-fe0bac846641" providerId="ADAL" clId="{6B626E05-A91C-47DB-9A0C-A18F25682992}" dt="2025-09-15T12:46:56.420" v="628" actId="26606"/>
          <ac:grpSpMkLst>
            <pc:docMk/>
            <pc:sldMk cId="426833878" sldId="257"/>
            <ac:grpSpMk id="99" creationId="{1FD67D68-9B83-C338-8342-3348D8F22347}"/>
          </ac:grpSpMkLst>
        </pc:grpChg>
        <pc:picChg chg="add mod ord">
          <ac:chgData name="Fatima Ali (2222409)" userId="b943c017-98b0-44a4-8de9-fe0bac846641" providerId="ADAL" clId="{6B626E05-A91C-47DB-9A0C-A18F25682992}" dt="2025-09-17T10:28:45.657" v="1777" actId="1076"/>
          <ac:picMkLst>
            <pc:docMk/>
            <pc:sldMk cId="426833878" sldId="257"/>
            <ac:picMk id="7" creationId="{2402A61C-8026-22B3-497B-CBC086DEF045}"/>
          </ac:picMkLst>
        </pc:picChg>
      </pc:sldChg>
      <pc:sldChg chg="addSp delSp modSp new add del mod ord">
        <pc:chgData name="Fatima Ali (2222409)" userId="b943c017-98b0-44a4-8de9-fe0bac846641" providerId="ADAL" clId="{6B626E05-A91C-47DB-9A0C-A18F25682992}" dt="2025-10-10T22:45:20.020" v="5033" actId="114"/>
        <pc:sldMkLst>
          <pc:docMk/>
          <pc:sldMk cId="3186334833" sldId="258"/>
        </pc:sldMkLst>
        <pc:spChg chg="mod">
          <ac:chgData name="Fatima Ali (2222409)" userId="b943c017-98b0-44a4-8de9-fe0bac846641" providerId="ADAL" clId="{6B626E05-A91C-47DB-9A0C-A18F25682992}" dt="2025-10-08T12:21:38.878" v="4944" actId="14100"/>
          <ac:spMkLst>
            <pc:docMk/>
            <pc:sldMk cId="3186334833" sldId="258"/>
            <ac:spMk id="2" creationId="{C2FB1858-4E24-11A8-859A-322D3FCE8395}"/>
          </ac:spMkLst>
        </pc:spChg>
        <pc:spChg chg="add del mod">
          <ac:chgData name="Fatima Ali (2222409)" userId="b943c017-98b0-44a4-8de9-fe0bac846641" providerId="ADAL" clId="{6B626E05-A91C-47DB-9A0C-A18F25682992}" dt="2025-10-10T22:45:20.020" v="5033" actId="114"/>
          <ac:spMkLst>
            <pc:docMk/>
            <pc:sldMk cId="3186334833" sldId="258"/>
            <ac:spMk id="3" creationId="{A1FF16A4-757D-2CF0-ABC7-A0C8F63162E7}"/>
          </ac:spMkLst>
        </pc:spChg>
      </pc:sldChg>
      <pc:sldChg chg="addSp delSp modSp new mod setBg">
        <pc:chgData name="Fatima Ali (2222409)" userId="b943c017-98b0-44a4-8de9-fe0bac846641" providerId="ADAL" clId="{6B626E05-A91C-47DB-9A0C-A18F25682992}" dt="2025-10-08T10:27:25.086" v="4217" actId="255"/>
        <pc:sldMkLst>
          <pc:docMk/>
          <pc:sldMk cId="2002173454" sldId="259"/>
        </pc:sldMkLst>
        <pc:spChg chg="mod ord">
          <ac:chgData name="Fatima Ali (2222409)" userId="b943c017-98b0-44a4-8de9-fe0bac846641" providerId="ADAL" clId="{6B626E05-A91C-47DB-9A0C-A18F25682992}" dt="2025-09-20T16:00:23.917" v="2581" actId="14100"/>
          <ac:spMkLst>
            <pc:docMk/>
            <pc:sldMk cId="2002173454" sldId="259"/>
            <ac:spMk id="2" creationId="{F804C619-7D79-0D36-B8CE-C1F2433FB91A}"/>
          </ac:spMkLst>
        </pc:spChg>
        <pc:spChg chg="add del mod ord">
          <ac:chgData name="Fatima Ali (2222409)" userId="b943c017-98b0-44a4-8de9-fe0bac846641" providerId="ADAL" clId="{6B626E05-A91C-47DB-9A0C-A18F25682992}" dt="2025-10-08T10:23:16.649" v="4015" actId="5793"/>
          <ac:spMkLst>
            <pc:docMk/>
            <pc:sldMk cId="2002173454" sldId="259"/>
            <ac:spMk id="3" creationId="{CBC45B6D-AEE3-D0AB-BAED-D2197D4924C0}"/>
          </ac:spMkLst>
        </pc:spChg>
        <pc:spChg chg="add mod">
          <ac:chgData name="Fatima Ali (2222409)" userId="b943c017-98b0-44a4-8de9-fe0bac846641" providerId="ADAL" clId="{6B626E05-A91C-47DB-9A0C-A18F25682992}" dt="2025-10-08T10:27:25.086" v="4217" actId="255"/>
          <ac:spMkLst>
            <pc:docMk/>
            <pc:sldMk cId="2002173454" sldId="259"/>
            <ac:spMk id="10" creationId="{2EBFD5EA-164F-643E-0C99-207766037932}"/>
          </ac:spMkLst>
        </pc:spChg>
        <pc:spChg chg="add">
          <ac:chgData name="Fatima Ali (2222409)" userId="b943c017-98b0-44a4-8de9-fe0bac846641" providerId="ADAL" clId="{6B626E05-A91C-47DB-9A0C-A18F25682992}" dt="2025-09-20T15:58:28.024" v="2571" actId="26606"/>
          <ac:spMkLst>
            <pc:docMk/>
            <pc:sldMk cId="2002173454" sldId="259"/>
            <ac:spMk id="42" creationId="{9F79630B-0F0B-446E-A637-38FA8F61D10E}"/>
          </ac:spMkLst>
        </pc:spChg>
        <pc:spChg chg="add">
          <ac:chgData name="Fatima Ali (2222409)" userId="b943c017-98b0-44a4-8de9-fe0bac846641" providerId="ADAL" clId="{6B626E05-A91C-47DB-9A0C-A18F25682992}" dt="2025-09-20T15:58:28.024" v="2571" actId="26606"/>
          <ac:spMkLst>
            <pc:docMk/>
            <pc:sldMk cId="2002173454" sldId="259"/>
            <ac:spMk id="43" creationId="{B3437C99-FC8E-4311-B48A-F0C4C329B154}"/>
          </ac:spMkLst>
        </pc:spChg>
        <pc:picChg chg="add mod">
          <ac:chgData name="Fatima Ali (2222409)" userId="b943c017-98b0-44a4-8de9-fe0bac846641" providerId="ADAL" clId="{6B626E05-A91C-47DB-9A0C-A18F25682992}" dt="2025-10-08T10:23:39.996" v="4017" actId="14100"/>
          <ac:picMkLst>
            <pc:docMk/>
            <pc:sldMk cId="2002173454" sldId="259"/>
            <ac:picMk id="8" creationId="{7747BDCE-4C40-E981-6AE0-D3BCC60F6F87}"/>
          </ac:picMkLst>
        </pc:picChg>
      </pc:sldChg>
      <pc:sldChg chg="addSp delSp modSp new mod setBg">
        <pc:chgData name="Fatima Ali (2222409)" userId="b943c017-98b0-44a4-8de9-fe0bac846641" providerId="ADAL" clId="{6B626E05-A91C-47DB-9A0C-A18F25682992}" dt="2025-10-08T11:49:01.801" v="4936" actId="207"/>
        <pc:sldMkLst>
          <pc:docMk/>
          <pc:sldMk cId="3992158879" sldId="260"/>
        </pc:sldMkLst>
        <pc:spChg chg="mod">
          <ac:chgData name="Fatima Ali (2222409)" userId="b943c017-98b0-44a4-8de9-fe0bac846641" providerId="ADAL" clId="{6B626E05-A91C-47DB-9A0C-A18F25682992}" dt="2025-10-08T11:44:28.299" v="4670" actId="26606"/>
          <ac:spMkLst>
            <pc:docMk/>
            <pc:sldMk cId="3992158879" sldId="260"/>
            <ac:spMk id="2" creationId="{10D6A983-3596-C876-B1B7-7BF0C5CC595E}"/>
          </ac:spMkLst>
        </pc:spChg>
        <pc:spChg chg="add del mod">
          <ac:chgData name="Fatima Ali (2222409)" userId="b943c017-98b0-44a4-8de9-fe0bac846641" providerId="ADAL" clId="{6B626E05-A91C-47DB-9A0C-A18F25682992}" dt="2025-10-08T11:49:01.801" v="4936" actId="207"/>
          <ac:spMkLst>
            <pc:docMk/>
            <pc:sldMk cId="3992158879" sldId="260"/>
            <ac:spMk id="3" creationId="{40FD62F5-F2AF-B53C-AA1B-1B41C2B18385}"/>
          </ac:spMkLst>
        </pc:spChg>
        <pc:spChg chg="add mod">
          <ac:chgData name="Fatima Ali (2222409)" userId="b943c017-98b0-44a4-8de9-fe0bac846641" providerId="ADAL" clId="{6B626E05-A91C-47DB-9A0C-A18F25682992}" dt="2025-10-08T11:48:32.025" v="4935" actId="255"/>
          <ac:spMkLst>
            <pc:docMk/>
            <pc:sldMk cId="3992158879" sldId="260"/>
            <ac:spMk id="7" creationId="{8B08E991-A5CB-B481-B3FB-4AE04FA6E00A}"/>
          </ac:spMkLst>
        </pc:spChg>
        <pc:spChg chg="add">
          <ac:chgData name="Fatima Ali (2222409)" userId="b943c017-98b0-44a4-8de9-fe0bac846641" providerId="ADAL" clId="{6B626E05-A91C-47DB-9A0C-A18F25682992}" dt="2025-10-08T11:44:28.299" v="4670" actId="26606"/>
          <ac:spMkLst>
            <pc:docMk/>
            <pc:sldMk cId="3992158879" sldId="260"/>
            <ac:spMk id="41" creationId="{6CB927A4-E432-4310-9CD5-E89FF5063179}"/>
          </ac:spMkLst>
        </pc:spChg>
        <pc:spChg chg="add">
          <ac:chgData name="Fatima Ali (2222409)" userId="b943c017-98b0-44a4-8de9-fe0bac846641" providerId="ADAL" clId="{6B626E05-A91C-47DB-9A0C-A18F25682992}" dt="2025-10-08T11:44:28.299" v="4670" actId="26606"/>
          <ac:spMkLst>
            <pc:docMk/>
            <pc:sldMk cId="3992158879" sldId="260"/>
            <ac:spMk id="42" creationId="{9F587EB1-1674-4B8B-88AD-2A81FFFB5F36}"/>
          </ac:spMkLst>
        </pc:spChg>
        <pc:spChg chg="add">
          <ac:chgData name="Fatima Ali (2222409)" userId="b943c017-98b0-44a4-8de9-fe0bac846641" providerId="ADAL" clId="{6B626E05-A91C-47DB-9A0C-A18F25682992}" dt="2025-10-08T11:44:28.299" v="4670" actId="26606"/>
          <ac:spMkLst>
            <pc:docMk/>
            <pc:sldMk cId="3992158879" sldId="260"/>
            <ac:spMk id="43" creationId="{E3020543-B24B-4EC4-8FFC-8DD88EEA91A8}"/>
          </ac:spMkLst>
        </pc:spChg>
        <pc:spChg chg="add">
          <ac:chgData name="Fatima Ali (2222409)" userId="b943c017-98b0-44a4-8de9-fe0bac846641" providerId="ADAL" clId="{6B626E05-A91C-47DB-9A0C-A18F25682992}" dt="2025-10-08T11:44:28.299" v="4670" actId="26606"/>
          <ac:spMkLst>
            <pc:docMk/>
            <pc:sldMk cId="3992158879" sldId="260"/>
            <ac:spMk id="45" creationId="{1453BF6C-B012-48B7-B4E8-6D7AC7C27D02}"/>
          </ac:spMkLst>
        </pc:spChg>
        <pc:picChg chg="add mod ord">
          <ac:chgData name="Fatima Ali (2222409)" userId="b943c017-98b0-44a4-8de9-fe0bac846641" providerId="ADAL" clId="{6B626E05-A91C-47DB-9A0C-A18F25682992}" dt="2025-10-08T11:47:41.425" v="4929" actId="1076"/>
          <ac:picMkLst>
            <pc:docMk/>
            <pc:sldMk cId="3992158879" sldId="260"/>
            <ac:picMk id="5" creationId="{AC00AFF2-E86D-88DD-650E-AD3D84DDAA5B}"/>
          </ac:picMkLst>
        </pc:picChg>
      </pc:sldChg>
      <pc:sldChg chg="addSp delSp modSp new add del mod">
        <pc:chgData name="Fatima Ali (2222409)" userId="b943c017-98b0-44a4-8de9-fe0bac846641" providerId="ADAL" clId="{6B626E05-A91C-47DB-9A0C-A18F25682992}" dt="2025-10-10T22:59:45.037" v="5366" actId="20577"/>
        <pc:sldMkLst>
          <pc:docMk/>
          <pc:sldMk cId="1291901291" sldId="261"/>
        </pc:sldMkLst>
        <pc:spChg chg="add del mod">
          <ac:chgData name="Fatima Ali (2222409)" userId="b943c017-98b0-44a4-8de9-fe0bac846641" providerId="ADAL" clId="{6B626E05-A91C-47DB-9A0C-A18F25682992}" dt="2025-10-10T22:59:45.037" v="5366" actId="20577"/>
          <ac:spMkLst>
            <pc:docMk/>
            <pc:sldMk cId="1291901291" sldId="261"/>
            <ac:spMk id="3" creationId="{BE9A0809-19D1-02EF-40AE-7F0A88A938F1}"/>
          </ac:spMkLst>
        </pc:spChg>
      </pc:sldChg>
      <pc:sldChg chg="addSp delSp modSp new mod setBg">
        <pc:chgData name="Fatima Ali (2222409)" userId="b943c017-98b0-44a4-8de9-fe0bac846641" providerId="ADAL" clId="{6B626E05-A91C-47DB-9A0C-A18F25682992}" dt="2025-09-20T17:01:44.152" v="2986" actId="255"/>
        <pc:sldMkLst>
          <pc:docMk/>
          <pc:sldMk cId="48910553" sldId="262"/>
        </pc:sldMkLst>
        <pc:spChg chg="add del mod ord">
          <ac:chgData name="Fatima Ali (2222409)" userId="b943c017-98b0-44a4-8de9-fe0bac846641" providerId="ADAL" clId="{6B626E05-A91C-47DB-9A0C-A18F25682992}" dt="2025-09-20T16:57:17.542" v="2952" actId="26606"/>
          <ac:spMkLst>
            <pc:docMk/>
            <pc:sldMk cId="48910553" sldId="262"/>
            <ac:spMk id="2" creationId="{9070A765-1AE0-0F08-99FD-B11FA8628A2D}"/>
          </ac:spMkLst>
        </pc:spChg>
        <pc:spChg chg="mod ord">
          <ac:chgData name="Fatima Ali (2222409)" userId="b943c017-98b0-44a4-8de9-fe0bac846641" providerId="ADAL" clId="{6B626E05-A91C-47DB-9A0C-A18F25682992}" dt="2025-09-20T16:58:46.090" v="2956" actId="14100"/>
          <ac:spMkLst>
            <pc:docMk/>
            <pc:sldMk cId="48910553" sldId="262"/>
            <ac:spMk id="3" creationId="{AD2AFB9B-D57B-4763-E338-E9F5F2D98D3F}"/>
          </ac:spMkLst>
        </pc:spChg>
        <pc:spChg chg="add mod">
          <ac:chgData name="Fatima Ali (2222409)" userId="b943c017-98b0-44a4-8de9-fe0bac846641" providerId="ADAL" clId="{6B626E05-A91C-47DB-9A0C-A18F25682992}" dt="2025-09-20T17:01:44.152" v="2986" actId="255"/>
          <ac:spMkLst>
            <pc:docMk/>
            <pc:sldMk cId="48910553" sldId="262"/>
            <ac:spMk id="6" creationId="{14658571-BCDC-CC13-76EE-EBF38FE842FD}"/>
          </ac:spMkLst>
        </pc:spChg>
        <pc:spChg chg="add">
          <ac:chgData name="Fatima Ali (2222409)" userId="b943c017-98b0-44a4-8de9-fe0bac846641" providerId="ADAL" clId="{6B626E05-A91C-47DB-9A0C-A18F25682992}" dt="2025-09-20T16:57:17.558" v="2953" actId="26606"/>
          <ac:spMkLst>
            <pc:docMk/>
            <pc:sldMk cId="48910553" sldId="262"/>
            <ac:spMk id="4116" creationId="{0007FE00-9498-4706-B255-6437B0252C02}"/>
          </ac:spMkLst>
        </pc:spChg>
        <pc:spChg chg="add">
          <ac:chgData name="Fatima Ali (2222409)" userId="b943c017-98b0-44a4-8de9-fe0bac846641" providerId="ADAL" clId="{6B626E05-A91C-47DB-9A0C-A18F25682992}" dt="2025-09-20T16:57:17.558" v="2953" actId="26606"/>
          <ac:spMkLst>
            <pc:docMk/>
            <pc:sldMk cId="48910553" sldId="262"/>
            <ac:spMk id="4117" creationId="{2EB492CD-616E-47F8-933B-5E2D952A0593}"/>
          </ac:spMkLst>
        </pc:spChg>
        <pc:spChg chg="add">
          <ac:chgData name="Fatima Ali (2222409)" userId="b943c017-98b0-44a4-8de9-fe0bac846641" providerId="ADAL" clId="{6B626E05-A91C-47DB-9A0C-A18F25682992}" dt="2025-09-20T16:57:17.558" v="2953" actId="26606"/>
          <ac:spMkLst>
            <pc:docMk/>
            <pc:sldMk cId="48910553" sldId="262"/>
            <ac:spMk id="4118" creationId="{59383CF9-23B5-4335-9B21-1791C4CF1C75}"/>
          </ac:spMkLst>
        </pc:spChg>
        <pc:picChg chg="add del mod">
          <ac:chgData name="Fatima Ali (2222409)" userId="b943c017-98b0-44a4-8de9-fe0bac846641" providerId="ADAL" clId="{6B626E05-A91C-47DB-9A0C-A18F25682992}" dt="2025-09-20T16:58:54.927" v="2958" actId="14100"/>
          <ac:picMkLst>
            <pc:docMk/>
            <pc:sldMk cId="48910553" sldId="262"/>
            <ac:picMk id="4098" creationId="{3AA71655-BBC5-E417-6DFC-215BCC8A26E0}"/>
          </ac:picMkLst>
        </pc:picChg>
      </pc:sldChg>
      <pc:sldChg chg="addSp delSp modSp new mod">
        <pc:chgData name="Fatima Ali (2222409)" userId="b943c017-98b0-44a4-8de9-fe0bac846641" providerId="ADAL" clId="{6B626E05-A91C-47DB-9A0C-A18F25682992}" dt="2025-09-25T11:04:57.747" v="3666" actId="27636"/>
        <pc:sldMkLst>
          <pc:docMk/>
          <pc:sldMk cId="3180471467" sldId="263"/>
        </pc:sldMkLst>
        <pc:spChg chg="mod">
          <ac:chgData name="Fatima Ali (2222409)" userId="b943c017-98b0-44a4-8de9-fe0bac846641" providerId="ADAL" clId="{6B626E05-A91C-47DB-9A0C-A18F25682992}" dt="2025-09-25T11:04:19.604" v="3652" actId="14100"/>
          <ac:spMkLst>
            <pc:docMk/>
            <pc:sldMk cId="3180471467" sldId="263"/>
            <ac:spMk id="2" creationId="{16CFCFCA-A05A-5FC2-BA9D-FB3B597CD3AC}"/>
          </ac:spMkLst>
        </pc:spChg>
        <pc:spChg chg="mod">
          <ac:chgData name="Fatima Ali (2222409)" userId="b943c017-98b0-44a4-8de9-fe0bac846641" providerId="ADAL" clId="{6B626E05-A91C-47DB-9A0C-A18F25682992}" dt="2025-09-25T11:04:57.747" v="3666" actId="27636"/>
          <ac:spMkLst>
            <pc:docMk/>
            <pc:sldMk cId="3180471467" sldId="263"/>
            <ac:spMk id="3" creationId="{89232651-5EA0-D47C-38A6-A03D2D25EF03}"/>
          </ac:spMkLst>
        </pc:spChg>
        <pc:spChg chg="add mod">
          <ac:chgData name="Fatima Ali (2222409)" userId="b943c017-98b0-44a4-8de9-fe0bac846641" providerId="ADAL" clId="{6B626E05-A91C-47DB-9A0C-A18F25682992}" dt="2025-09-25T10:54:14.059" v="3605" actId="1076"/>
          <ac:spMkLst>
            <pc:docMk/>
            <pc:sldMk cId="3180471467" sldId="263"/>
            <ac:spMk id="8" creationId="{CC59BA3D-EC41-DE23-91B6-D032843CE8E2}"/>
          </ac:spMkLst>
        </pc:spChg>
        <pc:spChg chg="add mod">
          <ac:chgData name="Fatima Ali (2222409)" userId="b943c017-98b0-44a4-8de9-fe0bac846641" providerId="ADAL" clId="{6B626E05-A91C-47DB-9A0C-A18F25682992}" dt="2025-09-25T11:03:51.836" v="3651" actId="1076"/>
          <ac:spMkLst>
            <pc:docMk/>
            <pc:sldMk cId="3180471467" sldId="263"/>
            <ac:spMk id="13" creationId="{A99705EF-54FE-9E5E-5048-DDA213C14BCE}"/>
          </ac:spMkLst>
        </pc:spChg>
        <pc:picChg chg="add mod">
          <ac:chgData name="Fatima Ali (2222409)" userId="b943c017-98b0-44a4-8de9-fe0bac846641" providerId="ADAL" clId="{6B626E05-A91C-47DB-9A0C-A18F25682992}" dt="2025-09-25T10:54:22.558" v="3606" actId="1076"/>
          <ac:picMkLst>
            <pc:docMk/>
            <pc:sldMk cId="3180471467" sldId="263"/>
            <ac:picMk id="4" creationId="{50C0D316-D121-5BC7-178C-5171377D8369}"/>
          </ac:picMkLst>
        </pc:picChg>
        <pc:picChg chg="add mod">
          <ac:chgData name="Fatima Ali (2222409)" userId="b943c017-98b0-44a4-8de9-fe0bac846641" providerId="ADAL" clId="{6B626E05-A91C-47DB-9A0C-A18F25682992}" dt="2025-09-25T11:01:09.124" v="3619" actId="14100"/>
          <ac:picMkLst>
            <pc:docMk/>
            <pc:sldMk cId="3180471467" sldId="263"/>
            <ac:picMk id="11" creationId="{3626DA72-8D12-20D2-0CBA-260C08C23570}"/>
          </ac:picMkLst>
        </pc:picChg>
      </pc:sldChg>
      <pc:sldChg chg="addSp modSp new mod setBg">
        <pc:chgData name="Fatima Ali (2222409)" userId="b943c017-98b0-44a4-8de9-fe0bac846641" providerId="ADAL" clId="{6B626E05-A91C-47DB-9A0C-A18F25682992}" dt="2025-09-25T10:18:56.135" v="3488" actId="255"/>
        <pc:sldMkLst>
          <pc:docMk/>
          <pc:sldMk cId="378784198" sldId="264"/>
        </pc:sldMkLst>
        <pc:spChg chg="mod">
          <ac:chgData name="Fatima Ali (2222409)" userId="b943c017-98b0-44a4-8de9-fe0bac846641" providerId="ADAL" clId="{6B626E05-A91C-47DB-9A0C-A18F25682992}" dt="2025-09-25T10:15:05.113" v="3411" actId="26606"/>
          <ac:spMkLst>
            <pc:docMk/>
            <pc:sldMk cId="378784198" sldId="264"/>
            <ac:spMk id="2" creationId="{5404EC2F-57BB-CFDA-F540-D2E2D64718C9}"/>
          </ac:spMkLst>
        </pc:spChg>
        <pc:spChg chg="mod">
          <ac:chgData name="Fatima Ali (2222409)" userId="b943c017-98b0-44a4-8de9-fe0bac846641" providerId="ADAL" clId="{6B626E05-A91C-47DB-9A0C-A18F25682992}" dt="2025-09-25T10:15:05.113" v="3411" actId="26606"/>
          <ac:spMkLst>
            <pc:docMk/>
            <pc:sldMk cId="378784198" sldId="264"/>
            <ac:spMk id="3" creationId="{DFD41CF7-EEBF-A5F0-F74F-A823DE6F6136}"/>
          </ac:spMkLst>
        </pc:spChg>
        <pc:spChg chg="add mod">
          <ac:chgData name="Fatima Ali (2222409)" userId="b943c017-98b0-44a4-8de9-fe0bac846641" providerId="ADAL" clId="{6B626E05-A91C-47DB-9A0C-A18F25682992}" dt="2025-09-25T10:18:56.135" v="3488" actId="255"/>
          <ac:spMkLst>
            <pc:docMk/>
            <pc:sldMk cId="378784198" sldId="264"/>
            <ac:spMk id="6" creationId="{35F03145-94EB-8285-507D-A2923ECB51F4}"/>
          </ac:spMkLst>
        </pc:spChg>
        <pc:spChg chg="add">
          <ac:chgData name="Fatima Ali (2222409)" userId="b943c017-98b0-44a4-8de9-fe0bac846641" providerId="ADAL" clId="{6B626E05-A91C-47DB-9A0C-A18F25682992}" dt="2025-09-25T10:15:05.113" v="3411" actId="26606"/>
          <ac:spMkLst>
            <pc:docMk/>
            <pc:sldMk cId="378784198" sldId="264"/>
            <ac:spMk id="9" creationId="{04812C46-200A-4DEB-A05E-3ED6C68C2387}"/>
          </ac:spMkLst>
        </pc:spChg>
        <pc:spChg chg="add">
          <ac:chgData name="Fatima Ali (2222409)" userId="b943c017-98b0-44a4-8de9-fe0bac846641" providerId="ADAL" clId="{6B626E05-A91C-47DB-9A0C-A18F25682992}" dt="2025-09-25T10:15:05.113" v="3411" actId="26606"/>
          <ac:spMkLst>
            <pc:docMk/>
            <pc:sldMk cId="378784198" sldId="264"/>
            <ac:spMk id="11" creationId="{D1EA859B-E555-4109-94F3-6700E046E008}"/>
          </ac:spMkLst>
        </pc:spChg>
        <pc:picChg chg="add mod ord">
          <ac:chgData name="Fatima Ali (2222409)" userId="b943c017-98b0-44a4-8de9-fe0bac846641" providerId="ADAL" clId="{6B626E05-A91C-47DB-9A0C-A18F25682992}" dt="2025-09-25T10:15:05.113" v="3411" actId="26606"/>
          <ac:picMkLst>
            <pc:docMk/>
            <pc:sldMk cId="378784198" sldId="264"/>
            <ac:picMk id="4" creationId="{03834BF4-788A-7525-DD3C-46113D332F50}"/>
          </ac:picMkLst>
        </pc:picChg>
      </pc:sldChg>
      <pc:sldChg chg="addSp delSp modSp new mod setBg">
        <pc:chgData name="Fatima Ali (2222409)" userId="b943c017-98b0-44a4-8de9-fe0bac846641" providerId="ADAL" clId="{6B626E05-A91C-47DB-9A0C-A18F25682992}" dt="2025-09-30T09:02:48.628" v="3750" actId="1036"/>
        <pc:sldMkLst>
          <pc:docMk/>
          <pc:sldMk cId="1469493139" sldId="265"/>
        </pc:sldMkLst>
        <pc:spChg chg="mod">
          <ac:chgData name="Fatima Ali (2222409)" userId="b943c017-98b0-44a4-8de9-fe0bac846641" providerId="ADAL" clId="{6B626E05-A91C-47DB-9A0C-A18F25682992}" dt="2025-09-30T09:02:48.628" v="3750" actId="1036"/>
          <ac:spMkLst>
            <pc:docMk/>
            <pc:sldMk cId="1469493139" sldId="265"/>
            <ac:spMk id="2" creationId="{01C02E0C-4CB5-165A-4039-C25454CA7CE0}"/>
          </ac:spMkLst>
        </pc:spChg>
        <pc:spChg chg="add">
          <ac:chgData name="Fatima Ali (2222409)" userId="b943c017-98b0-44a4-8de9-fe0bac846641" providerId="ADAL" clId="{6B626E05-A91C-47DB-9A0C-A18F25682992}" dt="2025-09-25T11:19:28.795" v="3748" actId="26606"/>
          <ac:spMkLst>
            <pc:docMk/>
            <pc:sldMk cId="1469493139" sldId="265"/>
            <ac:spMk id="24" creationId="{651547D7-AD18-407B-A5F4-F8225B5DCFCC}"/>
          </ac:spMkLst>
        </pc:spChg>
        <pc:spChg chg="add">
          <ac:chgData name="Fatima Ali (2222409)" userId="b943c017-98b0-44a4-8de9-fe0bac846641" providerId="ADAL" clId="{6B626E05-A91C-47DB-9A0C-A18F25682992}" dt="2025-09-25T11:19:28.795" v="3748" actId="26606"/>
          <ac:spMkLst>
            <pc:docMk/>
            <pc:sldMk cId="1469493139" sldId="265"/>
            <ac:spMk id="28" creationId="{AE5A632B-B15A-489E-8337-BC0F40DBC21F}"/>
          </ac:spMkLst>
        </pc:spChg>
        <pc:spChg chg="add">
          <ac:chgData name="Fatima Ali (2222409)" userId="b943c017-98b0-44a4-8de9-fe0bac846641" providerId="ADAL" clId="{6B626E05-A91C-47DB-9A0C-A18F25682992}" dt="2025-09-25T11:19:28.795" v="3748" actId="26606"/>
          <ac:spMkLst>
            <pc:docMk/>
            <pc:sldMk cId="1469493139" sldId="265"/>
            <ac:spMk id="29" creationId="{6E895C8D-1379-40B8-8B1B-B6F5AEAF0A6C}"/>
          </ac:spMkLst>
        </pc:spChg>
        <pc:graphicFrameChg chg="add mod modGraphic">
          <ac:chgData name="Fatima Ali (2222409)" userId="b943c017-98b0-44a4-8de9-fe0bac846641" providerId="ADAL" clId="{6B626E05-A91C-47DB-9A0C-A18F25682992}" dt="2025-09-25T11:19:28.795" v="3748" actId="26606"/>
          <ac:graphicFrameMkLst>
            <pc:docMk/>
            <pc:sldMk cId="1469493139" sldId="265"/>
            <ac:graphicFrameMk id="5" creationId="{8C9AA432-5E2F-678B-E337-DECA0946529E}"/>
          </ac:graphicFrameMkLst>
        </pc:graphicFrameChg>
      </pc:sldChg>
      <pc:sldChg chg="addSp delSp modSp new mod setBg">
        <pc:chgData name="Fatima Ali (2222409)" userId="b943c017-98b0-44a4-8de9-fe0bac846641" providerId="ADAL" clId="{6B626E05-A91C-47DB-9A0C-A18F25682992}" dt="2025-09-25T11:20:00.321" v="3749" actId="26606"/>
        <pc:sldMkLst>
          <pc:docMk/>
          <pc:sldMk cId="3317953095" sldId="266"/>
        </pc:sldMkLst>
        <pc:spChg chg="mod">
          <ac:chgData name="Fatima Ali (2222409)" userId="b943c017-98b0-44a4-8de9-fe0bac846641" providerId="ADAL" clId="{6B626E05-A91C-47DB-9A0C-A18F25682992}" dt="2025-09-25T09:46:45.294" v="3391" actId="26606"/>
          <ac:spMkLst>
            <pc:docMk/>
            <pc:sldMk cId="3317953095" sldId="266"/>
            <ac:spMk id="2" creationId="{CA1D00E0-9A8F-55A9-E32E-B74B75542D12}"/>
          </ac:spMkLst>
        </pc:spChg>
        <pc:spChg chg="mod">
          <ac:chgData name="Fatima Ali (2222409)" userId="b943c017-98b0-44a4-8de9-fe0bac846641" providerId="ADAL" clId="{6B626E05-A91C-47DB-9A0C-A18F25682992}" dt="2025-09-25T11:20:00.321" v="3749" actId="26606"/>
          <ac:spMkLst>
            <pc:docMk/>
            <pc:sldMk cId="3317953095" sldId="266"/>
            <ac:spMk id="3" creationId="{A038E7D8-2A38-32D9-5BE6-C3AFB029DA12}"/>
          </ac:spMkLst>
        </pc:spChg>
        <pc:spChg chg="add">
          <ac:chgData name="Fatima Ali (2222409)" userId="b943c017-98b0-44a4-8de9-fe0bac846641" providerId="ADAL" clId="{6B626E05-A91C-47DB-9A0C-A18F25682992}" dt="2025-09-25T11:20:00.321" v="3749" actId="26606"/>
          <ac:spMkLst>
            <pc:docMk/>
            <pc:sldMk cId="3317953095" sldId="266"/>
            <ac:spMk id="21" creationId="{327D73B4-9F5C-4A64-A179-51B9500CB8B5}"/>
          </ac:spMkLst>
        </pc:spChg>
        <pc:spChg chg="add">
          <ac:chgData name="Fatima Ali (2222409)" userId="b943c017-98b0-44a4-8de9-fe0bac846641" providerId="ADAL" clId="{6B626E05-A91C-47DB-9A0C-A18F25682992}" dt="2025-09-25T11:20:00.321" v="3749" actId="26606"/>
          <ac:spMkLst>
            <pc:docMk/>
            <pc:sldMk cId="3317953095" sldId="266"/>
            <ac:spMk id="23" creationId="{C1F06963-6374-4B48-844F-071A9BAAAE02}"/>
          </ac:spMkLst>
        </pc:spChg>
        <pc:spChg chg="add">
          <ac:chgData name="Fatima Ali (2222409)" userId="b943c017-98b0-44a4-8de9-fe0bac846641" providerId="ADAL" clId="{6B626E05-A91C-47DB-9A0C-A18F25682992}" dt="2025-09-25T11:20:00.321" v="3749" actId="26606"/>
          <ac:spMkLst>
            <pc:docMk/>
            <pc:sldMk cId="3317953095" sldId="266"/>
            <ac:spMk id="25" creationId="{6CB927A4-E432-4310-9CD5-E89FF5063179}"/>
          </ac:spMkLst>
        </pc:spChg>
        <pc:spChg chg="add">
          <ac:chgData name="Fatima Ali (2222409)" userId="b943c017-98b0-44a4-8de9-fe0bac846641" providerId="ADAL" clId="{6B626E05-A91C-47DB-9A0C-A18F25682992}" dt="2025-09-25T11:20:00.321" v="3749" actId="26606"/>
          <ac:spMkLst>
            <pc:docMk/>
            <pc:sldMk cId="3317953095" sldId="266"/>
            <ac:spMk id="27" creationId="{1453BF6C-B012-48B7-B4E8-6D7AC7C27D02}"/>
          </ac:spMkLst>
        </pc:spChg>
        <pc:spChg chg="add">
          <ac:chgData name="Fatima Ali (2222409)" userId="b943c017-98b0-44a4-8de9-fe0bac846641" providerId="ADAL" clId="{6B626E05-A91C-47DB-9A0C-A18F25682992}" dt="2025-09-25T11:20:00.321" v="3749" actId="26606"/>
          <ac:spMkLst>
            <pc:docMk/>
            <pc:sldMk cId="3317953095" sldId="266"/>
            <ac:spMk id="29" creationId="{E3020543-B24B-4EC4-8FFC-8DD88EEA91A8}"/>
          </ac:spMkLst>
        </pc:spChg>
      </pc:sldChg>
      <pc:sldChg chg="modSp new del mod">
        <pc:chgData name="Fatima Ali (2222409)" userId="b943c017-98b0-44a4-8de9-fe0bac846641" providerId="ADAL" clId="{6B626E05-A91C-47DB-9A0C-A18F25682992}" dt="2025-09-17T10:18:51.301" v="1703" actId="47"/>
        <pc:sldMkLst>
          <pc:docMk/>
          <pc:sldMk cId="1027470982" sldId="267"/>
        </pc:sldMkLst>
      </pc:sldChg>
      <pc:sldChg chg="addSp delSp modSp new mod setBg setClrOvrMap">
        <pc:chgData name="Fatima Ali (2222409)" userId="b943c017-98b0-44a4-8de9-fe0bac846641" providerId="ADAL" clId="{6B626E05-A91C-47DB-9A0C-A18F25682992}" dt="2025-10-08T10:00:14.144" v="3937"/>
        <pc:sldMkLst>
          <pc:docMk/>
          <pc:sldMk cId="2602711326" sldId="267"/>
        </pc:sldMkLst>
        <pc:spChg chg="mod">
          <ac:chgData name="Fatima Ali (2222409)" userId="b943c017-98b0-44a4-8de9-fe0bac846641" providerId="ADAL" clId="{6B626E05-A91C-47DB-9A0C-A18F25682992}" dt="2025-09-20T15:49:01.810" v="2515" actId="26606"/>
          <ac:spMkLst>
            <pc:docMk/>
            <pc:sldMk cId="2602711326" sldId="267"/>
            <ac:spMk id="2" creationId="{793071AE-EF3E-6151-BA72-499B8D0CFD1F}"/>
          </ac:spMkLst>
        </pc:spChg>
        <pc:spChg chg="add mod">
          <ac:chgData name="Fatima Ali (2222409)" userId="b943c017-98b0-44a4-8de9-fe0bac846641" providerId="ADAL" clId="{6B626E05-A91C-47DB-9A0C-A18F25682992}" dt="2025-10-08T09:02:24.254" v="3779" actId="1076"/>
          <ac:spMkLst>
            <pc:docMk/>
            <pc:sldMk cId="2602711326" sldId="267"/>
            <ac:spMk id="9" creationId="{AC7F6854-B96A-0C7F-58BF-B80B0D8C8173}"/>
          </ac:spMkLst>
        </pc:spChg>
        <pc:graphicFrameChg chg="add mod modGraphic">
          <ac:chgData name="Fatima Ali (2222409)" userId="b943c017-98b0-44a4-8de9-fe0bac846641" providerId="ADAL" clId="{6B626E05-A91C-47DB-9A0C-A18F25682992}" dt="2025-10-08T10:00:14.144" v="3937"/>
          <ac:graphicFrameMkLst>
            <pc:docMk/>
            <pc:sldMk cId="2602711326" sldId="267"/>
            <ac:graphicFrameMk id="2072" creationId="{49E80993-9D22-CDE1-0DCD-7C2E245C3935}"/>
          </ac:graphicFrameMkLst>
        </pc:graphicFrameChg>
        <pc:picChg chg="add mod ord">
          <ac:chgData name="Fatima Ali (2222409)" userId="b943c017-98b0-44a4-8de9-fe0bac846641" providerId="ADAL" clId="{6B626E05-A91C-47DB-9A0C-A18F25682992}" dt="2025-10-08T09:02:10.472" v="3773" actId="1076"/>
          <ac:picMkLst>
            <pc:docMk/>
            <pc:sldMk cId="2602711326" sldId="267"/>
            <ac:picMk id="2050" creationId="{729C6829-2EE4-5E44-A131-E901983F61C8}"/>
          </ac:picMkLst>
        </pc:picChg>
      </pc:sldChg>
      <pc:sldChg chg="addSp delSp modSp new mod setBg">
        <pc:chgData name="Fatima Ali (2222409)" userId="b943c017-98b0-44a4-8de9-fe0bac846641" providerId="ADAL" clId="{6B626E05-A91C-47DB-9A0C-A18F25682992}" dt="2025-10-08T09:06:16.424" v="3886" actId="20577"/>
        <pc:sldMkLst>
          <pc:docMk/>
          <pc:sldMk cId="4163458419" sldId="268"/>
        </pc:sldMkLst>
        <pc:spChg chg="mod">
          <ac:chgData name="Fatima Ali (2222409)" userId="b943c017-98b0-44a4-8de9-fe0bac846641" providerId="ADAL" clId="{6B626E05-A91C-47DB-9A0C-A18F25682992}" dt="2025-09-20T16:28:35.985" v="2732" actId="26606"/>
          <ac:spMkLst>
            <pc:docMk/>
            <pc:sldMk cId="4163458419" sldId="268"/>
            <ac:spMk id="2" creationId="{573727FE-0C8B-B7C4-A35E-7BC2E61C37D8}"/>
          </ac:spMkLst>
        </pc:spChg>
        <pc:spChg chg="add del mod ord">
          <ac:chgData name="Fatima Ali (2222409)" userId="b943c017-98b0-44a4-8de9-fe0bac846641" providerId="ADAL" clId="{6B626E05-A91C-47DB-9A0C-A18F25682992}" dt="2025-10-08T09:06:16.424" v="3886" actId="20577"/>
          <ac:spMkLst>
            <pc:docMk/>
            <pc:sldMk cId="4163458419" sldId="268"/>
            <ac:spMk id="5" creationId="{76DE7F40-D4F3-D818-1043-37241B345F61}"/>
          </ac:spMkLst>
        </pc:spChg>
        <pc:spChg chg="add mod">
          <ac:chgData name="Fatima Ali (2222409)" userId="b943c017-98b0-44a4-8de9-fe0bac846641" providerId="ADAL" clId="{6B626E05-A91C-47DB-9A0C-A18F25682992}" dt="2025-09-20T16:32:06.209" v="2796" actId="1076"/>
          <ac:spMkLst>
            <pc:docMk/>
            <pc:sldMk cId="4163458419" sldId="268"/>
            <ac:spMk id="11" creationId="{26C42844-0827-CDF7-E878-4ACCEAAB3A72}"/>
          </ac:spMkLst>
        </pc:spChg>
        <pc:spChg chg="add">
          <ac:chgData name="Fatima Ali (2222409)" userId="b943c017-98b0-44a4-8de9-fe0bac846641" providerId="ADAL" clId="{6B626E05-A91C-47DB-9A0C-A18F25682992}" dt="2025-09-20T16:28:35.985" v="2732" actId="26606"/>
          <ac:spMkLst>
            <pc:docMk/>
            <pc:sldMk cId="4163458419" sldId="268"/>
            <ac:spMk id="23" creationId="{640E93D9-F13F-4097-A159-E0A6CEBA8F3B}"/>
          </ac:spMkLst>
        </pc:spChg>
        <pc:spChg chg="add">
          <ac:chgData name="Fatima Ali (2222409)" userId="b943c017-98b0-44a4-8de9-fe0bac846641" providerId="ADAL" clId="{6B626E05-A91C-47DB-9A0C-A18F25682992}" dt="2025-09-20T16:28:35.985" v="2732" actId="26606"/>
          <ac:spMkLst>
            <pc:docMk/>
            <pc:sldMk cId="4163458419" sldId="268"/>
            <ac:spMk id="25" creationId="{BA3D150B-ADB5-401D-8304-C7845A109595}"/>
          </ac:spMkLst>
        </pc:spChg>
        <pc:spChg chg="add">
          <ac:chgData name="Fatima Ali (2222409)" userId="b943c017-98b0-44a4-8de9-fe0bac846641" providerId="ADAL" clId="{6B626E05-A91C-47DB-9A0C-A18F25682992}" dt="2025-09-20T16:28:35.985" v="2732" actId="26606"/>
          <ac:spMkLst>
            <pc:docMk/>
            <pc:sldMk cId="4163458419" sldId="268"/>
            <ac:spMk id="27" creationId="{ACD3AB31-A71C-4414-BA05-CF667CBA34D2}"/>
          </ac:spMkLst>
        </pc:spChg>
        <pc:picChg chg="add mod">
          <ac:chgData name="Fatima Ali (2222409)" userId="b943c017-98b0-44a4-8de9-fe0bac846641" providerId="ADAL" clId="{6B626E05-A91C-47DB-9A0C-A18F25682992}" dt="2025-09-20T16:28:44.059" v="2733" actId="27614"/>
          <ac:picMkLst>
            <pc:docMk/>
            <pc:sldMk cId="4163458419" sldId="268"/>
            <ac:picMk id="9" creationId="{4E081F27-94D2-F679-8ED6-AC28A187CA5C}"/>
          </ac:picMkLst>
        </pc:picChg>
      </pc:sldChg>
      <pc:sldChg chg="new del">
        <pc:chgData name="Fatima Ali (2222409)" userId="b943c017-98b0-44a4-8de9-fe0bac846641" providerId="ADAL" clId="{6B626E05-A91C-47DB-9A0C-A18F25682992}" dt="2025-09-17T10:23:02.058" v="1709" actId="47"/>
        <pc:sldMkLst>
          <pc:docMk/>
          <pc:sldMk cId="152374753" sldId="269"/>
        </pc:sldMkLst>
      </pc:sldChg>
      <pc:sldChg chg="addSp delSp modSp new mod setBg">
        <pc:chgData name="Fatima Ali (2222409)" userId="b943c017-98b0-44a4-8de9-fe0bac846641" providerId="ADAL" clId="{6B626E05-A91C-47DB-9A0C-A18F25682992}" dt="2025-10-08T10:51:18.135" v="4276" actId="5793"/>
        <pc:sldMkLst>
          <pc:docMk/>
          <pc:sldMk cId="2502726096" sldId="269"/>
        </pc:sldMkLst>
        <pc:spChg chg="mod">
          <ac:chgData name="Fatima Ali (2222409)" userId="b943c017-98b0-44a4-8de9-fe0bac846641" providerId="ADAL" clId="{6B626E05-A91C-47DB-9A0C-A18F25682992}" dt="2025-09-25T10:47:54.780" v="3537" actId="14100"/>
          <ac:spMkLst>
            <pc:docMk/>
            <pc:sldMk cId="2502726096" sldId="269"/>
            <ac:spMk id="2" creationId="{475635F8-6F2B-CCF6-6DCB-DA503D35C135}"/>
          </ac:spMkLst>
        </pc:spChg>
        <pc:spChg chg="add del mod">
          <ac:chgData name="Fatima Ali (2222409)" userId="b943c017-98b0-44a4-8de9-fe0bac846641" providerId="ADAL" clId="{6B626E05-A91C-47DB-9A0C-A18F25682992}" dt="2025-10-08T10:51:18.135" v="4276" actId="5793"/>
          <ac:spMkLst>
            <pc:docMk/>
            <pc:sldMk cId="2502726096" sldId="269"/>
            <ac:spMk id="3" creationId="{BC966584-4CDC-D561-41EC-92552A65FBA6}"/>
          </ac:spMkLst>
        </pc:spChg>
        <pc:spChg chg="add mod">
          <ac:chgData name="Fatima Ali (2222409)" userId="b943c017-98b0-44a4-8de9-fe0bac846641" providerId="ADAL" clId="{6B626E05-A91C-47DB-9A0C-A18F25682992}" dt="2025-09-25T10:47:16.249" v="3532" actId="26606"/>
          <ac:spMkLst>
            <pc:docMk/>
            <pc:sldMk cId="2502726096" sldId="269"/>
            <ac:spMk id="10" creationId="{B4258446-3B29-25BE-F518-5D989F59AF6E}"/>
          </ac:spMkLst>
        </pc:spChg>
        <pc:spChg chg="add">
          <ac:chgData name="Fatima Ali (2222409)" userId="b943c017-98b0-44a4-8de9-fe0bac846641" providerId="ADAL" clId="{6B626E05-A91C-47DB-9A0C-A18F25682992}" dt="2025-09-25T10:47:16.249" v="3532" actId="26606"/>
          <ac:spMkLst>
            <pc:docMk/>
            <pc:sldMk cId="2502726096" sldId="269"/>
            <ac:spMk id="16" creationId="{04C21BAE-6866-4C7A-A7EC-C1B2E572D5BE}"/>
          </ac:spMkLst>
        </pc:spChg>
        <pc:spChg chg="add">
          <ac:chgData name="Fatima Ali (2222409)" userId="b943c017-98b0-44a4-8de9-fe0bac846641" providerId="ADAL" clId="{6B626E05-A91C-47DB-9A0C-A18F25682992}" dt="2025-09-25T10:47:16.249" v="3532" actId="26606"/>
          <ac:spMkLst>
            <pc:docMk/>
            <pc:sldMk cId="2502726096" sldId="269"/>
            <ac:spMk id="18" creationId="{7E7D0C94-08B4-48AE-8813-CC4D60294F42}"/>
          </ac:spMkLst>
        </pc:spChg>
        <pc:spChg chg="add">
          <ac:chgData name="Fatima Ali (2222409)" userId="b943c017-98b0-44a4-8de9-fe0bac846641" providerId="ADAL" clId="{6B626E05-A91C-47DB-9A0C-A18F25682992}" dt="2025-09-25T10:47:16.249" v="3532" actId="26606"/>
          <ac:spMkLst>
            <pc:docMk/>
            <pc:sldMk cId="2502726096" sldId="269"/>
            <ac:spMk id="20" creationId="{F0C518C2-0AA4-470C-87B9-9CBF428FBA25}"/>
          </ac:spMkLst>
        </pc:spChg>
        <pc:picChg chg="add mod ord">
          <ac:chgData name="Fatima Ali (2222409)" userId="b943c017-98b0-44a4-8de9-fe0bac846641" providerId="ADAL" clId="{6B626E05-A91C-47DB-9A0C-A18F25682992}" dt="2025-10-08T10:47:45.356" v="4252" actId="1076"/>
          <ac:picMkLst>
            <pc:docMk/>
            <pc:sldMk cId="2502726096" sldId="269"/>
            <ac:picMk id="7" creationId="{7CE7D054-8295-A94E-C043-059D24AD6E44}"/>
          </ac:picMkLst>
        </pc:picChg>
      </pc:sldChg>
      <pc:sldChg chg="addSp delSp modSp new mod setBg">
        <pc:chgData name="Fatima Ali (2222409)" userId="b943c017-98b0-44a4-8de9-fe0bac846641" providerId="ADAL" clId="{6B626E05-A91C-47DB-9A0C-A18F25682992}" dt="2025-09-25T11:17:52.563" v="3743" actId="1076"/>
        <pc:sldMkLst>
          <pc:docMk/>
          <pc:sldMk cId="3975504351" sldId="270"/>
        </pc:sldMkLst>
        <pc:spChg chg="mod">
          <ac:chgData name="Fatima Ali (2222409)" userId="b943c017-98b0-44a4-8de9-fe0bac846641" providerId="ADAL" clId="{6B626E05-A91C-47DB-9A0C-A18F25682992}" dt="2025-09-25T11:14:04.341" v="3681" actId="26606"/>
          <ac:spMkLst>
            <pc:docMk/>
            <pc:sldMk cId="3975504351" sldId="270"/>
            <ac:spMk id="2" creationId="{CDD6C661-EE8E-E51F-87EE-C9E7FA6CE657}"/>
          </ac:spMkLst>
        </pc:spChg>
        <pc:spChg chg="mod">
          <ac:chgData name="Fatima Ali (2222409)" userId="b943c017-98b0-44a4-8de9-fe0bac846641" providerId="ADAL" clId="{6B626E05-A91C-47DB-9A0C-A18F25682992}" dt="2025-09-25T11:14:36.319" v="3685" actId="14100"/>
          <ac:spMkLst>
            <pc:docMk/>
            <pc:sldMk cId="3975504351" sldId="270"/>
            <ac:spMk id="3" creationId="{80A7A524-F374-F697-B49C-31609B78A1E6}"/>
          </ac:spMkLst>
        </pc:spChg>
        <pc:spChg chg="add mod">
          <ac:chgData name="Fatima Ali (2222409)" userId="b943c017-98b0-44a4-8de9-fe0bac846641" providerId="ADAL" clId="{6B626E05-A91C-47DB-9A0C-A18F25682992}" dt="2025-09-25T11:17:52.563" v="3743" actId="1076"/>
          <ac:spMkLst>
            <pc:docMk/>
            <pc:sldMk cId="3975504351" sldId="270"/>
            <ac:spMk id="6" creationId="{13CDFD32-05C4-7EC6-B41A-EB1E2FFA56DE}"/>
          </ac:spMkLst>
        </pc:spChg>
        <pc:picChg chg="add mod ord">
          <ac:chgData name="Fatima Ali (2222409)" userId="b943c017-98b0-44a4-8de9-fe0bac846641" providerId="ADAL" clId="{6B626E05-A91C-47DB-9A0C-A18F25682992}" dt="2025-09-25T11:17:43.432" v="3742" actId="1076"/>
          <ac:picMkLst>
            <pc:docMk/>
            <pc:sldMk cId="3975504351" sldId="270"/>
            <ac:picMk id="4" creationId="{9693190A-125B-C8A3-1FD1-7D77420CD302}"/>
          </ac:picMkLst>
        </pc:picChg>
      </pc:sldChg>
      <pc:sldChg chg="delSp modSp new add del mod">
        <pc:chgData name="Fatima Ali (2222409)" userId="b943c017-98b0-44a4-8de9-fe0bac846641" providerId="ADAL" clId="{6B626E05-A91C-47DB-9A0C-A18F25682992}" dt="2025-10-10T23:00:19.792" v="5388" actId="20577"/>
        <pc:sldMkLst>
          <pc:docMk/>
          <pc:sldMk cId="4034982323" sldId="271"/>
        </pc:sldMkLst>
        <pc:spChg chg="mod">
          <ac:chgData name="Fatima Ali (2222409)" userId="b943c017-98b0-44a4-8de9-fe0bac846641" providerId="ADAL" clId="{6B626E05-A91C-47DB-9A0C-A18F25682992}" dt="2025-10-10T23:00:19.792" v="5388" actId="20577"/>
          <ac:spMkLst>
            <pc:docMk/>
            <pc:sldMk cId="4034982323" sldId="271"/>
            <ac:spMk id="3" creationId="{154D4FCC-3CAA-EE8F-E40D-9985A8822DC5}"/>
          </ac:spMkLst>
        </pc:spChg>
      </pc:sldChg>
      <pc:sldChg chg="delSp modSp new add del mod">
        <pc:chgData name="Fatima Ali (2222409)" userId="b943c017-98b0-44a4-8de9-fe0bac846641" providerId="ADAL" clId="{6B626E05-A91C-47DB-9A0C-A18F25682992}" dt="2025-10-08T12:29:41.450" v="4991" actId="2696"/>
        <pc:sldMkLst>
          <pc:docMk/>
          <pc:sldMk cId="3315449115" sldId="272"/>
        </pc:sldMkLst>
      </pc:sldChg>
      <pc:sldChg chg="delSp modSp new mod">
        <pc:chgData name="Fatima Ali (2222409)" userId="b943c017-98b0-44a4-8de9-fe0bac846641" providerId="ADAL" clId="{6B626E05-A91C-47DB-9A0C-A18F25682992}" dt="2025-10-10T23:07:46.675" v="5691" actId="20577"/>
        <pc:sldMkLst>
          <pc:docMk/>
          <pc:sldMk cId="2065096325" sldId="273"/>
        </pc:sldMkLst>
        <pc:spChg chg="mod">
          <ac:chgData name="Fatima Ali (2222409)" userId="b943c017-98b0-44a4-8de9-fe0bac846641" providerId="ADAL" clId="{6B626E05-A91C-47DB-9A0C-A18F25682992}" dt="2025-10-10T23:07:46.675" v="5691" actId="20577"/>
          <ac:spMkLst>
            <pc:docMk/>
            <pc:sldMk cId="2065096325" sldId="273"/>
            <ac:spMk id="3" creationId="{D5698FA8-3926-77E6-0805-CDA55C0965E5}"/>
          </ac:spMkLst>
        </pc:spChg>
      </pc:sldChg>
      <pc:sldChg chg="delSp modSp new mod">
        <pc:chgData name="Fatima Ali (2222409)" userId="b943c017-98b0-44a4-8de9-fe0bac846641" providerId="ADAL" clId="{6B626E05-A91C-47DB-9A0C-A18F25682992}" dt="2025-10-10T23:12:23.666" v="5719" actId="20577"/>
        <pc:sldMkLst>
          <pc:docMk/>
          <pc:sldMk cId="669805119" sldId="274"/>
        </pc:sldMkLst>
        <pc:spChg chg="mod">
          <ac:chgData name="Fatima Ali (2222409)" userId="b943c017-98b0-44a4-8de9-fe0bac846641" providerId="ADAL" clId="{6B626E05-A91C-47DB-9A0C-A18F25682992}" dt="2025-10-10T23:12:23.666" v="5719" actId="20577"/>
          <ac:spMkLst>
            <pc:docMk/>
            <pc:sldMk cId="669805119" sldId="274"/>
            <ac:spMk id="3" creationId="{203C85D6-6D54-54E3-E629-96EB413C3182}"/>
          </ac:spMkLst>
        </pc:spChg>
      </pc:sldChg>
      <pc:sldChg chg="delSp modSp new del mod">
        <pc:chgData name="Fatima Ali (2222409)" userId="b943c017-98b0-44a4-8de9-fe0bac846641" providerId="ADAL" clId="{6B626E05-A91C-47DB-9A0C-A18F25682992}" dt="2025-10-08T12:30:12.063" v="4993" actId="2696"/>
        <pc:sldMkLst>
          <pc:docMk/>
          <pc:sldMk cId="3915999600" sldId="274"/>
        </pc:sldMkLst>
      </pc:sldChg>
      <pc:sldChg chg="delSp modSp new mod">
        <pc:chgData name="Fatima Ali (2222409)" userId="b943c017-98b0-44a4-8de9-fe0bac846641" providerId="ADAL" clId="{6B626E05-A91C-47DB-9A0C-A18F25682992}" dt="2025-10-10T23:15:26.849" v="5742" actId="5793"/>
        <pc:sldMkLst>
          <pc:docMk/>
          <pc:sldMk cId="3471081167" sldId="275"/>
        </pc:sldMkLst>
        <pc:spChg chg="mod">
          <ac:chgData name="Fatima Ali (2222409)" userId="b943c017-98b0-44a4-8de9-fe0bac846641" providerId="ADAL" clId="{6B626E05-A91C-47DB-9A0C-A18F25682992}" dt="2025-10-10T23:15:26.849" v="5742" actId="5793"/>
          <ac:spMkLst>
            <pc:docMk/>
            <pc:sldMk cId="3471081167" sldId="275"/>
            <ac:spMk id="3" creationId="{79B4ABAF-F3A2-4582-B0BF-3946EF35E03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45AAE1-A0D5-425E-AF12-71F4A3C59D59}" type="doc">
      <dgm:prSet loTypeId="urn:microsoft.com/office/officeart/2005/8/layout/default" loCatId="list" qsTypeId="urn:microsoft.com/office/officeart/2005/8/quickstyle/simple5" qsCatId="simple" csTypeId="urn:microsoft.com/office/officeart/2005/8/colors/accent3_2" csCatId="accent3" phldr="1"/>
      <dgm:spPr/>
      <dgm:t>
        <a:bodyPr/>
        <a:lstStyle/>
        <a:p>
          <a:endParaRPr lang="en-US"/>
        </a:p>
      </dgm:t>
    </dgm:pt>
    <dgm:pt modelId="{EB8A52B4-1AB6-4B33-83BE-DCBB97EA924B}">
      <dgm:prSet/>
      <dgm:spPr/>
      <dgm:t>
        <a:bodyPr/>
        <a:lstStyle/>
        <a:p>
          <a:r>
            <a:rPr lang="en-US" dirty="0"/>
            <a:t>Well -being definition</a:t>
          </a:r>
        </a:p>
        <a:p>
          <a:r>
            <a:rPr lang="en-GB" dirty="0"/>
            <a:t>Wellbeing is a positive state of physical, mental, and social health, not just the absence of illness. It reflects how people feel, function, and experience life.</a:t>
          </a:r>
          <a:endParaRPr lang="en-US" dirty="0"/>
        </a:p>
      </dgm:t>
    </dgm:pt>
    <dgm:pt modelId="{35D468B1-4C8F-48BC-BA0C-BF3D56B1BC41}" type="parTrans" cxnId="{4803F99C-6E89-4B72-B329-3B56079A7CF6}">
      <dgm:prSet/>
      <dgm:spPr/>
      <dgm:t>
        <a:bodyPr/>
        <a:lstStyle/>
        <a:p>
          <a:endParaRPr lang="en-US"/>
        </a:p>
      </dgm:t>
    </dgm:pt>
    <dgm:pt modelId="{C38E8810-B1CD-41F3-B374-2DC4D70B9885}" type="sibTrans" cxnId="{4803F99C-6E89-4B72-B329-3B56079A7CF6}">
      <dgm:prSet/>
      <dgm:spPr/>
      <dgm:t>
        <a:bodyPr/>
        <a:lstStyle/>
        <a:p>
          <a:endParaRPr lang="en-US"/>
        </a:p>
      </dgm:t>
    </dgm:pt>
    <dgm:pt modelId="{F46E538E-5FD5-4571-8BF1-B102C8EB58A4}">
      <dgm:prSet/>
      <dgm:spPr/>
      <dgm:t>
        <a:bodyPr/>
        <a:lstStyle/>
        <a:p>
          <a:r>
            <a:rPr lang="en-GB" b="1"/>
            <a:t>Subjective Wellbeing:</a:t>
          </a:r>
          <a:br>
            <a:rPr lang="en-GB"/>
          </a:br>
          <a:r>
            <a:rPr lang="en-GB"/>
            <a:t>Refers to how individuals experience and evaluate their own lives—often measured through self-reported happiness, life satisfaction, and emotional states (CIEEM, 2021).</a:t>
          </a:r>
          <a:endParaRPr lang="en-US"/>
        </a:p>
      </dgm:t>
    </dgm:pt>
    <dgm:pt modelId="{52C99460-0CEB-475F-8E90-61A943FD58BC}" type="parTrans" cxnId="{2E06F083-35F7-4965-A90F-AABCAE0488B5}">
      <dgm:prSet/>
      <dgm:spPr/>
      <dgm:t>
        <a:bodyPr/>
        <a:lstStyle/>
        <a:p>
          <a:endParaRPr lang="en-US"/>
        </a:p>
      </dgm:t>
    </dgm:pt>
    <dgm:pt modelId="{7881325E-9280-4E1D-9B18-ABA869C2C613}" type="sibTrans" cxnId="{2E06F083-35F7-4965-A90F-AABCAE0488B5}">
      <dgm:prSet/>
      <dgm:spPr/>
      <dgm:t>
        <a:bodyPr/>
        <a:lstStyle/>
        <a:p>
          <a:endParaRPr lang="en-US"/>
        </a:p>
      </dgm:t>
    </dgm:pt>
    <dgm:pt modelId="{F28C159E-63B4-429F-9DAC-5016D248C63F}">
      <dgm:prSet/>
      <dgm:spPr/>
      <dgm:t>
        <a:bodyPr/>
        <a:lstStyle/>
        <a:p>
          <a:r>
            <a:rPr lang="en-GB" b="1"/>
            <a:t>Objective Wellbeing:</a:t>
          </a:r>
          <a:br>
            <a:rPr lang="en-GB"/>
          </a:br>
          <a:r>
            <a:rPr lang="en-GB"/>
            <a:t>Involves measurable indicators such as income, education, housing, and access to healthcare—factors that shape quality of life regardless of personal perception (Corbin et al., 2021).</a:t>
          </a:r>
          <a:endParaRPr lang="en-US"/>
        </a:p>
      </dgm:t>
    </dgm:pt>
    <dgm:pt modelId="{BE65F560-4685-483E-9795-36C67E83BA12}" type="parTrans" cxnId="{EF851D4F-4227-4770-A499-DA91F1C002C8}">
      <dgm:prSet/>
      <dgm:spPr/>
      <dgm:t>
        <a:bodyPr/>
        <a:lstStyle/>
        <a:p>
          <a:endParaRPr lang="en-US"/>
        </a:p>
      </dgm:t>
    </dgm:pt>
    <dgm:pt modelId="{BB4B7693-7798-41B0-898D-443047AF7379}" type="sibTrans" cxnId="{EF851D4F-4227-4770-A499-DA91F1C002C8}">
      <dgm:prSet/>
      <dgm:spPr/>
      <dgm:t>
        <a:bodyPr/>
        <a:lstStyle/>
        <a:p>
          <a:endParaRPr lang="en-US"/>
        </a:p>
      </dgm:t>
    </dgm:pt>
    <dgm:pt modelId="{DB2907FD-9619-4694-AA68-32290E4909BD}">
      <dgm:prSet/>
      <dgm:spPr/>
      <dgm:t>
        <a:bodyPr/>
        <a:lstStyle/>
        <a:p>
          <a:r>
            <a:rPr lang="en-GB"/>
            <a:t>Together, these models highlight that wellbeing is multidimensional, requiring both subjective and objective approaches for a full understanding.</a:t>
          </a:r>
          <a:endParaRPr lang="en-US"/>
        </a:p>
      </dgm:t>
    </dgm:pt>
    <dgm:pt modelId="{AB55329C-B713-4BE2-AF6B-1AF04BC351A7}" type="parTrans" cxnId="{DB50C8F4-90DF-4E85-B1E7-99D98366C8C6}">
      <dgm:prSet/>
      <dgm:spPr/>
      <dgm:t>
        <a:bodyPr/>
        <a:lstStyle/>
        <a:p>
          <a:endParaRPr lang="en-US"/>
        </a:p>
      </dgm:t>
    </dgm:pt>
    <dgm:pt modelId="{A10B7934-CC33-444C-B8DA-99B053F5ACAF}" type="sibTrans" cxnId="{DB50C8F4-90DF-4E85-B1E7-99D98366C8C6}">
      <dgm:prSet/>
      <dgm:spPr/>
      <dgm:t>
        <a:bodyPr/>
        <a:lstStyle/>
        <a:p>
          <a:endParaRPr lang="en-US"/>
        </a:p>
      </dgm:t>
    </dgm:pt>
    <dgm:pt modelId="{362CA1AB-A390-48F0-9CC3-78AD5E67E14C}">
      <dgm:prSet/>
      <dgm:spPr/>
      <dgm:t>
        <a:bodyPr/>
        <a:lstStyle/>
        <a:p>
          <a:r>
            <a:rPr lang="en-GB" baseline="0" dirty="0"/>
            <a:t>Eight Dimensions of Wellbeing</a:t>
          </a:r>
          <a:endParaRPr lang="en-US" baseline="0" dirty="0"/>
        </a:p>
        <a:p>
          <a:r>
            <a:rPr lang="en-GB" baseline="0" dirty="0"/>
            <a:t>Wellbeing is multidimensional, involving balance across eight interconnected areas: physical, emotional, social, intellectual, occupational, spiritual, environmental, and financial wellbeing. Together, these dimensions support a holistic approach to health and life satisfaction (Swarbrick, 2006; SAMHSA, 2016).</a:t>
          </a:r>
          <a:endParaRPr lang="en-US" dirty="0"/>
        </a:p>
      </dgm:t>
    </dgm:pt>
    <dgm:pt modelId="{C695DE37-7555-4C49-8F17-51B58EFA307A}" type="sibTrans" cxnId="{EF6E5A5E-3FDD-4C95-A820-22C13F0CDC72}">
      <dgm:prSet/>
      <dgm:spPr/>
      <dgm:t>
        <a:bodyPr/>
        <a:lstStyle/>
        <a:p>
          <a:endParaRPr lang="en-US"/>
        </a:p>
      </dgm:t>
    </dgm:pt>
    <dgm:pt modelId="{908A1951-C78C-454E-BB16-F420661FCB11}" type="parTrans" cxnId="{EF6E5A5E-3FDD-4C95-A820-22C13F0CDC72}">
      <dgm:prSet/>
      <dgm:spPr/>
      <dgm:t>
        <a:bodyPr/>
        <a:lstStyle/>
        <a:p>
          <a:endParaRPr lang="en-US"/>
        </a:p>
      </dgm:t>
    </dgm:pt>
    <dgm:pt modelId="{51670A41-341B-420E-96F4-28ED87EFB574}" type="pres">
      <dgm:prSet presAssocID="{1645AAE1-A0D5-425E-AF12-71F4A3C59D59}" presName="diagram" presStyleCnt="0">
        <dgm:presLayoutVars>
          <dgm:dir/>
          <dgm:resizeHandles val="exact"/>
        </dgm:presLayoutVars>
      </dgm:prSet>
      <dgm:spPr/>
    </dgm:pt>
    <dgm:pt modelId="{117124F4-21C6-44EB-9430-715690E95F16}" type="pres">
      <dgm:prSet presAssocID="{EB8A52B4-1AB6-4B33-83BE-DCBB97EA924B}" presName="node" presStyleLbl="node1" presStyleIdx="0" presStyleCnt="5">
        <dgm:presLayoutVars>
          <dgm:bulletEnabled val="1"/>
        </dgm:presLayoutVars>
      </dgm:prSet>
      <dgm:spPr/>
    </dgm:pt>
    <dgm:pt modelId="{22DEF9A3-B636-418D-8275-903E033FE734}" type="pres">
      <dgm:prSet presAssocID="{C38E8810-B1CD-41F3-B374-2DC4D70B9885}" presName="sibTrans" presStyleCnt="0"/>
      <dgm:spPr/>
    </dgm:pt>
    <dgm:pt modelId="{9E89F25D-D880-432E-B342-C53E82DE35EA}" type="pres">
      <dgm:prSet presAssocID="{F46E538E-5FD5-4571-8BF1-B102C8EB58A4}" presName="node" presStyleLbl="node1" presStyleIdx="1" presStyleCnt="5">
        <dgm:presLayoutVars>
          <dgm:bulletEnabled val="1"/>
        </dgm:presLayoutVars>
      </dgm:prSet>
      <dgm:spPr/>
    </dgm:pt>
    <dgm:pt modelId="{6AF67406-4E3E-4A0E-9E7B-6C3249409E82}" type="pres">
      <dgm:prSet presAssocID="{7881325E-9280-4E1D-9B18-ABA869C2C613}" presName="sibTrans" presStyleCnt="0"/>
      <dgm:spPr/>
    </dgm:pt>
    <dgm:pt modelId="{51103CFC-77AE-4EA7-BBBF-227105AC862A}" type="pres">
      <dgm:prSet presAssocID="{F28C159E-63B4-429F-9DAC-5016D248C63F}" presName="node" presStyleLbl="node1" presStyleIdx="2" presStyleCnt="5">
        <dgm:presLayoutVars>
          <dgm:bulletEnabled val="1"/>
        </dgm:presLayoutVars>
      </dgm:prSet>
      <dgm:spPr/>
    </dgm:pt>
    <dgm:pt modelId="{C359DA33-6840-461B-BB39-F0F969DE43F4}" type="pres">
      <dgm:prSet presAssocID="{BB4B7693-7798-41B0-898D-443047AF7379}" presName="sibTrans" presStyleCnt="0"/>
      <dgm:spPr/>
    </dgm:pt>
    <dgm:pt modelId="{A80D6EB5-AAD3-460B-BEE2-F60E4F7C5FBC}" type="pres">
      <dgm:prSet presAssocID="{362CA1AB-A390-48F0-9CC3-78AD5E67E14C}" presName="node" presStyleLbl="node1" presStyleIdx="3" presStyleCnt="5" custScaleY="114127">
        <dgm:presLayoutVars>
          <dgm:bulletEnabled val="1"/>
        </dgm:presLayoutVars>
      </dgm:prSet>
      <dgm:spPr/>
    </dgm:pt>
    <dgm:pt modelId="{82C23D1F-2437-4662-913C-18092A8A1258}" type="pres">
      <dgm:prSet presAssocID="{C695DE37-7555-4C49-8F17-51B58EFA307A}" presName="sibTrans" presStyleCnt="0"/>
      <dgm:spPr/>
    </dgm:pt>
    <dgm:pt modelId="{6988384A-15AD-41EF-A379-21F4E55014DD}" type="pres">
      <dgm:prSet presAssocID="{DB2907FD-9619-4694-AA68-32290E4909BD}" presName="node" presStyleLbl="node1" presStyleIdx="4" presStyleCnt="5">
        <dgm:presLayoutVars>
          <dgm:bulletEnabled val="1"/>
        </dgm:presLayoutVars>
      </dgm:prSet>
      <dgm:spPr/>
    </dgm:pt>
  </dgm:ptLst>
  <dgm:cxnLst>
    <dgm:cxn modelId="{EF6E5A5E-3FDD-4C95-A820-22C13F0CDC72}" srcId="{1645AAE1-A0D5-425E-AF12-71F4A3C59D59}" destId="{362CA1AB-A390-48F0-9CC3-78AD5E67E14C}" srcOrd="3" destOrd="0" parTransId="{908A1951-C78C-454E-BB16-F420661FCB11}" sibTransId="{C695DE37-7555-4C49-8F17-51B58EFA307A}"/>
    <dgm:cxn modelId="{EF851D4F-4227-4770-A499-DA91F1C002C8}" srcId="{1645AAE1-A0D5-425E-AF12-71F4A3C59D59}" destId="{F28C159E-63B4-429F-9DAC-5016D248C63F}" srcOrd="2" destOrd="0" parTransId="{BE65F560-4685-483E-9795-36C67E83BA12}" sibTransId="{BB4B7693-7798-41B0-898D-443047AF7379}"/>
    <dgm:cxn modelId="{E2A48D54-9D93-42C6-9491-950066CA4673}" type="presOf" srcId="{1645AAE1-A0D5-425E-AF12-71F4A3C59D59}" destId="{51670A41-341B-420E-96F4-28ED87EFB574}" srcOrd="0" destOrd="0" presId="urn:microsoft.com/office/officeart/2005/8/layout/default"/>
    <dgm:cxn modelId="{50398C79-9ED2-45AD-B371-A9F5F049F522}" type="presOf" srcId="{EB8A52B4-1AB6-4B33-83BE-DCBB97EA924B}" destId="{117124F4-21C6-44EB-9430-715690E95F16}" srcOrd="0" destOrd="0" presId="urn:microsoft.com/office/officeart/2005/8/layout/default"/>
    <dgm:cxn modelId="{2E06F083-35F7-4965-A90F-AABCAE0488B5}" srcId="{1645AAE1-A0D5-425E-AF12-71F4A3C59D59}" destId="{F46E538E-5FD5-4571-8BF1-B102C8EB58A4}" srcOrd="1" destOrd="0" parTransId="{52C99460-0CEB-475F-8E90-61A943FD58BC}" sibTransId="{7881325E-9280-4E1D-9B18-ABA869C2C613}"/>
    <dgm:cxn modelId="{394EA28A-06E5-491D-92D7-113E68BE6D81}" type="presOf" srcId="{F46E538E-5FD5-4571-8BF1-B102C8EB58A4}" destId="{9E89F25D-D880-432E-B342-C53E82DE35EA}" srcOrd="0" destOrd="0" presId="urn:microsoft.com/office/officeart/2005/8/layout/default"/>
    <dgm:cxn modelId="{C4E28392-1AC5-49CE-BD10-67202B06A1A5}" type="presOf" srcId="{F28C159E-63B4-429F-9DAC-5016D248C63F}" destId="{51103CFC-77AE-4EA7-BBBF-227105AC862A}" srcOrd="0" destOrd="0" presId="urn:microsoft.com/office/officeart/2005/8/layout/default"/>
    <dgm:cxn modelId="{4803F99C-6E89-4B72-B329-3B56079A7CF6}" srcId="{1645AAE1-A0D5-425E-AF12-71F4A3C59D59}" destId="{EB8A52B4-1AB6-4B33-83BE-DCBB97EA924B}" srcOrd="0" destOrd="0" parTransId="{35D468B1-4C8F-48BC-BA0C-BF3D56B1BC41}" sibTransId="{C38E8810-B1CD-41F3-B374-2DC4D70B9885}"/>
    <dgm:cxn modelId="{F1C40C9E-EF95-4DFE-AF6E-DDBA426293C2}" type="presOf" srcId="{362CA1AB-A390-48F0-9CC3-78AD5E67E14C}" destId="{A80D6EB5-AAD3-460B-BEE2-F60E4F7C5FBC}" srcOrd="0" destOrd="0" presId="urn:microsoft.com/office/officeart/2005/8/layout/default"/>
    <dgm:cxn modelId="{1B3426E2-D748-4B06-B64C-0E67D06E5B32}" type="presOf" srcId="{DB2907FD-9619-4694-AA68-32290E4909BD}" destId="{6988384A-15AD-41EF-A379-21F4E55014DD}" srcOrd="0" destOrd="0" presId="urn:microsoft.com/office/officeart/2005/8/layout/default"/>
    <dgm:cxn modelId="{DB50C8F4-90DF-4E85-B1E7-99D98366C8C6}" srcId="{1645AAE1-A0D5-425E-AF12-71F4A3C59D59}" destId="{DB2907FD-9619-4694-AA68-32290E4909BD}" srcOrd="4" destOrd="0" parTransId="{AB55329C-B713-4BE2-AF6B-1AF04BC351A7}" sibTransId="{A10B7934-CC33-444C-B8DA-99B053F5ACAF}"/>
    <dgm:cxn modelId="{476CF307-39B0-43FB-A7AE-30BF34000C69}" type="presParOf" srcId="{51670A41-341B-420E-96F4-28ED87EFB574}" destId="{117124F4-21C6-44EB-9430-715690E95F16}" srcOrd="0" destOrd="0" presId="urn:microsoft.com/office/officeart/2005/8/layout/default"/>
    <dgm:cxn modelId="{606D1751-2AFB-4F8E-BE80-C62CF9E2B8EE}" type="presParOf" srcId="{51670A41-341B-420E-96F4-28ED87EFB574}" destId="{22DEF9A3-B636-418D-8275-903E033FE734}" srcOrd="1" destOrd="0" presId="urn:microsoft.com/office/officeart/2005/8/layout/default"/>
    <dgm:cxn modelId="{EA0B0831-B971-4D48-8032-C28209F3398A}" type="presParOf" srcId="{51670A41-341B-420E-96F4-28ED87EFB574}" destId="{9E89F25D-D880-432E-B342-C53E82DE35EA}" srcOrd="2" destOrd="0" presId="urn:microsoft.com/office/officeart/2005/8/layout/default"/>
    <dgm:cxn modelId="{139CD640-8BD7-453A-B155-F79342B6387F}" type="presParOf" srcId="{51670A41-341B-420E-96F4-28ED87EFB574}" destId="{6AF67406-4E3E-4A0E-9E7B-6C3249409E82}" srcOrd="3" destOrd="0" presId="urn:microsoft.com/office/officeart/2005/8/layout/default"/>
    <dgm:cxn modelId="{871038A3-079B-47E6-B893-30FBDBDABB94}" type="presParOf" srcId="{51670A41-341B-420E-96F4-28ED87EFB574}" destId="{51103CFC-77AE-4EA7-BBBF-227105AC862A}" srcOrd="4" destOrd="0" presId="urn:microsoft.com/office/officeart/2005/8/layout/default"/>
    <dgm:cxn modelId="{A06C50A9-E053-4234-8C45-25D6A48D8E51}" type="presParOf" srcId="{51670A41-341B-420E-96F4-28ED87EFB574}" destId="{C359DA33-6840-461B-BB39-F0F969DE43F4}" srcOrd="5" destOrd="0" presId="urn:microsoft.com/office/officeart/2005/8/layout/default"/>
    <dgm:cxn modelId="{CFA36F3A-E220-410F-A9FC-CDAE490FD29C}" type="presParOf" srcId="{51670A41-341B-420E-96F4-28ED87EFB574}" destId="{A80D6EB5-AAD3-460B-BEE2-F60E4F7C5FBC}" srcOrd="6" destOrd="0" presId="urn:microsoft.com/office/officeart/2005/8/layout/default"/>
    <dgm:cxn modelId="{37D769C7-C217-4E03-9D34-3F6680490BC5}" type="presParOf" srcId="{51670A41-341B-420E-96F4-28ED87EFB574}" destId="{82C23D1F-2437-4662-913C-18092A8A1258}" srcOrd="7" destOrd="0" presId="urn:microsoft.com/office/officeart/2005/8/layout/default"/>
    <dgm:cxn modelId="{E184BA0F-19E1-4773-9818-A89D186A9213}" type="presParOf" srcId="{51670A41-341B-420E-96F4-28ED87EFB574}" destId="{6988384A-15AD-41EF-A379-21F4E55014D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7F187-44C5-4AE5-A271-803C62F9C56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1BFB720-72E1-4BE9-8A4B-2566C309CDAA}">
      <dgm:prSet/>
      <dgm:spPr/>
      <dgm:t>
        <a:bodyPr/>
        <a:lstStyle/>
        <a:p>
          <a:pPr>
            <a:lnSpc>
              <a:spcPct val="100000"/>
            </a:lnSpc>
          </a:pPr>
          <a:r>
            <a:rPr lang="en-GB" b="1"/>
            <a:t>Expand targeted prevention and health promotion services in deprived areas – </a:t>
          </a:r>
          <a:r>
            <a:rPr lang="en-GB"/>
            <a:t>Localised programmes addressing smoking cessation, healthy eating, and physical activity can reduce lifestyle-related risks and improve long-term outcomes. This builds on initiatives like Making Every Contact Count (MECC) and supports NHS commitments to prevention (Marmot, 2020; NHS England, 2019).</a:t>
          </a:r>
          <a:endParaRPr lang="en-US"/>
        </a:p>
      </dgm:t>
    </dgm:pt>
    <dgm:pt modelId="{E7E14965-28B2-441C-9605-F7DAC87A8A6D}" type="parTrans" cxnId="{663F0A7A-66A6-41E8-B1D0-32B908E21B4B}">
      <dgm:prSet/>
      <dgm:spPr/>
      <dgm:t>
        <a:bodyPr/>
        <a:lstStyle/>
        <a:p>
          <a:endParaRPr lang="en-US"/>
        </a:p>
      </dgm:t>
    </dgm:pt>
    <dgm:pt modelId="{981C0B0B-5E93-4F3F-9181-0D76D864876A}" type="sibTrans" cxnId="{663F0A7A-66A6-41E8-B1D0-32B908E21B4B}">
      <dgm:prSet/>
      <dgm:spPr/>
      <dgm:t>
        <a:bodyPr/>
        <a:lstStyle/>
        <a:p>
          <a:pPr>
            <a:lnSpc>
              <a:spcPct val="100000"/>
            </a:lnSpc>
          </a:pPr>
          <a:endParaRPr lang="en-US"/>
        </a:p>
      </dgm:t>
    </dgm:pt>
    <dgm:pt modelId="{BC9C7C59-C143-4BAF-89BD-CF8FDA90A0A9}">
      <dgm:prSet/>
      <dgm:spPr/>
      <dgm:t>
        <a:bodyPr/>
        <a:lstStyle/>
        <a:p>
          <a:pPr>
            <a:lnSpc>
              <a:spcPct val="100000"/>
            </a:lnSpc>
          </a:pPr>
          <a:r>
            <a:rPr lang="en-GB" b="1"/>
            <a:t>Adopt a “Health in All Policies” approach across government sectors – </a:t>
          </a:r>
          <a:r>
            <a:rPr lang="en-GB"/>
            <a:t>Embedding health equity considerations into housing, education, employment, and transport policies can address the root causes of health inequalities. Coordinated action ensures that social determinants are tackled alongside healthcare provision (WHO, 2008; DHSC, 2022).</a:t>
          </a:r>
          <a:endParaRPr lang="en-US"/>
        </a:p>
      </dgm:t>
    </dgm:pt>
    <dgm:pt modelId="{A70F016C-36F0-477B-A648-59A018308020}" type="parTrans" cxnId="{D6FF9E31-A295-4BE4-9161-B50D2D031FB0}">
      <dgm:prSet/>
      <dgm:spPr/>
      <dgm:t>
        <a:bodyPr/>
        <a:lstStyle/>
        <a:p>
          <a:endParaRPr lang="en-US"/>
        </a:p>
      </dgm:t>
    </dgm:pt>
    <dgm:pt modelId="{721B67BF-EC26-49B5-BF3D-50AAB8247D96}" type="sibTrans" cxnId="{D6FF9E31-A295-4BE4-9161-B50D2D031FB0}">
      <dgm:prSet/>
      <dgm:spPr/>
      <dgm:t>
        <a:bodyPr/>
        <a:lstStyle/>
        <a:p>
          <a:endParaRPr lang="en-US"/>
        </a:p>
      </dgm:t>
    </dgm:pt>
    <dgm:pt modelId="{186DE3F5-FB29-4F0A-A96B-0EF79E4C18CD}" type="pres">
      <dgm:prSet presAssocID="{6C57F187-44C5-4AE5-A271-803C62F9C568}" presName="linear" presStyleCnt="0">
        <dgm:presLayoutVars>
          <dgm:animLvl val="lvl"/>
          <dgm:resizeHandles val="exact"/>
        </dgm:presLayoutVars>
      </dgm:prSet>
      <dgm:spPr/>
    </dgm:pt>
    <dgm:pt modelId="{689470A1-164E-4529-A7E0-5EA7DECFAF18}" type="pres">
      <dgm:prSet presAssocID="{21BFB720-72E1-4BE9-8A4B-2566C309CDAA}" presName="parentText" presStyleLbl="node1" presStyleIdx="0" presStyleCnt="2">
        <dgm:presLayoutVars>
          <dgm:chMax val="0"/>
          <dgm:bulletEnabled val="1"/>
        </dgm:presLayoutVars>
      </dgm:prSet>
      <dgm:spPr/>
    </dgm:pt>
    <dgm:pt modelId="{6B7A22A3-B984-4B90-958F-D4FD064A138A}" type="pres">
      <dgm:prSet presAssocID="{981C0B0B-5E93-4F3F-9181-0D76D864876A}" presName="spacer" presStyleCnt="0"/>
      <dgm:spPr/>
    </dgm:pt>
    <dgm:pt modelId="{EFAF7734-02E5-4480-A3B6-B844A6027104}" type="pres">
      <dgm:prSet presAssocID="{BC9C7C59-C143-4BAF-89BD-CF8FDA90A0A9}" presName="parentText" presStyleLbl="node1" presStyleIdx="1" presStyleCnt="2">
        <dgm:presLayoutVars>
          <dgm:chMax val="0"/>
          <dgm:bulletEnabled val="1"/>
        </dgm:presLayoutVars>
      </dgm:prSet>
      <dgm:spPr/>
    </dgm:pt>
  </dgm:ptLst>
  <dgm:cxnLst>
    <dgm:cxn modelId="{B7F79E12-05AA-447D-B446-FA4A5256AF88}" type="presOf" srcId="{6C57F187-44C5-4AE5-A271-803C62F9C568}" destId="{186DE3F5-FB29-4F0A-A96B-0EF79E4C18CD}" srcOrd="0" destOrd="0" presId="urn:microsoft.com/office/officeart/2005/8/layout/vList2"/>
    <dgm:cxn modelId="{D6FF9E31-A295-4BE4-9161-B50D2D031FB0}" srcId="{6C57F187-44C5-4AE5-A271-803C62F9C568}" destId="{BC9C7C59-C143-4BAF-89BD-CF8FDA90A0A9}" srcOrd="1" destOrd="0" parTransId="{A70F016C-36F0-477B-A648-59A018308020}" sibTransId="{721B67BF-EC26-49B5-BF3D-50AAB8247D96}"/>
    <dgm:cxn modelId="{34DC0173-C926-44EC-B357-BD8DCBF24890}" type="presOf" srcId="{BC9C7C59-C143-4BAF-89BD-CF8FDA90A0A9}" destId="{EFAF7734-02E5-4480-A3B6-B844A6027104}" srcOrd="0" destOrd="0" presId="urn:microsoft.com/office/officeart/2005/8/layout/vList2"/>
    <dgm:cxn modelId="{AA733053-FAD3-4F3A-B8BE-C1AD8BEF2D80}" type="presOf" srcId="{21BFB720-72E1-4BE9-8A4B-2566C309CDAA}" destId="{689470A1-164E-4529-A7E0-5EA7DECFAF18}" srcOrd="0" destOrd="0" presId="urn:microsoft.com/office/officeart/2005/8/layout/vList2"/>
    <dgm:cxn modelId="{663F0A7A-66A6-41E8-B1D0-32B908E21B4B}" srcId="{6C57F187-44C5-4AE5-A271-803C62F9C568}" destId="{21BFB720-72E1-4BE9-8A4B-2566C309CDAA}" srcOrd="0" destOrd="0" parTransId="{E7E14965-28B2-441C-9605-F7DAC87A8A6D}" sibTransId="{981C0B0B-5E93-4F3F-9181-0D76D864876A}"/>
    <dgm:cxn modelId="{A425073D-04CE-4D37-8B86-8B6F2DD0E48E}" type="presParOf" srcId="{186DE3F5-FB29-4F0A-A96B-0EF79E4C18CD}" destId="{689470A1-164E-4529-A7E0-5EA7DECFAF18}" srcOrd="0" destOrd="0" presId="urn:microsoft.com/office/officeart/2005/8/layout/vList2"/>
    <dgm:cxn modelId="{C42A25F5-1E70-4890-87C2-D94854B79605}" type="presParOf" srcId="{186DE3F5-FB29-4F0A-A96B-0EF79E4C18CD}" destId="{6B7A22A3-B984-4B90-958F-D4FD064A138A}" srcOrd="1" destOrd="0" presId="urn:microsoft.com/office/officeart/2005/8/layout/vList2"/>
    <dgm:cxn modelId="{664F15BC-7FFA-437E-8594-CB79FA4451BB}" type="presParOf" srcId="{186DE3F5-FB29-4F0A-A96B-0EF79E4C18CD}" destId="{EFAF7734-02E5-4480-A3B6-B844A602710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7124F4-21C6-44EB-9430-715690E95F16}">
      <dsp:nvSpPr>
        <dsp:cNvPr id="0" name=""/>
        <dsp:cNvSpPr/>
      </dsp:nvSpPr>
      <dsp:spPr>
        <a:xfrm>
          <a:off x="1155312" y="773"/>
          <a:ext cx="2765665" cy="165939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Well -being definition</a:t>
          </a:r>
        </a:p>
        <a:p>
          <a:pPr marL="0" lvl="0" indent="0" algn="ctr" defTabSz="533400">
            <a:lnSpc>
              <a:spcPct val="90000"/>
            </a:lnSpc>
            <a:spcBef>
              <a:spcPct val="0"/>
            </a:spcBef>
            <a:spcAft>
              <a:spcPct val="35000"/>
            </a:spcAft>
            <a:buNone/>
          </a:pPr>
          <a:r>
            <a:rPr lang="en-GB" sz="1200" kern="1200" dirty="0"/>
            <a:t>Wellbeing is a positive state of physical, mental, and social health, not just the absence of illness. It reflects how people feel, function, and experience life.</a:t>
          </a:r>
          <a:endParaRPr lang="en-US" sz="1200" kern="1200" dirty="0"/>
        </a:p>
      </dsp:txBody>
      <dsp:txXfrm>
        <a:off x="1155312" y="773"/>
        <a:ext cx="2765665" cy="1659399"/>
      </dsp:txXfrm>
    </dsp:sp>
    <dsp:sp modelId="{9E89F25D-D880-432E-B342-C53E82DE35EA}">
      <dsp:nvSpPr>
        <dsp:cNvPr id="0" name=""/>
        <dsp:cNvSpPr/>
      </dsp:nvSpPr>
      <dsp:spPr>
        <a:xfrm>
          <a:off x="4197544" y="773"/>
          <a:ext cx="2765665" cy="165939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Subjective Wellbeing:</a:t>
          </a:r>
          <a:br>
            <a:rPr lang="en-GB" sz="1200" kern="1200"/>
          </a:br>
          <a:r>
            <a:rPr lang="en-GB" sz="1200" kern="1200"/>
            <a:t>Refers to how individuals experience and evaluate their own lives—often measured through self-reported happiness, life satisfaction, and emotional states (CIEEM, 2021).</a:t>
          </a:r>
          <a:endParaRPr lang="en-US" sz="1200" kern="1200"/>
        </a:p>
      </dsp:txBody>
      <dsp:txXfrm>
        <a:off x="4197544" y="773"/>
        <a:ext cx="2765665" cy="1659399"/>
      </dsp:txXfrm>
    </dsp:sp>
    <dsp:sp modelId="{51103CFC-77AE-4EA7-BBBF-227105AC862A}">
      <dsp:nvSpPr>
        <dsp:cNvPr id="0" name=""/>
        <dsp:cNvSpPr/>
      </dsp:nvSpPr>
      <dsp:spPr>
        <a:xfrm>
          <a:off x="7239776" y="773"/>
          <a:ext cx="2765665" cy="165939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Objective Wellbeing:</a:t>
          </a:r>
          <a:br>
            <a:rPr lang="en-GB" sz="1200" kern="1200"/>
          </a:br>
          <a:r>
            <a:rPr lang="en-GB" sz="1200" kern="1200"/>
            <a:t>Involves measurable indicators such as income, education, housing, and access to healthcare—factors that shape quality of life regardless of personal perception (Corbin et al., 2021).</a:t>
          </a:r>
          <a:endParaRPr lang="en-US" sz="1200" kern="1200"/>
        </a:p>
      </dsp:txBody>
      <dsp:txXfrm>
        <a:off x="7239776" y="773"/>
        <a:ext cx="2765665" cy="1659399"/>
      </dsp:txXfrm>
    </dsp:sp>
    <dsp:sp modelId="{A80D6EB5-AAD3-460B-BEE2-F60E4F7C5FBC}">
      <dsp:nvSpPr>
        <dsp:cNvPr id="0" name=""/>
        <dsp:cNvSpPr/>
      </dsp:nvSpPr>
      <dsp:spPr>
        <a:xfrm>
          <a:off x="2676428" y="1936739"/>
          <a:ext cx="2765665" cy="18938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baseline="0" dirty="0"/>
            <a:t>Eight Dimensions of Wellbeing</a:t>
          </a:r>
          <a:endParaRPr lang="en-US" sz="1200" kern="1200" baseline="0" dirty="0"/>
        </a:p>
        <a:p>
          <a:pPr marL="0" lvl="0" indent="0" algn="ctr" defTabSz="533400">
            <a:lnSpc>
              <a:spcPct val="90000"/>
            </a:lnSpc>
            <a:spcBef>
              <a:spcPct val="0"/>
            </a:spcBef>
            <a:spcAft>
              <a:spcPct val="35000"/>
            </a:spcAft>
            <a:buNone/>
          </a:pPr>
          <a:r>
            <a:rPr lang="en-GB" sz="1200" kern="1200" baseline="0" dirty="0"/>
            <a:t>Wellbeing is multidimensional, involving balance across eight interconnected areas: physical, emotional, social, intellectual, occupational, spiritual, environmental, and financial wellbeing. Together, these dimensions support a holistic approach to health and life satisfaction (Swarbrick, 2006; SAMHSA, 2016).</a:t>
          </a:r>
          <a:endParaRPr lang="en-US" sz="1200" kern="1200" dirty="0"/>
        </a:p>
      </dsp:txBody>
      <dsp:txXfrm>
        <a:off x="2676428" y="1936739"/>
        <a:ext cx="2765665" cy="1893822"/>
      </dsp:txXfrm>
    </dsp:sp>
    <dsp:sp modelId="{6988384A-15AD-41EF-A379-21F4E55014DD}">
      <dsp:nvSpPr>
        <dsp:cNvPr id="0" name=""/>
        <dsp:cNvSpPr/>
      </dsp:nvSpPr>
      <dsp:spPr>
        <a:xfrm>
          <a:off x="5718660" y="2053951"/>
          <a:ext cx="2765665" cy="165939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Together, these models highlight that wellbeing is multidimensional, requiring both subjective and objective approaches for a full understanding.</a:t>
          </a:r>
          <a:endParaRPr lang="en-US" sz="1200" kern="1200"/>
        </a:p>
      </dsp:txBody>
      <dsp:txXfrm>
        <a:off x="5718660" y="2053951"/>
        <a:ext cx="2765665" cy="1659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470A1-164E-4529-A7E0-5EA7DECFAF18}">
      <dsp:nvSpPr>
        <dsp:cNvPr id="0" name=""/>
        <dsp:cNvSpPr/>
      </dsp:nvSpPr>
      <dsp:spPr>
        <a:xfrm>
          <a:off x="0" y="265181"/>
          <a:ext cx="6735443" cy="2489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Expand targeted prevention and health promotion services in deprived areas – </a:t>
          </a:r>
          <a:r>
            <a:rPr lang="en-GB" sz="1900" kern="1200"/>
            <a:t>Localised programmes addressing smoking cessation, healthy eating, and physical activity can reduce lifestyle-related risks and improve long-term outcomes. This builds on initiatives like Making Every Contact Count (MECC) and supports NHS commitments to prevention (Marmot, 2020; NHS England, 2019).</a:t>
          </a:r>
          <a:endParaRPr lang="en-US" sz="1900" kern="1200"/>
        </a:p>
      </dsp:txBody>
      <dsp:txXfrm>
        <a:off x="121540" y="386721"/>
        <a:ext cx="6492363" cy="2246680"/>
      </dsp:txXfrm>
    </dsp:sp>
    <dsp:sp modelId="{EFAF7734-02E5-4480-A3B6-B844A6027104}">
      <dsp:nvSpPr>
        <dsp:cNvPr id="0" name=""/>
        <dsp:cNvSpPr/>
      </dsp:nvSpPr>
      <dsp:spPr>
        <a:xfrm>
          <a:off x="0" y="2809661"/>
          <a:ext cx="6735443" cy="24897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Adopt a “Health in All Policies” approach across government sectors – </a:t>
          </a:r>
          <a:r>
            <a:rPr lang="en-GB" sz="1900" kern="1200"/>
            <a:t>Embedding health equity considerations into housing, education, employment, and transport policies can address the root causes of health inequalities. Coordinated action ensures that social determinants are tackled alongside healthcare provision (WHO, 2008; DHSC, 2022).</a:t>
          </a:r>
          <a:endParaRPr lang="en-US" sz="1900" kern="1200"/>
        </a:p>
      </dsp:txBody>
      <dsp:txXfrm>
        <a:off x="121540" y="2931201"/>
        <a:ext cx="6492363" cy="22466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9DE3C-3AEE-1EB6-F186-4EBE0BB49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85FA37-FA33-EB88-AC4E-421B7558A9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BDF073-4324-1BE1-C410-1B7DB8CDA1D3}"/>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F01AAFE3-CE90-4C20-7B95-3348FF421B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39E37-CF25-A731-AFFB-80BDA870642F}"/>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222519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9D3EF-850D-2F1D-273B-2C499B19E1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25107E-E78D-86B5-9054-9A9CE2F251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3DF8BC-4F27-9F45-46AD-2875AEC44A34}"/>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D367B093-8C4C-48FE-CA87-028C3FA10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17335-7FCC-D7B7-D2A0-5F0485D43A66}"/>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14097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B8AC-9622-FA8E-32B4-87F148099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39ECC1-A6C8-635B-8E11-482D3624E6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D5E30D-2109-B995-37B6-50522644342B}"/>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D309A107-DB48-8015-C854-A667C9DE3A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32347-778E-E249-098D-9EB1E8720EF5}"/>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4276200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D629F-B8B2-EB5C-D8F3-22B10C61D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155076-00BE-1192-D3E0-8826E75EB8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67E2FD-32E0-FA7D-80D8-CF328AE41C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B4910A-3487-D921-87BA-60000190EFEE}"/>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6" name="Footer Placeholder 5">
            <a:extLst>
              <a:ext uri="{FF2B5EF4-FFF2-40B4-BE49-F238E27FC236}">
                <a16:creationId xmlns:a16="http://schemas.microsoft.com/office/drawing/2014/main" id="{E1508D12-602B-733B-C2C9-5F4449544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CB122C-15F8-DD25-8399-85472E00F741}"/>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4170056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FB4C3-A85B-37FC-669B-D84BE9B5FA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8871B0-6309-F171-9C36-C7AED4138E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89D7E-B86F-4798-1AFB-EEDDCA498E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C919CD-5DE3-0EFB-7337-9A748CE62B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D60F9F-7F12-76B6-C783-6247D70533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508DC3-EDD5-5F37-E4E5-0C501315DD48}"/>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8" name="Footer Placeholder 7">
            <a:extLst>
              <a:ext uri="{FF2B5EF4-FFF2-40B4-BE49-F238E27FC236}">
                <a16:creationId xmlns:a16="http://schemas.microsoft.com/office/drawing/2014/main" id="{F7AFF4F7-BE1B-603E-BB29-9EB80ACC97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D589E4-84F3-E571-4E90-9DDC5E24C96A}"/>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622973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5EA29-2EC5-010E-516E-154D169A02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EEAB2F-1B7B-5CE8-1F24-83FCAA398BBC}"/>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4" name="Footer Placeholder 3">
            <a:extLst>
              <a:ext uri="{FF2B5EF4-FFF2-40B4-BE49-F238E27FC236}">
                <a16:creationId xmlns:a16="http://schemas.microsoft.com/office/drawing/2014/main" id="{E8778F72-BE46-97EC-395F-7513D5D8AA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0738B-90C4-6C11-B244-22AC00109631}"/>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1245476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2DA787-6A52-AE8E-B4A9-B4DAD975F363}"/>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3" name="Footer Placeholder 2">
            <a:extLst>
              <a:ext uri="{FF2B5EF4-FFF2-40B4-BE49-F238E27FC236}">
                <a16:creationId xmlns:a16="http://schemas.microsoft.com/office/drawing/2014/main" id="{058EF20D-B353-D789-7CB6-3EB6E225B5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D367F7-BF0D-D310-A8B6-42F2852C727F}"/>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1155143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93C5A-7628-E287-7A3D-30864CBB90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1723AC-CD62-A899-C7CC-BAFECB8AA6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7B9093-7597-46A5-1437-09C159E659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36E574-F8AB-F97F-6364-5512FAA0C402}"/>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6" name="Footer Placeholder 5">
            <a:extLst>
              <a:ext uri="{FF2B5EF4-FFF2-40B4-BE49-F238E27FC236}">
                <a16:creationId xmlns:a16="http://schemas.microsoft.com/office/drawing/2014/main" id="{D5028F6B-01F5-AC32-85E1-0837AEF1E8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D244F-A81C-12CA-2B80-FB3382F9C08C}"/>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2450061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920DC-9E59-8001-BB92-2655F8615E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14C70E-1D25-D62B-34E5-7DB6F955C8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17DF84-5AB7-D16E-3CDE-40434541B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FD915B-3E49-BCB0-E545-5D15FFD638B1}"/>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6" name="Footer Placeholder 5">
            <a:extLst>
              <a:ext uri="{FF2B5EF4-FFF2-40B4-BE49-F238E27FC236}">
                <a16:creationId xmlns:a16="http://schemas.microsoft.com/office/drawing/2014/main" id="{06304631-0121-104C-34D2-A82E17D1BE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954BF0-B303-C31C-08F7-6B7A3B66BC53}"/>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3911954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5FF10-DFFE-E8D5-254A-4F85CD77F4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4AC7AA-B097-DACD-F70A-3C04E6136B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945C0-8CA9-CFC8-DE99-20BE395CB965}"/>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0BB1418E-D7EE-DE1D-5A2E-47B11CDF4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4D963-BE66-AC20-7BA6-776AF6AFE0D8}"/>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3636278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424E65-B3E2-F927-40D8-86B3752784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794E36-29E5-953E-9FF5-7A11C8BC47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90B1B-73DC-73D2-E84B-4C625C956BF0}"/>
              </a:ext>
            </a:extLst>
          </p:cNvPr>
          <p:cNvSpPr>
            <a:spLocks noGrp="1"/>
          </p:cNvSpPr>
          <p:nvPr>
            <p:ph type="dt" sz="half" idx="10"/>
          </p:nvPr>
        </p:nvSpPr>
        <p:spPr/>
        <p:txBody>
          <a:body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3C096FA9-D3FB-B599-5730-CA36929C8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281DF-1ED7-AE3A-F27E-B0D7E0E4BC97}"/>
              </a:ext>
            </a:extLst>
          </p:cNvPr>
          <p:cNvSpPr>
            <a:spLocks noGrp="1"/>
          </p:cNvSpPr>
          <p:nvPr>
            <p:ph type="sldNum" sz="quarter" idx="12"/>
          </p:nvPr>
        </p:nvSpPr>
        <p:spPr/>
        <p:txBody>
          <a:bodyPr/>
          <a:lstStyle/>
          <a:p>
            <a:fld id="{A458479B-D8B0-4745-AF11-C5D36E146D82}" type="slidenum">
              <a:rPr lang="en-GB" smtClean="0"/>
              <a:t>‹#›</a:t>
            </a:fld>
            <a:endParaRPr lang="en-GB"/>
          </a:p>
        </p:txBody>
      </p:sp>
    </p:spTree>
    <p:extLst>
      <p:ext uri="{BB962C8B-B14F-4D97-AF65-F5344CB8AC3E}">
        <p14:creationId xmlns:p14="http://schemas.microsoft.com/office/powerpoint/2010/main" val="3029704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BB6BD1-ADE4-E99C-6D5B-B41BA928AD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BDAB7-9BB2-C9AB-B3AA-02396B78FD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D4D8B-07C5-8A5C-77EE-A3E1D3F1C3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8AFD2F-5C99-4D61-B84B-9D9312566A2C}" type="datetimeFigureOut">
              <a:rPr lang="en-GB" smtClean="0"/>
              <a:t>10/10/2025</a:t>
            </a:fld>
            <a:endParaRPr lang="en-GB"/>
          </a:p>
        </p:txBody>
      </p:sp>
      <p:sp>
        <p:nvSpPr>
          <p:cNvPr id="5" name="Footer Placeholder 4">
            <a:extLst>
              <a:ext uri="{FF2B5EF4-FFF2-40B4-BE49-F238E27FC236}">
                <a16:creationId xmlns:a16="http://schemas.microsoft.com/office/drawing/2014/main" id="{59F5C4FE-BF0A-3275-D13C-C50C1547F7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FE02C0-2734-A40D-1D24-EB451962B0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58479B-D8B0-4745-AF11-C5D36E146D82}" type="slidenum">
              <a:rPr lang="en-GB" smtClean="0"/>
              <a:t>‹#›</a:t>
            </a:fld>
            <a:endParaRPr lang="en-GB"/>
          </a:p>
        </p:txBody>
      </p:sp>
    </p:spTree>
    <p:extLst>
      <p:ext uri="{BB962C8B-B14F-4D97-AF65-F5344CB8AC3E}">
        <p14:creationId xmlns:p14="http://schemas.microsoft.com/office/powerpoint/2010/main" val="1763704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in-pictures-44613043" TargetMode="External"/><Relationship Id="rId2" Type="http://schemas.openxmlformats.org/officeDocument/2006/relationships/hyperlink" Target="https://www.arenasolutions.com/resources/glossary/sustainable-development/" TargetMode="External"/><Relationship Id="rId1" Type="http://schemas.openxmlformats.org/officeDocument/2006/relationships/slideLayout" Target="../slideLayouts/slideLayout2.xml"/><Relationship Id="rId5" Type="http://schemas.openxmlformats.org/officeDocument/2006/relationships/hyperlink" Target="https://doi.org/10.1093/heapro/daab066" TargetMode="External"/><Relationship Id="rId4" Type="http://schemas.openxmlformats.org/officeDocument/2006/relationships/hyperlink" Target="https://carelearning.org.uk/blog/models/what-is-the-biopsychosocial-model-in-health-and-social-car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department-of-health-and-social-care-outcome-delivery-plan/department-of-health-and-social-care-outcome-delivery-plan-2021-to-2022" TargetMode="External"/><Relationship Id="rId2" Type="http://schemas.openxmlformats.org/officeDocument/2006/relationships/hyperlink" Target="https://core.ac.uk/download/pdf/6472456.pdf" TargetMode="External"/><Relationship Id="rId1" Type="http://schemas.openxmlformats.org/officeDocument/2006/relationships/slideLayout" Target="../slideLayouts/slideLayout2.xml"/><Relationship Id="rId4" Type="http://schemas.openxmlformats.org/officeDocument/2006/relationships/hyperlink" Target="https://surgery.wustl.edu/three-aspects-of-health-and-healing-the-biopsychosocial-mode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xpress.co.uk/news/uk/1631685/quangos-nhs-england-taxpayers-blood-donors-wechat" TargetMode="External"/><Relationship Id="rId7" Type="http://schemas.openxmlformats.org/officeDocument/2006/relationships/hyperlink" Target="https://stock.adobe.com/uk/search?k=wellbeing&amp;asset_id=64564201" TargetMode="External"/><Relationship Id="rId2" Type="http://schemas.openxmlformats.org/officeDocument/2006/relationships/hyperlink" Target="https://courses.lumenlearning.com/suny-buffalo-environmentalhealth/part/chapter-8-application-of-the-health-belief-model-and-measuremen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nhs-health-check-programme-review" TargetMode="External"/><Relationship Id="rId5" Type="http://schemas.openxmlformats.org/officeDocument/2006/relationships/hyperlink" Target="https://www.england.nhs.uk/diabetes/dpp/" TargetMode="External"/><Relationship Id="rId4" Type="http://schemas.openxmlformats.org/officeDocument/2006/relationships/hyperlink" Target="https://www.england.nhs.uk/greenernhs/a-net-zero-nhs/"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sandylanenurseryandforestschool.co.uk/page/keeping-healthy/10892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ampaignresources.phe.gov.uk/resources/campaigns/82-every-mind-matters" TargetMode="External"/><Relationship Id="rId2" Type="http://schemas.openxmlformats.org/officeDocument/2006/relationships/hyperlink" Target="https://peoplecentered.net/projects/policy-governance/" TargetMode="External"/><Relationship Id="rId1" Type="http://schemas.openxmlformats.org/officeDocument/2006/relationships/slideLayout" Target="../slideLayouts/slideLayout2.xml"/><Relationship Id="rId5" Type="http://schemas.openxmlformats.org/officeDocument/2006/relationships/hyperlink" Target="https://www.ubqmaterials.com/what-are-the-17-sustainable-development-goals-sdgs/" TargetMode="External"/><Relationship Id="rId4" Type="http://schemas.openxmlformats.org/officeDocument/2006/relationships/hyperlink" Target="https://www.sandylanenurseryandforestschool.co.uk/page/keeping-healthy/108922"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darlington.gov.uk/public-health/making-every-contact-count/" TargetMode="External"/><Relationship Id="rId2" Type="http://schemas.openxmlformats.org/officeDocument/2006/relationships/hyperlink" Target="https://sdgs.un.org/go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3" name="Rectangle 106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C43453-ED05-766E-C4B8-67D60AECEDA4}"/>
              </a:ext>
            </a:extLst>
          </p:cNvPr>
          <p:cNvSpPr>
            <a:spLocks noGrp="1"/>
          </p:cNvSpPr>
          <p:nvPr>
            <p:ph type="subTitle" idx="1"/>
          </p:nvPr>
        </p:nvSpPr>
        <p:spPr>
          <a:xfrm>
            <a:off x="6094475" y="2456872"/>
            <a:ext cx="4954519" cy="3694545"/>
          </a:xfrm>
          <a:noFill/>
        </p:spPr>
        <p:txBody>
          <a:bodyPr>
            <a:normAutofit/>
          </a:bodyPr>
          <a:lstStyle/>
          <a:p>
            <a:pPr algn="l"/>
            <a:endParaRPr lang="en-GB" sz="800" dirty="0"/>
          </a:p>
          <a:p>
            <a:pPr algn="l"/>
            <a:endParaRPr lang="en-GB" sz="800" b="1" dirty="0">
              <a:latin typeface="Calibri" panose="020F0502020204030204" pitchFamily="34" charset="0"/>
              <a:ea typeface="Calibri" panose="020F0502020204030204" pitchFamily="34" charset="0"/>
              <a:cs typeface="Calibri" panose="020F0502020204030204" pitchFamily="34" charset="0"/>
            </a:endParaRPr>
          </a:p>
          <a:p>
            <a:pPr algn="l"/>
            <a:endParaRPr lang="en-GB" sz="800" b="1" dirty="0">
              <a:latin typeface="Calibri" panose="020F0502020204030204" pitchFamily="34" charset="0"/>
              <a:ea typeface="Calibri" panose="020F0502020204030204" pitchFamily="34" charset="0"/>
              <a:cs typeface="Calibri" panose="020F0502020204030204" pitchFamily="34" charset="0"/>
            </a:endParaRPr>
          </a:p>
          <a:p>
            <a:pPr algn="l"/>
            <a:r>
              <a:rPr lang="en-GB" b="1" dirty="0">
                <a:latin typeface="Calibri" panose="020F0502020204030204" pitchFamily="34" charset="0"/>
                <a:ea typeface="Calibri" panose="020F0502020204030204" pitchFamily="34" charset="0"/>
                <a:cs typeface="Calibri" panose="020F0502020204030204" pitchFamily="34" charset="0"/>
              </a:rPr>
              <a:t>Student Name: Fatima Ali</a:t>
            </a:r>
          </a:p>
          <a:p>
            <a:pPr algn="l"/>
            <a:r>
              <a:rPr lang="en-GB" b="1" dirty="0">
                <a:latin typeface="Calibri" panose="020F0502020204030204" pitchFamily="34" charset="0"/>
                <a:ea typeface="Calibri" panose="020F0502020204030204" pitchFamily="34" charset="0"/>
                <a:cs typeface="Calibri" panose="020F0502020204030204" pitchFamily="34" charset="0"/>
              </a:rPr>
              <a:t>Student Code: 22222409</a:t>
            </a:r>
          </a:p>
          <a:p>
            <a:pPr algn="l"/>
            <a:r>
              <a:rPr lang="en-GB" b="1" dirty="0">
                <a:latin typeface="Calibri" panose="020F0502020204030204" pitchFamily="34" charset="0"/>
                <a:ea typeface="Calibri" panose="020F0502020204030204" pitchFamily="34" charset="0"/>
                <a:cs typeface="Calibri" panose="020F0502020204030204" pitchFamily="34" charset="0"/>
              </a:rPr>
              <a:t>Module Title: Health, Wellbeing and Sustainable Development   </a:t>
            </a:r>
            <a:endParaRPr lang="en-GB" sz="1600" b="1" dirty="0">
              <a:latin typeface="Calibri" panose="020F0502020204030204" pitchFamily="34" charset="0"/>
              <a:ea typeface="Calibri" panose="020F0502020204030204" pitchFamily="34" charset="0"/>
              <a:cs typeface="Calibri" panose="020F0502020204030204" pitchFamily="34" charset="0"/>
            </a:endParaRPr>
          </a:p>
          <a:p>
            <a:pPr algn="l"/>
            <a:endParaRPr lang="en-GB" sz="800"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C83E95AC-436B-BAF6-5FA2-02A446C87D08}"/>
              </a:ext>
            </a:extLst>
          </p:cNvPr>
          <p:cNvPicPr>
            <a:picLocks noChangeAspect="1"/>
          </p:cNvPicPr>
          <p:nvPr/>
        </p:nvPicPr>
        <p:blipFill>
          <a:blip r:embed="rId2"/>
          <a:stretch>
            <a:fillRect/>
          </a:stretch>
        </p:blipFill>
        <p:spPr>
          <a:xfrm>
            <a:off x="200340" y="0"/>
            <a:ext cx="5894135" cy="6858000"/>
          </a:xfrm>
          <a:prstGeom prst="rect">
            <a:avLst/>
          </a:prstGeom>
        </p:spPr>
      </p:pic>
      <p:sp>
        <p:nvSpPr>
          <p:cNvPr id="6" name="TextBox 5">
            <a:extLst>
              <a:ext uri="{FF2B5EF4-FFF2-40B4-BE49-F238E27FC236}">
                <a16:creationId xmlns:a16="http://schemas.microsoft.com/office/drawing/2014/main" id="{FB6F4CCF-7771-AC0A-E532-0749D4B09827}"/>
              </a:ext>
            </a:extLst>
          </p:cNvPr>
          <p:cNvSpPr txBox="1"/>
          <p:nvPr/>
        </p:nvSpPr>
        <p:spPr>
          <a:xfrm>
            <a:off x="4546139" y="6414777"/>
            <a:ext cx="2142308" cy="369332"/>
          </a:xfrm>
          <a:prstGeom prst="rect">
            <a:avLst/>
          </a:prstGeom>
          <a:noFill/>
        </p:spPr>
        <p:txBody>
          <a:bodyPr wrap="square">
            <a:spAutoFit/>
          </a:bodyPr>
          <a:lstStyle/>
          <a:p>
            <a:r>
              <a:rPr lang="en-GB" dirty="0"/>
              <a:t>(UBQ, 2020) </a:t>
            </a:r>
          </a:p>
        </p:txBody>
      </p:sp>
    </p:spTree>
    <p:extLst>
      <p:ext uri="{BB962C8B-B14F-4D97-AF65-F5344CB8AC3E}">
        <p14:creationId xmlns:p14="http://schemas.microsoft.com/office/powerpoint/2010/main" val="2731581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9FDC-9360-A684-E1B7-9A9CE18A1E00}"/>
              </a:ext>
            </a:extLst>
          </p:cNvPr>
          <p:cNvSpPr>
            <a:spLocks noGrp="1"/>
          </p:cNvSpPr>
          <p:nvPr>
            <p:ph type="title"/>
          </p:nvPr>
        </p:nvSpPr>
        <p:spPr>
          <a:xfrm>
            <a:off x="339409" y="-582312"/>
            <a:ext cx="8898678" cy="1616203"/>
          </a:xfrm>
        </p:spPr>
        <p:txBody>
          <a:bodyPr anchor="b">
            <a:normAutofit/>
          </a:bodyPr>
          <a:lstStyle/>
          <a:p>
            <a:r>
              <a:rPr lang="en-GB" sz="3200" dirty="0"/>
              <a:t>🩺 Introduction:  Sustainable Development                </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1962C7E-B7BC-3EC8-4A60-369535B4E67E}"/>
              </a:ext>
            </a:extLst>
          </p:cNvPr>
          <p:cNvSpPr>
            <a:spLocks noGrp="1"/>
          </p:cNvSpPr>
          <p:nvPr>
            <p:ph idx="1"/>
          </p:nvPr>
        </p:nvSpPr>
        <p:spPr>
          <a:xfrm>
            <a:off x="531223" y="1445623"/>
            <a:ext cx="4943216" cy="4535685"/>
          </a:xfrm>
        </p:spPr>
        <p:txBody>
          <a:bodyPr anchor="t">
            <a:normAutofit/>
          </a:bodyPr>
          <a:lstStyle/>
          <a:p>
            <a:pPr>
              <a:buNone/>
            </a:pPr>
            <a:endParaRPr lang="en-GB" sz="1000" dirty="0"/>
          </a:p>
          <a:p>
            <a:pPr marL="0" indent="0">
              <a:buNone/>
            </a:pPr>
            <a:r>
              <a:rPr lang="en-GB" sz="1200" b="1" dirty="0"/>
              <a:t>Introduction &amp; Relevance</a:t>
            </a:r>
            <a:r>
              <a:rPr lang="en-GB" sz="1200" dirty="0"/>
              <a:t> </a:t>
            </a:r>
          </a:p>
          <a:p>
            <a:pPr marL="0" indent="0">
              <a:buNone/>
            </a:pPr>
            <a:r>
              <a:rPr lang="en-GB" sz="1200" dirty="0"/>
              <a:t>Integrating health, wellbeing, and sustainable development (SD) is vital for building equitable, person-centred care systems. The UN Sustainable Development Goals (SDGs) highlight the need to address social determinants of health, reduce inequalities, and promote long-term wellbeing across communities (DHSC, 2022). This approach ensures care is not only clinically effective but also socially and environmentally responsible.</a:t>
            </a:r>
          </a:p>
          <a:p>
            <a:pPr>
              <a:buNone/>
            </a:pPr>
            <a:r>
              <a:rPr lang="en-GB" sz="1000" dirty="0"/>
              <a:t>This presentation will explore:</a:t>
            </a:r>
          </a:p>
          <a:p>
            <a:pPr>
              <a:buFont typeface="Arial" panose="020B0604020202020204" pitchFamily="34" charset="0"/>
              <a:buChar char="•"/>
            </a:pPr>
            <a:r>
              <a:rPr lang="en-GB" sz="1000" b="1" dirty="0"/>
              <a:t>Key Models and Frameworks</a:t>
            </a:r>
            <a:r>
              <a:rPr lang="en-GB" sz="1000" dirty="0"/>
              <a:t> – such as the </a:t>
            </a:r>
            <a:r>
              <a:rPr lang="en-GB" sz="1000" i="1" dirty="0"/>
              <a:t>Biopsychosocial Model</a:t>
            </a:r>
            <a:r>
              <a:rPr lang="en-GB" sz="1000" dirty="0"/>
              <a:t> (Engel, 1977).</a:t>
            </a:r>
          </a:p>
          <a:p>
            <a:pPr>
              <a:buFont typeface="Arial" panose="020B0604020202020204" pitchFamily="34" charset="0"/>
              <a:buChar char="•"/>
            </a:pPr>
            <a:r>
              <a:rPr lang="en-GB" sz="1000" b="1" dirty="0"/>
              <a:t>Relevant Policies</a:t>
            </a:r>
            <a:r>
              <a:rPr lang="en-GB" sz="1000" dirty="0"/>
              <a:t> – including the UK </a:t>
            </a:r>
            <a:r>
              <a:rPr lang="en-GB" sz="1000" i="1" dirty="0"/>
              <a:t>NHS Long Term Plan</a:t>
            </a:r>
            <a:r>
              <a:rPr lang="en-GB" sz="1000" dirty="0"/>
              <a:t> (NHS England, 2022), </a:t>
            </a:r>
            <a:r>
              <a:rPr lang="en-GB" sz="1000" i="1" dirty="0"/>
              <a:t>Health and Care Act</a:t>
            </a:r>
            <a:r>
              <a:rPr lang="en-GB" sz="1000" dirty="0"/>
              <a:t> (2022), and the </a:t>
            </a:r>
            <a:r>
              <a:rPr lang="en-GB" sz="1000" i="1" dirty="0"/>
              <a:t>Greener NHS Strategy</a:t>
            </a:r>
            <a:r>
              <a:rPr lang="en-GB" sz="1000" dirty="0"/>
              <a:t> (NHS England, 2020), which aim to reduce inequalities, embed sustainability, and promote person-centred, preventative care.</a:t>
            </a:r>
          </a:p>
          <a:p>
            <a:pPr>
              <a:buFont typeface="Arial" panose="020B0604020202020204" pitchFamily="34" charset="0"/>
              <a:buChar char="•"/>
            </a:pPr>
            <a:r>
              <a:rPr lang="en-GB" sz="1000" b="1" dirty="0"/>
              <a:t>Integration of Practice and Policy</a:t>
            </a:r>
            <a:r>
              <a:rPr lang="en-GB" sz="1000" dirty="0"/>
              <a:t> – how sustainable development goals align with public health priorities, addressing issues such as climate change, social justice, and healthcare resilience.</a:t>
            </a:r>
          </a:p>
          <a:p>
            <a:pPr>
              <a:buNone/>
            </a:pPr>
            <a:r>
              <a:rPr lang="en-GB" sz="1000" dirty="0"/>
              <a:t>By examining these models and policies, the presentation will highlight how sustainable approaches to health and wellbeing can contribute to more equitable, resilient, and future-proof healthcare systems.</a:t>
            </a:r>
          </a:p>
          <a:p>
            <a:pPr marL="0" indent="0">
              <a:buNone/>
            </a:pPr>
            <a:endParaRPr lang="en-GB" sz="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8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2402A61C-8026-22B3-497B-CBC086DEF045}"/>
              </a:ext>
            </a:extLst>
          </p:cNvPr>
          <p:cNvPicPr>
            <a:picLocks noChangeAspect="1"/>
          </p:cNvPicPr>
          <p:nvPr/>
        </p:nvPicPr>
        <p:blipFill>
          <a:blip r:embed="rId2"/>
          <a:stretch>
            <a:fillRect/>
          </a:stretch>
        </p:blipFill>
        <p:spPr>
          <a:xfrm>
            <a:off x="6422573" y="2972954"/>
            <a:ext cx="5319062" cy="2606340"/>
          </a:xfrm>
          <a:prstGeom prst="rect">
            <a:avLst/>
          </a:prstGeom>
        </p:spPr>
      </p:pic>
      <p:grpSp>
        <p:nvGrpSpPr>
          <p:cNvPr id="99" name="Group 9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0" name="Rectangle 9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A6B112C5-F6BE-A60E-C95F-DBA2FE890A64}"/>
              </a:ext>
            </a:extLst>
          </p:cNvPr>
          <p:cNvSpPr txBox="1"/>
          <p:nvPr/>
        </p:nvSpPr>
        <p:spPr>
          <a:xfrm>
            <a:off x="9729059" y="5789174"/>
            <a:ext cx="2012576" cy="369332"/>
          </a:xfrm>
          <a:prstGeom prst="rect">
            <a:avLst/>
          </a:prstGeom>
          <a:noFill/>
        </p:spPr>
        <p:txBody>
          <a:bodyPr wrap="square">
            <a:spAutoFit/>
          </a:bodyPr>
          <a:lstStyle/>
          <a:p>
            <a:r>
              <a:rPr lang="en-GB" dirty="0"/>
              <a:t>(UBQ,2020)</a:t>
            </a:r>
          </a:p>
        </p:txBody>
      </p:sp>
    </p:spTree>
    <p:extLst>
      <p:ext uri="{BB962C8B-B14F-4D97-AF65-F5344CB8AC3E}">
        <p14:creationId xmlns:p14="http://schemas.microsoft.com/office/powerpoint/2010/main" val="42683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4C619-7D79-0D36-B8CE-C1F2433FB91A}"/>
              </a:ext>
            </a:extLst>
          </p:cNvPr>
          <p:cNvSpPr>
            <a:spLocks noGrp="1"/>
          </p:cNvSpPr>
          <p:nvPr>
            <p:ph type="ctrTitle"/>
          </p:nvPr>
        </p:nvSpPr>
        <p:spPr>
          <a:xfrm>
            <a:off x="209006" y="117567"/>
            <a:ext cx="5747657" cy="1319348"/>
          </a:xfrm>
        </p:spPr>
        <p:txBody>
          <a:bodyPr vert="horz" lIns="91440" tIns="45720" rIns="91440" bIns="45720" rtlCol="0" anchor="ctr">
            <a:normAutofit/>
          </a:bodyPr>
          <a:lstStyle/>
          <a:p>
            <a:pPr algn="l"/>
            <a:r>
              <a:rPr lang="en-US" sz="2800" dirty="0"/>
              <a:t>🌍 Definitions &amp; Key Concepts</a:t>
            </a:r>
            <a:br>
              <a:rPr lang="en-US" sz="2800" dirty="0"/>
            </a:br>
            <a:endParaRPr lang="en-US" sz="2800" dirty="0"/>
          </a:p>
        </p:txBody>
      </p:sp>
      <p:sp>
        <p:nvSpPr>
          <p:cNvPr id="3" name="Subtitle 2">
            <a:extLst>
              <a:ext uri="{FF2B5EF4-FFF2-40B4-BE49-F238E27FC236}">
                <a16:creationId xmlns:a16="http://schemas.microsoft.com/office/drawing/2014/main" id="{CBC45B6D-AEE3-D0AB-BAED-D2197D4924C0}"/>
              </a:ext>
            </a:extLst>
          </p:cNvPr>
          <p:cNvSpPr>
            <a:spLocks noGrp="1"/>
          </p:cNvSpPr>
          <p:nvPr>
            <p:ph type="subTitle" idx="1"/>
          </p:nvPr>
        </p:nvSpPr>
        <p:spPr>
          <a:xfrm>
            <a:off x="404950" y="1436915"/>
            <a:ext cx="5227754" cy="4976947"/>
          </a:xfrm>
        </p:spPr>
        <p:txBody>
          <a:bodyPr vert="horz" lIns="91440" tIns="45720" rIns="91440" bIns="45720" rtlCol="0">
            <a:normAutofit/>
          </a:bodyPr>
          <a:lstStyle/>
          <a:p>
            <a:pPr algn="l"/>
            <a:r>
              <a:rPr lang="en-US" sz="1600" dirty="0"/>
              <a:t>🩺 Health</a:t>
            </a:r>
          </a:p>
          <a:p>
            <a:pPr indent="-228600" algn="l">
              <a:buFont typeface="Arial" panose="020B0604020202020204" pitchFamily="34" charset="0"/>
              <a:buChar char="•"/>
            </a:pPr>
            <a:r>
              <a:rPr lang="en-US" sz="1400" dirty="0"/>
              <a:t>WHO Definition:</a:t>
            </a:r>
          </a:p>
          <a:p>
            <a:pPr algn="l"/>
            <a:r>
              <a:rPr lang="en-US" sz="1400" dirty="0"/>
              <a:t> “Health is a state of complete physical, mental and social well-being and not merely the absence of disease or infirmity” (WHO, 2021). This definition highlights health as a positive, multidimensional concept rooted in human rights and social equity. </a:t>
            </a:r>
          </a:p>
          <a:p>
            <a:pPr algn="l"/>
            <a:endParaRPr lang="en-US" sz="1400" dirty="0"/>
          </a:p>
          <a:p>
            <a:pPr indent="-228600" algn="l">
              <a:buFont typeface="Arial" panose="020B0604020202020204" pitchFamily="34" charset="0"/>
              <a:buChar char="•"/>
            </a:pPr>
            <a:r>
              <a:rPr lang="en-US" sz="1400" b="1" dirty="0"/>
              <a:t>Relevant Model:</a:t>
            </a:r>
            <a:br>
              <a:rPr lang="en-US" sz="1400" dirty="0"/>
            </a:br>
            <a:r>
              <a:rPr lang="en-US" sz="1400" dirty="0"/>
              <a:t>The </a:t>
            </a:r>
            <a:r>
              <a:rPr lang="en-US" sz="1400" b="1" dirty="0"/>
              <a:t>Biopsychosocial Model</a:t>
            </a:r>
            <a:r>
              <a:rPr lang="en-US" sz="1400" dirty="0"/>
              <a:t> (Engel, 1977) complements the WHO definition by </a:t>
            </a:r>
            <a:r>
              <a:rPr lang="en-US" sz="1400" dirty="0" err="1"/>
              <a:t>recognising</a:t>
            </a:r>
            <a:r>
              <a:rPr lang="en-US" sz="1400" dirty="0"/>
              <a:t> that health and illness result from the interaction of biological, psychological, and social factors. This model moves beyond the limitations of the traditional biomedical approach, promoting a more holistic and person-</a:t>
            </a:r>
            <a:r>
              <a:rPr lang="en-US" sz="1400" dirty="0" err="1"/>
              <a:t>centred</a:t>
            </a:r>
            <a:r>
              <a:rPr lang="en-US" sz="1400" dirty="0"/>
              <a:t> understanding of wellbeing (Borrell-Carrio, Suchman and Epstein, 2004).</a:t>
            </a:r>
          </a:p>
          <a:p>
            <a:pPr indent="-228600" algn="l">
              <a:buFont typeface="Arial" panose="020B0604020202020204" pitchFamily="34" charset="0"/>
              <a:buChar char="•"/>
            </a:pPr>
            <a:r>
              <a:rPr lang="en-US" sz="1400" dirty="0"/>
              <a:t>Together, the WHO definition and the Biopsychosocial Model provide a foundation for health systems that </a:t>
            </a:r>
            <a:r>
              <a:rPr lang="en-US" sz="1400" dirty="0" err="1"/>
              <a:t>prioritise</a:t>
            </a:r>
            <a:r>
              <a:rPr lang="en-US" sz="1400" dirty="0"/>
              <a:t> equity, inclusivity, and sustainable wellbeing.</a:t>
            </a:r>
          </a:p>
          <a:p>
            <a:pPr indent="-228600" algn="l">
              <a:buFont typeface="Arial" panose="020B0604020202020204" pitchFamily="34" charset="0"/>
              <a:buChar char="•"/>
            </a:pPr>
            <a:endParaRPr lang="en-US" sz="1000" dirty="0"/>
          </a:p>
        </p:txBody>
      </p:sp>
      <p:pic>
        <p:nvPicPr>
          <p:cNvPr id="8" name="Picture 7">
            <a:extLst>
              <a:ext uri="{FF2B5EF4-FFF2-40B4-BE49-F238E27FC236}">
                <a16:creationId xmlns:a16="http://schemas.microsoft.com/office/drawing/2014/main" id="{7747BDCE-4C40-E981-6AE0-D3BCC60F6F87}"/>
              </a:ext>
            </a:extLst>
          </p:cNvPr>
          <p:cNvPicPr>
            <a:picLocks noChangeAspect="1"/>
          </p:cNvPicPr>
          <p:nvPr/>
        </p:nvPicPr>
        <p:blipFill>
          <a:blip r:embed="rId2"/>
          <a:stretch>
            <a:fillRect/>
          </a:stretch>
        </p:blipFill>
        <p:spPr>
          <a:xfrm>
            <a:off x="5956663" y="201168"/>
            <a:ext cx="6125905" cy="6539265"/>
          </a:xfrm>
          <a:prstGeom prst="rect">
            <a:avLst/>
          </a:prstGeom>
        </p:spPr>
      </p:pic>
      <p:sp>
        <p:nvSpPr>
          <p:cNvPr id="10" name="TextBox 9">
            <a:extLst>
              <a:ext uri="{FF2B5EF4-FFF2-40B4-BE49-F238E27FC236}">
                <a16:creationId xmlns:a16="http://schemas.microsoft.com/office/drawing/2014/main" id="{2EBFD5EA-164F-643E-0C99-207766037932}"/>
              </a:ext>
            </a:extLst>
          </p:cNvPr>
          <p:cNvSpPr txBox="1"/>
          <p:nvPr/>
        </p:nvSpPr>
        <p:spPr>
          <a:xfrm>
            <a:off x="9448577" y="6245218"/>
            <a:ext cx="6104708" cy="276999"/>
          </a:xfrm>
          <a:prstGeom prst="rect">
            <a:avLst/>
          </a:prstGeom>
          <a:noFill/>
        </p:spPr>
        <p:txBody>
          <a:bodyPr wrap="square">
            <a:spAutoFit/>
          </a:bodyPr>
          <a:lstStyle/>
          <a:p>
            <a:r>
              <a:rPr lang="en-GB" sz="1200" dirty="0"/>
              <a:t>(Hardie, M. 2021) </a:t>
            </a:r>
          </a:p>
        </p:txBody>
      </p:sp>
    </p:spTree>
    <p:extLst>
      <p:ext uri="{BB962C8B-B14F-4D97-AF65-F5344CB8AC3E}">
        <p14:creationId xmlns:p14="http://schemas.microsoft.com/office/powerpoint/2010/main" val="2002173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71AE-EF3E-6151-BA72-499B8D0CFD1F}"/>
              </a:ext>
            </a:extLst>
          </p:cNvPr>
          <p:cNvSpPr>
            <a:spLocks noGrp="1"/>
          </p:cNvSpPr>
          <p:nvPr>
            <p:ph type="title"/>
          </p:nvPr>
        </p:nvSpPr>
        <p:spPr>
          <a:xfrm>
            <a:off x="481013" y="3752849"/>
            <a:ext cx="3290887" cy="2452687"/>
          </a:xfrm>
        </p:spPr>
        <p:txBody>
          <a:bodyPr anchor="ctr">
            <a:normAutofit/>
          </a:bodyPr>
          <a:lstStyle/>
          <a:p>
            <a:br>
              <a:rPr lang="en-GB" sz="3600"/>
            </a:br>
            <a:endParaRPr lang="en-GB" sz="3600"/>
          </a:p>
        </p:txBody>
      </p:sp>
      <p:pic>
        <p:nvPicPr>
          <p:cNvPr id="2050" name="Picture 2" descr="Diverse Hands Holding The Word Wellbeing">
            <a:extLst>
              <a:ext uri="{FF2B5EF4-FFF2-40B4-BE49-F238E27FC236}">
                <a16:creationId xmlns:a16="http://schemas.microsoft.com/office/drawing/2014/main" id="{729C6829-2EE4-5E44-A131-E901983F61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0318" b="18812"/>
          <a:stretch>
            <a:fillRect/>
          </a:stretch>
        </p:blipFill>
        <p:spPr bwMode="auto">
          <a:xfrm>
            <a:off x="2954838" y="146143"/>
            <a:ext cx="6682938" cy="203393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072" name="Content Placeholder 2">
            <a:extLst>
              <a:ext uri="{FF2B5EF4-FFF2-40B4-BE49-F238E27FC236}">
                <a16:creationId xmlns:a16="http://schemas.microsoft.com/office/drawing/2014/main" id="{49E80993-9D22-CDE1-0DCD-7C2E245C3935}"/>
              </a:ext>
            </a:extLst>
          </p:cNvPr>
          <p:cNvGraphicFramePr>
            <a:graphicFrameLocks noGrp="1"/>
          </p:cNvGraphicFramePr>
          <p:nvPr>
            <p:ph idx="1"/>
            <p:extLst>
              <p:ext uri="{D42A27DB-BD31-4B8C-83A1-F6EECF244321}">
                <p14:modId xmlns:p14="http://schemas.microsoft.com/office/powerpoint/2010/main" val="391263361"/>
              </p:ext>
            </p:extLst>
          </p:nvPr>
        </p:nvGraphicFramePr>
        <p:xfrm>
          <a:off x="548640" y="2679192"/>
          <a:ext cx="11160755" cy="383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AC7F6854-B96A-0C7F-58BF-B80B0D8C8173}"/>
              </a:ext>
            </a:extLst>
          </p:cNvPr>
          <p:cNvSpPr txBox="1"/>
          <p:nvPr/>
        </p:nvSpPr>
        <p:spPr>
          <a:xfrm>
            <a:off x="8776279" y="2180081"/>
            <a:ext cx="9367157" cy="369332"/>
          </a:xfrm>
          <a:prstGeom prst="rect">
            <a:avLst/>
          </a:prstGeom>
          <a:noFill/>
        </p:spPr>
        <p:txBody>
          <a:bodyPr wrap="square">
            <a:spAutoFit/>
          </a:bodyPr>
          <a:lstStyle/>
          <a:p>
            <a:r>
              <a:rPr lang="en-GB" dirty="0"/>
              <a:t>(On, 2025) </a:t>
            </a:r>
          </a:p>
        </p:txBody>
      </p:sp>
    </p:spTree>
    <p:extLst>
      <p:ext uri="{BB962C8B-B14F-4D97-AF65-F5344CB8AC3E}">
        <p14:creationId xmlns:p14="http://schemas.microsoft.com/office/powerpoint/2010/main" val="2602711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73727FE-0C8B-B7C4-A35E-7BC2E61C37D8}"/>
              </a:ext>
            </a:extLst>
          </p:cNvPr>
          <p:cNvSpPr>
            <a:spLocks noGrp="1"/>
          </p:cNvSpPr>
          <p:nvPr>
            <p:ph type="title"/>
          </p:nvPr>
        </p:nvSpPr>
        <p:spPr>
          <a:xfrm>
            <a:off x="389916" y="444464"/>
            <a:ext cx="3420305" cy="1906317"/>
          </a:xfrm>
        </p:spPr>
        <p:txBody>
          <a:bodyPr>
            <a:normAutofit/>
          </a:bodyPr>
          <a:lstStyle/>
          <a:p>
            <a:pPr algn="ctr"/>
            <a:r>
              <a:rPr lang="en-GB" sz="2800" dirty="0"/>
              <a:t> Sustainable Development (SD)</a:t>
            </a:r>
            <a:br>
              <a:rPr lang="en-GB" sz="2800" dirty="0"/>
            </a:br>
            <a:endParaRPr lang="en-GB" sz="2800"/>
          </a:p>
        </p:txBody>
      </p:sp>
      <p:pic>
        <p:nvPicPr>
          <p:cNvPr id="9" name="Picture 8" descr="A diagram of a diagram of different colored circles&#10;&#10;AI-generated content may be incorrect.">
            <a:extLst>
              <a:ext uri="{FF2B5EF4-FFF2-40B4-BE49-F238E27FC236}">
                <a16:creationId xmlns:a16="http://schemas.microsoft.com/office/drawing/2014/main" id="{4E081F27-94D2-F679-8ED6-AC28A187CA5C}"/>
              </a:ext>
            </a:extLst>
          </p:cNvPr>
          <p:cNvPicPr>
            <a:picLocks noChangeAspect="1"/>
          </p:cNvPicPr>
          <p:nvPr/>
        </p:nvPicPr>
        <p:blipFill>
          <a:blip r:embed="rId2"/>
          <a:srcRect r="3" b="4421"/>
          <a:stretch>
            <a:fillRect/>
          </a:stretch>
        </p:blipFill>
        <p:spPr>
          <a:xfrm>
            <a:off x="20" y="2768743"/>
            <a:ext cx="4278264" cy="4089258"/>
          </a:xfrm>
          <a:prstGeom prst="rect">
            <a:avLst/>
          </a:prstGeom>
        </p:spPr>
      </p:pic>
      <p:sp>
        <p:nvSpPr>
          <p:cNvPr id="25" name="Rectangle 24">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5" name="Content Placeholder 4">
            <a:extLst>
              <a:ext uri="{FF2B5EF4-FFF2-40B4-BE49-F238E27FC236}">
                <a16:creationId xmlns:a16="http://schemas.microsoft.com/office/drawing/2014/main" id="{76DE7F40-D4F3-D818-1043-37241B345F61}"/>
              </a:ext>
            </a:extLst>
          </p:cNvPr>
          <p:cNvSpPr>
            <a:spLocks noGrp="1"/>
          </p:cNvSpPr>
          <p:nvPr>
            <p:ph idx="1"/>
          </p:nvPr>
        </p:nvSpPr>
        <p:spPr>
          <a:xfrm>
            <a:off x="5431646" y="678955"/>
            <a:ext cx="5586448" cy="5409743"/>
          </a:xfrm>
        </p:spPr>
        <p:txBody>
          <a:bodyPr anchor="ctr">
            <a:normAutofit/>
          </a:bodyPr>
          <a:lstStyle/>
          <a:p>
            <a:pPr marL="0" indent="0">
              <a:buNone/>
            </a:pPr>
            <a:endParaRPr kumimoji="0" lang="en-GB" sz="1100" b="1" i="0" u="none" strike="noStrike" kern="1200" cap="none" spc="0" normalizeH="0" baseline="0" noProof="0" dirty="0">
              <a:ln>
                <a:noFill/>
              </a:ln>
              <a:effectLst/>
              <a:uLnTx/>
              <a:uFillTx/>
              <a:latin typeface="Aptos" panose="02110004020202020204"/>
              <a:ea typeface="+mn-ea"/>
              <a:cs typeface="+mn-cs"/>
            </a:endParaRPr>
          </a:p>
          <a:p>
            <a:pPr marL="0" indent="0">
              <a:buNone/>
            </a:pPr>
            <a:endParaRPr lang="en-GB" sz="1100" b="1" dirty="0">
              <a:latin typeface="Aptos" panose="02110004020202020204"/>
            </a:endParaRPr>
          </a:p>
          <a:p>
            <a:pPr marL="0" indent="0">
              <a:buNone/>
            </a:pPr>
            <a:r>
              <a:rPr kumimoji="0" lang="en-GB" sz="1100" b="1" i="0" u="none" strike="noStrike" kern="1200" cap="none" spc="0" normalizeH="0" baseline="0" noProof="0" dirty="0">
                <a:ln>
                  <a:noFill/>
                </a:ln>
                <a:effectLst/>
                <a:uLnTx/>
                <a:uFillTx/>
                <a:latin typeface="Aptos" panose="02110004020202020204"/>
                <a:ea typeface="+mn-ea"/>
                <a:cs typeface="+mn-cs"/>
              </a:rPr>
              <a:t>UN &amp; WHO Perspective:</a:t>
            </a:r>
          </a:p>
          <a:p>
            <a:pPr marL="0" indent="0">
              <a:buNone/>
            </a:pPr>
            <a:r>
              <a:rPr kumimoji="0" lang="en-GB" sz="1100" b="0" i="0" u="none" strike="noStrike" kern="1200" cap="none" spc="0" normalizeH="0" baseline="0" noProof="0" dirty="0">
                <a:ln>
                  <a:noFill/>
                </a:ln>
                <a:effectLst/>
                <a:uLnTx/>
                <a:uFillTx/>
                <a:latin typeface="Aptos" panose="02110004020202020204"/>
                <a:ea typeface="+mn-ea"/>
                <a:cs typeface="+mn-cs"/>
              </a:rPr>
              <a:t>Sustainable development means meeting the needs of the present without compromising future generations (United Nations, 1987). </a:t>
            </a:r>
            <a:r>
              <a:rPr kumimoji="0" lang="en-GB" sz="1100" b="1" i="0" u="none" strike="noStrike" kern="1200" cap="none" spc="0" normalizeH="0" baseline="0" noProof="0" dirty="0">
                <a:ln>
                  <a:noFill/>
                </a:ln>
                <a:effectLst/>
                <a:uLnTx/>
                <a:uFillTx/>
                <a:latin typeface="Aptos" panose="02110004020202020204"/>
                <a:ea typeface="+mn-ea"/>
                <a:cs typeface="+mn-cs"/>
              </a:rPr>
              <a:t>The Sustainable Development Goals (SDGs) </a:t>
            </a:r>
            <a:r>
              <a:rPr kumimoji="0" lang="en-GB" sz="1100" b="0" i="0" u="none" strike="noStrike" kern="1200" cap="none" spc="0" normalizeH="0" baseline="0" noProof="0" dirty="0">
                <a:ln>
                  <a:noFill/>
                </a:ln>
                <a:effectLst/>
                <a:uLnTx/>
                <a:uFillTx/>
                <a:latin typeface="Aptos" panose="02110004020202020204"/>
                <a:ea typeface="+mn-ea"/>
                <a:cs typeface="+mn-cs"/>
              </a:rPr>
              <a:t>emphasise the interdependence of environment, economy, and society. In particular, </a:t>
            </a:r>
            <a:r>
              <a:rPr kumimoji="0" lang="en-GB" sz="1100" b="1" i="0" u="none" strike="noStrike" kern="1200" cap="none" spc="0" normalizeH="0" baseline="0" noProof="0" dirty="0">
                <a:ln>
                  <a:noFill/>
                </a:ln>
                <a:effectLst/>
                <a:uLnTx/>
                <a:uFillTx/>
                <a:latin typeface="Aptos" panose="02110004020202020204"/>
                <a:ea typeface="+mn-ea"/>
                <a:cs typeface="+mn-cs"/>
              </a:rPr>
              <a:t>SDG 3 </a:t>
            </a:r>
            <a:r>
              <a:rPr kumimoji="0" lang="en-GB" sz="1100" b="0" i="0" u="none" strike="noStrike" kern="1200" cap="none" spc="0" normalizeH="0" baseline="0" noProof="0" dirty="0">
                <a:ln>
                  <a:noFill/>
                </a:ln>
                <a:effectLst/>
                <a:uLnTx/>
                <a:uFillTx/>
                <a:latin typeface="Aptos" panose="02110004020202020204"/>
                <a:ea typeface="+mn-ea"/>
                <a:cs typeface="+mn-cs"/>
              </a:rPr>
              <a:t>focuses on “ensuring healthy lives and promoting well-being for all at all ages” (WHO, 2021).</a:t>
            </a:r>
          </a:p>
          <a:p>
            <a:pPr marL="0" indent="0">
              <a:buNone/>
            </a:pPr>
            <a:r>
              <a:rPr kumimoji="0" lang="en-GB" sz="1100" b="0" i="0" u="none" strike="noStrike" kern="1200" cap="none" spc="0" normalizeH="0" baseline="0" noProof="0" dirty="0">
                <a:ln>
                  <a:noFill/>
                </a:ln>
                <a:effectLst/>
                <a:uLnTx/>
                <a:uFillTx/>
                <a:latin typeface="Aptos" panose="02110004020202020204"/>
                <a:ea typeface="+mn-ea"/>
                <a:cs typeface="+mn-cs"/>
              </a:rPr>
              <a:t>Health is both a </a:t>
            </a:r>
            <a:r>
              <a:rPr kumimoji="0" lang="en-GB" sz="1100" b="1" i="0" u="none" strike="noStrike" kern="1200" cap="none" spc="0" normalizeH="0" baseline="0" noProof="0" dirty="0">
                <a:ln>
                  <a:noFill/>
                </a:ln>
                <a:effectLst/>
                <a:uLnTx/>
                <a:uFillTx/>
                <a:latin typeface="Aptos" panose="02110004020202020204"/>
                <a:ea typeface="+mn-ea"/>
                <a:cs typeface="+mn-cs"/>
              </a:rPr>
              <a:t>goal and a driver </a:t>
            </a:r>
            <a:r>
              <a:rPr kumimoji="0" lang="en-GB" sz="1100" b="0" i="0" u="none" strike="noStrike" kern="1200" cap="none" spc="0" normalizeH="0" baseline="0" noProof="0" dirty="0">
                <a:ln>
                  <a:noFill/>
                </a:ln>
                <a:effectLst/>
                <a:uLnTx/>
                <a:uFillTx/>
                <a:latin typeface="Aptos" panose="02110004020202020204"/>
                <a:ea typeface="+mn-ea"/>
                <a:cs typeface="+mn-cs"/>
              </a:rPr>
              <a:t>of sustainable development—closely linked to poverty reduction, education, gender equality, and climate action. Addressing environmental, economic, and social dimensions together helps ensure resilient, equitable, and sustainable health systems.</a:t>
            </a:r>
          </a:p>
          <a:p>
            <a:pPr marL="0" indent="0">
              <a:buNone/>
            </a:pPr>
            <a:r>
              <a:rPr kumimoji="0" lang="en-GB" sz="1100" b="1" i="0" u="none" strike="noStrike" kern="1200" cap="none" spc="0" normalizeH="0" baseline="0" noProof="0" dirty="0">
                <a:ln>
                  <a:noFill/>
                </a:ln>
                <a:effectLst/>
                <a:uLnTx/>
                <a:uFillTx/>
                <a:latin typeface="Aptos" panose="02110004020202020204"/>
                <a:ea typeface="+mn-ea"/>
                <a:cs typeface="+mn-cs"/>
              </a:rPr>
              <a:t>Models of Health &amp; Wellbeing (linked to SD)</a:t>
            </a:r>
            <a:endParaRPr kumimoji="0" lang="en-GB" sz="1100" b="0" i="0" u="none" strike="noStrike" kern="1200" cap="none" spc="0" normalizeH="0" baseline="0" noProof="0" dirty="0">
              <a:ln>
                <a:noFill/>
              </a:ln>
              <a:effectLst/>
              <a:highlight>
                <a:srgbClr val="FFFF00"/>
              </a:highlight>
              <a:uLnTx/>
              <a:uFillTx/>
              <a:latin typeface="Aptos" panose="02110004020202020204"/>
              <a:ea typeface="+mn-ea"/>
              <a:cs typeface="+mn-cs"/>
            </a:endParaRPr>
          </a:p>
          <a:p>
            <a:r>
              <a:rPr kumimoji="0" lang="en-GB" sz="1100" b="1" i="0" u="none" strike="noStrike" kern="1200" cap="none" spc="0" normalizeH="0" baseline="0" noProof="0" dirty="0">
                <a:ln>
                  <a:noFill/>
                </a:ln>
                <a:effectLst/>
                <a:uLnTx/>
                <a:uFillTx/>
                <a:latin typeface="Aptos" panose="02110004020202020204"/>
                <a:ea typeface="+mn-ea"/>
                <a:cs typeface="+mn-cs"/>
              </a:rPr>
              <a:t>Ottawa Charter for Health Promotion </a:t>
            </a:r>
            <a:r>
              <a:rPr kumimoji="0" lang="en-GB" sz="1100" b="0" i="0" u="none" strike="noStrike" kern="1200" cap="none" spc="0" normalizeH="0" baseline="0" noProof="0" dirty="0">
                <a:ln>
                  <a:noFill/>
                </a:ln>
                <a:effectLst/>
                <a:uLnTx/>
                <a:uFillTx/>
                <a:latin typeface="Aptos" panose="02110004020202020204"/>
                <a:ea typeface="+mn-ea"/>
                <a:cs typeface="+mn-cs"/>
              </a:rPr>
              <a:t>(WHO, 1986): Emphasises enabling individuals and communities to take control of their health through supportive environments, community action, and healthy public policy.</a:t>
            </a:r>
          </a:p>
          <a:p>
            <a:pPr marL="0" indent="0">
              <a:buNone/>
            </a:pPr>
            <a:r>
              <a:rPr kumimoji="0" lang="en-GB" sz="1100" b="0" i="0" u="none" strike="noStrike" kern="1200" cap="none" spc="0" normalizeH="0" baseline="0" noProof="0" dirty="0">
                <a:ln>
                  <a:noFill/>
                </a:ln>
                <a:effectLst/>
                <a:uLnTx/>
                <a:uFillTx/>
                <a:latin typeface="Aptos" panose="02110004020202020204"/>
                <a:ea typeface="+mn-ea"/>
                <a:cs typeface="+mn-cs"/>
              </a:rPr>
              <a:t>These models show that health and wellbeing cannot be separated from environmental sustainability, economic stability, and social equity.</a:t>
            </a:r>
          </a:p>
        </p:txBody>
      </p:sp>
      <p:sp>
        <p:nvSpPr>
          <p:cNvPr id="27" name="Rectangle 2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1" name="TextBox 10">
            <a:extLst>
              <a:ext uri="{FF2B5EF4-FFF2-40B4-BE49-F238E27FC236}">
                <a16:creationId xmlns:a16="http://schemas.microsoft.com/office/drawing/2014/main" id="{26C42844-0827-CDF7-E878-4ACCEAAB3A72}"/>
              </a:ext>
            </a:extLst>
          </p:cNvPr>
          <p:cNvSpPr txBox="1"/>
          <p:nvPr/>
        </p:nvSpPr>
        <p:spPr>
          <a:xfrm>
            <a:off x="-40546" y="6521432"/>
            <a:ext cx="6136546" cy="246221"/>
          </a:xfrm>
          <a:prstGeom prst="rect">
            <a:avLst/>
          </a:prstGeom>
          <a:noFill/>
        </p:spPr>
        <p:txBody>
          <a:bodyPr wrap="square">
            <a:spAutoFit/>
          </a:bodyPr>
          <a:lstStyle/>
          <a:p>
            <a:r>
              <a:rPr lang="en-GB" sz="1000" dirty="0"/>
              <a:t>(Arena Solutions 2024)</a:t>
            </a:r>
          </a:p>
        </p:txBody>
      </p:sp>
    </p:spTree>
    <p:extLst>
      <p:ext uri="{BB962C8B-B14F-4D97-AF65-F5344CB8AC3E}">
        <p14:creationId xmlns:p14="http://schemas.microsoft.com/office/powerpoint/2010/main" val="4163458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Several people in different poses&#10;&#10;AI-generated content may be incorrect.">
            <a:extLst>
              <a:ext uri="{FF2B5EF4-FFF2-40B4-BE49-F238E27FC236}">
                <a16:creationId xmlns:a16="http://schemas.microsoft.com/office/drawing/2014/main" id="{AC00AFF2-E86D-88DD-650E-AD3D84DDAA5B}"/>
              </a:ext>
            </a:extLst>
          </p:cNvPr>
          <p:cNvPicPr>
            <a:picLocks noChangeAspect="1"/>
          </p:cNvPicPr>
          <p:nvPr/>
        </p:nvPicPr>
        <p:blipFill>
          <a:blip r:embed="rId2">
            <a:duotone>
              <a:schemeClr val="accent1">
                <a:shade val="45000"/>
                <a:satMod val="135000"/>
              </a:schemeClr>
              <a:prstClr val="white"/>
            </a:duotone>
            <a:alphaModFix amt="35000"/>
          </a:blip>
          <a:srcRect b="15730"/>
          <a:stretch>
            <a:fillRect/>
          </a:stretch>
        </p:blipFill>
        <p:spPr>
          <a:xfrm>
            <a:off x="19" y="-79619"/>
            <a:ext cx="12191981" cy="6857989"/>
          </a:xfrm>
          <a:prstGeom prst="rect">
            <a:avLst/>
          </a:prstGeom>
        </p:spPr>
      </p:pic>
      <p:sp>
        <p:nvSpPr>
          <p:cNvPr id="2" name="Title 1">
            <a:extLst>
              <a:ext uri="{FF2B5EF4-FFF2-40B4-BE49-F238E27FC236}">
                <a16:creationId xmlns:a16="http://schemas.microsoft.com/office/drawing/2014/main" id="{10D6A983-3596-C876-B1B7-7BF0C5CC595E}"/>
              </a:ext>
            </a:extLst>
          </p:cNvPr>
          <p:cNvSpPr>
            <a:spLocks noGrp="1"/>
          </p:cNvSpPr>
          <p:nvPr>
            <p:ph type="title"/>
          </p:nvPr>
        </p:nvSpPr>
        <p:spPr>
          <a:xfrm>
            <a:off x="838199" y="381934"/>
            <a:ext cx="5257801" cy="5181523"/>
          </a:xfrm>
        </p:spPr>
        <p:txBody>
          <a:bodyPr anchor="b">
            <a:normAutofit/>
          </a:bodyPr>
          <a:lstStyle/>
          <a:p>
            <a:r>
              <a:rPr lang="en-GB" sz="7400" dirty="0">
                <a:solidFill>
                  <a:srgbClr val="FFFFFF"/>
                </a:solidFill>
              </a:rPr>
              <a:t>🌐 Integration: SDGs in UK Health &amp; Social Care</a:t>
            </a:r>
          </a:p>
        </p:txBody>
      </p:sp>
      <p:cxnSp>
        <p:nvCxnSpPr>
          <p:cNvPr id="39" name="Straight Connector 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0FD62F5-F2AF-B53C-AA1B-1B41C2B18385}"/>
              </a:ext>
            </a:extLst>
          </p:cNvPr>
          <p:cNvSpPr>
            <a:spLocks noGrp="1"/>
          </p:cNvSpPr>
          <p:nvPr>
            <p:ph idx="1"/>
          </p:nvPr>
        </p:nvSpPr>
        <p:spPr>
          <a:xfrm>
            <a:off x="7229042" y="698643"/>
            <a:ext cx="4124758" cy="5301467"/>
          </a:xfrm>
        </p:spPr>
        <p:txBody>
          <a:bodyPr anchor="b">
            <a:normAutofit/>
          </a:bodyPr>
          <a:lstStyle/>
          <a:p>
            <a:pPr>
              <a:buNone/>
            </a:pPr>
            <a:endParaRPr lang="en-GB" sz="1000" b="1" dirty="0"/>
          </a:p>
          <a:p>
            <a:pPr>
              <a:buNone/>
            </a:pPr>
            <a:r>
              <a:rPr lang="en-GB" sz="1000" b="1" dirty="0"/>
              <a:t>What are the SDGs?</a:t>
            </a:r>
            <a:br>
              <a:rPr lang="en-GB" sz="1000" dirty="0"/>
            </a:br>
            <a:r>
              <a:rPr lang="en-GB" sz="1000" dirty="0"/>
              <a:t>The </a:t>
            </a:r>
            <a:r>
              <a:rPr lang="en-GB" sz="1000" b="1" dirty="0"/>
              <a:t>Sustainable Development Goals (SDGs)</a:t>
            </a:r>
            <a:r>
              <a:rPr lang="en-GB" sz="1000" dirty="0"/>
              <a:t> are 17 global goals adopted in 2015 as part of the </a:t>
            </a:r>
            <a:r>
              <a:rPr lang="en-GB" sz="1000" i="1" dirty="0"/>
              <a:t>2030 Agenda for Sustainable Development</a:t>
            </a:r>
            <a:r>
              <a:rPr lang="en-GB" sz="1000" dirty="0"/>
              <a:t> (UN, 2015). They provide a shared framework to address poverty, inequality, climate change, and health worldwide.</a:t>
            </a:r>
          </a:p>
          <a:p>
            <a:pPr>
              <a:buNone/>
            </a:pPr>
            <a:r>
              <a:rPr lang="en-GB" sz="1000" b="1" dirty="0"/>
              <a:t>Why were they made?</a:t>
            </a:r>
            <a:br>
              <a:rPr lang="en-GB" sz="1000" dirty="0"/>
            </a:br>
            <a:r>
              <a:rPr lang="en-GB" sz="1000" dirty="0"/>
              <a:t>They were created to build on the </a:t>
            </a:r>
            <a:r>
              <a:rPr lang="en-GB" sz="1000" i="1" dirty="0"/>
              <a:t>Millennium Development Goals</a:t>
            </a:r>
            <a:r>
              <a:rPr lang="en-GB" sz="1000" dirty="0"/>
              <a:t>, with a broader focus on social, economic, and environmental sustainability. The aim is to ensure “no one is left behind” by tackling inequalities and supporting global wellbeing (Sachs, 2012).</a:t>
            </a:r>
          </a:p>
          <a:p>
            <a:pPr>
              <a:buNone/>
            </a:pPr>
            <a:r>
              <a:rPr lang="en-GB" sz="1000" b="1" dirty="0"/>
              <a:t>What do they cover?</a:t>
            </a:r>
            <a:br>
              <a:rPr lang="en-GB" sz="1000" dirty="0"/>
            </a:br>
            <a:r>
              <a:rPr lang="en-GB" sz="1000" dirty="0"/>
              <a:t>The SDGs address 17 areas, with strong links to health and social care:</a:t>
            </a:r>
          </a:p>
          <a:p>
            <a:pPr>
              <a:buFont typeface="Arial" panose="020B0604020202020204" pitchFamily="34" charset="0"/>
              <a:buChar char="•"/>
            </a:pPr>
            <a:r>
              <a:rPr lang="en-GB" sz="1000" b="1" dirty="0"/>
              <a:t>SDG 3</a:t>
            </a:r>
            <a:r>
              <a:rPr lang="en-GB" sz="1000" dirty="0"/>
              <a:t> – Healthy lives and wellbeing for all.</a:t>
            </a:r>
          </a:p>
          <a:p>
            <a:pPr>
              <a:buFont typeface="Arial" panose="020B0604020202020204" pitchFamily="34" charset="0"/>
              <a:buChar char="•"/>
            </a:pPr>
            <a:r>
              <a:rPr lang="en-GB" sz="1000" b="1" dirty="0"/>
              <a:t>SDG 5</a:t>
            </a:r>
            <a:r>
              <a:rPr lang="en-GB" sz="1000" dirty="0"/>
              <a:t> – Gender equality.</a:t>
            </a:r>
          </a:p>
          <a:p>
            <a:pPr>
              <a:buFont typeface="Arial" panose="020B0604020202020204" pitchFamily="34" charset="0"/>
              <a:buChar char="•"/>
            </a:pPr>
            <a:r>
              <a:rPr lang="en-GB" sz="1000" b="1" dirty="0"/>
              <a:t>SDG 10</a:t>
            </a:r>
            <a:r>
              <a:rPr lang="en-GB" sz="1000" dirty="0"/>
              <a:t> – Reduced inequalities.</a:t>
            </a:r>
          </a:p>
          <a:p>
            <a:pPr>
              <a:buFont typeface="Arial" panose="020B0604020202020204" pitchFamily="34" charset="0"/>
              <a:buChar char="•"/>
            </a:pPr>
            <a:r>
              <a:rPr lang="en-GB" sz="1000" b="1" dirty="0"/>
              <a:t>SDG 13</a:t>
            </a:r>
            <a:r>
              <a:rPr lang="en-GB" sz="1000" dirty="0"/>
              <a:t> – Climate action.</a:t>
            </a:r>
          </a:p>
          <a:p>
            <a:pPr>
              <a:buNone/>
            </a:pPr>
            <a:r>
              <a:rPr lang="en-GB" sz="1000" b="1" dirty="0"/>
              <a:t>UK Integration:</a:t>
            </a:r>
            <a:endParaRPr lang="en-GB" sz="1000" dirty="0"/>
          </a:p>
          <a:p>
            <a:pPr>
              <a:buFont typeface="Arial" panose="020B0604020202020204" pitchFamily="34" charset="0"/>
              <a:buChar char="•"/>
            </a:pPr>
            <a:r>
              <a:rPr lang="en-GB" sz="1000" dirty="0"/>
              <a:t>The </a:t>
            </a:r>
            <a:r>
              <a:rPr lang="en-GB" sz="1000" b="1" dirty="0"/>
              <a:t>NHS Long Term Plan</a:t>
            </a:r>
            <a:r>
              <a:rPr lang="en-GB" sz="1000" dirty="0"/>
              <a:t> (2019) supports SDG 3 through prevention and tackling inequalities.</a:t>
            </a:r>
          </a:p>
          <a:p>
            <a:pPr>
              <a:buFont typeface="Arial" panose="020B0604020202020204" pitchFamily="34" charset="0"/>
              <a:buChar char="•"/>
            </a:pPr>
            <a:r>
              <a:rPr lang="en-GB" sz="1000" dirty="0"/>
              <a:t>The </a:t>
            </a:r>
            <a:r>
              <a:rPr lang="en-GB" sz="1000" b="1" dirty="0"/>
              <a:t>Greener NHS Strategy</a:t>
            </a:r>
            <a:r>
              <a:rPr lang="en-GB" sz="1000" dirty="0"/>
              <a:t> (2020) aligns with SDG 13 by committing to net-zero.</a:t>
            </a:r>
          </a:p>
          <a:p>
            <a:pPr>
              <a:buFont typeface="Arial" panose="020B0604020202020204" pitchFamily="34" charset="0"/>
              <a:buChar char="•"/>
            </a:pPr>
            <a:r>
              <a:rPr lang="en-GB" sz="1000" dirty="0"/>
              <a:t>Broader UK health policies (DHSC, 2022) link wellbeing to housing, education, and employment.</a:t>
            </a:r>
          </a:p>
          <a:p>
            <a:pPr marL="0" indent="0">
              <a:buNone/>
            </a:pPr>
            <a:endParaRPr lang="en-GB" sz="1000" dirty="0">
              <a:solidFill>
                <a:srgbClr val="FFFFFF"/>
              </a:solidFill>
            </a:endParaRPr>
          </a:p>
        </p:txBody>
      </p:sp>
      <p:sp>
        <p:nvSpPr>
          <p:cNvPr id="7" name="TextBox 6">
            <a:extLst>
              <a:ext uri="{FF2B5EF4-FFF2-40B4-BE49-F238E27FC236}">
                <a16:creationId xmlns:a16="http://schemas.microsoft.com/office/drawing/2014/main" id="{8B08E991-A5CB-B481-B3FB-4AE04FA6E00A}"/>
              </a:ext>
            </a:extLst>
          </p:cNvPr>
          <p:cNvSpPr txBox="1"/>
          <p:nvPr/>
        </p:nvSpPr>
        <p:spPr>
          <a:xfrm>
            <a:off x="143436" y="152400"/>
            <a:ext cx="6167136" cy="246221"/>
          </a:xfrm>
          <a:prstGeom prst="rect">
            <a:avLst/>
          </a:prstGeom>
          <a:noFill/>
        </p:spPr>
        <p:txBody>
          <a:bodyPr wrap="square">
            <a:spAutoFit/>
          </a:bodyPr>
          <a:lstStyle/>
          <a:p>
            <a:r>
              <a:rPr lang="en-GB" sz="1000" dirty="0"/>
              <a:t>(Department of Health and Social Care 2021) </a:t>
            </a:r>
          </a:p>
        </p:txBody>
      </p:sp>
    </p:spTree>
    <p:extLst>
      <p:ext uri="{BB962C8B-B14F-4D97-AF65-F5344CB8AC3E}">
        <p14:creationId xmlns:p14="http://schemas.microsoft.com/office/powerpoint/2010/main" val="399215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7" name="Rectangle 41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18" name="Arc 41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70A765-1AE0-0F08-99FD-B11FA8628A2D}"/>
              </a:ext>
            </a:extLst>
          </p:cNvPr>
          <p:cNvSpPr>
            <a:spLocks noGrp="1"/>
          </p:cNvSpPr>
          <p:nvPr>
            <p:ph type="title"/>
          </p:nvPr>
        </p:nvSpPr>
        <p:spPr>
          <a:xfrm>
            <a:off x="5894962" y="479493"/>
            <a:ext cx="5458838" cy="1325563"/>
          </a:xfrm>
        </p:spPr>
        <p:txBody>
          <a:bodyPr>
            <a:normAutofit/>
          </a:bodyPr>
          <a:lstStyle/>
          <a:p>
            <a:r>
              <a:rPr lang="en-GB"/>
              <a:t> </a:t>
            </a:r>
            <a:endParaRPr lang="en-GB" dirty="0"/>
          </a:p>
        </p:txBody>
      </p:sp>
      <p:sp>
        <p:nvSpPr>
          <p:cNvPr id="4116" name="Freeform: Shape 41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Home (Obsolete)">
            <a:extLst>
              <a:ext uri="{FF2B5EF4-FFF2-40B4-BE49-F238E27FC236}">
                <a16:creationId xmlns:a16="http://schemas.microsoft.com/office/drawing/2014/main" id="{3AA71655-BBC5-E417-6DFC-215BCC8A26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562063"/>
            <a:ext cx="4777381" cy="540251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D2AFB9B-D57B-4763-E338-E9F5F2D98D3F}"/>
              </a:ext>
            </a:extLst>
          </p:cNvPr>
          <p:cNvSpPr>
            <a:spLocks noGrp="1"/>
          </p:cNvSpPr>
          <p:nvPr>
            <p:ph idx="1"/>
          </p:nvPr>
        </p:nvSpPr>
        <p:spPr>
          <a:xfrm>
            <a:off x="5894962" y="645952"/>
            <a:ext cx="5458838" cy="5813571"/>
          </a:xfrm>
        </p:spPr>
        <p:txBody>
          <a:bodyPr>
            <a:normAutofit/>
          </a:bodyPr>
          <a:lstStyle/>
          <a:p>
            <a:pPr marL="0" indent="0">
              <a:buNone/>
            </a:pPr>
            <a:endParaRPr lang="en-GB" sz="900" dirty="0"/>
          </a:p>
          <a:p>
            <a:pPr marL="0" indent="0">
              <a:buNone/>
            </a:pPr>
            <a:endParaRPr lang="en-GB" sz="900" dirty="0"/>
          </a:p>
          <a:p>
            <a:pPr marL="0" indent="0">
              <a:buNone/>
            </a:pPr>
            <a:endParaRPr lang="en-GB" sz="900" dirty="0"/>
          </a:p>
          <a:p>
            <a:pPr marL="0" indent="0">
              <a:buNone/>
            </a:pPr>
            <a:r>
              <a:rPr lang="en-GB" sz="1200" dirty="0"/>
              <a:t>Effective policy and governance are essential for integrating </a:t>
            </a:r>
            <a:r>
              <a:rPr lang="en-GB" sz="1200" b="1" dirty="0"/>
              <a:t>health, wellbeing, and sustainable development</a:t>
            </a:r>
            <a:r>
              <a:rPr lang="en-GB" sz="1200" dirty="0"/>
              <a:t>. They provide the frameworks that guide practice, allocate resources, and ensure accountability across health and social care.</a:t>
            </a:r>
          </a:p>
          <a:p>
            <a:pPr>
              <a:buNone/>
            </a:pPr>
            <a:r>
              <a:rPr lang="en-GB" sz="1200" b="1" dirty="0"/>
              <a:t>Key UK Policies and Governance Frameworks:</a:t>
            </a:r>
            <a:endParaRPr lang="en-GB" sz="1200" dirty="0"/>
          </a:p>
          <a:p>
            <a:pPr>
              <a:buFont typeface="Arial" panose="020B0604020202020204" pitchFamily="34" charset="0"/>
              <a:buChar char="•"/>
            </a:pPr>
            <a:r>
              <a:rPr lang="en-GB" sz="1200" b="1" dirty="0"/>
              <a:t>Health and Care Act (2022):</a:t>
            </a:r>
            <a:r>
              <a:rPr lang="en-GB" sz="1200" dirty="0"/>
              <a:t> Strengthens integration between health and social care, supporting collaboration and reducing inequalities (DHSC, 2022).</a:t>
            </a:r>
          </a:p>
          <a:p>
            <a:pPr>
              <a:buFont typeface="Arial" panose="020B0604020202020204" pitchFamily="34" charset="0"/>
              <a:buChar char="•"/>
            </a:pPr>
            <a:r>
              <a:rPr lang="en-GB" sz="1200" b="1" dirty="0"/>
              <a:t>NHS Long Term Plan (2019):</a:t>
            </a:r>
            <a:r>
              <a:rPr lang="en-GB" sz="1200" dirty="0"/>
              <a:t> Sets priorities for prevention, tackling inequalities, and sustainable service delivery (NHS England, 2019).</a:t>
            </a:r>
          </a:p>
          <a:p>
            <a:pPr>
              <a:buFont typeface="Arial" panose="020B0604020202020204" pitchFamily="34" charset="0"/>
              <a:buChar char="•"/>
            </a:pPr>
            <a:r>
              <a:rPr lang="en-GB" sz="1200" b="1" dirty="0"/>
              <a:t>Greener NHS Strategy (2020):</a:t>
            </a:r>
            <a:r>
              <a:rPr lang="en-GB" sz="1200" dirty="0"/>
              <a:t> Commits the NHS to achieving net-zero carbon emissions, aligning with the SDGs (NHS England, 2020).</a:t>
            </a:r>
          </a:p>
          <a:p>
            <a:pPr>
              <a:buFont typeface="Arial" panose="020B0604020202020204" pitchFamily="34" charset="0"/>
              <a:buChar char="•"/>
            </a:pPr>
            <a:r>
              <a:rPr lang="en-GB" sz="1200" b="1" dirty="0"/>
              <a:t>UN &amp; WHO Governance Role:</a:t>
            </a:r>
            <a:r>
              <a:rPr lang="en-GB" sz="1200" dirty="0"/>
              <a:t> The UN’s </a:t>
            </a:r>
            <a:r>
              <a:rPr lang="en-GB" sz="1200" i="1" dirty="0"/>
              <a:t>2030 Agenda</a:t>
            </a:r>
            <a:r>
              <a:rPr lang="en-GB" sz="1200" dirty="0"/>
              <a:t> and WHO’s global health policies provide international governance frameworks, ensuring health is embedded within sustainable development (UN, 2015; WHO, 2021).</a:t>
            </a:r>
          </a:p>
          <a:p>
            <a:pPr marL="0" indent="0">
              <a:buNone/>
            </a:pPr>
            <a:endParaRPr lang="en-GB" sz="1200" dirty="0"/>
          </a:p>
          <a:p>
            <a:pPr marL="0" indent="0">
              <a:buNone/>
            </a:pPr>
            <a:r>
              <a:rPr lang="en-GB" sz="1200" dirty="0"/>
              <a:t>Good governance ensures health systems are </a:t>
            </a:r>
            <a:r>
              <a:rPr lang="en-GB" sz="1200" b="1" dirty="0"/>
              <a:t>equitable, accountable, and sustainable</a:t>
            </a:r>
            <a:r>
              <a:rPr lang="en-GB" sz="1200" dirty="0"/>
              <a:t>, linking local action with global priorities.</a:t>
            </a:r>
          </a:p>
        </p:txBody>
      </p:sp>
      <p:sp>
        <p:nvSpPr>
          <p:cNvPr id="6" name="TextBox 5">
            <a:extLst>
              <a:ext uri="{FF2B5EF4-FFF2-40B4-BE49-F238E27FC236}">
                <a16:creationId xmlns:a16="http://schemas.microsoft.com/office/drawing/2014/main" id="{14658571-BCDC-CC13-76EE-EBF38FE842FD}"/>
              </a:ext>
            </a:extLst>
          </p:cNvPr>
          <p:cNvSpPr txBox="1"/>
          <p:nvPr/>
        </p:nvSpPr>
        <p:spPr>
          <a:xfrm>
            <a:off x="838200" y="6157304"/>
            <a:ext cx="6094602" cy="230832"/>
          </a:xfrm>
          <a:prstGeom prst="rect">
            <a:avLst/>
          </a:prstGeom>
          <a:noFill/>
        </p:spPr>
        <p:txBody>
          <a:bodyPr wrap="square">
            <a:spAutoFit/>
          </a:bodyPr>
          <a:lstStyle/>
          <a:p>
            <a:r>
              <a:rPr lang="en-GB" sz="900" dirty="0"/>
              <a:t>(People-</a:t>
            </a:r>
            <a:r>
              <a:rPr lang="en-GB" sz="900" dirty="0" err="1"/>
              <a:t>Centered</a:t>
            </a:r>
            <a:r>
              <a:rPr lang="en-GB" sz="900" dirty="0"/>
              <a:t> Internet,2019)</a:t>
            </a:r>
          </a:p>
        </p:txBody>
      </p:sp>
    </p:spTree>
    <p:extLst>
      <p:ext uri="{BB962C8B-B14F-4D97-AF65-F5344CB8AC3E}">
        <p14:creationId xmlns:p14="http://schemas.microsoft.com/office/powerpoint/2010/main" val="48910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CE7D054-8295-A94E-C043-059D24AD6E44}"/>
              </a:ext>
            </a:extLst>
          </p:cNvPr>
          <p:cNvPicPr>
            <a:picLocks noChangeAspect="1"/>
          </p:cNvPicPr>
          <p:nvPr/>
        </p:nvPicPr>
        <p:blipFill>
          <a:blip r:embed="rId2"/>
          <a:srcRect t="1132" b="3932"/>
          <a:stretch>
            <a:fillRect/>
          </a:stretch>
        </p:blipFill>
        <p:spPr>
          <a:xfrm>
            <a:off x="0" y="43543"/>
            <a:ext cx="12192000" cy="6857999"/>
          </a:xfrm>
          <a:prstGeom prst="rect">
            <a:avLst/>
          </a:prstGeom>
        </p:spPr>
      </p:pic>
      <p:sp useBgFill="1">
        <p:nvSpPr>
          <p:cNvPr id="18" name="Freeform: Shape 17">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5635F8-6F2B-CCF6-6DCB-DA503D35C135}"/>
              </a:ext>
            </a:extLst>
          </p:cNvPr>
          <p:cNvSpPr>
            <a:spLocks noGrp="1"/>
          </p:cNvSpPr>
          <p:nvPr>
            <p:ph type="title"/>
          </p:nvPr>
        </p:nvSpPr>
        <p:spPr>
          <a:xfrm>
            <a:off x="1037809" y="734633"/>
            <a:ext cx="4775162" cy="1159481"/>
          </a:xfrm>
        </p:spPr>
        <p:txBody>
          <a:bodyPr>
            <a:normAutofit/>
          </a:bodyPr>
          <a:lstStyle/>
          <a:p>
            <a:pPr algn="ctr"/>
            <a:r>
              <a:rPr lang="en-GB" sz="3600" dirty="0"/>
              <a:t>Social Processes &amp; Ideologies</a:t>
            </a:r>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966584-4CDC-D561-41EC-92552A65FBA6}"/>
              </a:ext>
            </a:extLst>
          </p:cNvPr>
          <p:cNvSpPr>
            <a:spLocks noGrp="1"/>
          </p:cNvSpPr>
          <p:nvPr>
            <p:ph idx="1"/>
          </p:nvPr>
        </p:nvSpPr>
        <p:spPr>
          <a:xfrm>
            <a:off x="1189319" y="2019147"/>
            <a:ext cx="4458446" cy="3637850"/>
          </a:xfrm>
        </p:spPr>
        <p:txBody>
          <a:bodyPr anchor="ctr">
            <a:noAutofit/>
          </a:bodyPr>
          <a:lstStyle/>
          <a:p>
            <a:pPr marL="0" indent="0">
              <a:buNone/>
            </a:pPr>
            <a:r>
              <a:rPr lang="en-GB" sz="1050" b="1" dirty="0"/>
              <a:t>Social Processes &amp; Ideologies</a:t>
            </a:r>
          </a:p>
          <a:p>
            <a:r>
              <a:rPr lang="en-GB" sz="1050" dirty="0"/>
              <a:t>Social processes shape how people experience health, illness, and care—but can also reinforce inequality and exclusion.</a:t>
            </a:r>
          </a:p>
          <a:p>
            <a:r>
              <a:rPr lang="en-GB" sz="1050" dirty="0"/>
              <a:t>Stigma and discrimination: Negative social attitudes toward mental health, disability, or ethnicity reduce access to services (Giddens and Sutton, 2021).</a:t>
            </a:r>
          </a:p>
          <a:p>
            <a:r>
              <a:rPr lang="en-GB" sz="1050" dirty="0"/>
              <a:t>Cultural and institutional bias: Minority and marginalised groups often experience unequal treatment in health systems (DHSC, 2022).</a:t>
            </a:r>
          </a:p>
          <a:p>
            <a:pPr marL="0" indent="0">
              <a:buNone/>
            </a:pPr>
            <a:r>
              <a:rPr lang="en-GB" sz="1050" b="1" dirty="0"/>
              <a:t>Ideologies &amp; Politics</a:t>
            </a:r>
          </a:p>
          <a:p>
            <a:r>
              <a:rPr lang="en-GB" sz="1050" b="1" dirty="0"/>
              <a:t>Neoliberal ideology: </a:t>
            </a:r>
            <a:r>
              <a:rPr lang="en-GB" sz="1050" dirty="0"/>
              <a:t>Focuses on individual responsibility and market efficiency but often overlooks structural causes of ill health (Lupton, 2018).</a:t>
            </a:r>
          </a:p>
          <a:p>
            <a:r>
              <a:rPr lang="en-GB" sz="1050" b="1" dirty="0"/>
              <a:t>Political ideologies </a:t>
            </a:r>
            <a:r>
              <a:rPr lang="en-GB" sz="1050" dirty="0"/>
              <a:t>shape decisions on funding, privatisation, and prevention, influencing who benefits most from the system.</a:t>
            </a:r>
          </a:p>
          <a:p>
            <a:pPr marL="0" indent="0">
              <a:buNone/>
            </a:pPr>
            <a:endParaRPr lang="en-GB" sz="1050" dirty="0"/>
          </a:p>
        </p:txBody>
      </p:sp>
      <p:sp>
        <p:nvSpPr>
          <p:cNvPr id="10" name="TextBox 9">
            <a:extLst>
              <a:ext uri="{FF2B5EF4-FFF2-40B4-BE49-F238E27FC236}">
                <a16:creationId xmlns:a16="http://schemas.microsoft.com/office/drawing/2014/main" id="{B4258446-3B29-25BE-F518-5D989F59AF6E}"/>
              </a:ext>
            </a:extLst>
          </p:cNvPr>
          <p:cNvSpPr txBox="1"/>
          <p:nvPr/>
        </p:nvSpPr>
        <p:spPr>
          <a:xfrm>
            <a:off x="1" y="6172201"/>
            <a:ext cx="12192000" cy="685799"/>
          </a:xfrm>
          <a:prstGeom prst="rect">
            <a:avLst/>
          </a:prstGeom>
          <a:solidFill>
            <a:srgbClr val="000000">
              <a:alpha val="50000"/>
            </a:srgbClr>
          </a:solidFill>
          <a:ln>
            <a:noFill/>
          </a:ln>
        </p:spPr>
        <p:txBody>
          <a:bodyPr wrap="square">
            <a:noAutofit/>
          </a:bodyPr>
          <a:lstStyle/>
          <a:p>
            <a:pPr algn="ctr">
              <a:spcAft>
                <a:spcPts val="600"/>
              </a:spcAft>
            </a:pPr>
            <a:r>
              <a:rPr lang="en-GB" sz="1300" dirty="0">
                <a:solidFill>
                  <a:srgbClr val="FFFFFF"/>
                </a:solidFill>
              </a:rPr>
              <a:t>(McGrath, C. 2022) </a:t>
            </a:r>
          </a:p>
        </p:txBody>
      </p:sp>
    </p:spTree>
    <p:extLst>
      <p:ext uri="{BB962C8B-B14F-4D97-AF65-F5344CB8AC3E}">
        <p14:creationId xmlns:p14="http://schemas.microsoft.com/office/powerpoint/2010/main" val="2502726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CFCA-A05A-5FC2-BA9D-FB3B597CD3AC}"/>
              </a:ext>
            </a:extLst>
          </p:cNvPr>
          <p:cNvSpPr>
            <a:spLocks noGrp="1"/>
          </p:cNvSpPr>
          <p:nvPr>
            <p:ph type="title"/>
          </p:nvPr>
        </p:nvSpPr>
        <p:spPr>
          <a:xfrm>
            <a:off x="0" y="228600"/>
            <a:ext cx="7434943" cy="1277031"/>
          </a:xfrm>
        </p:spPr>
        <p:txBody>
          <a:bodyPr/>
          <a:lstStyle/>
          <a:p>
            <a:r>
              <a:rPr lang="en-GB" dirty="0"/>
              <a:t>Examples and UK Case Studies </a:t>
            </a:r>
          </a:p>
        </p:txBody>
      </p:sp>
      <p:sp>
        <p:nvSpPr>
          <p:cNvPr id="3" name="Content Placeholder 2">
            <a:extLst>
              <a:ext uri="{FF2B5EF4-FFF2-40B4-BE49-F238E27FC236}">
                <a16:creationId xmlns:a16="http://schemas.microsoft.com/office/drawing/2014/main" id="{89232651-5EA0-D47C-38A6-A03D2D25EF03}"/>
              </a:ext>
            </a:extLst>
          </p:cNvPr>
          <p:cNvSpPr>
            <a:spLocks noGrp="1"/>
          </p:cNvSpPr>
          <p:nvPr>
            <p:ph idx="1"/>
          </p:nvPr>
        </p:nvSpPr>
        <p:spPr>
          <a:xfrm>
            <a:off x="186300" y="1415144"/>
            <a:ext cx="7248644" cy="5337366"/>
          </a:xfrm>
        </p:spPr>
        <p:txBody>
          <a:bodyPr>
            <a:normAutofit/>
          </a:bodyPr>
          <a:lstStyle/>
          <a:p>
            <a:pPr marL="0" indent="0">
              <a:buNone/>
            </a:pPr>
            <a:r>
              <a:rPr lang="en-GB" dirty="0"/>
              <a:t>👉 Making Every Contact Count (MECC):</a:t>
            </a:r>
          </a:p>
          <a:p>
            <a:r>
              <a:rPr lang="en-GB" sz="1600" dirty="0"/>
              <a:t>A national NHS and public health approach encouraging staff to use everyday interactions to promote healthy lifestyle choices.</a:t>
            </a:r>
          </a:p>
          <a:p>
            <a:r>
              <a:rPr lang="en-GB" sz="1600" dirty="0"/>
              <a:t>Focuses on behaviour change in areas like smoking cessation, healthy eating, alcohol reduction, and physical activity (NHS England, 2022).</a:t>
            </a:r>
          </a:p>
          <a:p>
            <a:r>
              <a:rPr lang="en-GB" sz="1600" dirty="0"/>
              <a:t>Supports prevention and aligns with the NHS Long Term Plan and SDG 3 (NHS England, 2019).</a:t>
            </a:r>
          </a:p>
          <a:p>
            <a:pPr marL="0" indent="0">
              <a:buNone/>
            </a:pPr>
            <a:endParaRPr lang="en-GB" dirty="0"/>
          </a:p>
          <a:p>
            <a:pPr marL="0" indent="0">
              <a:buNone/>
            </a:pPr>
            <a:r>
              <a:rPr lang="en-GB" dirty="0"/>
              <a:t>👉 Change4Life:</a:t>
            </a:r>
          </a:p>
          <a:p>
            <a:r>
              <a:rPr lang="en-GB" sz="1700" dirty="0"/>
              <a:t>A public health campaign launched in 2009 to encourage families and children to eat well, move more, and reduce obesity risk (DHSC, 2019).</a:t>
            </a:r>
          </a:p>
          <a:p>
            <a:r>
              <a:rPr lang="en-GB" sz="1700" dirty="0"/>
              <a:t>Uses accessible resources, media campaigns, and community engagement to promote behaviour change.</a:t>
            </a:r>
          </a:p>
          <a:p>
            <a:r>
              <a:rPr lang="en-GB" sz="1700" dirty="0"/>
              <a:t>Example of a population-wide intervention addressing obesity and health inequalities.</a:t>
            </a:r>
          </a:p>
        </p:txBody>
      </p:sp>
      <p:pic>
        <p:nvPicPr>
          <p:cNvPr id="4" name="Picture 3">
            <a:extLst>
              <a:ext uri="{FF2B5EF4-FFF2-40B4-BE49-F238E27FC236}">
                <a16:creationId xmlns:a16="http://schemas.microsoft.com/office/drawing/2014/main" id="{50C0D316-D121-5BC7-178C-5171377D8369}"/>
              </a:ext>
            </a:extLst>
          </p:cNvPr>
          <p:cNvPicPr>
            <a:picLocks noChangeAspect="1"/>
          </p:cNvPicPr>
          <p:nvPr/>
        </p:nvPicPr>
        <p:blipFill>
          <a:blip r:embed="rId2"/>
          <a:stretch>
            <a:fillRect/>
          </a:stretch>
        </p:blipFill>
        <p:spPr>
          <a:xfrm>
            <a:off x="7702795" y="0"/>
            <a:ext cx="4489205" cy="3614057"/>
          </a:xfrm>
          <a:prstGeom prst="rect">
            <a:avLst/>
          </a:prstGeom>
        </p:spPr>
      </p:pic>
      <p:sp>
        <p:nvSpPr>
          <p:cNvPr id="8" name="TextBox 7">
            <a:extLst>
              <a:ext uri="{FF2B5EF4-FFF2-40B4-BE49-F238E27FC236}">
                <a16:creationId xmlns:a16="http://schemas.microsoft.com/office/drawing/2014/main" id="{CC59BA3D-EC41-DE23-91B6-D032843CE8E2}"/>
              </a:ext>
            </a:extLst>
          </p:cNvPr>
          <p:cNvSpPr txBox="1"/>
          <p:nvPr/>
        </p:nvSpPr>
        <p:spPr>
          <a:xfrm>
            <a:off x="7889095" y="3298195"/>
            <a:ext cx="5580017" cy="261610"/>
          </a:xfrm>
          <a:prstGeom prst="rect">
            <a:avLst/>
          </a:prstGeom>
          <a:noFill/>
        </p:spPr>
        <p:txBody>
          <a:bodyPr wrap="square">
            <a:spAutoFit/>
          </a:bodyPr>
          <a:lstStyle/>
          <a:p>
            <a:r>
              <a:rPr lang="en-GB" sz="1100" dirty="0"/>
              <a:t>(www.darlington.gov.uk. n.d.)  </a:t>
            </a:r>
          </a:p>
        </p:txBody>
      </p:sp>
      <p:pic>
        <p:nvPicPr>
          <p:cNvPr id="11" name="Picture 10">
            <a:extLst>
              <a:ext uri="{FF2B5EF4-FFF2-40B4-BE49-F238E27FC236}">
                <a16:creationId xmlns:a16="http://schemas.microsoft.com/office/drawing/2014/main" id="{3626DA72-8D12-20D2-0CBA-260C08C23570}"/>
              </a:ext>
            </a:extLst>
          </p:cNvPr>
          <p:cNvPicPr>
            <a:picLocks noChangeAspect="1"/>
          </p:cNvPicPr>
          <p:nvPr/>
        </p:nvPicPr>
        <p:blipFill>
          <a:blip r:embed="rId3"/>
          <a:stretch>
            <a:fillRect/>
          </a:stretch>
        </p:blipFill>
        <p:spPr>
          <a:xfrm>
            <a:off x="7635240" y="3703320"/>
            <a:ext cx="4556759" cy="3154680"/>
          </a:xfrm>
          <a:prstGeom prst="rect">
            <a:avLst/>
          </a:prstGeom>
        </p:spPr>
      </p:pic>
      <p:sp>
        <p:nvSpPr>
          <p:cNvPr id="13" name="TextBox 12">
            <a:extLst>
              <a:ext uri="{FF2B5EF4-FFF2-40B4-BE49-F238E27FC236}">
                <a16:creationId xmlns:a16="http://schemas.microsoft.com/office/drawing/2014/main" id="{A99705EF-54FE-9E5E-5048-DDA213C14BCE}"/>
              </a:ext>
            </a:extLst>
          </p:cNvPr>
          <p:cNvSpPr txBox="1"/>
          <p:nvPr/>
        </p:nvSpPr>
        <p:spPr>
          <a:xfrm>
            <a:off x="8491728" y="6506289"/>
            <a:ext cx="6858000" cy="246221"/>
          </a:xfrm>
          <a:prstGeom prst="rect">
            <a:avLst/>
          </a:prstGeom>
          <a:noFill/>
        </p:spPr>
        <p:txBody>
          <a:bodyPr wrap="square">
            <a:spAutoFit/>
          </a:bodyPr>
          <a:lstStyle/>
          <a:p>
            <a:r>
              <a:rPr lang="en-GB" sz="1000" dirty="0"/>
              <a:t>(Sandylanenurseryandforestschool.co.uk. 2025). </a:t>
            </a:r>
          </a:p>
        </p:txBody>
      </p:sp>
    </p:spTree>
    <p:extLst>
      <p:ext uri="{BB962C8B-B14F-4D97-AF65-F5344CB8AC3E}">
        <p14:creationId xmlns:p14="http://schemas.microsoft.com/office/powerpoint/2010/main" val="3180471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6C661-EE8E-E51F-87EE-C9E7FA6CE657}"/>
              </a:ext>
            </a:extLst>
          </p:cNvPr>
          <p:cNvSpPr>
            <a:spLocks noGrp="1"/>
          </p:cNvSpPr>
          <p:nvPr>
            <p:ph type="title"/>
          </p:nvPr>
        </p:nvSpPr>
        <p:spPr>
          <a:xfrm>
            <a:off x="481013" y="3752849"/>
            <a:ext cx="3290887" cy="2452687"/>
          </a:xfrm>
        </p:spPr>
        <p:txBody>
          <a:bodyPr anchor="ctr">
            <a:normAutofit/>
          </a:bodyPr>
          <a:lstStyle/>
          <a:p>
            <a:r>
              <a:rPr lang="en-GB" sz="3600"/>
              <a:t>HEALTH BELIEF MODEL</a:t>
            </a:r>
          </a:p>
        </p:txBody>
      </p:sp>
      <p:pic>
        <p:nvPicPr>
          <p:cNvPr id="4" name="Picture 3">
            <a:extLst>
              <a:ext uri="{FF2B5EF4-FFF2-40B4-BE49-F238E27FC236}">
                <a16:creationId xmlns:a16="http://schemas.microsoft.com/office/drawing/2014/main" id="{9693190A-125B-C8A3-1FD1-7D77420CD302}"/>
              </a:ext>
            </a:extLst>
          </p:cNvPr>
          <p:cNvPicPr>
            <a:picLocks noChangeAspect="1"/>
          </p:cNvPicPr>
          <p:nvPr/>
        </p:nvPicPr>
        <p:blipFill>
          <a:blip r:embed="rId2"/>
          <a:srcRect t="44534" b="6771"/>
          <a:stretch>
            <a:fillRect/>
          </a:stretch>
        </p:blipFill>
        <p:spPr>
          <a:xfrm>
            <a:off x="0" y="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0A7A524-F374-F697-B49C-31609B78A1E6}"/>
              </a:ext>
            </a:extLst>
          </p:cNvPr>
          <p:cNvSpPr>
            <a:spLocks noGrp="1"/>
          </p:cNvSpPr>
          <p:nvPr>
            <p:ph idx="1"/>
          </p:nvPr>
        </p:nvSpPr>
        <p:spPr>
          <a:xfrm>
            <a:off x="3886200" y="3352800"/>
            <a:ext cx="7823195" cy="3396343"/>
          </a:xfrm>
        </p:spPr>
        <p:txBody>
          <a:bodyPr anchor="ctr">
            <a:noAutofit/>
          </a:bodyPr>
          <a:lstStyle/>
          <a:p>
            <a:r>
              <a:rPr lang="en-GB" sz="1200" b="1" dirty="0"/>
              <a:t>Developed in the 1950s </a:t>
            </a:r>
            <a:r>
              <a:rPr lang="en-GB" sz="1200" dirty="0"/>
              <a:t>by social psychologists to explain and predict health behaviours (Rosenstock, 1974).</a:t>
            </a:r>
          </a:p>
          <a:p>
            <a:r>
              <a:rPr lang="en-GB" sz="1200" dirty="0"/>
              <a:t>Based on the idea that people’s health actions are influenced by their beliefs and perceptions.</a:t>
            </a:r>
          </a:p>
          <a:p>
            <a:r>
              <a:rPr lang="en-GB" sz="1200" b="1" dirty="0"/>
              <a:t>Key Components:</a:t>
            </a:r>
          </a:p>
          <a:p>
            <a:r>
              <a:rPr lang="en-GB" sz="1200" dirty="0"/>
              <a:t>Perceived Susceptibility – belief about the risk of experiencing a health problem.</a:t>
            </a:r>
          </a:p>
          <a:p>
            <a:r>
              <a:rPr lang="en-GB" sz="1200" dirty="0"/>
              <a:t>Perceived Severity – belief about the seriousness of the condition and its consequences.</a:t>
            </a:r>
          </a:p>
          <a:p>
            <a:r>
              <a:rPr lang="en-GB" sz="1200" dirty="0"/>
              <a:t>Perceived Benefits – belief in the effectiveness of actions to reduce risk or severity.</a:t>
            </a:r>
          </a:p>
          <a:p>
            <a:r>
              <a:rPr lang="en-GB" sz="1200" dirty="0"/>
              <a:t>Perceived Barriers – obstacles (e.g. cost, time, stigma) that prevent action.</a:t>
            </a:r>
          </a:p>
          <a:p>
            <a:r>
              <a:rPr lang="en-GB" sz="1200" dirty="0"/>
              <a:t>Cues to Action – triggers that prompt behaviour change (e.g. campaigns, advice, symptoms).</a:t>
            </a:r>
          </a:p>
          <a:p>
            <a:r>
              <a:rPr lang="en-GB" sz="1200" dirty="0"/>
              <a:t>Self-Efficacy – confidence in ability to take action (added later to strengthen the model).</a:t>
            </a:r>
          </a:p>
          <a:p>
            <a:r>
              <a:rPr lang="en-GB" sz="1200" dirty="0"/>
              <a:t>Widely applied in health promotion, such as vaccination uptake, smoking cessation, and healthy lifestyle campaigns (Jones et al., 2015).</a:t>
            </a:r>
          </a:p>
        </p:txBody>
      </p:sp>
      <p:sp>
        <p:nvSpPr>
          <p:cNvPr id="6" name="TextBox 5">
            <a:extLst>
              <a:ext uri="{FF2B5EF4-FFF2-40B4-BE49-F238E27FC236}">
                <a16:creationId xmlns:a16="http://schemas.microsoft.com/office/drawing/2014/main" id="{13CDFD32-05C4-7EC6-B41A-EB1E2FFA56DE}"/>
              </a:ext>
            </a:extLst>
          </p:cNvPr>
          <p:cNvSpPr txBox="1"/>
          <p:nvPr/>
        </p:nvSpPr>
        <p:spPr>
          <a:xfrm>
            <a:off x="10216896" y="3182779"/>
            <a:ext cx="6183086" cy="246221"/>
          </a:xfrm>
          <a:prstGeom prst="rect">
            <a:avLst/>
          </a:prstGeom>
          <a:noFill/>
        </p:spPr>
        <p:txBody>
          <a:bodyPr wrap="square">
            <a:spAutoFit/>
          </a:bodyPr>
          <a:lstStyle/>
          <a:p>
            <a:r>
              <a:rPr lang="en-GB" sz="1000" dirty="0"/>
              <a:t>(Lumenlearning.com. 2025). </a:t>
            </a:r>
          </a:p>
        </p:txBody>
      </p:sp>
    </p:spTree>
    <p:extLst>
      <p:ext uri="{BB962C8B-B14F-4D97-AF65-F5344CB8AC3E}">
        <p14:creationId xmlns:p14="http://schemas.microsoft.com/office/powerpoint/2010/main" val="3975504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3834BF4-788A-7525-DD3C-46113D332F50}"/>
              </a:ext>
            </a:extLst>
          </p:cNvPr>
          <p:cNvPicPr>
            <a:picLocks noChangeAspect="1"/>
          </p:cNvPicPr>
          <p:nvPr/>
        </p:nvPicPr>
        <p:blipFill>
          <a:blip r:embed="rId2"/>
          <a:srcRect l="1046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04EC2F-57BB-CFDA-F540-D2E2D64718C9}"/>
              </a:ext>
            </a:extLst>
          </p:cNvPr>
          <p:cNvSpPr>
            <a:spLocks noGrp="1"/>
          </p:cNvSpPr>
          <p:nvPr>
            <p:ph type="title"/>
          </p:nvPr>
        </p:nvSpPr>
        <p:spPr>
          <a:xfrm>
            <a:off x="838200" y="365125"/>
            <a:ext cx="3822189" cy="1899912"/>
          </a:xfrm>
        </p:spPr>
        <p:txBody>
          <a:bodyPr>
            <a:normAutofit/>
          </a:bodyPr>
          <a:lstStyle/>
          <a:p>
            <a:r>
              <a:rPr lang="en-GB" sz="4000" dirty="0"/>
              <a:t>Equity and Access</a:t>
            </a:r>
          </a:p>
        </p:txBody>
      </p:sp>
      <p:sp>
        <p:nvSpPr>
          <p:cNvPr id="3" name="Content Placeholder 2">
            <a:extLst>
              <a:ext uri="{FF2B5EF4-FFF2-40B4-BE49-F238E27FC236}">
                <a16:creationId xmlns:a16="http://schemas.microsoft.com/office/drawing/2014/main" id="{DFD41CF7-EEBF-A5F0-F74F-A823DE6F6136}"/>
              </a:ext>
            </a:extLst>
          </p:cNvPr>
          <p:cNvSpPr>
            <a:spLocks noGrp="1"/>
          </p:cNvSpPr>
          <p:nvPr>
            <p:ph idx="1"/>
          </p:nvPr>
        </p:nvSpPr>
        <p:spPr>
          <a:xfrm>
            <a:off x="838200" y="2434201"/>
            <a:ext cx="3822189" cy="3742762"/>
          </a:xfrm>
        </p:spPr>
        <p:txBody>
          <a:bodyPr>
            <a:normAutofit/>
          </a:bodyPr>
          <a:lstStyle/>
          <a:p>
            <a:r>
              <a:rPr lang="en-GB" sz="1100" b="1" dirty="0"/>
              <a:t>Health Inequalities: </a:t>
            </a:r>
            <a:r>
              <a:rPr lang="en-GB" sz="1100" dirty="0"/>
              <a:t>Differences in health outcomes that are unfair and avoidable, shaped by social determinants of health (SDH) such as income, housing, education, and employment (Marmot, 2020).</a:t>
            </a:r>
          </a:p>
          <a:p>
            <a:r>
              <a:rPr lang="en-GB" sz="1100" b="1" dirty="0"/>
              <a:t>Barriers to Access: </a:t>
            </a:r>
            <a:r>
              <a:rPr lang="en-GB" sz="1100" dirty="0"/>
              <a:t>Can be structural, financial, cultural, or geographic, limiting opportunities for individuals to achieve good health.</a:t>
            </a:r>
          </a:p>
          <a:p>
            <a:r>
              <a:rPr lang="en-GB" sz="1100" b="1" dirty="0"/>
              <a:t>Example of Inequality:</a:t>
            </a:r>
          </a:p>
          <a:p>
            <a:r>
              <a:rPr lang="en-GB" sz="1100" dirty="0"/>
              <a:t>Men in the most deprived areas of England live almost 10 years fewer than those in the least deprived areas.</a:t>
            </a:r>
          </a:p>
          <a:p>
            <a:r>
              <a:rPr lang="en-GB" sz="1100" dirty="0"/>
              <a:t>Women face a gap of around 8 years in life expectancy (ONS, 2020).</a:t>
            </a:r>
          </a:p>
          <a:p>
            <a:r>
              <a:rPr lang="en-GB" sz="1100" dirty="0"/>
              <a:t>Causes include poverty, poor housing, limited access to services, and higher exposure to health risks (Marmot, 2020).</a:t>
            </a:r>
          </a:p>
          <a:p>
            <a:r>
              <a:rPr lang="en-GB" sz="1100" b="1" dirty="0"/>
              <a:t>Implication: </a:t>
            </a:r>
            <a:r>
              <a:rPr lang="en-GB" sz="1100" dirty="0"/>
              <a:t>Tackling inequalities requires addressing the wider SDH and ensuring fair access to healthcare and resources.</a:t>
            </a:r>
          </a:p>
        </p:txBody>
      </p:sp>
      <p:sp>
        <p:nvSpPr>
          <p:cNvPr id="6" name="TextBox 5">
            <a:extLst>
              <a:ext uri="{FF2B5EF4-FFF2-40B4-BE49-F238E27FC236}">
                <a16:creationId xmlns:a16="http://schemas.microsoft.com/office/drawing/2014/main" id="{35F03145-94EB-8285-507D-A2923ECB51F4}"/>
              </a:ext>
            </a:extLst>
          </p:cNvPr>
          <p:cNvSpPr txBox="1"/>
          <p:nvPr/>
        </p:nvSpPr>
        <p:spPr>
          <a:xfrm>
            <a:off x="9669644" y="6368533"/>
            <a:ext cx="2164079" cy="246221"/>
          </a:xfrm>
          <a:prstGeom prst="rect">
            <a:avLst/>
          </a:prstGeom>
          <a:noFill/>
        </p:spPr>
        <p:txBody>
          <a:bodyPr wrap="square">
            <a:spAutoFit/>
          </a:bodyPr>
          <a:lstStyle/>
          <a:p>
            <a:r>
              <a:rPr lang="en-GB" sz="1000" dirty="0"/>
              <a:t>(BBC News, 2018)</a:t>
            </a:r>
          </a:p>
        </p:txBody>
      </p:sp>
    </p:spTree>
    <p:extLst>
      <p:ext uri="{BB962C8B-B14F-4D97-AF65-F5344CB8AC3E}">
        <p14:creationId xmlns:p14="http://schemas.microsoft.com/office/powerpoint/2010/main" val="378784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c 28">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C02E0C-4CB5-165A-4039-C25454CA7CE0}"/>
              </a:ext>
            </a:extLst>
          </p:cNvPr>
          <p:cNvSpPr>
            <a:spLocks noGrp="1"/>
          </p:cNvSpPr>
          <p:nvPr>
            <p:ph type="title"/>
          </p:nvPr>
        </p:nvSpPr>
        <p:spPr>
          <a:xfrm>
            <a:off x="838200" y="652176"/>
            <a:ext cx="2951205" cy="5571066"/>
          </a:xfrm>
        </p:spPr>
        <p:txBody>
          <a:bodyPr>
            <a:normAutofit/>
          </a:bodyPr>
          <a:lstStyle/>
          <a:p>
            <a:r>
              <a:rPr lang="en-GB" sz="2800">
                <a:solidFill>
                  <a:srgbClr val="FFFFFF"/>
                </a:solidFill>
              </a:rPr>
              <a:t>Recommendations </a:t>
            </a:r>
          </a:p>
        </p:txBody>
      </p:sp>
      <p:sp>
        <p:nvSpPr>
          <p:cNvPr id="24" name="Rectangle: Rounded Corners 23">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9AA432-5E2F-678B-E337-DECA0946529E}"/>
              </a:ext>
            </a:extLst>
          </p:cNvPr>
          <p:cNvGraphicFramePr>
            <a:graphicFrameLocks noGrp="1"/>
          </p:cNvGraphicFramePr>
          <p:nvPr>
            <p:ph idx="1"/>
            <p:extLst>
              <p:ext uri="{D42A27DB-BD31-4B8C-83A1-F6EECF244321}">
                <p14:modId xmlns:p14="http://schemas.microsoft.com/office/powerpoint/2010/main" val="487160562"/>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9493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D00E0-9A8F-55A9-E32E-B74B75542D12}"/>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Conclusion</a:t>
            </a: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038E7D8-2A38-32D9-5BE6-C3AFB029DA12}"/>
              </a:ext>
            </a:extLst>
          </p:cNvPr>
          <p:cNvSpPr>
            <a:spLocks noGrp="1"/>
          </p:cNvSpPr>
          <p:nvPr>
            <p:ph idx="1"/>
          </p:nvPr>
        </p:nvSpPr>
        <p:spPr>
          <a:xfrm>
            <a:off x="6297233" y="518400"/>
            <a:ext cx="4771607" cy="5837949"/>
          </a:xfrm>
        </p:spPr>
        <p:txBody>
          <a:bodyPr anchor="ctr">
            <a:normAutofit/>
          </a:bodyPr>
          <a:lstStyle/>
          <a:p>
            <a:pPr marL="0" indent="0">
              <a:buNone/>
            </a:pPr>
            <a:r>
              <a:rPr lang="en-GB" sz="1400">
                <a:solidFill>
                  <a:schemeClr val="tx1">
                    <a:alpha val="80000"/>
                  </a:schemeClr>
                </a:solidFill>
              </a:rPr>
              <a:t>Key Points</a:t>
            </a:r>
          </a:p>
          <a:p>
            <a:r>
              <a:rPr lang="en-GB" sz="1400">
                <a:solidFill>
                  <a:schemeClr val="tx1">
                    <a:alpha val="80000"/>
                  </a:schemeClr>
                </a:solidFill>
              </a:rPr>
              <a:t>Health and wellbeing are </a:t>
            </a:r>
            <a:r>
              <a:rPr lang="en-GB" sz="1400" b="1">
                <a:solidFill>
                  <a:schemeClr val="tx1">
                    <a:alpha val="80000"/>
                  </a:schemeClr>
                </a:solidFill>
              </a:rPr>
              <a:t>multidimensiona</a:t>
            </a:r>
            <a:r>
              <a:rPr lang="en-GB" sz="1400">
                <a:solidFill>
                  <a:schemeClr val="tx1">
                    <a:alpha val="80000"/>
                  </a:schemeClr>
                </a:solidFill>
              </a:rPr>
              <a:t>l, shaped by biological, psychological, social, and environmental factors.</a:t>
            </a:r>
          </a:p>
          <a:p>
            <a:r>
              <a:rPr lang="en-GB" sz="1400">
                <a:solidFill>
                  <a:schemeClr val="tx1">
                    <a:alpha val="80000"/>
                  </a:schemeClr>
                </a:solidFill>
              </a:rPr>
              <a:t>Models such as the </a:t>
            </a:r>
            <a:r>
              <a:rPr lang="en-GB" sz="1400" b="1">
                <a:solidFill>
                  <a:schemeClr val="tx1">
                    <a:alpha val="80000"/>
                  </a:schemeClr>
                </a:solidFill>
              </a:rPr>
              <a:t>Biopsychosocial Model</a:t>
            </a:r>
            <a:r>
              <a:rPr lang="en-GB" sz="1400">
                <a:solidFill>
                  <a:schemeClr val="tx1">
                    <a:alpha val="80000"/>
                  </a:schemeClr>
                </a:solidFill>
              </a:rPr>
              <a:t>, </a:t>
            </a:r>
            <a:r>
              <a:rPr lang="en-GB" sz="1400" b="1">
                <a:solidFill>
                  <a:schemeClr val="tx1">
                    <a:alpha val="80000"/>
                  </a:schemeClr>
                </a:solidFill>
              </a:rPr>
              <a:t>Dahlgren &amp; Whitehead</a:t>
            </a:r>
            <a:r>
              <a:rPr lang="en-GB" sz="1400">
                <a:solidFill>
                  <a:schemeClr val="tx1">
                    <a:alpha val="80000"/>
                  </a:schemeClr>
                </a:solidFill>
              </a:rPr>
              <a:t>, and </a:t>
            </a:r>
            <a:r>
              <a:rPr lang="en-GB" sz="1400" b="1">
                <a:solidFill>
                  <a:schemeClr val="tx1">
                    <a:alpha val="80000"/>
                  </a:schemeClr>
                </a:solidFill>
              </a:rPr>
              <a:t>Health Belief Model </a:t>
            </a:r>
            <a:r>
              <a:rPr lang="en-GB" sz="1400">
                <a:solidFill>
                  <a:schemeClr val="tx1">
                    <a:alpha val="80000"/>
                  </a:schemeClr>
                </a:solidFill>
              </a:rPr>
              <a:t>help understand and address health behaviours and inequalities.</a:t>
            </a:r>
          </a:p>
          <a:p>
            <a:r>
              <a:rPr lang="en-GB" sz="1400" b="1">
                <a:solidFill>
                  <a:schemeClr val="tx1">
                    <a:alpha val="80000"/>
                  </a:schemeClr>
                </a:solidFill>
              </a:rPr>
              <a:t>Sustainable Development Goals (SDGs), </a:t>
            </a:r>
            <a:r>
              <a:rPr lang="en-GB" sz="1400">
                <a:solidFill>
                  <a:schemeClr val="tx1">
                    <a:alpha val="80000"/>
                  </a:schemeClr>
                </a:solidFill>
              </a:rPr>
              <a:t>especially SDG 3, provide a global framework guiding prevention, equity, and sustainability in UK health and social care.</a:t>
            </a:r>
          </a:p>
          <a:p>
            <a:r>
              <a:rPr lang="en-GB" sz="1400">
                <a:solidFill>
                  <a:schemeClr val="tx1">
                    <a:alpha val="80000"/>
                  </a:schemeClr>
                </a:solidFill>
              </a:rPr>
              <a:t>UK policies like the </a:t>
            </a:r>
            <a:r>
              <a:rPr lang="en-GB" sz="1400" b="1">
                <a:solidFill>
                  <a:schemeClr val="tx1">
                    <a:alpha val="80000"/>
                  </a:schemeClr>
                </a:solidFill>
              </a:rPr>
              <a:t>NHS Long Term Plan</a:t>
            </a:r>
            <a:r>
              <a:rPr lang="en-GB" sz="1400">
                <a:solidFill>
                  <a:schemeClr val="tx1">
                    <a:alpha val="80000"/>
                  </a:schemeClr>
                </a:solidFill>
              </a:rPr>
              <a:t> and </a:t>
            </a:r>
            <a:r>
              <a:rPr lang="en-GB" sz="1400" b="1">
                <a:solidFill>
                  <a:schemeClr val="tx1">
                    <a:alpha val="80000"/>
                  </a:schemeClr>
                </a:solidFill>
              </a:rPr>
              <a:t>Greener NHS Strategy </a:t>
            </a:r>
            <a:r>
              <a:rPr lang="en-GB" sz="1400">
                <a:solidFill>
                  <a:schemeClr val="tx1">
                    <a:alpha val="80000"/>
                  </a:schemeClr>
                </a:solidFill>
              </a:rPr>
              <a:t>align with SDGs to reduce inequalities, promote person-centred care, and support environmental sustainability.</a:t>
            </a:r>
          </a:p>
          <a:p>
            <a:r>
              <a:rPr lang="en-GB" sz="1400">
                <a:solidFill>
                  <a:schemeClr val="tx1">
                    <a:alpha val="80000"/>
                  </a:schemeClr>
                </a:solidFill>
              </a:rPr>
              <a:t>Case studies (MECC, Change4Life) illustrate practical applications at individual and population levels.</a:t>
            </a:r>
          </a:p>
          <a:p>
            <a:r>
              <a:rPr lang="en-GB" sz="1400">
                <a:solidFill>
                  <a:schemeClr val="tx1">
                    <a:alpha val="80000"/>
                  </a:schemeClr>
                </a:solidFill>
              </a:rPr>
              <a:t>Addressing</a:t>
            </a:r>
            <a:r>
              <a:rPr lang="en-GB" sz="1400" b="1">
                <a:solidFill>
                  <a:schemeClr val="tx1">
                    <a:alpha val="80000"/>
                  </a:schemeClr>
                </a:solidFill>
              </a:rPr>
              <a:t> health inequalities </a:t>
            </a:r>
            <a:r>
              <a:rPr lang="en-GB" sz="1400">
                <a:solidFill>
                  <a:schemeClr val="tx1">
                    <a:alpha val="80000"/>
                  </a:schemeClr>
                </a:solidFill>
              </a:rPr>
              <a:t>and social determinants is key to delivering </a:t>
            </a:r>
            <a:r>
              <a:rPr lang="en-GB" sz="1400" b="1">
                <a:solidFill>
                  <a:schemeClr val="tx1">
                    <a:alpha val="80000"/>
                  </a:schemeClr>
                </a:solidFill>
              </a:rPr>
              <a:t>integrated, equitable, and sustainable health </a:t>
            </a:r>
            <a:r>
              <a:rPr lang="en-GB" sz="1400">
                <a:solidFill>
                  <a:schemeClr val="tx1">
                    <a:alpha val="80000"/>
                  </a:schemeClr>
                </a:solidFill>
              </a:rPr>
              <a:t>and social care services.</a:t>
            </a: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953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1858-4E24-11A8-859A-322D3FCE8395}"/>
              </a:ext>
            </a:extLst>
          </p:cNvPr>
          <p:cNvSpPr>
            <a:spLocks noGrp="1"/>
          </p:cNvSpPr>
          <p:nvPr>
            <p:ph type="title"/>
          </p:nvPr>
        </p:nvSpPr>
        <p:spPr>
          <a:xfrm>
            <a:off x="976513" y="1"/>
            <a:ext cx="10515600" cy="1183340"/>
          </a:xfrm>
        </p:spPr>
        <p:txBody>
          <a:bodyPr/>
          <a:lstStyle/>
          <a:p>
            <a:r>
              <a:rPr lang="en-GB" dirty="0"/>
              <a:t>                      Reference List</a:t>
            </a:r>
          </a:p>
        </p:txBody>
      </p:sp>
      <p:sp>
        <p:nvSpPr>
          <p:cNvPr id="3" name="Content Placeholder 2">
            <a:extLst>
              <a:ext uri="{FF2B5EF4-FFF2-40B4-BE49-F238E27FC236}">
                <a16:creationId xmlns:a16="http://schemas.microsoft.com/office/drawing/2014/main" id="{A1FF16A4-757D-2CF0-ABC7-A0C8F63162E7}"/>
              </a:ext>
            </a:extLst>
          </p:cNvPr>
          <p:cNvSpPr>
            <a:spLocks noGrp="1"/>
          </p:cNvSpPr>
          <p:nvPr>
            <p:ph idx="1"/>
          </p:nvPr>
        </p:nvSpPr>
        <p:spPr>
          <a:xfrm>
            <a:off x="587188" y="1009836"/>
            <a:ext cx="10515600" cy="5588187"/>
          </a:xfrm>
        </p:spPr>
        <p:txBody>
          <a:bodyPr>
            <a:normAutofit/>
          </a:bodyPr>
          <a:lstStyle/>
          <a:p>
            <a:pPr marL="0" indent="0">
              <a:buNone/>
            </a:pPr>
            <a:r>
              <a:rPr lang="en-GB" sz="1400" dirty="0"/>
              <a:t>Adams, J. et al. (2016) </a:t>
            </a:r>
            <a:r>
              <a:rPr lang="en-GB" sz="1400" i="1" dirty="0"/>
              <a:t>‘Why are some population interventions for diet and obesity more equitable and effective than others? </a:t>
            </a:r>
            <a:r>
              <a:rPr lang="en-GB" sz="1400" dirty="0"/>
              <a:t>The role of individual agency’, </a:t>
            </a:r>
            <a:r>
              <a:rPr lang="en-GB" sz="1400" dirty="0" err="1"/>
              <a:t>PLoS</a:t>
            </a:r>
            <a:r>
              <a:rPr lang="en-GB" sz="1400" dirty="0"/>
              <a:t> Medicine, 13(4), e1001990. (Accessed 19 September 2025)</a:t>
            </a:r>
          </a:p>
          <a:p>
            <a:pPr marL="0" indent="0">
              <a:buNone/>
            </a:pPr>
            <a:r>
              <a:rPr lang="en-GB" sz="1400" dirty="0"/>
              <a:t>Arena Solutions (2024). </a:t>
            </a:r>
            <a:r>
              <a:rPr lang="en-GB" sz="1400" i="1" dirty="0"/>
              <a:t>Sustainable Development</a:t>
            </a:r>
            <a:r>
              <a:rPr lang="en-GB" sz="1400" dirty="0"/>
              <a:t>.  Arena. Available at: </a:t>
            </a:r>
            <a:r>
              <a:rPr lang="en-GB" sz="1400" dirty="0">
                <a:hlinkClick r:id="rId2"/>
              </a:rPr>
              <a:t>https://www.arenasolutions.com/resources/glossary/sustainable-development/</a:t>
            </a:r>
            <a:r>
              <a:rPr lang="en-GB" sz="1400" dirty="0"/>
              <a:t>.  (Accessed 18 September 2025)</a:t>
            </a:r>
          </a:p>
          <a:p>
            <a:pPr marL="0" indent="0">
              <a:buNone/>
            </a:pPr>
            <a:r>
              <a:rPr lang="en-GB" sz="1400" dirty="0"/>
              <a:t>Bagnall, A.M. et al. (2019</a:t>
            </a:r>
            <a:r>
              <a:rPr lang="en-GB" sz="1400" i="1" dirty="0"/>
              <a:t>) ‘Making Every Contact Count (MECC) behaviour change advice in the workplace: A rapid scoping review’, </a:t>
            </a:r>
            <a:r>
              <a:rPr lang="en-GB" sz="1400" dirty="0"/>
              <a:t>BMC Public Health, 19(1), pp. 1–18. (Accessed 17 September 2025)</a:t>
            </a:r>
          </a:p>
          <a:p>
            <a:pPr marL="0" indent="0">
              <a:buNone/>
            </a:pPr>
            <a:r>
              <a:rPr lang="en-GB" sz="1400" dirty="0"/>
              <a:t>BBC News (2018). The NHS at 70: </a:t>
            </a:r>
            <a:r>
              <a:rPr lang="en-GB" sz="1400" i="1" dirty="0"/>
              <a:t>A timeline in pictures</a:t>
            </a:r>
            <a:r>
              <a:rPr lang="en-GB" sz="1400" dirty="0"/>
              <a:t>. BBC News.  5 Jul. Available at: </a:t>
            </a:r>
            <a:r>
              <a:rPr lang="en-GB" sz="1400" dirty="0">
                <a:hlinkClick r:id="rId3"/>
              </a:rPr>
              <a:t>https://www.bbc.co.uk/news/in-pictures-44613043</a:t>
            </a:r>
            <a:r>
              <a:rPr lang="en-GB" sz="1400" dirty="0"/>
              <a:t>.  (Accessed: 25 September 2025)</a:t>
            </a:r>
          </a:p>
          <a:p>
            <a:pPr marL="0" indent="0">
              <a:buNone/>
            </a:pPr>
            <a:r>
              <a:rPr lang="en-GB" sz="1400" dirty="0"/>
              <a:t>Borrell-Carrio, F., Suchman, A.L. and Epstein, R.M. (2004) </a:t>
            </a:r>
            <a:r>
              <a:rPr lang="en-GB" sz="1400" i="1" dirty="0"/>
              <a:t>‘The Biopsychosocial Model 25 years later: Principles, practice, and scientific inquiry</a:t>
            </a:r>
            <a:r>
              <a:rPr lang="en-GB" sz="1400" dirty="0"/>
              <a:t>’, Annals of Family Medicine, 2(6), pp. 576–582. (Accessed 21 September 2025)</a:t>
            </a:r>
          </a:p>
          <a:p>
            <a:pPr marL="0" indent="0">
              <a:buNone/>
            </a:pPr>
            <a:r>
              <a:rPr lang="en-GB" sz="1400" dirty="0"/>
              <a:t>Care Learning Engel, G.L. (1977). The need for a new medical model</a:t>
            </a:r>
            <a:r>
              <a:rPr lang="en-GB" sz="1400" i="1" dirty="0"/>
              <a:t>: A challenge for biomedicine</a:t>
            </a:r>
            <a:r>
              <a:rPr lang="en-GB" sz="1400" dirty="0"/>
              <a:t>. Science, 196(4286), pp.129–136. (Accessed 21 September 2025)</a:t>
            </a:r>
          </a:p>
          <a:p>
            <a:pPr marL="0" indent="0">
              <a:buNone/>
            </a:pPr>
            <a:r>
              <a:rPr lang="en-GB" sz="1400" dirty="0"/>
              <a:t>Care Learning. (2025). </a:t>
            </a:r>
            <a:r>
              <a:rPr lang="en-GB" sz="1400" i="1" dirty="0"/>
              <a:t>What is the Biopsychosocial Model in Health and Social Care? </a:t>
            </a:r>
            <a:r>
              <a:rPr lang="en-GB" sz="1400" dirty="0"/>
              <a:t>Available at: </a:t>
            </a:r>
            <a:r>
              <a:rPr lang="en-GB" sz="1400" dirty="0">
                <a:hlinkClick r:id="rId4"/>
              </a:rPr>
              <a:t>https://carelearning.org.uk/blog/models/what-is-the-biopsychosocial-model-in-health-and-social-care/</a:t>
            </a:r>
            <a:r>
              <a:rPr lang="en-GB" sz="1400" dirty="0"/>
              <a:t>  (15 September 2025)</a:t>
            </a:r>
          </a:p>
          <a:p>
            <a:pPr marL="0" indent="0">
              <a:buNone/>
            </a:pPr>
            <a:r>
              <a:rPr lang="en-GB" sz="1400" dirty="0"/>
              <a:t>CIEEM Report Corbin, J.H. et al. (2021). </a:t>
            </a:r>
            <a:r>
              <a:rPr lang="en-GB" sz="1400" i="1" dirty="0"/>
              <a:t>Wellbeing as a policy framework for health promotion and sustainable development</a:t>
            </a:r>
            <a:r>
              <a:rPr lang="en-GB" sz="1400" dirty="0"/>
              <a:t>. Health Promotion International, 36(</a:t>
            </a:r>
            <a:r>
              <a:rPr lang="en-GB" sz="1400" dirty="0" err="1"/>
              <a:t>Suppl</a:t>
            </a:r>
            <a:r>
              <a:rPr lang="en-GB" sz="1400" dirty="0"/>
              <a:t> 1), i64–i69. </a:t>
            </a:r>
            <a:r>
              <a:rPr lang="en-GB" sz="1400" dirty="0">
                <a:hlinkClick r:id="rId5"/>
              </a:rPr>
              <a:t>https://doi.org/10.1093/heapro/daab066</a:t>
            </a:r>
            <a:r>
              <a:rPr lang="en-GB" sz="1400" dirty="0"/>
              <a:t>   (Accessed 16 September)</a:t>
            </a:r>
          </a:p>
          <a:p>
            <a:pPr marL="0" indent="0">
              <a:buNone/>
            </a:pPr>
            <a:r>
              <a:rPr lang="en-GB" sz="1400" dirty="0"/>
              <a:t>Corbin, C.M., </a:t>
            </a:r>
            <a:r>
              <a:rPr lang="en-GB" sz="1400" dirty="0" err="1"/>
              <a:t>Pangrazi</a:t>
            </a:r>
            <a:r>
              <a:rPr lang="en-GB" sz="1400" dirty="0"/>
              <a:t>, R.P., Franks, B.D., Corbin, W.R. and Welk, G.J. (2021) Concepts of physical fitness: </a:t>
            </a:r>
            <a:r>
              <a:rPr lang="en-GB" sz="1400" i="1" dirty="0"/>
              <a:t>Active lifestyles for wellness. </a:t>
            </a:r>
            <a:r>
              <a:rPr lang="en-GB" sz="1400" dirty="0"/>
              <a:t>19th </a:t>
            </a:r>
            <a:r>
              <a:rPr lang="en-GB" sz="1400" dirty="0" err="1"/>
              <a:t>edn</a:t>
            </a:r>
            <a:r>
              <a:rPr lang="en-GB" sz="1400" dirty="0"/>
              <a:t>. New York: McGraw Hill. (Accessed 16 September)</a:t>
            </a:r>
          </a:p>
          <a:p>
            <a:pPr marL="0" indent="0">
              <a:buNone/>
            </a:pPr>
            <a:endParaRPr lang="en-GB" sz="1400" dirty="0"/>
          </a:p>
        </p:txBody>
      </p:sp>
    </p:spTree>
    <p:extLst>
      <p:ext uri="{BB962C8B-B14F-4D97-AF65-F5344CB8AC3E}">
        <p14:creationId xmlns:p14="http://schemas.microsoft.com/office/powerpoint/2010/main" val="3186334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9A0809-19D1-02EF-40AE-7F0A88A938F1}"/>
              </a:ext>
            </a:extLst>
          </p:cNvPr>
          <p:cNvSpPr>
            <a:spLocks noGrp="1"/>
          </p:cNvSpPr>
          <p:nvPr>
            <p:ph idx="1"/>
          </p:nvPr>
        </p:nvSpPr>
        <p:spPr>
          <a:xfrm>
            <a:off x="838200" y="224118"/>
            <a:ext cx="10515600" cy="6535911"/>
          </a:xfrm>
        </p:spPr>
        <p:txBody>
          <a:bodyPr>
            <a:normAutofit fontScale="85000" lnSpcReduction="20000"/>
          </a:bodyPr>
          <a:lstStyle/>
          <a:p>
            <a:endParaRPr lang="en-GB" sz="1600" dirty="0"/>
          </a:p>
          <a:p>
            <a:r>
              <a:rPr lang="en-GB" sz="1500" dirty="0"/>
              <a:t>Dahlgren, G. and Whitehead, M. (1991). </a:t>
            </a:r>
            <a:r>
              <a:rPr lang="en-GB" sz="1500" i="1" dirty="0"/>
              <a:t>Policies and Strategies to Promote Social Equity in Health Background Document to WHO – Strategy Paper for Europe. Institute for Futures Studies</a:t>
            </a:r>
            <a:r>
              <a:rPr lang="en-GB" sz="1500" dirty="0"/>
              <a:t>, p.11. Available at: </a:t>
            </a:r>
            <a:r>
              <a:rPr lang="en-GB" sz="1500" dirty="0">
                <a:hlinkClick r:id="rId2"/>
              </a:rPr>
              <a:t>https://core.ac.uk/download/pdf/6472456.pdf</a:t>
            </a:r>
            <a:r>
              <a:rPr lang="en-GB" sz="1500" dirty="0"/>
              <a:t>.   (Accessed 18 September 2025)</a:t>
            </a:r>
          </a:p>
          <a:p>
            <a:r>
              <a:rPr lang="en-GB" sz="1500" dirty="0"/>
              <a:t>Department of Health and Social Care (2021). </a:t>
            </a:r>
            <a:r>
              <a:rPr lang="en-GB" sz="1500" i="1" dirty="0"/>
              <a:t>Department of Health and Social Care Outcome Delivery Plan</a:t>
            </a:r>
            <a:r>
              <a:rPr lang="en-GB" sz="1500" dirty="0"/>
              <a:t>: 2021 to 2022.  GOV.UK. Available at: </a:t>
            </a:r>
            <a:r>
              <a:rPr lang="en-GB" sz="1500" dirty="0">
                <a:hlinkClick r:id="rId3"/>
              </a:rPr>
              <a:t>https://www.gov.uk/government/publications/department-of-health-and-social-care-outcome-delivery-plan/department-of-health-and-social-care-outcome-delivery-plan-2021-to-2022</a:t>
            </a:r>
            <a:r>
              <a:rPr lang="en-GB" sz="1500" dirty="0"/>
              <a:t>.    (Accessed: 16 September 2025)</a:t>
            </a:r>
          </a:p>
          <a:p>
            <a:r>
              <a:rPr lang="en-GB" sz="1500" dirty="0"/>
              <a:t>Department of Health and Social Care (DHSC) (2019) Change4Life: </a:t>
            </a:r>
            <a:r>
              <a:rPr lang="en-GB" sz="1500" i="1" dirty="0"/>
              <a:t>Campaign resource centre</a:t>
            </a:r>
            <a:r>
              <a:rPr lang="en-GB" sz="1500" dirty="0"/>
              <a:t>. London: DHSC. (Accessed 1 October 2025)</a:t>
            </a:r>
          </a:p>
          <a:p>
            <a:r>
              <a:rPr lang="en-GB" sz="1500" dirty="0"/>
              <a:t>Department of Health and Social Care (DHSC) (2022) Policy paper: </a:t>
            </a:r>
            <a:r>
              <a:rPr lang="en-GB" sz="1500" i="1" dirty="0"/>
              <a:t>Delivering a sustainable health and care system</a:t>
            </a:r>
            <a:r>
              <a:rPr lang="en-GB" sz="1500" dirty="0"/>
              <a:t>. London: DHSC. (Accessed 26 September 2025)</a:t>
            </a:r>
          </a:p>
          <a:p>
            <a:r>
              <a:rPr lang="en-GB" sz="1500" dirty="0"/>
              <a:t>Department of Health and Social Care (DHSC). (2022). Health and social care integration</a:t>
            </a:r>
            <a:r>
              <a:rPr lang="en-GB" sz="1500" i="1" dirty="0"/>
              <a:t>: joining up care for people, places, and populations. </a:t>
            </a:r>
            <a:r>
              <a:rPr lang="en-GB" sz="1500" dirty="0"/>
              <a:t>GOV.UK (Accessed 26 September 2025)</a:t>
            </a:r>
          </a:p>
          <a:p>
            <a:r>
              <a:rPr lang="en-GB" sz="1500" dirty="0"/>
              <a:t>Dodge, R., Daly, A.P., Huyton, J. and Sanders, L.D. (2012) ‘The challenge of defining wellbeing</a:t>
            </a:r>
            <a:r>
              <a:rPr lang="en-GB" sz="1500" i="1" dirty="0"/>
              <a:t>’, International Journal of Wellbeing</a:t>
            </a:r>
            <a:r>
              <a:rPr lang="en-GB" sz="1500" dirty="0"/>
              <a:t>, 2(3), pp. 222–235. (Accessed 24 September 2025)</a:t>
            </a:r>
          </a:p>
          <a:p>
            <a:r>
              <a:rPr lang="en-GB" sz="1500" dirty="0"/>
              <a:t>Elkington, J. (1997) Cannibals with forks: </a:t>
            </a:r>
            <a:r>
              <a:rPr lang="en-GB" sz="1500" i="1" dirty="0"/>
              <a:t>The triple bottom line of 21st century business</a:t>
            </a:r>
            <a:r>
              <a:rPr lang="en-GB" sz="1500" dirty="0"/>
              <a:t>. Oxford: Capstone. (Accessed 24 September 2025)</a:t>
            </a:r>
          </a:p>
          <a:p>
            <a:r>
              <a:rPr lang="en-GB" sz="1500" dirty="0"/>
              <a:t>Engel, G.L. (1977) ‘The need for a new medical model: </a:t>
            </a:r>
            <a:r>
              <a:rPr lang="en-GB" sz="1500" i="1" dirty="0"/>
              <a:t>A challenge for biomedicine</a:t>
            </a:r>
            <a:r>
              <a:rPr lang="en-GB" sz="1500" dirty="0"/>
              <a:t>’, Science, 196(4286), pp. 129–136. (Accessed 24 September 2025)</a:t>
            </a:r>
          </a:p>
          <a:p>
            <a:r>
              <a:rPr lang="en-GB" sz="1500" dirty="0"/>
              <a:t>Giddens, A. and Sutton, P.W. (2021) Sociology. 10th ed. Cambridge: Polity Press. Illich, I. (1976) </a:t>
            </a:r>
            <a:r>
              <a:rPr lang="en-GB" sz="1500" i="1" dirty="0"/>
              <a:t>Limits to Medicine</a:t>
            </a:r>
            <a:r>
              <a:rPr lang="en-GB" sz="1500" dirty="0"/>
              <a:t>. London: Marion Boyars. (Accessed 19 September 2025)</a:t>
            </a:r>
          </a:p>
          <a:p>
            <a:r>
              <a:rPr lang="en-GB" sz="1500" dirty="0"/>
              <a:t>Hardie, M. (2021). Three aspects of health and healing</a:t>
            </a:r>
            <a:r>
              <a:rPr lang="en-GB" sz="1500" i="1" dirty="0"/>
              <a:t>: The biopsychosocial model in medicine</a:t>
            </a:r>
            <a:r>
              <a:rPr lang="en-GB" sz="1500" dirty="0"/>
              <a:t>. Department of Surgery. Available at: </a:t>
            </a:r>
            <a:r>
              <a:rPr lang="en-GB" sz="1500" dirty="0">
                <a:hlinkClick r:id="rId4"/>
              </a:rPr>
              <a:t>https://surgery.wustl.edu/three-aspects-of-health-and-healing-the-biopsychosocial-model/</a:t>
            </a:r>
            <a:r>
              <a:rPr lang="en-GB" sz="1500" dirty="0"/>
              <a:t>.  (Accessed 27 September 2025)</a:t>
            </a:r>
          </a:p>
          <a:p>
            <a:r>
              <a:rPr lang="en-GB" sz="1500" dirty="0"/>
              <a:t>Jones, C.L. et al. (2015) ‘</a:t>
            </a:r>
            <a:r>
              <a:rPr lang="en-GB" sz="1500" i="1" dirty="0"/>
              <a:t>The Health Belief Model as an explanatory framework in communication research</a:t>
            </a:r>
            <a:r>
              <a:rPr lang="en-GB" sz="1500" dirty="0"/>
              <a:t>’, Health Communication, 30(6), pp. 566–576. (Accessed 2 October 2025)</a:t>
            </a:r>
          </a:p>
          <a:p>
            <a:r>
              <a:rPr lang="en-GB" sz="1500" dirty="0"/>
              <a:t>Rosenstock, I.M. (1974) ‘</a:t>
            </a:r>
            <a:r>
              <a:rPr lang="en-GB" sz="1500" i="1" dirty="0"/>
              <a:t>The Health Belief Model and preventive health </a:t>
            </a:r>
            <a:r>
              <a:rPr lang="en-GB" sz="1500" i="1" dirty="0" err="1"/>
              <a:t>behavior</a:t>
            </a:r>
            <a:r>
              <a:rPr lang="en-GB" sz="1500" dirty="0"/>
              <a:t>’, Health Education Monographs, 2(4), pp. 354–386. (Accessed 24 September 2025)</a:t>
            </a:r>
          </a:p>
          <a:p>
            <a:r>
              <a:rPr lang="en-GB" sz="1500" dirty="0"/>
              <a:t>Jones, C.L., Jensen, J.D., Scherr, C.L., Brown, N.R., Christy, K. and Weaver, J. (2015) ‘The Health Belief Model as an explanatory framework in communication research</a:t>
            </a:r>
            <a:r>
              <a:rPr lang="en-GB" sz="1500" i="1" dirty="0"/>
              <a:t>: Exploring parallel, serial, and moderated mediation’, Health Communication</a:t>
            </a:r>
            <a:r>
              <a:rPr lang="en-GB" sz="1500" dirty="0"/>
              <a:t>, 30(6), pp. 566–576. (Accessed 20 September 2025)</a:t>
            </a:r>
          </a:p>
          <a:p>
            <a:pPr marL="0" indent="0">
              <a:buNone/>
            </a:pPr>
            <a:br>
              <a:rPr lang="en-GB" sz="1500" dirty="0"/>
            </a:br>
            <a:endParaRPr lang="en-GB" sz="1500" dirty="0"/>
          </a:p>
        </p:txBody>
      </p:sp>
    </p:spTree>
    <p:extLst>
      <p:ext uri="{BB962C8B-B14F-4D97-AF65-F5344CB8AC3E}">
        <p14:creationId xmlns:p14="http://schemas.microsoft.com/office/powerpoint/2010/main" val="129190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4D4FCC-3CAA-EE8F-E40D-9985A8822DC5}"/>
              </a:ext>
            </a:extLst>
          </p:cNvPr>
          <p:cNvSpPr>
            <a:spLocks noGrp="1"/>
          </p:cNvSpPr>
          <p:nvPr>
            <p:ph idx="1"/>
          </p:nvPr>
        </p:nvSpPr>
        <p:spPr>
          <a:xfrm>
            <a:off x="838200" y="400594"/>
            <a:ext cx="10515600" cy="5776369"/>
          </a:xfrm>
        </p:spPr>
        <p:txBody>
          <a:bodyPr>
            <a:normAutofit fontScale="92500" lnSpcReduction="10000"/>
          </a:bodyPr>
          <a:lstStyle/>
          <a:p>
            <a:r>
              <a:rPr lang="en-GB" sz="1200" dirty="0"/>
              <a:t>Lumenlearning.com. (2025). Chapter 8: </a:t>
            </a:r>
            <a:r>
              <a:rPr lang="en-GB" sz="1200" i="1" dirty="0"/>
              <a:t>Application of the Health Belief Model and Measurement </a:t>
            </a:r>
            <a:r>
              <a:rPr lang="en-GB" sz="1200" dirty="0"/>
              <a:t>| Models and Mechanisms of Public Health. Available at: </a:t>
            </a:r>
            <a:r>
              <a:rPr lang="en-GB" sz="1200" dirty="0">
                <a:hlinkClick r:id="rId2"/>
              </a:rPr>
              <a:t>https://courses.lumenlearning.com/suny-buffalo-environmentalhealth/part/chapter-8-application-of-the-health-belief-model-and-measurement/</a:t>
            </a:r>
            <a:r>
              <a:rPr lang="en-GB" sz="1200" dirty="0"/>
              <a:t>.  (Accessed: 25 September 2025)</a:t>
            </a:r>
          </a:p>
          <a:p>
            <a:r>
              <a:rPr lang="en-GB" sz="1200" dirty="0"/>
              <a:t>Lupton, D. (2018) The Quantified Self. Cambridge: </a:t>
            </a:r>
            <a:r>
              <a:rPr lang="en-GB" sz="1200" i="1" dirty="0"/>
              <a:t>Polity Press</a:t>
            </a:r>
            <a:r>
              <a:rPr lang="en-GB" sz="1200" dirty="0"/>
              <a:t>. (Accessed 2 October 2025)</a:t>
            </a:r>
          </a:p>
          <a:p>
            <a:r>
              <a:rPr lang="en-GB" sz="1200" dirty="0"/>
              <a:t>Marmot, M. (2020) Health equity in England: </a:t>
            </a:r>
            <a:r>
              <a:rPr lang="en-GB" sz="1200" i="1" dirty="0"/>
              <a:t>The Marmot Review 10 years on</a:t>
            </a:r>
            <a:r>
              <a:rPr lang="en-GB" sz="1200" dirty="0"/>
              <a:t>. London: Institute of Health Equity. (Accessed 20 September 2025)</a:t>
            </a:r>
          </a:p>
          <a:p>
            <a:r>
              <a:rPr lang="en-GB" sz="1200" dirty="0"/>
              <a:t>Maslow, A.H. (1943). </a:t>
            </a:r>
            <a:r>
              <a:rPr lang="en-GB" sz="1200" i="1" dirty="0"/>
              <a:t>A theory of human motivation</a:t>
            </a:r>
            <a:r>
              <a:rPr lang="en-GB" sz="1200" dirty="0"/>
              <a:t>. Psychological Review, 50(4), 370–396. (Accessed 29 September 2025)</a:t>
            </a:r>
          </a:p>
          <a:p>
            <a:r>
              <a:rPr lang="en-GB" sz="1200" dirty="0"/>
              <a:t>McGrath, C. (2022). ‘</a:t>
            </a:r>
            <a:r>
              <a:rPr lang="en-GB" sz="1200" i="1" dirty="0"/>
              <a:t>Horrendously wasteful</a:t>
            </a:r>
            <a:r>
              <a:rPr lang="en-GB" sz="1200" dirty="0"/>
              <a:t>’ quangos spend £31m in taxpayer cash on social media in three years. Express.co.uk. Available at: </a:t>
            </a:r>
            <a:r>
              <a:rPr lang="en-GB" sz="1200" dirty="0">
                <a:hlinkClick r:id="rId3"/>
              </a:rPr>
              <a:t>https://www.express.co.uk/news/uk/1631685/quangos-nhs-england-taxpayers-blood-donors-wechat</a:t>
            </a:r>
            <a:r>
              <a:rPr lang="en-GB" sz="1200" dirty="0"/>
              <a:t>    (Accessed: 25 September 2025)</a:t>
            </a:r>
          </a:p>
          <a:p>
            <a:r>
              <a:rPr lang="en-GB" sz="1200" dirty="0"/>
              <a:t>McLeroy, K.R., Bibeau, D., Steckler, A., &amp; Glanz, K. (1988). An ecological perspective on health promotion programs. Health Education Quarterly, 15(4), 351–377. (Accessed 20 September 2025)</a:t>
            </a:r>
          </a:p>
          <a:p>
            <a:r>
              <a:rPr lang="en-GB" sz="1200" dirty="0"/>
              <a:t>New Economics Foundation (NEF) (2008) </a:t>
            </a:r>
            <a:r>
              <a:rPr lang="en-GB" sz="1200" i="1" dirty="0"/>
              <a:t>Five Ways to Wellbeing</a:t>
            </a:r>
            <a:r>
              <a:rPr lang="en-GB" sz="1200" dirty="0"/>
              <a:t>. London: NEF. (Accessed 29 September 2025)</a:t>
            </a:r>
          </a:p>
          <a:p>
            <a:r>
              <a:rPr lang="en-GB" sz="1200" dirty="0"/>
              <a:t>NHS England (2019) The NHS Long Term Plan. London: </a:t>
            </a:r>
            <a:r>
              <a:rPr lang="en-GB" sz="1200" i="1" dirty="0"/>
              <a:t>NHS England</a:t>
            </a:r>
            <a:r>
              <a:rPr lang="en-GB" sz="1200" dirty="0"/>
              <a:t>. (Accessed 20 September 2025)</a:t>
            </a:r>
          </a:p>
          <a:p>
            <a:r>
              <a:rPr lang="en-GB" sz="1200" dirty="0"/>
              <a:t>World Health Organization (WHO) (2008) Closing the gap in a generation: </a:t>
            </a:r>
            <a:r>
              <a:rPr lang="en-GB" sz="1200" i="1" dirty="0"/>
              <a:t>Health equity through action on the social determinants of health</a:t>
            </a:r>
            <a:r>
              <a:rPr lang="en-GB" sz="1200" dirty="0"/>
              <a:t>. Geneva: WHO. (Accessed 5 October 2025)</a:t>
            </a:r>
          </a:p>
          <a:p>
            <a:r>
              <a:rPr lang="en-GB" sz="1200" dirty="0"/>
              <a:t>NHS England (2022) </a:t>
            </a:r>
            <a:r>
              <a:rPr lang="en-GB" sz="1200" i="1" dirty="0"/>
              <a:t>Delivering a Net Zero NHS</a:t>
            </a:r>
            <a:r>
              <a:rPr lang="en-GB" sz="1200" dirty="0"/>
              <a:t>. Available at: </a:t>
            </a:r>
            <a:r>
              <a:rPr lang="en-GB" sz="1200" dirty="0">
                <a:hlinkClick r:id="rId4"/>
              </a:rPr>
              <a:t>https://www.england.nhs.uk/greenernhs/a-net-zero-nhs/</a:t>
            </a:r>
            <a:r>
              <a:rPr lang="en-GB" sz="1200" dirty="0"/>
              <a:t>   (Accessed 15 September  2025).</a:t>
            </a:r>
          </a:p>
          <a:p>
            <a:r>
              <a:rPr lang="en-GB" sz="1200" dirty="0"/>
              <a:t>NHS England (2022) Making Every Contact Count (MECC): </a:t>
            </a:r>
            <a:r>
              <a:rPr lang="en-GB" sz="1200" i="1" dirty="0"/>
              <a:t>Implementation guide</a:t>
            </a:r>
            <a:r>
              <a:rPr lang="en-GB" sz="1200" dirty="0"/>
              <a:t>. London: NHS England (Accessed 20 September 2025)</a:t>
            </a:r>
          </a:p>
          <a:p>
            <a:r>
              <a:rPr lang="en-GB" sz="1200" dirty="0"/>
              <a:t>NHS England (2022). </a:t>
            </a:r>
            <a:r>
              <a:rPr lang="en-GB" sz="1200" i="1" dirty="0"/>
              <a:t>Delivering a net zero NHS</a:t>
            </a:r>
            <a:r>
              <a:rPr lang="en-GB" sz="1200" dirty="0"/>
              <a:t>. www.england.nhs.uk. Available at: </a:t>
            </a:r>
            <a:r>
              <a:rPr lang="en-GB" sz="1200" dirty="0">
                <a:hlinkClick r:id="rId4"/>
              </a:rPr>
              <a:t>https://www.england.nhs.uk/greenernhs/a-net-zero-nhs/</a:t>
            </a:r>
            <a:r>
              <a:rPr lang="en-GB" sz="1200" dirty="0"/>
              <a:t>.    (Accessed 18 September 2025)</a:t>
            </a:r>
          </a:p>
          <a:p>
            <a:r>
              <a:rPr lang="en-GB" sz="1200" dirty="0"/>
              <a:t>NHS England (2023) </a:t>
            </a:r>
            <a:r>
              <a:rPr lang="en-GB" sz="1200" i="1" dirty="0"/>
              <a:t>Diabetes Prevention Programme</a:t>
            </a:r>
            <a:r>
              <a:rPr lang="en-GB" sz="1200" dirty="0"/>
              <a:t>. Available at: </a:t>
            </a:r>
            <a:r>
              <a:rPr lang="en-GB" sz="1200" dirty="0">
                <a:hlinkClick r:id="rId5"/>
              </a:rPr>
              <a:t>https://www.england.nhs.uk/diabetes/dpp/</a:t>
            </a:r>
            <a:r>
              <a:rPr lang="en-GB" sz="1200" dirty="0"/>
              <a:t>  (Accessed 15 September 2025).</a:t>
            </a:r>
          </a:p>
          <a:p>
            <a:r>
              <a:rPr lang="en-GB" sz="1200" dirty="0"/>
              <a:t>Nussbaum, M. (2011) Creating capabilities: The human development approach. Cambridge, MA: Belknap Press.</a:t>
            </a:r>
          </a:p>
          <a:p>
            <a:r>
              <a:rPr lang="en-GB" sz="1200" dirty="0"/>
              <a:t>Office for Health Improvement &amp; Disparities (2021) </a:t>
            </a:r>
            <a:r>
              <a:rPr lang="en-GB" sz="1200" i="1" dirty="0"/>
              <a:t>Review of the NHS Health Check Programme.</a:t>
            </a:r>
            <a:r>
              <a:rPr lang="en-GB" sz="1200" dirty="0"/>
              <a:t> Available at: </a:t>
            </a:r>
            <a:r>
              <a:rPr lang="en-GB" sz="1200" dirty="0">
                <a:hlinkClick r:id="rId6"/>
              </a:rPr>
              <a:t>https://www.gov.uk/government/publications/nhs-health-check-programme-review</a:t>
            </a:r>
            <a:r>
              <a:rPr lang="en-GB" sz="1200" dirty="0"/>
              <a:t>   (Accessed 15 September 2025).</a:t>
            </a:r>
          </a:p>
          <a:p>
            <a:r>
              <a:rPr lang="en-GB" sz="1200" dirty="0"/>
              <a:t>Office for National Statistics (ONS) (2020) </a:t>
            </a:r>
            <a:r>
              <a:rPr lang="en-GB" sz="1200" i="1" dirty="0"/>
              <a:t>Health state life expectancies by national deprivation deciles, </a:t>
            </a:r>
            <a:r>
              <a:rPr lang="en-GB" sz="1200" dirty="0"/>
              <a:t>England: 2016 to 2018. London: ONS. (Accessed 20 September 2025)</a:t>
            </a:r>
          </a:p>
          <a:p>
            <a:r>
              <a:rPr lang="en-GB" sz="1200" dirty="0"/>
              <a:t>ON (2025). </a:t>
            </a:r>
            <a:r>
              <a:rPr lang="en-GB" sz="1200" i="1" dirty="0"/>
              <a:t>Wellbeing Images </a:t>
            </a:r>
            <a:r>
              <a:rPr lang="en-GB" sz="1200" dirty="0"/>
              <a:t>– Browse 5,903,422 Stock Photos, Vectors, and Video.  Adobe Stock. Available at: </a:t>
            </a:r>
            <a:r>
              <a:rPr lang="en-GB" sz="1200" dirty="0">
                <a:hlinkClick r:id="rId7"/>
              </a:rPr>
              <a:t>https://stock.adobe.com/uk/search?k=wellbeing&amp;asset_id=64564201</a:t>
            </a:r>
            <a:r>
              <a:rPr lang="en-GB" sz="1200" dirty="0"/>
              <a:t>   (Accessed 20 September 2025).</a:t>
            </a:r>
          </a:p>
          <a:p>
            <a:endParaRPr lang="en-GB" sz="800" dirty="0"/>
          </a:p>
        </p:txBody>
      </p:sp>
    </p:spTree>
    <p:extLst>
      <p:ext uri="{BB962C8B-B14F-4D97-AF65-F5344CB8AC3E}">
        <p14:creationId xmlns:p14="http://schemas.microsoft.com/office/powerpoint/2010/main" val="4034982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698FA8-3926-77E6-0805-CDA55C0965E5}"/>
              </a:ext>
            </a:extLst>
          </p:cNvPr>
          <p:cNvSpPr>
            <a:spLocks noGrp="1"/>
          </p:cNvSpPr>
          <p:nvPr>
            <p:ph idx="1"/>
          </p:nvPr>
        </p:nvSpPr>
        <p:spPr>
          <a:xfrm>
            <a:off x="838200" y="391886"/>
            <a:ext cx="10515600" cy="5785077"/>
          </a:xfrm>
        </p:spPr>
        <p:txBody>
          <a:bodyPr>
            <a:normAutofit/>
          </a:bodyPr>
          <a:lstStyle/>
          <a:p>
            <a:r>
              <a:rPr lang="en-GB" sz="1200" dirty="0"/>
              <a:t>Jones, C.L., Jensen, J.D., Scherr, C.L., Brown, N.R., Christy, K. and Weaver, J. (2015) ‘The Health Belief Model as an explanatory framework in communication research</a:t>
            </a:r>
            <a:r>
              <a:rPr lang="en-GB" sz="1200" i="1" dirty="0"/>
              <a:t>: Exploring parallel, serial, and moderated mediation</a:t>
            </a:r>
            <a:r>
              <a:rPr lang="en-GB" sz="1200" dirty="0"/>
              <a:t>’, Health Communication, 30(6), pp. 566–576. (Accessed 1 October 2025)</a:t>
            </a:r>
          </a:p>
          <a:p>
            <a:r>
              <a:rPr lang="en-GB" sz="1200" dirty="0"/>
              <a:t>Rosenstock, I.M. (1974) </a:t>
            </a:r>
            <a:r>
              <a:rPr lang="en-GB" sz="1200" i="1" dirty="0"/>
              <a:t>‘The Health Belief Model and preventive health </a:t>
            </a:r>
            <a:r>
              <a:rPr lang="en-GB" sz="1200" i="1" dirty="0" err="1"/>
              <a:t>behavior</a:t>
            </a:r>
            <a:r>
              <a:rPr lang="en-GB" sz="1200" i="1" dirty="0"/>
              <a:t>’, </a:t>
            </a:r>
            <a:r>
              <a:rPr lang="en-GB" sz="1200" dirty="0"/>
              <a:t>Health Education Monographs, 2(4), pp. 354–386. (Accessed 5  October 2025)</a:t>
            </a:r>
          </a:p>
          <a:p>
            <a:r>
              <a:rPr lang="en-GB" sz="1200" dirty="0"/>
              <a:t>Marmot, M. (2020) Health equity in England: The Marmot Review 10 years on. London</a:t>
            </a:r>
            <a:r>
              <a:rPr lang="en-GB" sz="1200" i="1" dirty="0"/>
              <a:t>: Institute of Health Equity. </a:t>
            </a:r>
            <a:r>
              <a:rPr lang="en-GB" sz="1200" dirty="0"/>
              <a:t>(Accessed 8 October 2025)</a:t>
            </a:r>
            <a:endParaRPr lang="en-GB" sz="1200" i="1" dirty="0"/>
          </a:p>
          <a:p>
            <a:r>
              <a:rPr lang="en-GB" sz="1200" dirty="0"/>
              <a:t>Office for National Statistics (ONS) (2020) </a:t>
            </a:r>
            <a:r>
              <a:rPr lang="en-GB" sz="1200" i="1" dirty="0"/>
              <a:t>Health state life expectancies by national deprivation deciles</a:t>
            </a:r>
            <a:r>
              <a:rPr lang="en-GB" sz="1200" dirty="0"/>
              <a:t>, England: 2016 to 2018. London: ONS. (Accessed 19 September2025)</a:t>
            </a:r>
          </a:p>
          <a:p>
            <a:r>
              <a:rPr lang="en-GB" sz="1200" dirty="0"/>
              <a:t>Department of Health and Social Care (DHSC) (2022) Policy paper: </a:t>
            </a:r>
            <a:r>
              <a:rPr lang="en-GB" sz="1200" i="1" dirty="0"/>
              <a:t>Delivering a sustainable health and care system</a:t>
            </a:r>
            <a:r>
              <a:rPr lang="en-GB" sz="1200" dirty="0"/>
              <a:t>. London: DHSC. (Accessed 9 October 2025)</a:t>
            </a:r>
          </a:p>
          <a:p>
            <a:r>
              <a:rPr lang="en-GB" sz="1200" dirty="0"/>
              <a:t>Marmot, M. (2020) Health equity in England: </a:t>
            </a:r>
            <a:r>
              <a:rPr lang="en-GB" sz="1200" i="1" dirty="0"/>
              <a:t>The Marmot Review 10 years on</a:t>
            </a:r>
            <a:r>
              <a:rPr lang="en-GB" sz="1200" dirty="0"/>
              <a:t>. London: Institute of Health Equity. (Accessed 7 October 2025)</a:t>
            </a:r>
          </a:p>
          <a:p>
            <a:r>
              <a:rPr lang="en-GB" sz="1200" dirty="0"/>
              <a:t>NHS England (2019) The NHS Long Term Plan. London: NHS England (Accessed 29 September 2025)</a:t>
            </a:r>
          </a:p>
          <a:p>
            <a:r>
              <a:rPr lang="en-GB" sz="1200" dirty="0"/>
              <a:t>World Health Organization (WHO) (2008) Closing the gap in a generation</a:t>
            </a:r>
            <a:r>
              <a:rPr lang="en-GB" sz="1200" i="1" dirty="0"/>
              <a:t>: Health equity through action on the social determinants of health</a:t>
            </a:r>
            <a:r>
              <a:rPr lang="en-GB" sz="1200" dirty="0"/>
              <a:t>. Geneva: WHO. (Accessed 29 September 2025)</a:t>
            </a:r>
          </a:p>
          <a:p>
            <a:r>
              <a:rPr lang="en-GB" sz="1200" dirty="0"/>
              <a:t>Department of Health and Social Care (DHSC) (2022) Policy paper: </a:t>
            </a:r>
            <a:r>
              <a:rPr lang="en-GB" sz="1200" i="1" dirty="0"/>
              <a:t>Delivering a sustainable health and care system</a:t>
            </a:r>
            <a:r>
              <a:rPr lang="en-GB" sz="1200" dirty="0"/>
              <a:t>. London: DHSC. (Accessed 28 September 2025)</a:t>
            </a:r>
          </a:p>
          <a:p>
            <a:r>
              <a:rPr lang="en-GB" sz="1200" dirty="0"/>
              <a:t>Marmot, M. (2020) Health equity in England: </a:t>
            </a:r>
            <a:r>
              <a:rPr lang="en-GB" sz="1200" i="1" dirty="0"/>
              <a:t>The Marmot Review 10 years on</a:t>
            </a:r>
            <a:r>
              <a:rPr lang="en-GB" sz="1200" dirty="0"/>
              <a:t>. London: Institute of Health Equity. (Accessed 26 September 2025)</a:t>
            </a:r>
          </a:p>
          <a:p>
            <a:r>
              <a:rPr lang="en-GB" sz="1200" dirty="0"/>
              <a:t>NHS England (2019) </a:t>
            </a:r>
            <a:r>
              <a:rPr lang="en-GB" sz="1200" i="1" dirty="0"/>
              <a:t>The NHS Long Term Plan</a:t>
            </a:r>
            <a:r>
              <a:rPr lang="en-GB" sz="1200" dirty="0"/>
              <a:t>. London: NHS England. (Accessed 28 September 2025)</a:t>
            </a:r>
          </a:p>
          <a:p>
            <a:r>
              <a:rPr lang="en-GB" sz="1200" dirty="0"/>
              <a:t>NHS England (2020) Delivering a ‘Net Zero’ National Health Service. London: </a:t>
            </a:r>
            <a:r>
              <a:rPr lang="en-GB" sz="1200" i="1" dirty="0"/>
              <a:t>NHS England</a:t>
            </a:r>
            <a:r>
              <a:rPr lang="en-GB" sz="1200" dirty="0"/>
              <a:t>. (Accessed 28 September 2025)</a:t>
            </a:r>
          </a:p>
          <a:p>
            <a:r>
              <a:rPr lang="en-GB" sz="1200" dirty="0"/>
              <a:t>United Nations (2015) Transforming our world: </a:t>
            </a:r>
            <a:r>
              <a:rPr lang="en-GB" sz="1200" i="1" dirty="0"/>
              <a:t>The 2030 Agenda for Sustainable Development</a:t>
            </a:r>
            <a:r>
              <a:rPr lang="en-GB" sz="1200" dirty="0"/>
              <a:t>. New York: United Nations. (Accessed 28 September 2025)</a:t>
            </a:r>
          </a:p>
          <a:p>
            <a:r>
              <a:rPr lang="en-GB" sz="1200" dirty="0"/>
              <a:t>World Health Organization (WHO) (2021) </a:t>
            </a:r>
            <a:r>
              <a:rPr lang="en-GB" sz="1200" i="1" dirty="0"/>
              <a:t>Health in the Sustainable Development Goals</a:t>
            </a:r>
            <a:r>
              <a:rPr lang="en-GB" sz="1200" dirty="0"/>
              <a:t>. Geneva: WHO. (Accessed 26 September 2025)</a:t>
            </a:r>
          </a:p>
          <a:p>
            <a:r>
              <a:rPr lang="en-GB" sz="1200" b="0" i="0" dirty="0">
                <a:solidFill>
                  <a:srgbClr val="000000"/>
                </a:solidFill>
                <a:effectLst/>
                <a:latin typeface="Times New Roman" panose="02020603050405020304" pitchFamily="18" charset="0"/>
              </a:rPr>
              <a:t>Sandylanenurseryandforestschool.co.uk. (2025). </a:t>
            </a:r>
            <a:r>
              <a:rPr lang="en-GB" sz="1200" b="0" i="1" dirty="0">
                <a:solidFill>
                  <a:srgbClr val="000000"/>
                </a:solidFill>
                <a:effectLst/>
                <a:latin typeface="Times New Roman" panose="02020603050405020304" pitchFamily="18" charset="0"/>
              </a:rPr>
              <a:t>Sandy Lane Nursery and Forest School</a:t>
            </a:r>
            <a:r>
              <a:rPr lang="en-GB" sz="1200" b="0" i="0" dirty="0">
                <a:solidFill>
                  <a:srgbClr val="000000"/>
                </a:solidFill>
                <a:effectLst/>
                <a:latin typeface="Times New Roman" panose="02020603050405020304" pitchFamily="18" charset="0"/>
              </a:rPr>
              <a:t>. Available at: </a:t>
            </a:r>
            <a:r>
              <a:rPr lang="en-GB" sz="1200" b="0" i="0" dirty="0">
                <a:solidFill>
                  <a:srgbClr val="000000"/>
                </a:solidFill>
                <a:effectLst/>
                <a:latin typeface="Times New Roman" panose="02020603050405020304" pitchFamily="18" charset="0"/>
                <a:hlinkClick r:id="rId2"/>
              </a:rPr>
              <a:t>https://www.sandylanenurseryandforestschool.co.uk/page/keeping-healthy/108922</a:t>
            </a:r>
            <a:r>
              <a:rPr lang="en-GB" sz="1200" b="0" i="0" dirty="0">
                <a:solidFill>
                  <a:srgbClr val="000000"/>
                </a:solidFill>
                <a:effectLst/>
                <a:latin typeface="Times New Roman" panose="02020603050405020304" pitchFamily="18" charset="0"/>
              </a:rPr>
              <a:t>  </a:t>
            </a:r>
            <a:r>
              <a:rPr lang="en-GB" sz="1200" dirty="0">
                <a:solidFill>
                  <a:srgbClr val="000000"/>
                </a:solidFill>
                <a:latin typeface="Times New Roman" panose="02020603050405020304" pitchFamily="18" charset="0"/>
              </a:rPr>
              <a:t>(</a:t>
            </a:r>
            <a:r>
              <a:rPr lang="en-GB" sz="1200" b="0" i="0" dirty="0">
                <a:solidFill>
                  <a:srgbClr val="000000"/>
                </a:solidFill>
                <a:effectLst/>
                <a:latin typeface="Times New Roman" panose="02020603050405020304" pitchFamily="18" charset="0"/>
              </a:rPr>
              <a:t>Accessed 25 September 2025)</a:t>
            </a:r>
            <a:endParaRPr lang="en-GB" sz="1200" dirty="0"/>
          </a:p>
          <a:p>
            <a:endParaRPr lang="en-GB" sz="1400" dirty="0"/>
          </a:p>
          <a:p>
            <a:endParaRPr lang="en-GB" sz="1400" dirty="0"/>
          </a:p>
        </p:txBody>
      </p:sp>
    </p:spTree>
    <p:extLst>
      <p:ext uri="{BB962C8B-B14F-4D97-AF65-F5344CB8AC3E}">
        <p14:creationId xmlns:p14="http://schemas.microsoft.com/office/powerpoint/2010/main" val="2065096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C85D6-6D54-54E3-E629-96EB413C3182}"/>
              </a:ext>
            </a:extLst>
          </p:cNvPr>
          <p:cNvSpPr>
            <a:spLocks noGrp="1"/>
          </p:cNvSpPr>
          <p:nvPr>
            <p:ph idx="1"/>
          </p:nvPr>
        </p:nvSpPr>
        <p:spPr>
          <a:xfrm>
            <a:off x="838200" y="394447"/>
            <a:ext cx="10515600" cy="5782516"/>
          </a:xfrm>
        </p:spPr>
        <p:txBody>
          <a:bodyPr>
            <a:normAutofit fontScale="55000" lnSpcReduction="20000"/>
          </a:bodyPr>
          <a:lstStyle/>
          <a:p>
            <a:r>
              <a:rPr lang="en-GB" dirty="0"/>
              <a:t>People-</a:t>
            </a:r>
            <a:r>
              <a:rPr lang="en-GB" dirty="0" err="1"/>
              <a:t>Centered</a:t>
            </a:r>
            <a:r>
              <a:rPr lang="en-GB" dirty="0"/>
              <a:t> Internet. (2019). </a:t>
            </a:r>
            <a:r>
              <a:rPr lang="en-GB" i="1" dirty="0"/>
              <a:t>Policy &amp; Governance - </a:t>
            </a:r>
            <a:r>
              <a:rPr lang="en-GB" dirty="0"/>
              <a:t>People-Centred Internet. Available at: </a:t>
            </a:r>
            <a:r>
              <a:rPr lang="en-GB" dirty="0">
                <a:hlinkClick r:id="rId2"/>
              </a:rPr>
              <a:t>https://peoplecentered.net/projects/policy-governance/</a:t>
            </a:r>
            <a:r>
              <a:rPr lang="en-GB" dirty="0"/>
              <a:t>   (Accessed 20 September 2025)</a:t>
            </a:r>
          </a:p>
          <a:p>
            <a:r>
              <a:rPr lang="en-GB" dirty="0"/>
              <a:t>Public Health England (2020</a:t>
            </a:r>
            <a:r>
              <a:rPr lang="en-GB" i="1" dirty="0"/>
              <a:t>) Every Mind Matters Campaign Toolkit</a:t>
            </a:r>
            <a:r>
              <a:rPr lang="en-GB" dirty="0"/>
              <a:t>. Available at: </a:t>
            </a:r>
            <a:r>
              <a:rPr lang="en-GB" dirty="0">
                <a:hlinkClick r:id="rId3"/>
              </a:rPr>
              <a:t>https://campaignresources.phe.gov.uk/resources/campaigns/82-every-mind-matters</a:t>
            </a:r>
            <a:r>
              <a:rPr lang="en-GB" dirty="0"/>
              <a:t>   (Accessed 15 September 2025).</a:t>
            </a:r>
          </a:p>
          <a:p>
            <a:r>
              <a:rPr lang="en-GB" dirty="0"/>
              <a:t>Rosenstock, I.M. (1974) ‘</a:t>
            </a:r>
            <a:r>
              <a:rPr lang="en-GB" i="1" dirty="0"/>
              <a:t>The Health Belief Model and preventive health </a:t>
            </a:r>
            <a:r>
              <a:rPr lang="en-GB" i="1" dirty="0" err="1"/>
              <a:t>behavior</a:t>
            </a:r>
            <a:r>
              <a:rPr lang="en-GB" i="1" dirty="0"/>
              <a:t>’, </a:t>
            </a:r>
            <a:r>
              <a:rPr lang="en-GB" dirty="0"/>
              <a:t>Health Education Monographs, 2(4), pp. 354–386. (Accessed 20 September 2025)</a:t>
            </a:r>
          </a:p>
          <a:p>
            <a:r>
              <a:rPr lang="en-GB" dirty="0"/>
              <a:t>Sachs, J.D. (2012) ‘</a:t>
            </a:r>
            <a:r>
              <a:rPr lang="en-GB" i="1" dirty="0"/>
              <a:t>From Millennium Development Goals to Sustainable Development Goals</a:t>
            </a:r>
            <a:r>
              <a:rPr lang="en-GB" dirty="0"/>
              <a:t>’, The Lancet, 379(9832), pp. 2206–2211. (Accessed 20 September 2025)</a:t>
            </a:r>
          </a:p>
          <a:p>
            <a:r>
              <a:rPr lang="en-GB" dirty="0"/>
              <a:t>Sandylanenurseryandforestschool.co.uk. (2025). </a:t>
            </a:r>
            <a:r>
              <a:rPr lang="en-GB" i="1" dirty="0"/>
              <a:t>Sandy Lane Nursery and Forest School</a:t>
            </a:r>
            <a:r>
              <a:rPr lang="en-GB" dirty="0"/>
              <a:t>. Available at: </a:t>
            </a:r>
            <a:r>
              <a:rPr lang="en-GB" dirty="0">
                <a:hlinkClick r:id="rId4"/>
              </a:rPr>
              <a:t>https://www.sandylanenurseryandforestschool.co.uk/page/keeping-healthy/108922</a:t>
            </a:r>
            <a:r>
              <a:rPr lang="en-GB" dirty="0"/>
              <a:t>   (Accessed 25 September 2025)</a:t>
            </a:r>
          </a:p>
          <a:p>
            <a:r>
              <a:rPr lang="en-GB" dirty="0"/>
              <a:t>Seligman, M.E.P. (2011) Flourish: </a:t>
            </a:r>
            <a:r>
              <a:rPr lang="en-GB" i="1" dirty="0"/>
              <a:t>A Visionary New Understanding of Happiness and Well-being</a:t>
            </a:r>
            <a:r>
              <a:rPr lang="en-GB" dirty="0"/>
              <a:t>. New York: Free Press. (Accessed 23 September 2025)</a:t>
            </a:r>
          </a:p>
          <a:p>
            <a:r>
              <a:rPr lang="en-GB" dirty="0"/>
              <a:t>Sen, A. (1999) </a:t>
            </a:r>
            <a:r>
              <a:rPr lang="en-GB" i="1" dirty="0"/>
              <a:t>Development as freedom</a:t>
            </a:r>
            <a:r>
              <a:rPr lang="en-GB" dirty="0"/>
              <a:t>. Oxford: Oxford University Press. (Accessed 20 September 2025)</a:t>
            </a:r>
          </a:p>
          <a:p>
            <a:r>
              <a:rPr lang="en-GB" dirty="0"/>
              <a:t>Substance Abuse and Mental Health Services Administration (SAMHSA) (2016) Creating a Healthier Life: </a:t>
            </a:r>
            <a:r>
              <a:rPr lang="en-GB" i="1" dirty="0"/>
              <a:t>A Step-by-Step Guide to Wellness.</a:t>
            </a:r>
            <a:r>
              <a:rPr lang="en-GB" dirty="0"/>
              <a:t> Rockville, MD: SAMHSA (Accessed 20 September 2025)</a:t>
            </a:r>
          </a:p>
          <a:p>
            <a:r>
              <a:rPr lang="en-GB" dirty="0"/>
              <a:t>Swarbrick, M. (2006) ‘A wellness approach’, Psychiatric Rehabilitation Journal, 29(4), pp. 311–314. (Accessed 20 September 2025)</a:t>
            </a:r>
          </a:p>
          <a:p>
            <a:r>
              <a:rPr lang="en-GB" dirty="0"/>
              <a:t>Team, U.E. (2020). </a:t>
            </a:r>
            <a:r>
              <a:rPr lang="en-GB" i="1" dirty="0"/>
              <a:t>What Are the 17 Sustainable Development Goals? </a:t>
            </a:r>
            <a:r>
              <a:rPr lang="en-GB" dirty="0"/>
              <a:t> UBQ Materials | Waste to Sustainable Thermoplastic Solution. Available at: </a:t>
            </a:r>
            <a:r>
              <a:rPr lang="en-GB" dirty="0">
                <a:hlinkClick r:id="rId5"/>
              </a:rPr>
              <a:t>https://www.ubqmaterials.com/what-are-the-17-sustainable-development-goals-sdgs/</a:t>
            </a:r>
            <a:r>
              <a:rPr lang="en-GB" dirty="0"/>
              <a:t>.  (Accessed 15 September 2025)</a:t>
            </a:r>
          </a:p>
          <a:p>
            <a:r>
              <a:rPr lang="en-GB" dirty="0"/>
              <a:t>Torres-Deas, L.M., </a:t>
            </a:r>
            <a:r>
              <a:rPr lang="en-GB" dirty="0" err="1"/>
              <a:t>Lypson</a:t>
            </a:r>
            <a:r>
              <a:rPr lang="en-GB" dirty="0"/>
              <a:t>, M.L. &amp; Puchalski, C.M. (2023). Integrating health justice into the biopsychosocial-spiritual model to promote well-being. BMJ Leader, 7(</a:t>
            </a:r>
            <a:r>
              <a:rPr lang="en-GB" dirty="0" err="1"/>
              <a:t>Suppl</a:t>
            </a:r>
            <a:r>
              <a:rPr lang="en-GB" dirty="0"/>
              <a:t> 2), e000785. Available at: BMJ Leader (Accessed 20 September 2025)</a:t>
            </a:r>
          </a:p>
          <a:p>
            <a:endParaRPr lang="en-GB" dirty="0"/>
          </a:p>
        </p:txBody>
      </p:sp>
    </p:spTree>
    <p:extLst>
      <p:ext uri="{BB962C8B-B14F-4D97-AF65-F5344CB8AC3E}">
        <p14:creationId xmlns:p14="http://schemas.microsoft.com/office/powerpoint/2010/main" val="669805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B4ABAF-F3A2-4582-B0BF-3946EF35E03A}"/>
              </a:ext>
            </a:extLst>
          </p:cNvPr>
          <p:cNvSpPr>
            <a:spLocks noGrp="1"/>
          </p:cNvSpPr>
          <p:nvPr>
            <p:ph idx="1"/>
          </p:nvPr>
        </p:nvSpPr>
        <p:spPr>
          <a:xfrm>
            <a:off x="838200" y="403412"/>
            <a:ext cx="10515600" cy="5773551"/>
          </a:xfrm>
        </p:spPr>
        <p:txBody>
          <a:bodyPr>
            <a:normAutofit/>
          </a:bodyPr>
          <a:lstStyle/>
          <a:p>
            <a:r>
              <a:rPr lang="en-GB" sz="1300" dirty="0"/>
              <a:t>United Nations (1987) </a:t>
            </a:r>
            <a:r>
              <a:rPr lang="en-GB" sz="1300" i="1" dirty="0"/>
              <a:t>Report of the World Commission on Environment and Development: Our Common Future</a:t>
            </a:r>
            <a:r>
              <a:rPr lang="en-GB" sz="1300" dirty="0"/>
              <a:t>. Oxford: Oxford University Press (Accessed 17 September 2025)</a:t>
            </a:r>
          </a:p>
          <a:p>
            <a:r>
              <a:rPr lang="en-GB" sz="1300" dirty="0"/>
              <a:t>United Nations (2015) Transforming Our World: </a:t>
            </a:r>
            <a:r>
              <a:rPr lang="en-GB" sz="1300" i="1" dirty="0"/>
              <a:t>The 2030 Agenda for Sustainable Development</a:t>
            </a:r>
            <a:r>
              <a:rPr lang="en-GB" sz="1300" dirty="0"/>
              <a:t>. Available at: </a:t>
            </a:r>
            <a:r>
              <a:rPr lang="en-GB" sz="1300" dirty="0">
                <a:hlinkClick r:id="rId2"/>
              </a:rPr>
              <a:t>https://sdgs.un.org/goals</a:t>
            </a:r>
            <a:r>
              <a:rPr lang="en-GB" sz="1300" dirty="0"/>
              <a:t>  (Accessed 15 September 2025).</a:t>
            </a:r>
          </a:p>
          <a:p>
            <a:r>
              <a:rPr lang="en-GB" sz="1300" dirty="0"/>
              <a:t>Wade, D.T. and Halligan, P.W. (2017) ‘</a:t>
            </a:r>
            <a:r>
              <a:rPr lang="en-GB" sz="1300" i="1" dirty="0"/>
              <a:t>The biopsychosocial model of illness: A model whose time has come’,</a:t>
            </a:r>
            <a:r>
              <a:rPr lang="en-GB" sz="1300" dirty="0"/>
              <a:t> Clinical Rehabilitation, 31(8), pp. 995–1004. (Accessed 24 September 2025)</a:t>
            </a:r>
          </a:p>
          <a:p>
            <a:r>
              <a:rPr lang="en-GB" sz="1300" dirty="0" err="1"/>
              <a:t>Whitmee</a:t>
            </a:r>
            <a:r>
              <a:rPr lang="en-GB" sz="1300" dirty="0"/>
              <a:t>, S., Haines, A., Beyrer, C., Boltz, F., Capon, A.G., Ferreira de Souza Dias, B. et al. (2015) ‘Safeguarding human health in the Anthropocene epoch</a:t>
            </a:r>
            <a:r>
              <a:rPr lang="en-GB" sz="1300" i="1" dirty="0"/>
              <a:t>: Report of The Rockefeller Foundation–Lancet Commission on Planetary Health</a:t>
            </a:r>
            <a:r>
              <a:rPr lang="en-GB" sz="1300" dirty="0"/>
              <a:t>’, The Lancet, 386(10007), pp. 1973–2028.  (Accessed 22 September 2025)</a:t>
            </a:r>
          </a:p>
          <a:p>
            <a:r>
              <a:rPr lang="en-GB" sz="1300" dirty="0"/>
              <a:t>World Health Organization (WHO) (1986) Ottawa Charter for Health Promotion. </a:t>
            </a:r>
            <a:r>
              <a:rPr lang="en-GB" sz="1300" i="1" dirty="0"/>
              <a:t>Geneva: WHO </a:t>
            </a:r>
            <a:r>
              <a:rPr lang="en-GB" sz="1300" dirty="0"/>
              <a:t>(Accessed 23 September 2025)</a:t>
            </a:r>
          </a:p>
          <a:p>
            <a:r>
              <a:rPr lang="en-GB" sz="1300" dirty="0"/>
              <a:t>World Health Organization (WHO) (2021) Health and well-being. Geneva: </a:t>
            </a:r>
            <a:r>
              <a:rPr lang="en-GB" sz="1300" i="1" dirty="0"/>
              <a:t>WHO</a:t>
            </a:r>
            <a:r>
              <a:rPr lang="en-GB" sz="1300" dirty="0"/>
              <a:t> (Accessed 24 September 2025)</a:t>
            </a:r>
          </a:p>
          <a:p>
            <a:r>
              <a:rPr lang="en-GB" sz="1300" dirty="0"/>
              <a:t>World Health Organization (WHO). (2021). Sustainable Development Goals. (Accessed 21 September 2025)</a:t>
            </a:r>
          </a:p>
          <a:p>
            <a:r>
              <a:rPr lang="en-GB" sz="1300" dirty="0"/>
              <a:t>WHO SDG Portal CIEEM. (2021). </a:t>
            </a:r>
            <a:r>
              <a:rPr lang="en-GB" sz="1300" i="1" dirty="0"/>
              <a:t>How do Governments and Organisations Define Wellbeing? </a:t>
            </a:r>
            <a:r>
              <a:rPr lang="en-GB" sz="1300" dirty="0"/>
              <a:t>(Accessed 21 September 2025)</a:t>
            </a:r>
          </a:p>
          <a:p>
            <a:r>
              <a:rPr lang="en-GB" sz="1300" dirty="0"/>
              <a:t>www.darlington.gov.uk. (n.d.)  </a:t>
            </a:r>
            <a:r>
              <a:rPr lang="en-GB" sz="1300" i="1" dirty="0"/>
              <a:t>Making Every Contact Count</a:t>
            </a:r>
            <a:r>
              <a:rPr lang="en-GB" sz="1300" dirty="0"/>
              <a:t>. Available at: </a:t>
            </a:r>
            <a:r>
              <a:rPr lang="en-GB" sz="1300" dirty="0">
                <a:hlinkClick r:id="rId3"/>
              </a:rPr>
              <a:t>https://www.darlington.gov.uk/public-health/making-every-contact-count/</a:t>
            </a:r>
            <a:r>
              <a:rPr lang="en-GB" sz="1300" dirty="0"/>
              <a:t>   (Accessed: 25 September 2025)</a:t>
            </a:r>
          </a:p>
          <a:p>
            <a:pPr marL="0" indent="0">
              <a:buNone/>
            </a:pPr>
            <a:endParaRPr lang="en-GB" dirty="0"/>
          </a:p>
        </p:txBody>
      </p:sp>
    </p:spTree>
    <p:extLst>
      <p:ext uri="{BB962C8B-B14F-4D97-AF65-F5344CB8AC3E}">
        <p14:creationId xmlns:p14="http://schemas.microsoft.com/office/powerpoint/2010/main" val="34710811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895</TotalTime>
  <Words>4833</Words>
  <Application>Microsoft Office PowerPoint</Application>
  <PresentationFormat>Widescreen</PresentationFormat>
  <Paragraphs>201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Times New Roman</vt:lpstr>
      <vt:lpstr>Office Theme</vt:lpstr>
      <vt:lpstr>PowerPoint Presentation</vt:lpstr>
      <vt:lpstr>🩺 Introduction:  Sustainable Development                </vt:lpstr>
      <vt:lpstr>🌍 Definitions &amp; Key Concepts </vt:lpstr>
      <vt:lpstr> </vt:lpstr>
      <vt:lpstr> Sustainable Development (SD) </vt:lpstr>
      <vt:lpstr>🌐 Integration: SDGs in UK Health &amp; Social Care</vt:lpstr>
      <vt:lpstr> </vt:lpstr>
      <vt:lpstr>Social Processes &amp; Ideologies</vt:lpstr>
      <vt:lpstr>Examples and UK Case Studies </vt:lpstr>
      <vt:lpstr>HEALTH BELIEF MODEL</vt:lpstr>
      <vt:lpstr>Equity and Access</vt:lpstr>
      <vt:lpstr>Recommendations </vt:lpstr>
      <vt:lpstr>Conclusion</vt:lpstr>
      <vt:lpstr>                      Reference List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Ali (2222409)</dc:creator>
  <cp:lastModifiedBy>Fatima Ali (2222409)</cp:lastModifiedBy>
  <cp:revision>1</cp:revision>
  <dcterms:created xsi:type="dcterms:W3CDTF">2025-09-12T11:53:30Z</dcterms:created>
  <dcterms:modified xsi:type="dcterms:W3CDTF">2025-10-10T23:15:27Z</dcterms:modified>
</cp:coreProperties>
</file>