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72" r:id="rId1"/>
  </p:sldMasterIdLst>
  <p:notesMasterIdLst>
    <p:notesMasterId r:id="rId14"/>
  </p:notesMasterIdLst>
  <p:handoutMasterIdLst>
    <p:handoutMasterId r:id="rId15"/>
  </p:handoutMasterIdLst>
  <p:sldIdLst>
    <p:sldId id="256" r:id="rId2"/>
    <p:sldId id="257" r:id="rId3"/>
    <p:sldId id="295" r:id="rId4"/>
    <p:sldId id="296" r:id="rId5"/>
    <p:sldId id="299" r:id="rId6"/>
    <p:sldId id="301" r:id="rId7"/>
    <p:sldId id="302" r:id="rId8"/>
    <p:sldId id="303" r:id="rId9"/>
    <p:sldId id="304" r:id="rId10"/>
    <p:sldId id="305" r:id="rId11"/>
    <p:sldId id="306" r:id="rId12"/>
    <p:sldId id="279" r:id="rId13"/>
  </p:sldIdLst>
  <p:sldSz cx="12188825"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27F8422-F2D1-478A-8E53-50A588F7731A}" v="22" dt="2024-11-28T05:22:11.554"/>
  </p1510:revLst>
</p1510:revInfo>
</file>

<file path=ppt/tableStyles.xml><?xml version="1.0" encoding="utf-8"?>
<a:tblStyleLst xmlns:a="http://schemas.openxmlformats.org/drawingml/2006/main" def="{8EC20E35-A176-4012-BC5E-935CFFF8708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765" autoAdjust="0"/>
    <p:restoredTop sz="72192" autoAdjust="0"/>
  </p:normalViewPr>
  <p:slideViewPr>
    <p:cSldViewPr>
      <p:cViewPr varScale="1">
        <p:scale>
          <a:sx n="90" d="100"/>
          <a:sy n="90" d="100"/>
        </p:scale>
        <p:origin x="440" y="184"/>
      </p:cViewPr>
      <p:guideLst>
        <p:guide pos="3839"/>
        <p:guide orient="horz" pos="2160"/>
      </p:guideLst>
    </p:cSldViewPr>
  </p:slideViewPr>
  <p:notesTextViewPr>
    <p:cViewPr>
      <p:scale>
        <a:sx n="1" d="1"/>
        <a:sy n="1" d="1"/>
      </p:scale>
      <p:origin x="0" y="0"/>
    </p:cViewPr>
  </p:notesTextViewPr>
  <p:notesViewPr>
    <p:cSldViewPr showGuides="1">
      <p:cViewPr varScale="1">
        <p:scale>
          <a:sx n="52" d="100"/>
          <a:sy n="52" d="100"/>
        </p:scale>
        <p:origin x="2664" y="3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3.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FBD5436-8A83-4C3B-A1A3-77D62372413A}"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C6CC71D3-0194-4BDA-9AF8-25BC63B38D98}">
      <dgm:prSet/>
      <dgm:spPr/>
      <dgm:t>
        <a:bodyPr/>
        <a:lstStyle/>
        <a:p>
          <a:pPr>
            <a:lnSpc>
              <a:spcPct val="100000"/>
            </a:lnSpc>
          </a:pPr>
          <a:r>
            <a:rPr lang="en-US"/>
            <a:t>Overview of the hospitality and tourism sector</a:t>
          </a:r>
        </a:p>
      </dgm:t>
    </dgm:pt>
    <dgm:pt modelId="{48B77601-C9AB-4BC9-890B-36C6C2E82B3A}" type="parTrans" cxnId="{F6469C18-2EA8-4CDC-8806-8CA296EA562D}">
      <dgm:prSet/>
      <dgm:spPr/>
      <dgm:t>
        <a:bodyPr/>
        <a:lstStyle/>
        <a:p>
          <a:endParaRPr lang="en-US"/>
        </a:p>
      </dgm:t>
    </dgm:pt>
    <dgm:pt modelId="{3D79FF4C-A35B-4409-AB39-C5358A3CA789}" type="sibTrans" cxnId="{F6469C18-2EA8-4CDC-8806-8CA296EA562D}">
      <dgm:prSet/>
      <dgm:spPr/>
      <dgm:t>
        <a:bodyPr/>
        <a:lstStyle/>
        <a:p>
          <a:endParaRPr lang="en-US"/>
        </a:p>
      </dgm:t>
    </dgm:pt>
    <dgm:pt modelId="{A2CC8565-5583-4561-94BB-3A971BACD625}">
      <dgm:prSet/>
      <dgm:spPr/>
      <dgm:t>
        <a:bodyPr/>
        <a:lstStyle/>
        <a:p>
          <a:pPr>
            <a:lnSpc>
              <a:spcPct val="100000"/>
            </a:lnSpc>
          </a:pPr>
          <a:r>
            <a:rPr lang="en-US"/>
            <a:t>Case study (Marriott and Hilton technology-driven hotels)</a:t>
          </a:r>
        </a:p>
      </dgm:t>
    </dgm:pt>
    <dgm:pt modelId="{10880592-12BC-4DC9-A190-072FECB993B6}" type="parTrans" cxnId="{A54A5B62-4A4F-464B-8E0A-CD3DCDE5B270}">
      <dgm:prSet/>
      <dgm:spPr/>
      <dgm:t>
        <a:bodyPr/>
        <a:lstStyle/>
        <a:p>
          <a:endParaRPr lang="en-US"/>
        </a:p>
      </dgm:t>
    </dgm:pt>
    <dgm:pt modelId="{1205F06D-6D72-4541-A4A1-63C778F643DD}" type="sibTrans" cxnId="{A54A5B62-4A4F-464B-8E0A-CD3DCDE5B270}">
      <dgm:prSet/>
      <dgm:spPr/>
      <dgm:t>
        <a:bodyPr/>
        <a:lstStyle/>
        <a:p>
          <a:endParaRPr lang="en-US"/>
        </a:p>
      </dgm:t>
    </dgm:pt>
    <dgm:pt modelId="{67AA7B97-0511-4348-A980-237960C2E22E}">
      <dgm:prSet/>
      <dgm:spPr/>
      <dgm:t>
        <a:bodyPr/>
        <a:lstStyle/>
        <a:p>
          <a:pPr>
            <a:lnSpc>
              <a:spcPct val="100000"/>
            </a:lnSpc>
          </a:pPr>
          <a:r>
            <a:rPr lang="en-US"/>
            <a:t>Key trends: automation, personalization, AI-driven analytics. </a:t>
          </a:r>
        </a:p>
      </dgm:t>
    </dgm:pt>
    <dgm:pt modelId="{770B41BD-022D-4485-8609-B4BF9AEA2930}" type="parTrans" cxnId="{13B9CF25-08C4-4609-90D0-E842BB4975BC}">
      <dgm:prSet/>
      <dgm:spPr/>
      <dgm:t>
        <a:bodyPr/>
        <a:lstStyle/>
        <a:p>
          <a:endParaRPr lang="en-US"/>
        </a:p>
      </dgm:t>
    </dgm:pt>
    <dgm:pt modelId="{76C4E9AC-9163-436A-98FF-29BC6D986E56}" type="sibTrans" cxnId="{13B9CF25-08C4-4609-90D0-E842BB4975BC}">
      <dgm:prSet/>
      <dgm:spPr/>
      <dgm:t>
        <a:bodyPr/>
        <a:lstStyle/>
        <a:p>
          <a:endParaRPr lang="en-US"/>
        </a:p>
      </dgm:t>
    </dgm:pt>
    <dgm:pt modelId="{82EDAC17-4279-45B6-BC4C-BC032A40585E}">
      <dgm:prSet/>
      <dgm:spPr/>
      <dgm:t>
        <a:bodyPr/>
        <a:lstStyle/>
        <a:p>
          <a:pPr>
            <a:lnSpc>
              <a:spcPct val="100000"/>
            </a:lnSpc>
          </a:pPr>
          <a:r>
            <a:rPr lang="en-US"/>
            <a:t>Need to adopt AI. </a:t>
          </a:r>
        </a:p>
      </dgm:t>
    </dgm:pt>
    <dgm:pt modelId="{A1B32CD2-DB38-4A9A-B10D-7FE0B0DADF0A}" type="parTrans" cxnId="{D0738196-29D6-46FC-B1CD-A93A427BD81D}">
      <dgm:prSet/>
      <dgm:spPr/>
      <dgm:t>
        <a:bodyPr/>
        <a:lstStyle/>
        <a:p>
          <a:endParaRPr lang="en-US"/>
        </a:p>
      </dgm:t>
    </dgm:pt>
    <dgm:pt modelId="{992B7E01-4F31-4C14-B3AC-3DC7B4B6D3FB}" type="sibTrans" cxnId="{D0738196-29D6-46FC-B1CD-A93A427BD81D}">
      <dgm:prSet/>
      <dgm:spPr/>
      <dgm:t>
        <a:bodyPr/>
        <a:lstStyle/>
        <a:p>
          <a:endParaRPr lang="en-US"/>
        </a:p>
      </dgm:t>
    </dgm:pt>
    <dgm:pt modelId="{2C498B6B-8547-425B-84D5-0A2D88B8CF35}" type="pres">
      <dgm:prSet presAssocID="{EFBD5436-8A83-4C3B-A1A3-77D62372413A}" presName="root" presStyleCnt="0">
        <dgm:presLayoutVars>
          <dgm:dir/>
          <dgm:resizeHandles val="exact"/>
        </dgm:presLayoutVars>
      </dgm:prSet>
      <dgm:spPr/>
    </dgm:pt>
    <dgm:pt modelId="{7F75E839-8A83-4CA0-A9E6-C289E36F6065}" type="pres">
      <dgm:prSet presAssocID="{C6CC71D3-0194-4BDA-9AF8-25BC63B38D98}" presName="compNode" presStyleCnt="0"/>
      <dgm:spPr/>
    </dgm:pt>
    <dgm:pt modelId="{FDE9258D-9C18-46EA-904A-69F7CEBA4CF4}" type="pres">
      <dgm:prSet presAssocID="{C6CC71D3-0194-4BDA-9AF8-25BC63B38D9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Fork and knife"/>
        </a:ext>
      </dgm:extLst>
    </dgm:pt>
    <dgm:pt modelId="{27487986-44DE-42ED-90E6-2517B58C4695}" type="pres">
      <dgm:prSet presAssocID="{C6CC71D3-0194-4BDA-9AF8-25BC63B38D98}" presName="spaceRect" presStyleCnt="0"/>
      <dgm:spPr/>
    </dgm:pt>
    <dgm:pt modelId="{574FEB99-566C-43B9-994F-84DFC5075C51}" type="pres">
      <dgm:prSet presAssocID="{C6CC71D3-0194-4BDA-9AF8-25BC63B38D98}" presName="textRect" presStyleLbl="revTx" presStyleIdx="0" presStyleCnt="4">
        <dgm:presLayoutVars>
          <dgm:chMax val="1"/>
          <dgm:chPref val="1"/>
        </dgm:presLayoutVars>
      </dgm:prSet>
      <dgm:spPr/>
    </dgm:pt>
    <dgm:pt modelId="{C40C0DAD-2988-4E48-8663-8451060AC62F}" type="pres">
      <dgm:prSet presAssocID="{3D79FF4C-A35B-4409-AB39-C5358A3CA789}" presName="sibTrans" presStyleCnt="0"/>
      <dgm:spPr/>
    </dgm:pt>
    <dgm:pt modelId="{B6B7C336-0D03-470B-BD34-4AF4E8FC951E}" type="pres">
      <dgm:prSet presAssocID="{A2CC8565-5583-4561-94BB-3A971BACD625}" presName="compNode" presStyleCnt="0"/>
      <dgm:spPr/>
    </dgm:pt>
    <dgm:pt modelId="{CF139E37-9369-4444-B6C7-AAB18036C63C}" type="pres">
      <dgm:prSet presAssocID="{A2CC8565-5583-4561-94BB-3A971BACD62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uilding"/>
        </a:ext>
      </dgm:extLst>
    </dgm:pt>
    <dgm:pt modelId="{888601AE-AB8B-4375-9BE6-3DC46061B7E5}" type="pres">
      <dgm:prSet presAssocID="{A2CC8565-5583-4561-94BB-3A971BACD625}" presName="spaceRect" presStyleCnt="0"/>
      <dgm:spPr/>
    </dgm:pt>
    <dgm:pt modelId="{748B55B0-16B0-4624-8045-F6A1510ACDA2}" type="pres">
      <dgm:prSet presAssocID="{A2CC8565-5583-4561-94BB-3A971BACD625}" presName="textRect" presStyleLbl="revTx" presStyleIdx="1" presStyleCnt="4">
        <dgm:presLayoutVars>
          <dgm:chMax val="1"/>
          <dgm:chPref val="1"/>
        </dgm:presLayoutVars>
      </dgm:prSet>
      <dgm:spPr/>
    </dgm:pt>
    <dgm:pt modelId="{290FF95E-B3F1-461D-A7A7-75B7205AC970}" type="pres">
      <dgm:prSet presAssocID="{1205F06D-6D72-4541-A4A1-63C778F643DD}" presName="sibTrans" presStyleCnt="0"/>
      <dgm:spPr/>
    </dgm:pt>
    <dgm:pt modelId="{75533B91-0C31-4B8C-910F-316825A11981}" type="pres">
      <dgm:prSet presAssocID="{67AA7B97-0511-4348-A980-237960C2E22E}" presName="compNode" presStyleCnt="0"/>
      <dgm:spPr/>
    </dgm:pt>
    <dgm:pt modelId="{278DD01F-9A2D-410A-B2A4-3D3BCCF52274}" type="pres">
      <dgm:prSet presAssocID="{67AA7B97-0511-4348-A980-237960C2E22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Robot"/>
        </a:ext>
      </dgm:extLst>
    </dgm:pt>
    <dgm:pt modelId="{6D3BE786-5472-4619-A4DB-CF60370F48A9}" type="pres">
      <dgm:prSet presAssocID="{67AA7B97-0511-4348-A980-237960C2E22E}" presName="spaceRect" presStyleCnt="0"/>
      <dgm:spPr/>
    </dgm:pt>
    <dgm:pt modelId="{A7B03519-1A5A-4116-B797-BCA0FDF7CEFD}" type="pres">
      <dgm:prSet presAssocID="{67AA7B97-0511-4348-A980-237960C2E22E}" presName="textRect" presStyleLbl="revTx" presStyleIdx="2" presStyleCnt="4">
        <dgm:presLayoutVars>
          <dgm:chMax val="1"/>
          <dgm:chPref val="1"/>
        </dgm:presLayoutVars>
      </dgm:prSet>
      <dgm:spPr/>
    </dgm:pt>
    <dgm:pt modelId="{F753AC96-FF8B-4FA6-9C7C-5E4668EDDDD2}" type="pres">
      <dgm:prSet presAssocID="{76C4E9AC-9163-436A-98FF-29BC6D986E56}" presName="sibTrans" presStyleCnt="0"/>
      <dgm:spPr/>
    </dgm:pt>
    <dgm:pt modelId="{A51FC3D1-77AC-4ACA-95C9-F61D2C164FB6}" type="pres">
      <dgm:prSet presAssocID="{82EDAC17-4279-45B6-BC4C-BC032A40585E}" presName="compNode" presStyleCnt="0"/>
      <dgm:spPr/>
    </dgm:pt>
    <dgm:pt modelId="{B8D4C111-4623-4F06-B1FA-181C62895DAA}" type="pres">
      <dgm:prSet presAssocID="{82EDAC17-4279-45B6-BC4C-BC032A40585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Person with Idea"/>
        </a:ext>
      </dgm:extLst>
    </dgm:pt>
    <dgm:pt modelId="{DBA4D7B5-CBFE-4331-AE26-0B0B5E4E7D19}" type="pres">
      <dgm:prSet presAssocID="{82EDAC17-4279-45B6-BC4C-BC032A40585E}" presName="spaceRect" presStyleCnt="0"/>
      <dgm:spPr/>
    </dgm:pt>
    <dgm:pt modelId="{DC863410-5210-4713-BA61-207B15DED00C}" type="pres">
      <dgm:prSet presAssocID="{82EDAC17-4279-45B6-BC4C-BC032A40585E}" presName="textRect" presStyleLbl="revTx" presStyleIdx="3" presStyleCnt="4">
        <dgm:presLayoutVars>
          <dgm:chMax val="1"/>
          <dgm:chPref val="1"/>
        </dgm:presLayoutVars>
      </dgm:prSet>
      <dgm:spPr/>
    </dgm:pt>
  </dgm:ptLst>
  <dgm:cxnLst>
    <dgm:cxn modelId="{F6469C18-2EA8-4CDC-8806-8CA296EA562D}" srcId="{EFBD5436-8A83-4C3B-A1A3-77D62372413A}" destId="{C6CC71D3-0194-4BDA-9AF8-25BC63B38D98}" srcOrd="0" destOrd="0" parTransId="{48B77601-C9AB-4BC9-890B-36C6C2E82B3A}" sibTransId="{3D79FF4C-A35B-4409-AB39-C5358A3CA789}"/>
    <dgm:cxn modelId="{13B9CF25-08C4-4609-90D0-E842BB4975BC}" srcId="{EFBD5436-8A83-4C3B-A1A3-77D62372413A}" destId="{67AA7B97-0511-4348-A980-237960C2E22E}" srcOrd="2" destOrd="0" parTransId="{770B41BD-022D-4485-8609-B4BF9AEA2930}" sibTransId="{76C4E9AC-9163-436A-98FF-29BC6D986E56}"/>
    <dgm:cxn modelId="{FCC85357-6DE1-4135-BB97-4CE1EB97A038}" type="presOf" srcId="{67AA7B97-0511-4348-A980-237960C2E22E}" destId="{A7B03519-1A5A-4116-B797-BCA0FDF7CEFD}" srcOrd="0" destOrd="0" presId="urn:microsoft.com/office/officeart/2018/2/layout/IconLabelList"/>
    <dgm:cxn modelId="{A54A5B62-4A4F-464B-8E0A-CD3DCDE5B270}" srcId="{EFBD5436-8A83-4C3B-A1A3-77D62372413A}" destId="{A2CC8565-5583-4561-94BB-3A971BACD625}" srcOrd="1" destOrd="0" parTransId="{10880592-12BC-4DC9-A190-072FECB993B6}" sibTransId="{1205F06D-6D72-4541-A4A1-63C778F643DD}"/>
    <dgm:cxn modelId="{B6641786-F4F7-4094-8A92-DA7A5E9EF19F}" type="presOf" srcId="{A2CC8565-5583-4561-94BB-3A971BACD625}" destId="{748B55B0-16B0-4624-8045-F6A1510ACDA2}" srcOrd="0" destOrd="0" presId="urn:microsoft.com/office/officeart/2018/2/layout/IconLabelList"/>
    <dgm:cxn modelId="{D0738196-29D6-46FC-B1CD-A93A427BD81D}" srcId="{EFBD5436-8A83-4C3B-A1A3-77D62372413A}" destId="{82EDAC17-4279-45B6-BC4C-BC032A40585E}" srcOrd="3" destOrd="0" parTransId="{A1B32CD2-DB38-4A9A-B10D-7FE0B0DADF0A}" sibTransId="{992B7E01-4F31-4C14-B3AC-3DC7B4B6D3FB}"/>
    <dgm:cxn modelId="{0E65F0C8-0772-4A07-9C26-347D5A840E61}" type="presOf" srcId="{C6CC71D3-0194-4BDA-9AF8-25BC63B38D98}" destId="{574FEB99-566C-43B9-994F-84DFC5075C51}" srcOrd="0" destOrd="0" presId="urn:microsoft.com/office/officeart/2018/2/layout/IconLabelList"/>
    <dgm:cxn modelId="{072046CC-A2D3-4DC7-B630-459182E65DED}" type="presOf" srcId="{82EDAC17-4279-45B6-BC4C-BC032A40585E}" destId="{DC863410-5210-4713-BA61-207B15DED00C}" srcOrd="0" destOrd="0" presId="urn:microsoft.com/office/officeart/2018/2/layout/IconLabelList"/>
    <dgm:cxn modelId="{F8A3B8E9-F401-4EE2-B18C-FE7E66816410}" type="presOf" srcId="{EFBD5436-8A83-4C3B-A1A3-77D62372413A}" destId="{2C498B6B-8547-425B-84D5-0A2D88B8CF35}" srcOrd="0" destOrd="0" presId="urn:microsoft.com/office/officeart/2018/2/layout/IconLabelList"/>
    <dgm:cxn modelId="{60F6B531-6FC7-4B21-BCB1-0C2061DFEEAE}" type="presParOf" srcId="{2C498B6B-8547-425B-84D5-0A2D88B8CF35}" destId="{7F75E839-8A83-4CA0-A9E6-C289E36F6065}" srcOrd="0" destOrd="0" presId="urn:microsoft.com/office/officeart/2018/2/layout/IconLabelList"/>
    <dgm:cxn modelId="{DC98E8E7-43B0-4DE8-9826-CE0B5791CBC4}" type="presParOf" srcId="{7F75E839-8A83-4CA0-A9E6-C289E36F6065}" destId="{FDE9258D-9C18-46EA-904A-69F7CEBA4CF4}" srcOrd="0" destOrd="0" presId="urn:microsoft.com/office/officeart/2018/2/layout/IconLabelList"/>
    <dgm:cxn modelId="{5D6A966E-B3AD-416B-A3D3-D521AEC0B397}" type="presParOf" srcId="{7F75E839-8A83-4CA0-A9E6-C289E36F6065}" destId="{27487986-44DE-42ED-90E6-2517B58C4695}" srcOrd="1" destOrd="0" presId="urn:microsoft.com/office/officeart/2018/2/layout/IconLabelList"/>
    <dgm:cxn modelId="{772CE9CE-14B8-4A9B-8031-3D2FC7923C2E}" type="presParOf" srcId="{7F75E839-8A83-4CA0-A9E6-C289E36F6065}" destId="{574FEB99-566C-43B9-994F-84DFC5075C51}" srcOrd="2" destOrd="0" presId="urn:microsoft.com/office/officeart/2018/2/layout/IconLabelList"/>
    <dgm:cxn modelId="{A9F32D38-8184-4D03-981D-71788346B84B}" type="presParOf" srcId="{2C498B6B-8547-425B-84D5-0A2D88B8CF35}" destId="{C40C0DAD-2988-4E48-8663-8451060AC62F}" srcOrd="1" destOrd="0" presId="urn:microsoft.com/office/officeart/2018/2/layout/IconLabelList"/>
    <dgm:cxn modelId="{7EBD66C6-94BD-45DE-BCCC-068EAA2184AB}" type="presParOf" srcId="{2C498B6B-8547-425B-84D5-0A2D88B8CF35}" destId="{B6B7C336-0D03-470B-BD34-4AF4E8FC951E}" srcOrd="2" destOrd="0" presId="urn:microsoft.com/office/officeart/2018/2/layout/IconLabelList"/>
    <dgm:cxn modelId="{075C5DD2-5228-46A0-9DEB-052AB529C13F}" type="presParOf" srcId="{B6B7C336-0D03-470B-BD34-4AF4E8FC951E}" destId="{CF139E37-9369-4444-B6C7-AAB18036C63C}" srcOrd="0" destOrd="0" presId="urn:microsoft.com/office/officeart/2018/2/layout/IconLabelList"/>
    <dgm:cxn modelId="{94A7D46F-13AA-463E-81F9-6190BF510FD9}" type="presParOf" srcId="{B6B7C336-0D03-470B-BD34-4AF4E8FC951E}" destId="{888601AE-AB8B-4375-9BE6-3DC46061B7E5}" srcOrd="1" destOrd="0" presId="urn:microsoft.com/office/officeart/2018/2/layout/IconLabelList"/>
    <dgm:cxn modelId="{E21ADF11-E51B-4D95-9ED2-E37B98DB0403}" type="presParOf" srcId="{B6B7C336-0D03-470B-BD34-4AF4E8FC951E}" destId="{748B55B0-16B0-4624-8045-F6A1510ACDA2}" srcOrd="2" destOrd="0" presId="urn:microsoft.com/office/officeart/2018/2/layout/IconLabelList"/>
    <dgm:cxn modelId="{AD1EBA3C-D7EB-4541-BA7A-27AC493C7ABC}" type="presParOf" srcId="{2C498B6B-8547-425B-84D5-0A2D88B8CF35}" destId="{290FF95E-B3F1-461D-A7A7-75B7205AC970}" srcOrd="3" destOrd="0" presId="urn:microsoft.com/office/officeart/2018/2/layout/IconLabelList"/>
    <dgm:cxn modelId="{CAA519A5-6DC5-4467-B525-B5C5D012E44D}" type="presParOf" srcId="{2C498B6B-8547-425B-84D5-0A2D88B8CF35}" destId="{75533B91-0C31-4B8C-910F-316825A11981}" srcOrd="4" destOrd="0" presId="urn:microsoft.com/office/officeart/2018/2/layout/IconLabelList"/>
    <dgm:cxn modelId="{57E383A1-E3E3-42C9-B9B3-18ACB38C8522}" type="presParOf" srcId="{75533B91-0C31-4B8C-910F-316825A11981}" destId="{278DD01F-9A2D-410A-B2A4-3D3BCCF52274}" srcOrd="0" destOrd="0" presId="urn:microsoft.com/office/officeart/2018/2/layout/IconLabelList"/>
    <dgm:cxn modelId="{4FC928AE-030D-4F1B-B0AB-8E5B5A0C6311}" type="presParOf" srcId="{75533B91-0C31-4B8C-910F-316825A11981}" destId="{6D3BE786-5472-4619-A4DB-CF60370F48A9}" srcOrd="1" destOrd="0" presId="urn:microsoft.com/office/officeart/2018/2/layout/IconLabelList"/>
    <dgm:cxn modelId="{2F6487E6-8555-405A-BEB3-484E8C01E821}" type="presParOf" srcId="{75533B91-0C31-4B8C-910F-316825A11981}" destId="{A7B03519-1A5A-4116-B797-BCA0FDF7CEFD}" srcOrd="2" destOrd="0" presId="urn:microsoft.com/office/officeart/2018/2/layout/IconLabelList"/>
    <dgm:cxn modelId="{8D1314B9-0B6B-4933-8BE8-9B318DC0074E}" type="presParOf" srcId="{2C498B6B-8547-425B-84D5-0A2D88B8CF35}" destId="{F753AC96-FF8B-4FA6-9C7C-5E4668EDDDD2}" srcOrd="5" destOrd="0" presId="urn:microsoft.com/office/officeart/2018/2/layout/IconLabelList"/>
    <dgm:cxn modelId="{A1D41F6A-0C56-44A3-AA3F-0CDA34EF0E6D}" type="presParOf" srcId="{2C498B6B-8547-425B-84D5-0A2D88B8CF35}" destId="{A51FC3D1-77AC-4ACA-95C9-F61D2C164FB6}" srcOrd="6" destOrd="0" presId="urn:microsoft.com/office/officeart/2018/2/layout/IconLabelList"/>
    <dgm:cxn modelId="{89359783-7C1E-4C85-8FAE-CFEC584107A4}" type="presParOf" srcId="{A51FC3D1-77AC-4ACA-95C9-F61D2C164FB6}" destId="{B8D4C111-4623-4F06-B1FA-181C62895DAA}" srcOrd="0" destOrd="0" presId="urn:microsoft.com/office/officeart/2018/2/layout/IconLabelList"/>
    <dgm:cxn modelId="{6823E9F3-435D-41AD-89A6-8F219E527331}" type="presParOf" srcId="{A51FC3D1-77AC-4ACA-95C9-F61D2C164FB6}" destId="{DBA4D7B5-CBFE-4331-AE26-0B0B5E4E7D19}" srcOrd="1" destOrd="0" presId="urn:microsoft.com/office/officeart/2018/2/layout/IconLabelList"/>
    <dgm:cxn modelId="{0586A9B1-9528-48B4-AD69-94F9527CC288}" type="presParOf" srcId="{A51FC3D1-77AC-4ACA-95C9-F61D2C164FB6}" destId="{DC863410-5210-4713-BA61-207B15DED00C}"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EEF70F0-484A-47F3-A73A-68DBD3AD52FD}"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B3BFC1E4-C19A-4F2C-AF82-145302702499}">
      <dgm:prSet/>
      <dgm:spPr/>
      <dgm:t>
        <a:bodyPr/>
        <a:lstStyle/>
        <a:p>
          <a:r>
            <a:rPr lang="en-US"/>
            <a:t>AI’s impact on hospitality and tourism. </a:t>
          </a:r>
        </a:p>
      </dgm:t>
    </dgm:pt>
    <dgm:pt modelId="{85B34C51-49F2-4F16-A894-521F1FDC7C5C}" type="parTrans" cxnId="{C89B469C-884D-4E75-8157-8F23063394AB}">
      <dgm:prSet/>
      <dgm:spPr/>
      <dgm:t>
        <a:bodyPr/>
        <a:lstStyle/>
        <a:p>
          <a:endParaRPr lang="en-US"/>
        </a:p>
      </dgm:t>
    </dgm:pt>
    <dgm:pt modelId="{EE8E3476-4242-423E-98A3-ED00EE291D1D}" type="sibTrans" cxnId="{C89B469C-884D-4E75-8157-8F23063394AB}">
      <dgm:prSet/>
      <dgm:spPr/>
      <dgm:t>
        <a:bodyPr/>
        <a:lstStyle/>
        <a:p>
          <a:endParaRPr lang="en-US"/>
        </a:p>
      </dgm:t>
    </dgm:pt>
    <dgm:pt modelId="{FD37BB6A-6751-42CD-9763-E37ACED73ACB}">
      <dgm:prSet/>
      <dgm:spPr/>
      <dgm:t>
        <a:bodyPr/>
        <a:lstStyle/>
        <a:p>
          <a:r>
            <a:rPr lang="en-US"/>
            <a:t>AI-powered chatbots and automation streamline customer service. </a:t>
          </a:r>
        </a:p>
      </dgm:t>
    </dgm:pt>
    <dgm:pt modelId="{12E81144-30EF-43F6-9C7A-AFA9CEA25A02}" type="parTrans" cxnId="{A54EAC99-BB99-4ABF-8D14-827E75DAB98C}">
      <dgm:prSet/>
      <dgm:spPr/>
      <dgm:t>
        <a:bodyPr/>
        <a:lstStyle/>
        <a:p>
          <a:endParaRPr lang="en-US"/>
        </a:p>
      </dgm:t>
    </dgm:pt>
    <dgm:pt modelId="{72AC609E-6F61-4B80-8E9F-FD421E64E832}" type="sibTrans" cxnId="{A54EAC99-BB99-4ABF-8D14-827E75DAB98C}">
      <dgm:prSet/>
      <dgm:spPr/>
      <dgm:t>
        <a:bodyPr/>
        <a:lstStyle/>
        <a:p>
          <a:endParaRPr lang="en-US"/>
        </a:p>
      </dgm:t>
    </dgm:pt>
    <dgm:pt modelId="{407D2F2A-F3BD-4BEF-86DB-DD6F91F651BA}">
      <dgm:prSet/>
      <dgm:spPr/>
      <dgm:t>
        <a:bodyPr/>
        <a:lstStyle/>
        <a:p>
          <a:r>
            <a:rPr lang="en-US"/>
            <a:t>AI analytics improve decision-making. </a:t>
          </a:r>
        </a:p>
      </dgm:t>
    </dgm:pt>
    <dgm:pt modelId="{06E95831-872C-47AA-B106-F76C71657E34}" type="parTrans" cxnId="{7111C03F-7214-4AC9-B178-7BC16D49F7EA}">
      <dgm:prSet/>
      <dgm:spPr/>
      <dgm:t>
        <a:bodyPr/>
        <a:lstStyle/>
        <a:p>
          <a:endParaRPr lang="en-US"/>
        </a:p>
      </dgm:t>
    </dgm:pt>
    <dgm:pt modelId="{194CF405-4837-4F09-AF18-A1189511C73A}" type="sibTrans" cxnId="{7111C03F-7214-4AC9-B178-7BC16D49F7EA}">
      <dgm:prSet/>
      <dgm:spPr/>
      <dgm:t>
        <a:bodyPr/>
        <a:lstStyle/>
        <a:p>
          <a:endParaRPr lang="en-US"/>
        </a:p>
      </dgm:t>
    </dgm:pt>
    <dgm:pt modelId="{AC5494A6-73C5-47D9-A813-84D9B0CB39AE}">
      <dgm:prSet/>
      <dgm:spPr/>
      <dgm:t>
        <a:bodyPr/>
        <a:lstStyle/>
        <a:p>
          <a:r>
            <a:rPr lang="en-US"/>
            <a:t>It enhances efficiency and guest experiences, proving its value in the sector.</a:t>
          </a:r>
        </a:p>
      </dgm:t>
    </dgm:pt>
    <dgm:pt modelId="{ADBB39C7-DA53-49B0-953D-5683A69333A2}" type="parTrans" cxnId="{A3079D74-E6E2-427A-AC16-3885833F8AFE}">
      <dgm:prSet/>
      <dgm:spPr/>
      <dgm:t>
        <a:bodyPr/>
        <a:lstStyle/>
        <a:p>
          <a:endParaRPr lang="en-US"/>
        </a:p>
      </dgm:t>
    </dgm:pt>
    <dgm:pt modelId="{03CC338A-BC2E-49D8-B54A-E37E0E2CFDDF}" type="sibTrans" cxnId="{A3079D74-E6E2-427A-AC16-3885833F8AFE}">
      <dgm:prSet/>
      <dgm:spPr/>
      <dgm:t>
        <a:bodyPr/>
        <a:lstStyle/>
        <a:p>
          <a:endParaRPr lang="en-US"/>
        </a:p>
      </dgm:t>
    </dgm:pt>
    <dgm:pt modelId="{B3AE45AD-9B87-4E74-820C-0BC07A2B5DA7}">
      <dgm:prSet/>
      <dgm:spPr/>
      <dgm:t>
        <a:bodyPr/>
        <a:lstStyle/>
        <a:p>
          <a:r>
            <a:rPr lang="en-US"/>
            <a:t>However, ethical concerns like data privacy and job loss must be addressed. </a:t>
          </a:r>
        </a:p>
      </dgm:t>
    </dgm:pt>
    <dgm:pt modelId="{602CCBA3-15F1-4A4B-A6F7-887145FECD26}" type="parTrans" cxnId="{42C976FE-3A40-4707-AA30-1F48F2B71C60}">
      <dgm:prSet/>
      <dgm:spPr/>
      <dgm:t>
        <a:bodyPr/>
        <a:lstStyle/>
        <a:p>
          <a:endParaRPr lang="en-US"/>
        </a:p>
      </dgm:t>
    </dgm:pt>
    <dgm:pt modelId="{281DBAA0-7619-47C2-AC33-BE0B99BDCAE2}" type="sibTrans" cxnId="{42C976FE-3A40-4707-AA30-1F48F2B71C60}">
      <dgm:prSet/>
      <dgm:spPr/>
      <dgm:t>
        <a:bodyPr/>
        <a:lstStyle/>
        <a:p>
          <a:endParaRPr lang="en-US"/>
        </a:p>
      </dgm:t>
    </dgm:pt>
    <dgm:pt modelId="{4CD50F08-EAA3-484F-87B7-80DCC36541ED}" type="pres">
      <dgm:prSet presAssocID="{FEEF70F0-484A-47F3-A73A-68DBD3AD52FD}" presName="outerComposite" presStyleCnt="0">
        <dgm:presLayoutVars>
          <dgm:chMax val="5"/>
          <dgm:dir/>
          <dgm:resizeHandles val="exact"/>
        </dgm:presLayoutVars>
      </dgm:prSet>
      <dgm:spPr/>
    </dgm:pt>
    <dgm:pt modelId="{E1B38395-5E10-8141-8F3C-6B48E1569791}" type="pres">
      <dgm:prSet presAssocID="{FEEF70F0-484A-47F3-A73A-68DBD3AD52FD}" presName="dummyMaxCanvas" presStyleCnt="0">
        <dgm:presLayoutVars/>
      </dgm:prSet>
      <dgm:spPr/>
    </dgm:pt>
    <dgm:pt modelId="{3EE05544-2BB0-2C4F-9722-C0B374CDB112}" type="pres">
      <dgm:prSet presAssocID="{FEEF70F0-484A-47F3-A73A-68DBD3AD52FD}" presName="FiveNodes_1" presStyleLbl="node1" presStyleIdx="0" presStyleCnt="5">
        <dgm:presLayoutVars>
          <dgm:bulletEnabled val="1"/>
        </dgm:presLayoutVars>
      </dgm:prSet>
      <dgm:spPr/>
    </dgm:pt>
    <dgm:pt modelId="{1E5D0B9F-47F2-7A44-BE8E-D1040DBA20A4}" type="pres">
      <dgm:prSet presAssocID="{FEEF70F0-484A-47F3-A73A-68DBD3AD52FD}" presName="FiveNodes_2" presStyleLbl="node1" presStyleIdx="1" presStyleCnt="5">
        <dgm:presLayoutVars>
          <dgm:bulletEnabled val="1"/>
        </dgm:presLayoutVars>
      </dgm:prSet>
      <dgm:spPr/>
    </dgm:pt>
    <dgm:pt modelId="{D78C137B-8B24-3545-8E79-028BA7A70656}" type="pres">
      <dgm:prSet presAssocID="{FEEF70F0-484A-47F3-A73A-68DBD3AD52FD}" presName="FiveNodes_3" presStyleLbl="node1" presStyleIdx="2" presStyleCnt="5">
        <dgm:presLayoutVars>
          <dgm:bulletEnabled val="1"/>
        </dgm:presLayoutVars>
      </dgm:prSet>
      <dgm:spPr/>
    </dgm:pt>
    <dgm:pt modelId="{DD9D7F97-12E9-AB47-A834-34CFA55184D3}" type="pres">
      <dgm:prSet presAssocID="{FEEF70F0-484A-47F3-A73A-68DBD3AD52FD}" presName="FiveNodes_4" presStyleLbl="node1" presStyleIdx="3" presStyleCnt="5">
        <dgm:presLayoutVars>
          <dgm:bulletEnabled val="1"/>
        </dgm:presLayoutVars>
      </dgm:prSet>
      <dgm:spPr/>
    </dgm:pt>
    <dgm:pt modelId="{FEC76DF2-22AC-4044-A5F3-80917F08AA58}" type="pres">
      <dgm:prSet presAssocID="{FEEF70F0-484A-47F3-A73A-68DBD3AD52FD}" presName="FiveNodes_5" presStyleLbl="node1" presStyleIdx="4" presStyleCnt="5">
        <dgm:presLayoutVars>
          <dgm:bulletEnabled val="1"/>
        </dgm:presLayoutVars>
      </dgm:prSet>
      <dgm:spPr/>
    </dgm:pt>
    <dgm:pt modelId="{4B2DE652-89E3-9B4C-8CA1-6195FE14886F}" type="pres">
      <dgm:prSet presAssocID="{FEEF70F0-484A-47F3-A73A-68DBD3AD52FD}" presName="FiveConn_1-2" presStyleLbl="fgAccFollowNode1" presStyleIdx="0" presStyleCnt="4">
        <dgm:presLayoutVars>
          <dgm:bulletEnabled val="1"/>
        </dgm:presLayoutVars>
      </dgm:prSet>
      <dgm:spPr/>
    </dgm:pt>
    <dgm:pt modelId="{B4A25E66-A34D-3247-9315-699896A2CD33}" type="pres">
      <dgm:prSet presAssocID="{FEEF70F0-484A-47F3-A73A-68DBD3AD52FD}" presName="FiveConn_2-3" presStyleLbl="fgAccFollowNode1" presStyleIdx="1" presStyleCnt="4">
        <dgm:presLayoutVars>
          <dgm:bulletEnabled val="1"/>
        </dgm:presLayoutVars>
      </dgm:prSet>
      <dgm:spPr/>
    </dgm:pt>
    <dgm:pt modelId="{01C8FF1D-4653-8E44-86E5-7F8D85E6DDC6}" type="pres">
      <dgm:prSet presAssocID="{FEEF70F0-484A-47F3-A73A-68DBD3AD52FD}" presName="FiveConn_3-4" presStyleLbl="fgAccFollowNode1" presStyleIdx="2" presStyleCnt="4">
        <dgm:presLayoutVars>
          <dgm:bulletEnabled val="1"/>
        </dgm:presLayoutVars>
      </dgm:prSet>
      <dgm:spPr/>
    </dgm:pt>
    <dgm:pt modelId="{C83CFF92-BCFB-7F4E-A3A4-0CD1851FE4C6}" type="pres">
      <dgm:prSet presAssocID="{FEEF70F0-484A-47F3-A73A-68DBD3AD52FD}" presName="FiveConn_4-5" presStyleLbl="fgAccFollowNode1" presStyleIdx="3" presStyleCnt="4">
        <dgm:presLayoutVars>
          <dgm:bulletEnabled val="1"/>
        </dgm:presLayoutVars>
      </dgm:prSet>
      <dgm:spPr/>
    </dgm:pt>
    <dgm:pt modelId="{C9987903-FDB1-7E47-8248-B84457E916D2}" type="pres">
      <dgm:prSet presAssocID="{FEEF70F0-484A-47F3-A73A-68DBD3AD52FD}" presName="FiveNodes_1_text" presStyleLbl="node1" presStyleIdx="4" presStyleCnt="5">
        <dgm:presLayoutVars>
          <dgm:bulletEnabled val="1"/>
        </dgm:presLayoutVars>
      </dgm:prSet>
      <dgm:spPr/>
    </dgm:pt>
    <dgm:pt modelId="{0E455EC6-EDDF-F140-8DD9-77E9F46D5220}" type="pres">
      <dgm:prSet presAssocID="{FEEF70F0-484A-47F3-A73A-68DBD3AD52FD}" presName="FiveNodes_2_text" presStyleLbl="node1" presStyleIdx="4" presStyleCnt="5">
        <dgm:presLayoutVars>
          <dgm:bulletEnabled val="1"/>
        </dgm:presLayoutVars>
      </dgm:prSet>
      <dgm:spPr/>
    </dgm:pt>
    <dgm:pt modelId="{D20C92EA-474D-3A47-A022-CD1EDE98E594}" type="pres">
      <dgm:prSet presAssocID="{FEEF70F0-484A-47F3-A73A-68DBD3AD52FD}" presName="FiveNodes_3_text" presStyleLbl="node1" presStyleIdx="4" presStyleCnt="5">
        <dgm:presLayoutVars>
          <dgm:bulletEnabled val="1"/>
        </dgm:presLayoutVars>
      </dgm:prSet>
      <dgm:spPr/>
    </dgm:pt>
    <dgm:pt modelId="{BA99367C-1DD1-984D-8B96-35D5036B1239}" type="pres">
      <dgm:prSet presAssocID="{FEEF70F0-484A-47F3-A73A-68DBD3AD52FD}" presName="FiveNodes_4_text" presStyleLbl="node1" presStyleIdx="4" presStyleCnt="5">
        <dgm:presLayoutVars>
          <dgm:bulletEnabled val="1"/>
        </dgm:presLayoutVars>
      </dgm:prSet>
      <dgm:spPr/>
    </dgm:pt>
    <dgm:pt modelId="{6DF3EF7A-1857-274E-8032-9B39D4BC3571}" type="pres">
      <dgm:prSet presAssocID="{FEEF70F0-484A-47F3-A73A-68DBD3AD52FD}" presName="FiveNodes_5_text" presStyleLbl="node1" presStyleIdx="4" presStyleCnt="5">
        <dgm:presLayoutVars>
          <dgm:bulletEnabled val="1"/>
        </dgm:presLayoutVars>
      </dgm:prSet>
      <dgm:spPr/>
    </dgm:pt>
  </dgm:ptLst>
  <dgm:cxnLst>
    <dgm:cxn modelId="{F4F1BD02-1371-E04B-8057-AF9AD05D8A31}" type="presOf" srcId="{03CC338A-BC2E-49D8-B54A-E37E0E2CFDDF}" destId="{C83CFF92-BCFB-7F4E-A3A4-0CD1851FE4C6}" srcOrd="0" destOrd="0" presId="urn:microsoft.com/office/officeart/2005/8/layout/vProcess5"/>
    <dgm:cxn modelId="{A5F18D12-3074-F74B-A7EE-F965E3280582}" type="presOf" srcId="{B3BFC1E4-C19A-4F2C-AF82-145302702499}" destId="{C9987903-FDB1-7E47-8248-B84457E916D2}" srcOrd="1" destOrd="0" presId="urn:microsoft.com/office/officeart/2005/8/layout/vProcess5"/>
    <dgm:cxn modelId="{E99B9015-1ECE-654B-8744-624E63E81623}" type="presOf" srcId="{B3BFC1E4-C19A-4F2C-AF82-145302702499}" destId="{3EE05544-2BB0-2C4F-9722-C0B374CDB112}" srcOrd="0" destOrd="0" presId="urn:microsoft.com/office/officeart/2005/8/layout/vProcess5"/>
    <dgm:cxn modelId="{1F236416-FC82-084E-8355-CFFF7E21CDE6}" type="presOf" srcId="{AC5494A6-73C5-47D9-A813-84D9B0CB39AE}" destId="{BA99367C-1DD1-984D-8B96-35D5036B1239}" srcOrd="1" destOrd="0" presId="urn:microsoft.com/office/officeart/2005/8/layout/vProcess5"/>
    <dgm:cxn modelId="{3A3A0628-5BA3-3940-AD85-1F94916D47FD}" type="presOf" srcId="{B3AE45AD-9B87-4E74-820C-0BC07A2B5DA7}" destId="{6DF3EF7A-1857-274E-8032-9B39D4BC3571}" srcOrd="1" destOrd="0" presId="urn:microsoft.com/office/officeart/2005/8/layout/vProcess5"/>
    <dgm:cxn modelId="{7FEBBF2E-5E15-4740-949A-DF5A638EBF3D}" type="presOf" srcId="{FD37BB6A-6751-42CD-9763-E37ACED73ACB}" destId="{0E455EC6-EDDF-F140-8DD9-77E9F46D5220}" srcOrd="1" destOrd="0" presId="urn:microsoft.com/office/officeart/2005/8/layout/vProcess5"/>
    <dgm:cxn modelId="{757B8A30-9328-8644-A619-F3A4423CFC89}" type="presOf" srcId="{FD37BB6A-6751-42CD-9763-E37ACED73ACB}" destId="{1E5D0B9F-47F2-7A44-BE8E-D1040DBA20A4}" srcOrd="0" destOrd="0" presId="urn:microsoft.com/office/officeart/2005/8/layout/vProcess5"/>
    <dgm:cxn modelId="{7111C03F-7214-4AC9-B178-7BC16D49F7EA}" srcId="{FEEF70F0-484A-47F3-A73A-68DBD3AD52FD}" destId="{407D2F2A-F3BD-4BEF-86DB-DD6F91F651BA}" srcOrd="2" destOrd="0" parTransId="{06E95831-872C-47AA-B106-F76C71657E34}" sibTransId="{194CF405-4837-4F09-AF18-A1189511C73A}"/>
    <dgm:cxn modelId="{118FCD4B-0AC6-C646-8B16-66EB15DE3745}" type="presOf" srcId="{B3AE45AD-9B87-4E74-820C-0BC07A2B5DA7}" destId="{FEC76DF2-22AC-4044-A5F3-80917F08AA58}" srcOrd="0" destOrd="0" presId="urn:microsoft.com/office/officeart/2005/8/layout/vProcess5"/>
    <dgm:cxn modelId="{0ED6F758-E7AE-5042-BC05-AE9DA1549025}" type="presOf" srcId="{72AC609E-6F61-4B80-8E9F-FD421E64E832}" destId="{B4A25E66-A34D-3247-9315-699896A2CD33}" srcOrd="0" destOrd="0" presId="urn:microsoft.com/office/officeart/2005/8/layout/vProcess5"/>
    <dgm:cxn modelId="{E4738E59-4AD5-5B49-B005-BA7B2430C59A}" type="presOf" srcId="{407D2F2A-F3BD-4BEF-86DB-DD6F91F651BA}" destId="{D78C137B-8B24-3545-8E79-028BA7A70656}" srcOrd="0" destOrd="0" presId="urn:microsoft.com/office/officeart/2005/8/layout/vProcess5"/>
    <dgm:cxn modelId="{0AB6A365-44EB-714C-B019-6193DA00833E}" type="presOf" srcId="{FEEF70F0-484A-47F3-A73A-68DBD3AD52FD}" destId="{4CD50F08-EAA3-484F-87B7-80DCC36541ED}" srcOrd="0" destOrd="0" presId="urn:microsoft.com/office/officeart/2005/8/layout/vProcess5"/>
    <dgm:cxn modelId="{F070C66A-4D15-F346-B248-AFFAA850E3DA}" type="presOf" srcId="{EE8E3476-4242-423E-98A3-ED00EE291D1D}" destId="{4B2DE652-89E3-9B4C-8CA1-6195FE14886F}" srcOrd="0" destOrd="0" presId="urn:microsoft.com/office/officeart/2005/8/layout/vProcess5"/>
    <dgm:cxn modelId="{A3079D74-E6E2-427A-AC16-3885833F8AFE}" srcId="{FEEF70F0-484A-47F3-A73A-68DBD3AD52FD}" destId="{AC5494A6-73C5-47D9-A813-84D9B0CB39AE}" srcOrd="3" destOrd="0" parTransId="{ADBB39C7-DA53-49B0-953D-5683A69333A2}" sibTransId="{03CC338A-BC2E-49D8-B54A-E37E0E2CFDDF}"/>
    <dgm:cxn modelId="{91F12876-D740-2B4F-9BC0-E6B87EF656A7}" type="presOf" srcId="{AC5494A6-73C5-47D9-A813-84D9B0CB39AE}" destId="{DD9D7F97-12E9-AB47-A834-34CFA55184D3}" srcOrd="0" destOrd="0" presId="urn:microsoft.com/office/officeart/2005/8/layout/vProcess5"/>
    <dgm:cxn modelId="{A54EAC99-BB99-4ABF-8D14-827E75DAB98C}" srcId="{FEEF70F0-484A-47F3-A73A-68DBD3AD52FD}" destId="{FD37BB6A-6751-42CD-9763-E37ACED73ACB}" srcOrd="1" destOrd="0" parTransId="{12E81144-30EF-43F6-9C7A-AFA9CEA25A02}" sibTransId="{72AC609E-6F61-4B80-8E9F-FD421E64E832}"/>
    <dgm:cxn modelId="{C89B469C-884D-4E75-8157-8F23063394AB}" srcId="{FEEF70F0-484A-47F3-A73A-68DBD3AD52FD}" destId="{B3BFC1E4-C19A-4F2C-AF82-145302702499}" srcOrd="0" destOrd="0" parTransId="{85B34C51-49F2-4F16-A894-521F1FDC7C5C}" sibTransId="{EE8E3476-4242-423E-98A3-ED00EE291D1D}"/>
    <dgm:cxn modelId="{75E0C7DC-D4C7-5042-B179-4FE5086F9D83}" type="presOf" srcId="{407D2F2A-F3BD-4BEF-86DB-DD6F91F651BA}" destId="{D20C92EA-474D-3A47-A022-CD1EDE98E594}" srcOrd="1" destOrd="0" presId="urn:microsoft.com/office/officeart/2005/8/layout/vProcess5"/>
    <dgm:cxn modelId="{656C09E6-58CC-7444-8576-D1C36756F579}" type="presOf" srcId="{194CF405-4837-4F09-AF18-A1189511C73A}" destId="{01C8FF1D-4653-8E44-86E5-7F8D85E6DDC6}" srcOrd="0" destOrd="0" presId="urn:microsoft.com/office/officeart/2005/8/layout/vProcess5"/>
    <dgm:cxn modelId="{42C976FE-3A40-4707-AA30-1F48F2B71C60}" srcId="{FEEF70F0-484A-47F3-A73A-68DBD3AD52FD}" destId="{B3AE45AD-9B87-4E74-820C-0BC07A2B5DA7}" srcOrd="4" destOrd="0" parTransId="{602CCBA3-15F1-4A4B-A6F7-887145FECD26}" sibTransId="{281DBAA0-7619-47C2-AC33-BE0B99BDCAE2}"/>
    <dgm:cxn modelId="{10DE89CD-4373-BE4F-8A84-4231C3EA1CDA}" type="presParOf" srcId="{4CD50F08-EAA3-484F-87B7-80DCC36541ED}" destId="{E1B38395-5E10-8141-8F3C-6B48E1569791}" srcOrd="0" destOrd="0" presId="urn:microsoft.com/office/officeart/2005/8/layout/vProcess5"/>
    <dgm:cxn modelId="{875B769E-7253-004E-957A-8A7F3BB2D164}" type="presParOf" srcId="{4CD50F08-EAA3-484F-87B7-80DCC36541ED}" destId="{3EE05544-2BB0-2C4F-9722-C0B374CDB112}" srcOrd="1" destOrd="0" presId="urn:microsoft.com/office/officeart/2005/8/layout/vProcess5"/>
    <dgm:cxn modelId="{CA17B122-CC8B-B545-ACB5-B92E6A557A65}" type="presParOf" srcId="{4CD50F08-EAA3-484F-87B7-80DCC36541ED}" destId="{1E5D0B9F-47F2-7A44-BE8E-D1040DBA20A4}" srcOrd="2" destOrd="0" presId="urn:microsoft.com/office/officeart/2005/8/layout/vProcess5"/>
    <dgm:cxn modelId="{B3DA1F67-A826-CA44-B4F4-33AC0E1628FF}" type="presParOf" srcId="{4CD50F08-EAA3-484F-87B7-80DCC36541ED}" destId="{D78C137B-8B24-3545-8E79-028BA7A70656}" srcOrd="3" destOrd="0" presId="urn:microsoft.com/office/officeart/2005/8/layout/vProcess5"/>
    <dgm:cxn modelId="{ECAC1B13-0003-FB4C-9540-1DA320AC96A9}" type="presParOf" srcId="{4CD50F08-EAA3-484F-87B7-80DCC36541ED}" destId="{DD9D7F97-12E9-AB47-A834-34CFA55184D3}" srcOrd="4" destOrd="0" presId="urn:microsoft.com/office/officeart/2005/8/layout/vProcess5"/>
    <dgm:cxn modelId="{4B25C821-224D-684F-8833-F23C4DA230DC}" type="presParOf" srcId="{4CD50F08-EAA3-484F-87B7-80DCC36541ED}" destId="{FEC76DF2-22AC-4044-A5F3-80917F08AA58}" srcOrd="5" destOrd="0" presId="urn:microsoft.com/office/officeart/2005/8/layout/vProcess5"/>
    <dgm:cxn modelId="{B311791A-5DA5-7D41-AF81-DB98747E5062}" type="presParOf" srcId="{4CD50F08-EAA3-484F-87B7-80DCC36541ED}" destId="{4B2DE652-89E3-9B4C-8CA1-6195FE14886F}" srcOrd="6" destOrd="0" presId="urn:microsoft.com/office/officeart/2005/8/layout/vProcess5"/>
    <dgm:cxn modelId="{3D04656A-3171-904E-B438-2962C15C4EE0}" type="presParOf" srcId="{4CD50F08-EAA3-484F-87B7-80DCC36541ED}" destId="{B4A25E66-A34D-3247-9315-699896A2CD33}" srcOrd="7" destOrd="0" presId="urn:microsoft.com/office/officeart/2005/8/layout/vProcess5"/>
    <dgm:cxn modelId="{9C5A6E55-6633-794C-B062-B4ABD77E5C6F}" type="presParOf" srcId="{4CD50F08-EAA3-484F-87B7-80DCC36541ED}" destId="{01C8FF1D-4653-8E44-86E5-7F8D85E6DDC6}" srcOrd="8" destOrd="0" presId="urn:microsoft.com/office/officeart/2005/8/layout/vProcess5"/>
    <dgm:cxn modelId="{962F06B5-3D89-BD40-B241-BCA12DFC3EB1}" type="presParOf" srcId="{4CD50F08-EAA3-484F-87B7-80DCC36541ED}" destId="{C83CFF92-BCFB-7F4E-A3A4-0CD1851FE4C6}" srcOrd="9" destOrd="0" presId="urn:microsoft.com/office/officeart/2005/8/layout/vProcess5"/>
    <dgm:cxn modelId="{4909E651-86CB-B24D-9A46-9D8963F13ED3}" type="presParOf" srcId="{4CD50F08-EAA3-484F-87B7-80DCC36541ED}" destId="{C9987903-FDB1-7E47-8248-B84457E916D2}" srcOrd="10" destOrd="0" presId="urn:microsoft.com/office/officeart/2005/8/layout/vProcess5"/>
    <dgm:cxn modelId="{597883DF-237C-C940-934D-9AAF132A7D18}" type="presParOf" srcId="{4CD50F08-EAA3-484F-87B7-80DCC36541ED}" destId="{0E455EC6-EDDF-F140-8DD9-77E9F46D5220}" srcOrd="11" destOrd="0" presId="urn:microsoft.com/office/officeart/2005/8/layout/vProcess5"/>
    <dgm:cxn modelId="{1D00D186-8D5C-E347-BD99-9FAE3F2961EA}" type="presParOf" srcId="{4CD50F08-EAA3-484F-87B7-80DCC36541ED}" destId="{D20C92EA-474D-3A47-A022-CD1EDE98E594}" srcOrd="12" destOrd="0" presId="urn:microsoft.com/office/officeart/2005/8/layout/vProcess5"/>
    <dgm:cxn modelId="{735FA98C-8A26-E244-822F-91AACD8CEA2A}" type="presParOf" srcId="{4CD50F08-EAA3-484F-87B7-80DCC36541ED}" destId="{BA99367C-1DD1-984D-8B96-35D5036B1239}" srcOrd="13" destOrd="0" presId="urn:microsoft.com/office/officeart/2005/8/layout/vProcess5"/>
    <dgm:cxn modelId="{CB96E675-07BF-6442-ACF2-066EF58CEEC9}" type="presParOf" srcId="{4CD50F08-EAA3-484F-87B7-80DCC36541ED}" destId="{6DF3EF7A-1857-274E-8032-9B39D4BC3571}"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C0DAB29-26F8-4842-A247-934D588133A9}"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1B17A896-7EED-453F-B9DF-BCA1CA546984}">
      <dgm:prSet/>
      <dgm:spPr/>
      <dgm:t>
        <a:bodyPr/>
        <a:lstStyle/>
        <a:p>
          <a:pPr>
            <a:lnSpc>
              <a:spcPct val="100000"/>
            </a:lnSpc>
          </a:pPr>
          <a:r>
            <a:rPr lang="en-US"/>
            <a:t>AI-powered chatbots and virtual assistants provide 24/7 customer support. </a:t>
          </a:r>
        </a:p>
      </dgm:t>
    </dgm:pt>
    <dgm:pt modelId="{BFA96B0D-2E3E-4D14-9461-8C5855FF50F6}" type="parTrans" cxnId="{069EFD67-0430-4E69-8C61-9071E8581928}">
      <dgm:prSet/>
      <dgm:spPr/>
      <dgm:t>
        <a:bodyPr/>
        <a:lstStyle/>
        <a:p>
          <a:endParaRPr lang="en-US"/>
        </a:p>
      </dgm:t>
    </dgm:pt>
    <dgm:pt modelId="{4940E995-477B-47CB-9B65-672DA0C4C3FC}" type="sibTrans" cxnId="{069EFD67-0430-4E69-8C61-9071E8581928}">
      <dgm:prSet/>
      <dgm:spPr/>
      <dgm:t>
        <a:bodyPr/>
        <a:lstStyle/>
        <a:p>
          <a:endParaRPr lang="en-US"/>
        </a:p>
      </dgm:t>
    </dgm:pt>
    <dgm:pt modelId="{13521110-8499-490A-A47A-662A68B48697}">
      <dgm:prSet/>
      <dgm:spPr/>
      <dgm:t>
        <a:bodyPr/>
        <a:lstStyle/>
        <a:p>
          <a:pPr>
            <a:lnSpc>
              <a:spcPct val="100000"/>
            </a:lnSpc>
          </a:pPr>
          <a:r>
            <a:rPr lang="en-US"/>
            <a:t>Smart room automation tailors lighting. </a:t>
          </a:r>
        </a:p>
      </dgm:t>
    </dgm:pt>
    <dgm:pt modelId="{882B721C-0F83-44D2-8633-3643BD0911EC}" type="parTrans" cxnId="{97FD5287-48F9-45C4-9BBA-F8A637F9192D}">
      <dgm:prSet/>
      <dgm:spPr/>
      <dgm:t>
        <a:bodyPr/>
        <a:lstStyle/>
        <a:p>
          <a:endParaRPr lang="en-US"/>
        </a:p>
      </dgm:t>
    </dgm:pt>
    <dgm:pt modelId="{71E47719-160C-42F4-A059-DD7F7E43273A}" type="sibTrans" cxnId="{97FD5287-48F9-45C4-9BBA-F8A637F9192D}">
      <dgm:prSet/>
      <dgm:spPr/>
      <dgm:t>
        <a:bodyPr/>
        <a:lstStyle/>
        <a:p>
          <a:endParaRPr lang="en-US"/>
        </a:p>
      </dgm:t>
    </dgm:pt>
    <dgm:pt modelId="{F200CAA4-6269-443C-94E9-80D19734C59C}">
      <dgm:prSet/>
      <dgm:spPr/>
      <dgm:t>
        <a:bodyPr/>
        <a:lstStyle/>
        <a:p>
          <a:pPr>
            <a:lnSpc>
              <a:spcPct val="100000"/>
            </a:lnSpc>
          </a:pPr>
          <a:r>
            <a:rPr lang="en-US"/>
            <a:t>AI-driven dynamic pricing models optimise revenue. </a:t>
          </a:r>
        </a:p>
      </dgm:t>
    </dgm:pt>
    <dgm:pt modelId="{813CF73A-70FF-4C68-B80F-73336167B98A}" type="parTrans" cxnId="{93679AB3-D87B-4808-9D6E-5116B021E033}">
      <dgm:prSet/>
      <dgm:spPr/>
      <dgm:t>
        <a:bodyPr/>
        <a:lstStyle/>
        <a:p>
          <a:endParaRPr lang="en-US"/>
        </a:p>
      </dgm:t>
    </dgm:pt>
    <dgm:pt modelId="{1E8827C4-C972-46C1-BE9F-663478C4BDB4}" type="sibTrans" cxnId="{93679AB3-D87B-4808-9D6E-5116B021E033}">
      <dgm:prSet/>
      <dgm:spPr/>
      <dgm:t>
        <a:bodyPr/>
        <a:lstStyle/>
        <a:p>
          <a:endParaRPr lang="en-US"/>
        </a:p>
      </dgm:t>
    </dgm:pt>
    <dgm:pt modelId="{23FFD6EC-4079-4756-B3C7-BB99A30A6DE1}">
      <dgm:prSet/>
      <dgm:spPr/>
      <dgm:t>
        <a:bodyPr/>
        <a:lstStyle/>
        <a:p>
          <a:pPr>
            <a:lnSpc>
              <a:spcPct val="100000"/>
            </a:lnSpc>
          </a:pPr>
          <a:r>
            <a:rPr lang="en-US"/>
            <a:t>However, AI also presents challenges, including job displacement, high implementation costs, and ethical concerns. </a:t>
          </a:r>
        </a:p>
      </dgm:t>
    </dgm:pt>
    <dgm:pt modelId="{263977C4-1128-4021-8AF3-47843863E3F5}" type="parTrans" cxnId="{59629E13-E7EE-45E1-A6F6-86D35BACBDE4}">
      <dgm:prSet/>
      <dgm:spPr/>
      <dgm:t>
        <a:bodyPr/>
        <a:lstStyle/>
        <a:p>
          <a:endParaRPr lang="en-US"/>
        </a:p>
      </dgm:t>
    </dgm:pt>
    <dgm:pt modelId="{11D0895B-DFBA-4D28-86D7-82F42F593D72}" type="sibTrans" cxnId="{59629E13-E7EE-45E1-A6F6-86D35BACBDE4}">
      <dgm:prSet/>
      <dgm:spPr/>
      <dgm:t>
        <a:bodyPr/>
        <a:lstStyle/>
        <a:p>
          <a:endParaRPr lang="en-US"/>
        </a:p>
      </dgm:t>
    </dgm:pt>
    <dgm:pt modelId="{8A0DF4D1-17BF-4157-95F6-244EBAE64582}" type="pres">
      <dgm:prSet presAssocID="{CC0DAB29-26F8-4842-A247-934D588133A9}" presName="root" presStyleCnt="0">
        <dgm:presLayoutVars>
          <dgm:dir/>
          <dgm:resizeHandles val="exact"/>
        </dgm:presLayoutVars>
      </dgm:prSet>
      <dgm:spPr/>
    </dgm:pt>
    <dgm:pt modelId="{DFF28BC9-55AB-4221-8F49-544EFDE55257}" type="pres">
      <dgm:prSet presAssocID="{1B17A896-7EED-453F-B9DF-BCA1CA546984}" presName="compNode" presStyleCnt="0"/>
      <dgm:spPr/>
    </dgm:pt>
    <dgm:pt modelId="{4EC4556E-0606-4D94-8CD4-0C290D460221}" type="pres">
      <dgm:prSet presAssocID="{1B17A896-7EED-453F-B9DF-BCA1CA54698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Robot"/>
        </a:ext>
      </dgm:extLst>
    </dgm:pt>
    <dgm:pt modelId="{84CDC093-D277-47C8-916D-2731F39CAD83}" type="pres">
      <dgm:prSet presAssocID="{1B17A896-7EED-453F-B9DF-BCA1CA546984}" presName="spaceRect" presStyleCnt="0"/>
      <dgm:spPr/>
    </dgm:pt>
    <dgm:pt modelId="{EEDAF781-1685-47BA-B66D-90CC1E0CE02E}" type="pres">
      <dgm:prSet presAssocID="{1B17A896-7EED-453F-B9DF-BCA1CA546984}" presName="textRect" presStyleLbl="revTx" presStyleIdx="0" presStyleCnt="4">
        <dgm:presLayoutVars>
          <dgm:chMax val="1"/>
          <dgm:chPref val="1"/>
        </dgm:presLayoutVars>
      </dgm:prSet>
      <dgm:spPr/>
    </dgm:pt>
    <dgm:pt modelId="{100E7433-547C-4E8A-BBA8-031907D0C296}" type="pres">
      <dgm:prSet presAssocID="{4940E995-477B-47CB-9B65-672DA0C4C3FC}" presName="sibTrans" presStyleCnt="0"/>
      <dgm:spPr/>
    </dgm:pt>
    <dgm:pt modelId="{297BF617-6C2B-45A2-BE6E-572BF760FC90}" type="pres">
      <dgm:prSet presAssocID="{13521110-8499-490A-A47A-662A68B48697}" presName="compNode" presStyleCnt="0"/>
      <dgm:spPr/>
    </dgm:pt>
    <dgm:pt modelId="{A30B1277-4F5D-4C87-8451-2827230B1A4C}" type="pres">
      <dgm:prSet presAssocID="{13521110-8499-490A-A47A-662A68B4869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Lightbulb"/>
        </a:ext>
      </dgm:extLst>
    </dgm:pt>
    <dgm:pt modelId="{CBB9881C-BC3B-48FC-94A5-F58FFA2B14C2}" type="pres">
      <dgm:prSet presAssocID="{13521110-8499-490A-A47A-662A68B48697}" presName="spaceRect" presStyleCnt="0"/>
      <dgm:spPr/>
    </dgm:pt>
    <dgm:pt modelId="{9E0075FE-3D5E-44AB-AB1F-1FDF71AAD004}" type="pres">
      <dgm:prSet presAssocID="{13521110-8499-490A-A47A-662A68B48697}" presName="textRect" presStyleLbl="revTx" presStyleIdx="1" presStyleCnt="4">
        <dgm:presLayoutVars>
          <dgm:chMax val="1"/>
          <dgm:chPref val="1"/>
        </dgm:presLayoutVars>
      </dgm:prSet>
      <dgm:spPr/>
    </dgm:pt>
    <dgm:pt modelId="{CD819C1C-E4AA-4023-950C-7F9938962B08}" type="pres">
      <dgm:prSet presAssocID="{71E47719-160C-42F4-A059-DD7F7E43273A}" presName="sibTrans" presStyleCnt="0"/>
      <dgm:spPr/>
    </dgm:pt>
    <dgm:pt modelId="{FB454E30-28DC-4567-B91B-1D72EE4A5DA7}" type="pres">
      <dgm:prSet presAssocID="{F200CAA4-6269-443C-94E9-80D19734C59C}" presName="compNode" presStyleCnt="0"/>
      <dgm:spPr/>
    </dgm:pt>
    <dgm:pt modelId="{7F06CD16-8C57-42C6-907B-E7967659C134}" type="pres">
      <dgm:prSet presAssocID="{F200CAA4-6269-443C-94E9-80D19734C59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Gears"/>
        </a:ext>
      </dgm:extLst>
    </dgm:pt>
    <dgm:pt modelId="{36689E7C-BDA9-4992-AC7E-ACEE9F358736}" type="pres">
      <dgm:prSet presAssocID="{F200CAA4-6269-443C-94E9-80D19734C59C}" presName="spaceRect" presStyleCnt="0"/>
      <dgm:spPr/>
    </dgm:pt>
    <dgm:pt modelId="{7C5B6BFB-BFEA-4C12-80A9-57F779BF30CB}" type="pres">
      <dgm:prSet presAssocID="{F200CAA4-6269-443C-94E9-80D19734C59C}" presName="textRect" presStyleLbl="revTx" presStyleIdx="2" presStyleCnt="4">
        <dgm:presLayoutVars>
          <dgm:chMax val="1"/>
          <dgm:chPref val="1"/>
        </dgm:presLayoutVars>
      </dgm:prSet>
      <dgm:spPr/>
    </dgm:pt>
    <dgm:pt modelId="{9403E796-05F0-47F9-9CCF-902DC50ABEFC}" type="pres">
      <dgm:prSet presAssocID="{1E8827C4-C972-46C1-BE9F-663478C4BDB4}" presName="sibTrans" presStyleCnt="0"/>
      <dgm:spPr/>
    </dgm:pt>
    <dgm:pt modelId="{D0BF5B9F-F666-409E-8B30-51D996673F13}" type="pres">
      <dgm:prSet presAssocID="{23FFD6EC-4079-4756-B3C7-BB99A30A6DE1}" presName="compNode" presStyleCnt="0"/>
      <dgm:spPr/>
    </dgm:pt>
    <dgm:pt modelId="{38378684-C09A-4E22-8D36-7926FAE59DF1}" type="pres">
      <dgm:prSet presAssocID="{23FFD6EC-4079-4756-B3C7-BB99A30A6DE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Light Bulb and Gear"/>
        </a:ext>
      </dgm:extLst>
    </dgm:pt>
    <dgm:pt modelId="{D0919E06-E163-4EA2-9A01-D768FC1EFC7C}" type="pres">
      <dgm:prSet presAssocID="{23FFD6EC-4079-4756-B3C7-BB99A30A6DE1}" presName="spaceRect" presStyleCnt="0"/>
      <dgm:spPr/>
    </dgm:pt>
    <dgm:pt modelId="{85596A56-15C7-4C26-9594-4913CE4FC14F}" type="pres">
      <dgm:prSet presAssocID="{23FFD6EC-4079-4756-B3C7-BB99A30A6DE1}" presName="textRect" presStyleLbl="revTx" presStyleIdx="3" presStyleCnt="4">
        <dgm:presLayoutVars>
          <dgm:chMax val="1"/>
          <dgm:chPref val="1"/>
        </dgm:presLayoutVars>
      </dgm:prSet>
      <dgm:spPr/>
    </dgm:pt>
  </dgm:ptLst>
  <dgm:cxnLst>
    <dgm:cxn modelId="{98DB0D03-72F5-4C91-9D46-DB0FEBFDE879}" type="presOf" srcId="{23FFD6EC-4079-4756-B3C7-BB99A30A6DE1}" destId="{85596A56-15C7-4C26-9594-4913CE4FC14F}" srcOrd="0" destOrd="0" presId="urn:microsoft.com/office/officeart/2018/2/layout/IconLabelList"/>
    <dgm:cxn modelId="{59629E13-E7EE-45E1-A6F6-86D35BACBDE4}" srcId="{CC0DAB29-26F8-4842-A247-934D588133A9}" destId="{23FFD6EC-4079-4756-B3C7-BB99A30A6DE1}" srcOrd="3" destOrd="0" parTransId="{263977C4-1128-4021-8AF3-47843863E3F5}" sibTransId="{11D0895B-DFBA-4D28-86D7-82F42F593D72}"/>
    <dgm:cxn modelId="{2AA4CC45-0527-4CAC-89E4-A360C9ECE3A0}" type="presOf" srcId="{F200CAA4-6269-443C-94E9-80D19734C59C}" destId="{7C5B6BFB-BFEA-4C12-80A9-57F779BF30CB}" srcOrd="0" destOrd="0" presId="urn:microsoft.com/office/officeart/2018/2/layout/IconLabelList"/>
    <dgm:cxn modelId="{8D5B7958-4EDB-42C3-98B1-33935E65DD04}" type="presOf" srcId="{CC0DAB29-26F8-4842-A247-934D588133A9}" destId="{8A0DF4D1-17BF-4157-95F6-244EBAE64582}" srcOrd="0" destOrd="0" presId="urn:microsoft.com/office/officeart/2018/2/layout/IconLabelList"/>
    <dgm:cxn modelId="{BA93025E-ED3A-4F7F-A417-DA34158535A9}" type="presOf" srcId="{1B17A896-7EED-453F-B9DF-BCA1CA546984}" destId="{EEDAF781-1685-47BA-B66D-90CC1E0CE02E}" srcOrd="0" destOrd="0" presId="urn:microsoft.com/office/officeart/2018/2/layout/IconLabelList"/>
    <dgm:cxn modelId="{069EFD67-0430-4E69-8C61-9071E8581928}" srcId="{CC0DAB29-26F8-4842-A247-934D588133A9}" destId="{1B17A896-7EED-453F-B9DF-BCA1CA546984}" srcOrd="0" destOrd="0" parTransId="{BFA96B0D-2E3E-4D14-9461-8C5855FF50F6}" sibTransId="{4940E995-477B-47CB-9B65-672DA0C4C3FC}"/>
    <dgm:cxn modelId="{97FD5287-48F9-45C4-9BBA-F8A637F9192D}" srcId="{CC0DAB29-26F8-4842-A247-934D588133A9}" destId="{13521110-8499-490A-A47A-662A68B48697}" srcOrd="1" destOrd="0" parTransId="{882B721C-0F83-44D2-8633-3643BD0911EC}" sibTransId="{71E47719-160C-42F4-A059-DD7F7E43273A}"/>
    <dgm:cxn modelId="{93679AB3-D87B-4808-9D6E-5116B021E033}" srcId="{CC0DAB29-26F8-4842-A247-934D588133A9}" destId="{F200CAA4-6269-443C-94E9-80D19734C59C}" srcOrd="2" destOrd="0" parTransId="{813CF73A-70FF-4C68-B80F-73336167B98A}" sibTransId="{1E8827C4-C972-46C1-BE9F-663478C4BDB4}"/>
    <dgm:cxn modelId="{6E7C1EF0-A6E5-4776-8373-E13A7C9B3FA2}" type="presOf" srcId="{13521110-8499-490A-A47A-662A68B48697}" destId="{9E0075FE-3D5E-44AB-AB1F-1FDF71AAD004}" srcOrd="0" destOrd="0" presId="urn:microsoft.com/office/officeart/2018/2/layout/IconLabelList"/>
    <dgm:cxn modelId="{6FB618C6-6E1C-4F66-A70C-13728C951954}" type="presParOf" srcId="{8A0DF4D1-17BF-4157-95F6-244EBAE64582}" destId="{DFF28BC9-55AB-4221-8F49-544EFDE55257}" srcOrd="0" destOrd="0" presId="urn:microsoft.com/office/officeart/2018/2/layout/IconLabelList"/>
    <dgm:cxn modelId="{51533D63-CF06-4B13-B157-E6306ECF9C8D}" type="presParOf" srcId="{DFF28BC9-55AB-4221-8F49-544EFDE55257}" destId="{4EC4556E-0606-4D94-8CD4-0C290D460221}" srcOrd="0" destOrd="0" presId="urn:microsoft.com/office/officeart/2018/2/layout/IconLabelList"/>
    <dgm:cxn modelId="{27EB8963-B946-4900-8E0E-223F24E9CAEA}" type="presParOf" srcId="{DFF28BC9-55AB-4221-8F49-544EFDE55257}" destId="{84CDC093-D277-47C8-916D-2731F39CAD83}" srcOrd="1" destOrd="0" presId="urn:microsoft.com/office/officeart/2018/2/layout/IconLabelList"/>
    <dgm:cxn modelId="{FAD6B76A-6C9A-4B48-AA16-C72E6B3E657A}" type="presParOf" srcId="{DFF28BC9-55AB-4221-8F49-544EFDE55257}" destId="{EEDAF781-1685-47BA-B66D-90CC1E0CE02E}" srcOrd="2" destOrd="0" presId="urn:microsoft.com/office/officeart/2018/2/layout/IconLabelList"/>
    <dgm:cxn modelId="{97D8CC4C-F3AC-406C-981D-8BA22D512B9E}" type="presParOf" srcId="{8A0DF4D1-17BF-4157-95F6-244EBAE64582}" destId="{100E7433-547C-4E8A-BBA8-031907D0C296}" srcOrd="1" destOrd="0" presId="urn:microsoft.com/office/officeart/2018/2/layout/IconLabelList"/>
    <dgm:cxn modelId="{9CA5A7C5-91F0-4883-A7E3-DC03D8E45F61}" type="presParOf" srcId="{8A0DF4D1-17BF-4157-95F6-244EBAE64582}" destId="{297BF617-6C2B-45A2-BE6E-572BF760FC90}" srcOrd="2" destOrd="0" presId="urn:microsoft.com/office/officeart/2018/2/layout/IconLabelList"/>
    <dgm:cxn modelId="{84157A72-0E58-49E5-BE4A-72F871456BB0}" type="presParOf" srcId="{297BF617-6C2B-45A2-BE6E-572BF760FC90}" destId="{A30B1277-4F5D-4C87-8451-2827230B1A4C}" srcOrd="0" destOrd="0" presId="urn:microsoft.com/office/officeart/2018/2/layout/IconLabelList"/>
    <dgm:cxn modelId="{E7A4FCEE-687D-4428-8C5C-5A9A32B57376}" type="presParOf" srcId="{297BF617-6C2B-45A2-BE6E-572BF760FC90}" destId="{CBB9881C-BC3B-48FC-94A5-F58FFA2B14C2}" srcOrd="1" destOrd="0" presId="urn:microsoft.com/office/officeart/2018/2/layout/IconLabelList"/>
    <dgm:cxn modelId="{3AE56BE6-F53D-4B4C-8A3A-6B12E8F9A3AC}" type="presParOf" srcId="{297BF617-6C2B-45A2-BE6E-572BF760FC90}" destId="{9E0075FE-3D5E-44AB-AB1F-1FDF71AAD004}" srcOrd="2" destOrd="0" presId="urn:microsoft.com/office/officeart/2018/2/layout/IconLabelList"/>
    <dgm:cxn modelId="{C11D1F3E-08C6-4B99-8FD9-0A8FA8658A31}" type="presParOf" srcId="{8A0DF4D1-17BF-4157-95F6-244EBAE64582}" destId="{CD819C1C-E4AA-4023-950C-7F9938962B08}" srcOrd="3" destOrd="0" presId="urn:microsoft.com/office/officeart/2018/2/layout/IconLabelList"/>
    <dgm:cxn modelId="{6E2AEC96-1337-476F-8498-E3B6710870FD}" type="presParOf" srcId="{8A0DF4D1-17BF-4157-95F6-244EBAE64582}" destId="{FB454E30-28DC-4567-B91B-1D72EE4A5DA7}" srcOrd="4" destOrd="0" presId="urn:microsoft.com/office/officeart/2018/2/layout/IconLabelList"/>
    <dgm:cxn modelId="{C067A16A-E0C8-44C5-BAFA-4246347F52B9}" type="presParOf" srcId="{FB454E30-28DC-4567-B91B-1D72EE4A5DA7}" destId="{7F06CD16-8C57-42C6-907B-E7967659C134}" srcOrd="0" destOrd="0" presId="urn:microsoft.com/office/officeart/2018/2/layout/IconLabelList"/>
    <dgm:cxn modelId="{BE948AFA-79F4-4E74-BE1D-45F85DBDC5AE}" type="presParOf" srcId="{FB454E30-28DC-4567-B91B-1D72EE4A5DA7}" destId="{36689E7C-BDA9-4992-AC7E-ACEE9F358736}" srcOrd="1" destOrd="0" presId="urn:microsoft.com/office/officeart/2018/2/layout/IconLabelList"/>
    <dgm:cxn modelId="{89F33850-AC9F-42BF-9C49-DB5AFDA254EC}" type="presParOf" srcId="{FB454E30-28DC-4567-B91B-1D72EE4A5DA7}" destId="{7C5B6BFB-BFEA-4C12-80A9-57F779BF30CB}" srcOrd="2" destOrd="0" presId="urn:microsoft.com/office/officeart/2018/2/layout/IconLabelList"/>
    <dgm:cxn modelId="{3F7AD726-A9B3-4A4E-8570-06CA8CAADC3D}" type="presParOf" srcId="{8A0DF4D1-17BF-4157-95F6-244EBAE64582}" destId="{9403E796-05F0-47F9-9CCF-902DC50ABEFC}" srcOrd="5" destOrd="0" presId="urn:microsoft.com/office/officeart/2018/2/layout/IconLabelList"/>
    <dgm:cxn modelId="{5BF1A249-8A1F-49FC-A0EF-6A95495E31A6}" type="presParOf" srcId="{8A0DF4D1-17BF-4157-95F6-244EBAE64582}" destId="{D0BF5B9F-F666-409E-8B30-51D996673F13}" srcOrd="6" destOrd="0" presId="urn:microsoft.com/office/officeart/2018/2/layout/IconLabelList"/>
    <dgm:cxn modelId="{7C576277-CBF7-4D1D-B098-EF7A976E1317}" type="presParOf" srcId="{D0BF5B9F-F666-409E-8B30-51D996673F13}" destId="{38378684-C09A-4E22-8D36-7926FAE59DF1}" srcOrd="0" destOrd="0" presId="urn:microsoft.com/office/officeart/2018/2/layout/IconLabelList"/>
    <dgm:cxn modelId="{170887DF-098B-4576-ABC6-E57B5FDE2F2A}" type="presParOf" srcId="{D0BF5B9F-F666-409E-8B30-51D996673F13}" destId="{D0919E06-E163-4EA2-9A01-D768FC1EFC7C}" srcOrd="1" destOrd="0" presId="urn:microsoft.com/office/officeart/2018/2/layout/IconLabelList"/>
    <dgm:cxn modelId="{A7107339-D88F-4532-AD68-D3F926227C09}" type="presParOf" srcId="{D0BF5B9F-F666-409E-8B30-51D996673F13}" destId="{85596A56-15C7-4C26-9594-4913CE4FC14F}"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E9258D-9C18-46EA-904A-69F7CEBA4CF4}">
      <dsp:nvSpPr>
        <dsp:cNvPr id="0" name=""/>
        <dsp:cNvSpPr/>
      </dsp:nvSpPr>
      <dsp:spPr>
        <a:xfrm>
          <a:off x="1102086" y="212373"/>
          <a:ext cx="719033" cy="71903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74FEB99-566C-43B9-994F-84DFC5075C51}">
      <dsp:nvSpPr>
        <dsp:cNvPr id="0" name=""/>
        <dsp:cNvSpPr/>
      </dsp:nvSpPr>
      <dsp:spPr>
        <a:xfrm>
          <a:off x="662677" y="1172807"/>
          <a:ext cx="1597851" cy="6391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US" sz="1200" kern="1200"/>
            <a:t>Overview of the hospitality and tourism sector</a:t>
          </a:r>
        </a:p>
      </dsp:txBody>
      <dsp:txXfrm>
        <a:off x="662677" y="1172807"/>
        <a:ext cx="1597851" cy="639140"/>
      </dsp:txXfrm>
    </dsp:sp>
    <dsp:sp modelId="{CF139E37-9369-4444-B6C7-AAB18036C63C}">
      <dsp:nvSpPr>
        <dsp:cNvPr id="0" name=""/>
        <dsp:cNvSpPr/>
      </dsp:nvSpPr>
      <dsp:spPr>
        <a:xfrm>
          <a:off x="2979562" y="212373"/>
          <a:ext cx="719033" cy="71903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48B55B0-16B0-4624-8045-F6A1510ACDA2}">
      <dsp:nvSpPr>
        <dsp:cNvPr id="0" name=""/>
        <dsp:cNvSpPr/>
      </dsp:nvSpPr>
      <dsp:spPr>
        <a:xfrm>
          <a:off x="2540153" y="1172807"/>
          <a:ext cx="1597851" cy="6391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US" sz="1200" kern="1200"/>
            <a:t>Case study (Marriott and Hilton technology-driven hotels)</a:t>
          </a:r>
        </a:p>
      </dsp:txBody>
      <dsp:txXfrm>
        <a:off x="2540153" y="1172807"/>
        <a:ext cx="1597851" cy="639140"/>
      </dsp:txXfrm>
    </dsp:sp>
    <dsp:sp modelId="{278DD01F-9A2D-410A-B2A4-3D3BCCF52274}">
      <dsp:nvSpPr>
        <dsp:cNvPr id="0" name=""/>
        <dsp:cNvSpPr/>
      </dsp:nvSpPr>
      <dsp:spPr>
        <a:xfrm>
          <a:off x="1102086" y="2211411"/>
          <a:ext cx="719033" cy="71903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7B03519-1A5A-4116-B797-BCA0FDF7CEFD}">
      <dsp:nvSpPr>
        <dsp:cNvPr id="0" name=""/>
        <dsp:cNvSpPr/>
      </dsp:nvSpPr>
      <dsp:spPr>
        <a:xfrm>
          <a:off x="662677" y="3171846"/>
          <a:ext cx="1597851" cy="6391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US" sz="1200" kern="1200"/>
            <a:t>Key trends: automation, personalization, AI-driven analytics. </a:t>
          </a:r>
        </a:p>
      </dsp:txBody>
      <dsp:txXfrm>
        <a:off x="662677" y="3171846"/>
        <a:ext cx="1597851" cy="639140"/>
      </dsp:txXfrm>
    </dsp:sp>
    <dsp:sp modelId="{B8D4C111-4623-4F06-B1FA-181C62895DAA}">
      <dsp:nvSpPr>
        <dsp:cNvPr id="0" name=""/>
        <dsp:cNvSpPr/>
      </dsp:nvSpPr>
      <dsp:spPr>
        <a:xfrm>
          <a:off x="2979562" y="2211411"/>
          <a:ext cx="719033" cy="71903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C863410-5210-4713-BA61-207B15DED00C}">
      <dsp:nvSpPr>
        <dsp:cNvPr id="0" name=""/>
        <dsp:cNvSpPr/>
      </dsp:nvSpPr>
      <dsp:spPr>
        <a:xfrm>
          <a:off x="2540153" y="3171846"/>
          <a:ext cx="1597851" cy="6391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US" sz="1200" kern="1200"/>
            <a:t>Need to adopt AI. </a:t>
          </a:r>
        </a:p>
      </dsp:txBody>
      <dsp:txXfrm>
        <a:off x="2540153" y="3171846"/>
        <a:ext cx="1597851" cy="6391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E05544-2BB0-2C4F-9722-C0B374CDB112}">
      <dsp:nvSpPr>
        <dsp:cNvPr id="0" name=""/>
        <dsp:cNvSpPr/>
      </dsp:nvSpPr>
      <dsp:spPr>
        <a:xfrm>
          <a:off x="0" y="0"/>
          <a:ext cx="7742950" cy="681494"/>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AI’s impact on hospitality and tourism. </a:t>
          </a:r>
        </a:p>
      </dsp:txBody>
      <dsp:txXfrm>
        <a:off x="19960" y="19960"/>
        <a:ext cx="6927830" cy="641574"/>
      </dsp:txXfrm>
    </dsp:sp>
    <dsp:sp modelId="{1E5D0B9F-47F2-7A44-BE8E-D1040DBA20A4}">
      <dsp:nvSpPr>
        <dsp:cNvPr id="0" name=""/>
        <dsp:cNvSpPr/>
      </dsp:nvSpPr>
      <dsp:spPr>
        <a:xfrm>
          <a:off x="578207" y="776146"/>
          <a:ext cx="7742950" cy="681494"/>
        </a:xfrm>
        <a:prstGeom prst="roundRect">
          <a:avLst>
            <a:gd name="adj" fmla="val 10000"/>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AI-powered chatbots and automation streamline customer service. </a:t>
          </a:r>
        </a:p>
      </dsp:txBody>
      <dsp:txXfrm>
        <a:off x="598167" y="796106"/>
        <a:ext cx="6681851" cy="641574"/>
      </dsp:txXfrm>
    </dsp:sp>
    <dsp:sp modelId="{D78C137B-8B24-3545-8E79-028BA7A70656}">
      <dsp:nvSpPr>
        <dsp:cNvPr id="0" name=""/>
        <dsp:cNvSpPr/>
      </dsp:nvSpPr>
      <dsp:spPr>
        <a:xfrm>
          <a:off x="1156414" y="1552292"/>
          <a:ext cx="7742950" cy="681494"/>
        </a:xfrm>
        <a:prstGeom prst="roundRect">
          <a:avLst>
            <a:gd name="adj" fmla="val 10000"/>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AI analytics improve decision-making. </a:t>
          </a:r>
        </a:p>
      </dsp:txBody>
      <dsp:txXfrm>
        <a:off x="1176374" y="1572252"/>
        <a:ext cx="6681851" cy="641574"/>
      </dsp:txXfrm>
    </dsp:sp>
    <dsp:sp modelId="{DD9D7F97-12E9-AB47-A834-34CFA55184D3}">
      <dsp:nvSpPr>
        <dsp:cNvPr id="0" name=""/>
        <dsp:cNvSpPr/>
      </dsp:nvSpPr>
      <dsp:spPr>
        <a:xfrm>
          <a:off x="1734622" y="2328439"/>
          <a:ext cx="7742950" cy="681494"/>
        </a:xfrm>
        <a:prstGeom prst="roundRect">
          <a:avLst>
            <a:gd name="adj" fmla="val 10000"/>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It enhances efficiency and guest experiences, proving its value in the sector.</a:t>
          </a:r>
        </a:p>
      </dsp:txBody>
      <dsp:txXfrm>
        <a:off x="1754582" y="2348399"/>
        <a:ext cx="6681851" cy="641574"/>
      </dsp:txXfrm>
    </dsp:sp>
    <dsp:sp modelId="{FEC76DF2-22AC-4044-A5F3-80917F08AA58}">
      <dsp:nvSpPr>
        <dsp:cNvPr id="0" name=""/>
        <dsp:cNvSpPr/>
      </dsp:nvSpPr>
      <dsp:spPr>
        <a:xfrm>
          <a:off x="2312829" y="3104585"/>
          <a:ext cx="7742950" cy="681494"/>
        </a:xfrm>
        <a:prstGeom prst="roundRect">
          <a:avLst>
            <a:gd name="adj" fmla="val 10000"/>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However, ethical concerns like data privacy and job loss must be addressed. </a:t>
          </a:r>
        </a:p>
      </dsp:txBody>
      <dsp:txXfrm>
        <a:off x="2332789" y="3124545"/>
        <a:ext cx="6681851" cy="641574"/>
      </dsp:txXfrm>
    </dsp:sp>
    <dsp:sp modelId="{4B2DE652-89E3-9B4C-8CA1-6195FE14886F}">
      <dsp:nvSpPr>
        <dsp:cNvPr id="0" name=""/>
        <dsp:cNvSpPr/>
      </dsp:nvSpPr>
      <dsp:spPr>
        <a:xfrm>
          <a:off x="7299979" y="497869"/>
          <a:ext cx="442971" cy="442971"/>
        </a:xfrm>
        <a:prstGeom prst="downArrow">
          <a:avLst>
            <a:gd name="adj1" fmla="val 55000"/>
            <a:gd name="adj2" fmla="val 45000"/>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7399647" y="497869"/>
        <a:ext cx="243635" cy="333336"/>
      </dsp:txXfrm>
    </dsp:sp>
    <dsp:sp modelId="{B4A25E66-A34D-3247-9315-699896A2CD33}">
      <dsp:nvSpPr>
        <dsp:cNvPr id="0" name=""/>
        <dsp:cNvSpPr/>
      </dsp:nvSpPr>
      <dsp:spPr>
        <a:xfrm>
          <a:off x="7878186" y="1274015"/>
          <a:ext cx="442971" cy="442971"/>
        </a:xfrm>
        <a:prstGeom prst="downArrow">
          <a:avLst>
            <a:gd name="adj1" fmla="val 55000"/>
            <a:gd name="adj2" fmla="val 45000"/>
          </a:avLst>
        </a:prstGeom>
        <a:solidFill>
          <a:schemeClr val="accent3">
            <a:tint val="40000"/>
            <a:alpha val="90000"/>
            <a:hueOff val="0"/>
            <a:satOff val="0"/>
            <a:lumOff val="0"/>
            <a:alphaOff val="0"/>
          </a:schemeClr>
        </a:solidFill>
        <a:ln w="15875"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7977854" y="1274015"/>
        <a:ext cx="243635" cy="333336"/>
      </dsp:txXfrm>
    </dsp:sp>
    <dsp:sp modelId="{01C8FF1D-4653-8E44-86E5-7F8D85E6DDC6}">
      <dsp:nvSpPr>
        <dsp:cNvPr id="0" name=""/>
        <dsp:cNvSpPr/>
      </dsp:nvSpPr>
      <dsp:spPr>
        <a:xfrm>
          <a:off x="8456393" y="2038804"/>
          <a:ext cx="442971" cy="442971"/>
        </a:xfrm>
        <a:prstGeom prst="downArrow">
          <a:avLst>
            <a:gd name="adj1" fmla="val 55000"/>
            <a:gd name="adj2" fmla="val 45000"/>
          </a:avLst>
        </a:prstGeom>
        <a:solidFill>
          <a:schemeClr val="accent4">
            <a:tint val="40000"/>
            <a:alpha val="90000"/>
            <a:hueOff val="0"/>
            <a:satOff val="0"/>
            <a:lumOff val="0"/>
            <a:alphaOff val="0"/>
          </a:schemeClr>
        </a:solidFill>
        <a:ln w="15875"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8556061" y="2038804"/>
        <a:ext cx="243635" cy="333336"/>
      </dsp:txXfrm>
    </dsp:sp>
    <dsp:sp modelId="{C83CFF92-BCFB-7F4E-A3A4-0CD1851FE4C6}">
      <dsp:nvSpPr>
        <dsp:cNvPr id="0" name=""/>
        <dsp:cNvSpPr/>
      </dsp:nvSpPr>
      <dsp:spPr>
        <a:xfrm>
          <a:off x="9034601" y="2822522"/>
          <a:ext cx="442971" cy="442971"/>
        </a:xfrm>
        <a:prstGeom prst="downArrow">
          <a:avLst>
            <a:gd name="adj1" fmla="val 55000"/>
            <a:gd name="adj2" fmla="val 45000"/>
          </a:avLst>
        </a:prstGeom>
        <a:solidFill>
          <a:schemeClr val="accent5">
            <a:tint val="40000"/>
            <a:alpha val="90000"/>
            <a:hueOff val="0"/>
            <a:satOff val="0"/>
            <a:lumOff val="0"/>
            <a:alphaOff val="0"/>
          </a:schemeClr>
        </a:solidFill>
        <a:ln w="15875"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9134269" y="2822522"/>
        <a:ext cx="243635" cy="33333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C4556E-0606-4D94-8CD4-0C290D460221}">
      <dsp:nvSpPr>
        <dsp:cNvPr id="0" name=""/>
        <dsp:cNvSpPr/>
      </dsp:nvSpPr>
      <dsp:spPr>
        <a:xfrm>
          <a:off x="549448" y="209480"/>
          <a:ext cx="668408" cy="66840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EDAF781-1685-47BA-B66D-90CC1E0CE02E}">
      <dsp:nvSpPr>
        <dsp:cNvPr id="0" name=""/>
        <dsp:cNvSpPr/>
      </dsp:nvSpPr>
      <dsp:spPr>
        <a:xfrm>
          <a:off x="140977" y="1120469"/>
          <a:ext cx="1485351" cy="7055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AI-powered chatbots and virtual assistants provide 24/7 customer support. </a:t>
          </a:r>
        </a:p>
      </dsp:txBody>
      <dsp:txXfrm>
        <a:off x="140977" y="1120469"/>
        <a:ext cx="1485351" cy="705541"/>
      </dsp:txXfrm>
    </dsp:sp>
    <dsp:sp modelId="{A30B1277-4F5D-4C87-8451-2827230B1A4C}">
      <dsp:nvSpPr>
        <dsp:cNvPr id="0" name=""/>
        <dsp:cNvSpPr/>
      </dsp:nvSpPr>
      <dsp:spPr>
        <a:xfrm>
          <a:off x="2294736" y="209480"/>
          <a:ext cx="668408" cy="66840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E0075FE-3D5E-44AB-AB1F-1FDF71AAD004}">
      <dsp:nvSpPr>
        <dsp:cNvPr id="0" name=""/>
        <dsp:cNvSpPr/>
      </dsp:nvSpPr>
      <dsp:spPr>
        <a:xfrm>
          <a:off x="1886265" y="1120469"/>
          <a:ext cx="1485351" cy="7055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Smart room automation tailors lighting. </a:t>
          </a:r>
        </a:p>
      </dsp:txBody>
      <dsp:txXfrm>
        <a:off x="1886265" y="1120469"/>
        <a:ext cx="1485351" cy="705541"/>
      </dsp:txXfrm>
    </dsp:sp>
    <dsp:sp modelId="{7F06CD16-8C57-42C6-907B-E7967659C134}">
      <dsp:nvSpPr>
        <dsp:cNvPr id="0" name=""/>
        <dsp:cNvSpPr/>
      </dsp:nvSpPr>
      <dsp:spPr>
        <a:xfrm>
          <a:off x="4040024" y="209480"/>
          <a:ext cx="668408" cy="66840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C5B6BFB-BFEA-4C12-80A9-57F779BF30CB}">
      <dsp:nvSpPr>
        <dsp:cNvPr id="0" name=""/>
        <dsp:cNvSpPr/>
      </dsp:nvSpPr>
      <dsp:spPr>
        <a:xfrm>
          <a:off x="3631553" y="1120469"/>
          <a:ext cx="1485351" cy="7055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AI-driven dynamic pricing models optimise revenue. </a:t>
          </a:r>
        </a:p>
      </dsp:txBody>
      <dsp:txXfrm>
        <a:off x="3631553" y="1120469"/>
        <a:ext cx="1485351" cy="705541"/>
      </dsp:txXfrm>
    </dsp:sp>
    <dsp:sp modelId="{38378684-C09A-4E22-8D36-7926FAE59DF1}">
      <dsp:nvSpPr>
        <dsp:cNvPr id="0" name=""/>
        <dsp:cNvSpPr/>
      </dsp:nvSpPr>
      <dsp:spPr>
        <a:xfrm>
          <a:off x="2294736" y="2197348"/>
          <a:ext cx="668408" cy="66840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5596A56-15C7-4C26-9594-4913CE4FC14F}">
      <dsp:nvSpPr>
        <dsp:cNvPr id="0" name=""/>
        <dsp:cNvSpPr/>
      </dsp:nvSpPr>
      <dsp:spPr>
        <a:xfrm>
          <a:off x="1886265" y="3108337"/>
          <a:ext cx="1485351" cy="7055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However, AI also presents challenges, including job displacement, high implementation costs, and ethical concerns. </a:t>
          </a:r>
        </a:p>
      </dsp:txBody>
      <dsp:txXfrm>
        <a:off x="1886265" y="3108337"/>
        <a:ext cx="1485351" cy="705541"/>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784AA43A-3F76-4A13-9CD6-36134EB429E3}" type="datetimeFigureOut">
              <a:rPr lang="en-US"/>
              <a:t>2/20/25</a:t>
            </a:fld>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850423A-8BCE-448E-A97B-03A88B2B12C1}" type="slidenum">
              <a:rPr/>
              <a:t>‹#›</a:t>
            </a:fld>
            <a:endParaRPr/>
          </a:p>
        </p:txBody>
      </p:sp>
    </p:spTree>
    <p:extLst>
      <p:ext uri="{BB962C8B-B14F-4D97-AF65-F5344CB8AC3E}">
        <p14:creationId xmlns:p14="http://schemas.microsoft.com/office/powerpoint/2010/main" val="40513958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F674A4F-2B7A-4ECB-A400-260B2FFC03C1}" type="datetimeFigureOut">
              <a:rPr lang="en-US"/>
              <a:t>2/20/25</a:t>
            </a:fld>
            <a:endParaRPr/>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1F2A70B-78F2-4DCF-B53B-C990D2FAFB8A}" type="slidenum">
              <a:rPr/>
              <a:t>‹#›</a:t>
            </a:fld>
            <a:endParaRPr/>
          </a:p>
        </p:txBody>
      </p:sp>
    </p:spTree>
    <p:extLst>
      <p:ext uri="{BB962C8B-B14F-4D97-AF65-F5344CB8AC3E}">
        <p14:creationId xmlns:p14="http://schemas.microsoft.com/office/powerpoint/2010/main" val="24115705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KE" dirty="0"/>
          </a:p>
        </p:txBody>
      </p:sp>
      <p:sp>
        <p:nvSpPr>
          <p:cNvPr id="4" name="Slide Number Placeholder 3"/>
          <p:cNvSpPr>
            <a:spLocks noGrp="1"/>
          </p:cNvSpPr>
          <p:nvPr>
            <p:ph type="sldNum" sz="quarter" idx="5"/>
          </p:nvPr>
        </p:nvSpPr>
        <p:spPr/>
        <p:txBody>
          <a:bodyPr/>
          <a:lstStyle/>
          <a:p>
            <a:fld id="{01F2A70B-78F2-4DCF-B53B-C990D2FAFB8A}" type="slidenum">
              <a:rPr lang="en-KE" smtClean="0"/>
              <a:t>1</a:t>
            </a:fld>
            <a:endParaRPr lang="en-KE"/>
          </a:p>
        </p:txBody>
      </p:sp>
    </p:spTree>
    <p:extLst>
      <p:ext uri="{BB962C8B-B14F-4D97-AF65-F5344CB8AC3E}">
        <p14:creationId xmlns:p14="http://schemas.microsoft.com/office/powerpoint/2010/main" val="35546232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use of technology has become a norm in many sectors, including hospitality and tourism. This is evidenced by adoption of Artificial Intelligence (AI) systems in many hospitality and tourism centers such as Marriot. This practice involves using machine learning, data analytics, and automation to enhance and streamline processes within the hospitality and tourism industry (</a:t>
            </a:r>
            <a:r>
              <a:rPr lang="en-US" sz="1200" kern="1200" dirty="0" err="1">
                <a:solidFill>
                  <a:schemeClr val="tx1"/>
                </a:solidFill>
                <a:effectLst/>
                <a:latin typeface="+mn-lt"/>
                <a:ea typeface="+mn-ea"/>
                <a:cs typeface="+mn-cs"/>
              </a:rPr>
              <a:t>Jabeen</a:t>
            </a:r>
            <a:r>
              <a:rPr lang="en-US" sz="1200" kern="1200" dirty="0">
                <a:solidFill>
                  <a:schemeClr val="tx1"/>
                </a:solidFill>
                <a:effectLst/>
                <a:latin typeface="+mn-lt"/>
                <a:ea typeface="+mn-ea"/>
                <a:cs typeface="+mn-cs"/>
              </a:rPr>
              <a:t>, Al Zaidi and Al </a:t>
            </a:r>
            <a:r>
              <a:rPr lang="en-US" sz="1200" kern="1200" dirty="0" err="1">
                <a:solidFill>
                  <a:schemeClr val="tx1"/>
                </a:solidFill>
                <a:effectLst/>
                <a:latin typeface="+mn-lt"/>
                <a:ea typeface="+mn-ea"/>
                <a:cs typeface="+mn-cs"/>
              </a:rPr>
              <a:t>Dhaheri</a:t>
            </a:r>
            <a:r>
              <a:rPr lang="en-US" sz="1200" kern="1200" dirty="0">
                <a:solidFill>
                  <a:schemeClr val="tx1"/>
                </a:solidFill>
                <a:effectLst/>
                <a:latin typeface="+mn-lt"/>
                <a:ea typeface="+mn-ea"/>
                <a:cs typeface="+mn-cs"/>
              </a:rPr>
              <a:t>, 2021). It enhances decision-making, customer interactions, and operational processes in these facilities.  Thus, AI is considered important and relevant within this sector since it is transforming how hotels, airlines, and travel companies interact with guests, </a:t>
            </a:r>
            <a:r>
              <a:rPr lang="en-US" sz="1200" kern="1200" dirty="0" err="1">
                <a:solidFill>
                  <a:schemeClr val="tx1"/>
                </a:solidFill>
                <a:effectLst/>
                <a:latin typeface="+mn-lt"/>
                <a:ea typeface="+mn-ea"/>
                <a:cs typeface="+mn-cs"/>
              </a:rPr>
              <a:t>optimise</a:t>
            </a:r>
            <a:r>
              <a:rPr lang="en-US" sz="1200" kern="1200" dirty="0">
                <a:solidFill>
                  <a:schemeClr val="tx1"/>
                </a:solidFill>
                <a:effectLst/>
                <a:latin typeface="+mn-lt"/>
                <a:ea typeface="+mn-ea"/>
                <a:cs typeface="+mn-cs"/>
              </a:rPr>
              <a:t> operations, and </a:t>
            </a:r>
            <a:r>
              <a:rPr lang="en-US" sz="1200" kern="1200" dirty="0" err="1">
                <a:solidFill>
                  <a:schemeClr val="tx1"/>
                </a:solidFill>
                <a:effectLst/>
                <a:latin typeface="+mn-lt"/>
                <a:ea typeface="+mn-ea"/>
                <a:cs typeface="+mn-cs"/>
              </a:rPr>
              <a:t>personalise</a:t>
            </a:r>
            <a:r>
              <a:rPr lang="en-US" sz="1200" kern="1200" dirty="0">
                <a:solidFill>
                  <a:schemeClr val="tx1"/>
                </a:solidFill>
                <a:effectLst/>
                <a:latin typeface="+mn-lt"/>
                <a:ea typeface="+mn-ea"/>
                <a:cs typeface="+mn-cs"/>
              </a:rPr>
              <a:t> experiences. As the industry becomes more technology-driven, AI is playing a key role in improving efficiency and enhancing guest satisfaction. This presentation explores the transformative impact of Artificial Intelligence (AI) In the hospitality and tourism industry. </a:t>
            </a:r>
          </a:p>
        </p:txBody>
      </p:sp>
      <p:sp>
        <p:nvSpPr>
          <p:cNvPr id="4" name="Slide Number Placeholder 3"/>
          <p:cNvSpPr>
            <a:spLocks noGrp="1"/>
          </p:cNvSpPr>
          <p:nvPr>
            <p:ph type="sldNum" sz="quarter" idx="10"/>
          </p:nvPr>
        </p:nvSpPr>
        <p:spPr/>
        <p:txBody>
          <a:bodyPr/>
          <a:lstStyle/>
          <a:p>
            <a:fld id="{01F2A70B-78F2-4DCF-B53B-C990D2FAFB8A}" type="slidenum">
              <a:rPr lang="en-US" smtClean="0"/>
              <a:t>2</a:t>
            </a:fld>
            <a:endParaRPr lang="en-US"/>
          </a:p>
        </p:txBody>
      </p:sp>
    </p:spTree>
    <p:extLst>
      <p:ext uri="{BB962C8B-B14F-4D97-AF65-F5344CB8AC3E}">
        <p14:creationId xmlns:p14="http://schemas.microsoft.com/office/powerpoint/2010/main" val="6133184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hospitality and tourism sector is a dynamic and customer-centric industry. It comprises hotels, restaurants, travel services, and entertainment. Providers in this sector rely on providing excellent services to guests while at the same time ensuring that they are profitable. Some of the best examples include Hilton Hotels, which has adopted the use of artificial intelligence through the use of a robot concierge known as Connie. Likewise, Marriott employs AI-based </a:t>
            </a:r>
            <a:r>
              <a:rPr lang="en-US" sz="1200" kern="1200" dirty="0" err="1">
                <a:solidFill>
                  <a:schemeClr val="tx1"/>
                </a:solidFill>
                <a:effectLst/>
                <a:latin typeface="+mn-lt"/>
                <a:ea typeface="+mn-ea"/>
                <a:cs typeface="+mn-cs"/>
              </a:rPr>
              <a:t>chatbots</a:t>
            </a:r>
            <a:r>
              <a:rPr lang="en-US" sz="1200" kern="1200" dirty="0">
                <a:solidFill>
                  <a:schemeClr val="tx1"/>
                </a:solidFill>
                <a:effectLst/>
                <a:latin typeface="+mn-lt"/>
                <a:ea typeface="+mn-ea"/>
                <a:cs typeface="+mn-cs"/>
              </a:rPr>
              <a:t> for effective customer support (</a:t>
            </a:r>
            <a:r>
              <a:rPr lang="en-US" sz="1200" kern="1200" dirty="0" err="1">
                <a:solidFill>
                  <a:schemeClr val="tx1"/>
                </a:solidFill>
                <a:effectLst/>
                <a:latin typeface="+mn-lt"/>
                <a:ea typeface="+mn-ea"/>
                <a:cs typeface="+mn-cs"/>
              </a:rPr>
              <a:t>Limna</a:t>
            </a:r>
            <a:r>
              <a:rPr lang="en-US" sz="1200" kern="1200" dirty="0">
                <a:solidFill>
                  <a:schemeClr val="tx1"/>
                </a:solidFill>
                <a:effectLst/>
                <a:latin typeface="+mn-lt"/>
                <a:ea typeface="+mn-ea"/>
                <a:cs typeface="+mn-cs"/>
              </a:rPr>
              <a:t>, 2021). Other trends that define the industry include automation of services such as self-check-in kiosks, </a:t>
            </a:r>
            <a:r>
              <a:rPr lang="en-US" sz="1200" kern="1200" dirty="0" err="1">
                <a:solidFill>
                  <a:schemeClr val="tx1"/>
                </a:solidFill>
                <a:effectLst/>
                <a:latin typeface="+mn-lt"/>
                <a:ea typeface="+mn-ea"/>
                <a:cs typeface="+mn-cs"/>
              </a:rPr>
              <a:t>personalisation</a:t>
            </a:r>
            <a:r>
              <a:rPr lang="en-US" sz="1200" kern="1200" dirty="0">
                <a:solidFill>
                  <a:schemeClr val="tx1"/>
                </a:solidFill>
                <a:effectLst/>
                <a:latin typeface="+mn-lt"/>
                <a:ea typeface="+mn-ea"/>
                <a:cs typeface="+mn-cs"/>
              </a:rPr>
              <a:t> of guest preferences, and operational efficiency, among others. AI-driven advancements make these outcomes possible, improving customer satisfaction and driving business success. This underlines the need to adopt it. </a:t>
            </a:r>
          </a:p>
        </p:txBody>
      </p:sp>
      <p:sp>
        <p:nvSpPr>
          <p:cNvPr id="4" name="Slide Number Placeholder 3"/>
          <p:cNvSpPr>
            <a:spLocks noGrp="1"/>
          </p:cNvSpPr>
          <p:nvPr>
            <p:ph type="sldNum" sz="quarter" idx="10"/>
          </p:nvPr>
        </p:nvSpPr>
        <p:spPr/>
        <p:txBody>
          <a:bodyPr/>
          <a:lstStyle/>
          <a:p>
            <a:fld id="{01F2A70B-78F2-4DCF-B53B-C990D2FAFB8A}" type="slidenum">
              <a:rPr lang="en-US" smtClean="0"/>
              <a:t>3</a:t>
            </a:fld>
            <a:endParaRPr lang="en-US"/>
          </a:p>
        </p:txBody>
      </p:sp>
    </p:spTree>
    <p:extLst>
      <p:ext uri="{BB962C8B-B14F-4D97-AF65-F5344CB8AC3E}">
        <p14:creationId xmlns:p14="http://schemas.microsoft.com/office/powerpoint/2010/main" val="18559896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Various theories explain how AI has been integrated into the hospitality industry. Among them is Service Automation Theory, which focuses on how the use of AI in automation improves efficiency while at the same time maintaining social interaction (Berry &amp; Singh, 2023). It also aligns well with the Smart Tourism Framework. This concept focuses on the use of AI in the digital transformation of travel to enhance the individual experience. Thirdly, the Customer Experience Model looks at how AI impacts the satisfaction of the guests and their loyalty due to </a:t>
            </a:r>
            <a:r>
              <a:rPr lang="en-US" dirty="0" err="1"/>
              <a:t>personalised</a:t>
            </a:r>
            <a:r>
              <a:rPr lang="en-US" dirty="0"/>
              <a:t> services. Furthermore, Dynamic Pricing Theory shows how the use of AI in analytics helps in the determination of the best pricing models based on real-time data. These concepts illustrate how AI enhances operational efficiency, </a:t>
            </a:r>
            <a:r>
              <a:rPr lang="en-US" dirty="0" err="1"/>
              <a:t>personalises</a:t>
            </a:r>
            <a:r>
              <a:rPr lang="en-US" dirty="0"/>
              <a:t> services, and reshapes hospitality business models.</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01F2A70B-78F2-4DCF-B53B-C990D2FAFB8A}" type="slidenum">
              <a:rPr lang="en-US" smtClean="0"/>
              <a:t>4</a:t>
            </a:fld>
            <a:endParaRPr lang="en-US"/>
          </a:p>
        </p:txBody>
      </p:sp>
    </p:spTree>
    <p:extLst>
      <p:ext uri="{BB962C8B-B14F-4D97-AF65-F5344CB8AC3E}">
        <p14:creationId xmlns:p14="http://schemas.microsoft.com/office/powerpoint/2010/main" val="20007600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Inferring from the key theories and concepts presented in the preceding slide, it is evident that AI </a:t>
            </a:r>
            <a:r>
              <a:rPr lang="en-US" dirty="0" err="1"/>
              <a:t>revolutionises</a:t>
            </a:r>
            <a:r>
              <a:rPr lang="en-US" dirty="0"/>
              <a:t> hospitality by enhancing service quality, streamlining operations, and </a:t>
            </a:r>
            <a:r>
              <a:rPr lang="en-US" dirty="0" err="1"/>
              <a:t>personalising</a:t>
            </a:r>
            <a:r>
              <a:rPr lang="en-US" dirty="0"/>
              <a:t> guest experiences (Berry and Singh, 2023). </a:t>
            </a:r>
            <a:r>
              <a:rPr lang="en-US" dirty="0" err="1"/>
              <a:t>Chatbots</a:t>
            </a:r>
            <a:r>
              <a:rPr lang="en-US" dirty="0"/>
              <a:t> and virtual assistants improve customer interaction, while robotic process automation (RPA) </a:t>
            </a:r>
            <a:r>
              <a:rPr lang="en-US" dirty="0" err="1"/>
              <a:t>optimises</a:t>
            </a:r>
            <a:r>
              <a:rPr lang="en-US" dirty="0"/>
              <a:t> front-desk operations. AI-driven analytics enhance forecasting and revenue management, improving decision-making. However, ethical concerns arise regarding data privacy and job displacement. AI lacks emotional intelligence, limiting its ability to handle complex guest needs. Despite challenges, AI boosts efficiency, reduces costs, and enhances guest satisfaction, making it a game-changer in the industry.</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01F2A70B-78F2-4DCF-B53B-C990D2FAFB8A}" type="slidenum">
              <a:rPr lang="en-US" smtClean="0"/>
              <a:t>5</a:t>
            </a:fld>
            <a:endParaRPr lang="en-US"/>
          </a:p>
        </p:txBody>
      </p:sp>
    </p:spTree>
    <p:extLst>
      <p:ext uri="{BB962C8B-B14F-4D97-AF65-F5344CB8AC3E}">
        <p14:creationId xmlns:p14="http://schemas.microsoft.com/office/powerpoint/2010/main" val="25347145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PESTEL framework can be used to </a:t>
            </a:r>
            <a:r>
              <a:rPr lang="en-US" dirty="0" err="1"/>
              <a:t>analyse</a:t>
            </a:r>
            <a:r>
              <a:rPr lang="en-US" dirty="0"/>
              <a:t> the impact of AI in the hospitality industry. This approach looks at factors affecting its adoption and success. From a political point of view, the use of AI is governed by data protection laws such as GDPR. From the economic perspective, AI has the advantage of cutting down on costs in the running of the business, but it is capital intensive in the beginning. Social perspective reveals that guests expect </a:t>
            </a:r>
            <a:r>
              <a:rPr lang="en-US" dirty="0" err="1"/>
              <a:t>personalisation</a:t>
            </a:r>
            <a:r>
              <a:rPr lang="en-US" dirty="0"/>
              <a:t>, but some want to interact with people. From a technological standpoint, AI contributes to automation and the ability to make predictions. In the environmental aspect, AI enhances the efficiency of energy systems. From a legal standpoint, adherence to </a:t>
            </a:r>
            <a:r>
              <a:rPr lang="en-US" dirty="0" err="1"/>
              <a:t>labour</a:t>
            </a:r>
            <a:r>
              <a:rPr lang="en-US" dirty="0"/>
              <a:t> laws is a way of promoting the ethical use of artificial intelligence. These are in line with the service automation and customer experience theories underpinning </a:t>
            </a:r>
            <a:r>
              <a:rPr lang="en-US" dirty="0" err="1"/>
              <a:t>AI'sAI's</a:t>
            </a:r>
            <a:r>
              <a:rPr lang="en-US" dirty="0"/>
              <a:t> role in operation and its effects on </a:t>
            </a:r>
            <a:r>
              <a:rPr lang="en-US" dirty="0" err="1"/>
              <a:t>guests'guests</a:t>
            </a:r>
            <a:r>
              <a:rPr lang="en-US" dirty="0"/>
              <a:t>' satisfaction and loyalty, thus placing AI as a disruptive innovation in hospitality. </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01F2A70B-78F2-4DCF-B53B-C990D2FAFB8A}" type="slidenum">
              <a:rPr lang="en-US" smtClean="0"/>
              <a:t>6</a:t>
            </a:fld>
            <a:endParaRPr lang="en-US"/>
          </a:p>
        </p:txBody>
      </p:sp>
    </p:spTree>
    <p:extLst>
      <p:ext uri="{BB962C8B-B14F-4D97-AF65-F5344CB8AC3E}">
        <p14:creationId xmlns:p14="http://schemas.microsoft.com/office/powerpoint/2010/main" val="7451513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AI is </a:t>
            </a:r>
            <a:r>
              <a:rPr lang="en-US" dirty="0" err="1"/>
              <a:t>revolutionising</a:t>
            </a:r>
            <a:r>
              <a:rPr lang="en-US" dirty="0"/>
              <a:t> the hospitality and tourism industry by improving efficiency, </a:t>
            </a:r>
            <a:r>
              <a:rPr lang="en-US" dirty="0" err="1"/>
              <a:t>personalisation</a:t>
            </a:r>
            <a:r>
              <a:rPr lang="en-US" dirty="0"/>
              <a:t>, and decision making. </a:t>
            </a:r>
            <a:r>
              <a:rPr lang="en-US" dirty="0" err="1"/>
              <a:t>Chatbots</a:t>
            </a:r>
            <a:r>
              <a:rPr lang="en-US" dirty="0"/>
              <a:t> and virtual assistants are available for customers anytime, enhancing the guest experience (</a:t>
            </a:r>
            <a:r>
              <a:rPr lang="en-US" dirty="0" err="1"/>
              <a:t>Vashishth</a:t>
            </a:r>
            <a:r>
              <a:rPr lang="en-US" dirty="0"/>
              <a:t> et al., 2022). Smart room automation controls lighting, temperature, and entertainment to the </a:t>
            </a:r>
            <a:r>
              <a:rPr lang="en-US" dirty="0" err="1"/>
              <a:t>guests'guests</a:t>
            </a:r>
            <a:r>
              <a:rPr lang="en-US" dirty="0"/>
              <a:t>' liking, enhancing satisfaction. Dynamic pricing models that are based on artificial intelligence help to </a:t>
            </a:r>
            <a:r>
              <a:rPr lang="en-US" dirty="0" err="1"/>
              <a:t>maximise</a:t>
            </a:r>
            <a:r>
              <a:rPr lang="en-US" dirty="0"/>
              <a:t> revenue by considering demand fluctuations in real-time. The use of predictive analytics in the hotel industry enables the hotel to forecast the needs of the guests and the inventory. However, there are also some disadvantages of AI, such as job loss, high implementation cost, and issues with data privacy. However, the benefits of AI in improving operations, customer relations, and revenue generation make it a valuable tool in the hospitality industry</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01F2A70B-78F2-4DCF-B53B-C990D2FAFB8A}" type="slidenum">
              <a:rPr lang="en-US" smtClean="0"/>
              <a:t>7</a:t>
            </a:fld>
            <a:endParaRPr lang="en-US"/>
          </a:p>
        </p:txBody>
      </p:sp>
    </p:spTree>
    <p:extLst>
      <p:ext uri="{BB962C8B-B14F-4D97-AF65-F5344CB8AC3E}">
        <p14:creationId xmlns:p14="http://schemas.microsoft.com/office/powerpoint/2010/main" val="28271564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stated, this industry is not an exception to the impact of AI. This can be evidenced by the Hilton and Marriot Inn hotels. Hilton launched an AI concierge named ""Connie"" to improve </a:t>
            </a:r>
            <a:r>
              <a:rPr lang="en-US" dirty="0" err="1"/>
              <a:t>guests'guests</a:t>
            </a:r>
            <a:r>
              <a:rPr lang="en-US" dirty="0"/>
              <a:t>' experience by responding to client inquiries concerning hotel services and other related issues. Its advantages are the ability to respond to several queries at once, increase productivity, and provide guests with an exemplary experience (Hilton Hotel, 2024). Also, Connie saves time for the staff, meaning that the employees can dedicate their time to more important tasks. Likewise, Marriott has incorporated </a:t>
            </a:r>
            <a:r>
              <a:rPr lang="en-US" dirty="0" err="1"/>
              <a:t>chatbots</a:t>
            </a:r>
            <a:r>
              <a:rPr lang="en-US" dirty="0"/>
              <a:t> in its customer relations to enhance the efficiency of its services. The advantages are availability 24/7, faster response time, and the possibility to answer several questions at once. This saves time and increases productivity, especially regarding frequently asked questions such as booking information and membership programs.</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01F2A70B-78F2-4DCF-B53B-C990D2FAFB8A}" type="slidenum">
              <a:rPr lang="en-US" smtClean="0"/>
              <a:t>8</a:t>
            </a:fld>
            <a:endParaRPr lang="en-US"/>
          </a:p>
        </p:txBody>
      </p:sp>
    </p:spTree>
    <p:extLst>
      <p:ext uri="{BB962C8B-B14F-4D97-AF65-F5344CB8AC3E}">
        <p14:creationId xmlns:p14="http://schemas.microsoft.com/office/powerpoint/2010/main" val="9302486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However, both hotels have some challenges in implementing AI systems. Some of the weaknesses of Hilton Hotel include the following: Hilton Hotel has low emotional intelligence since it cannot feel for the guests or have a gut feeling when it comes to addressing guests’ complaints. In addition, high maintenance costs and the need for constant updates of the AI system are some of the financial issues. Marriot also </a:t>
            </a:r>
            <a:r>
              <a:rPr lang="en-US" dirty="0" err="1"/>
              <a:t>recognises</a:t>
            </a:r>
            <a:r>
              <a:rPr lang="en-US" dirty="0"/>
              <a:t> that there are some drawbacks to the service delivery system. For instance, the impersonal touch or the lack of human touch. Language barriers are also a notable issue that leads to guest frustration.</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01F2A70B-78F2-4DCF-B53B-C990D2FAFB8A}" type="slidenum">
              <a:rPr lang="en-US" smtClean="0"/>
              <a:t>9</a:t>
            </a:fld>
            <a:endParaRPr lang="en-US"/>
          </a:p>
        </p:txBody>
      </p:sp>
    </p:spTree>
    <p:extLst>
      <p:ext uri="{BB962C8B-B14F-4D97-AF65-F5344CB8AC3E}">
        <p14:creationId xmlns:p14="http://schemas.microsoft.com/office/powerpoint/2010/main" val="13244597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preceding slides reveal how AI is </a:t>
            </a:r>
            <a:r>
              <a:rPr lang="en-US" dirty="0" err="1"/>
              <a:t>revolutionising</a:t>
            </a:r>
            <a:r>
              <a:rPr lang="en-US" dirty="0"/>
              <a:t> the hospitality and tourism industry. It use has not only enhanced operational efficiency but also </a:t>
            </a:r>
            <a:r>
              <a:rPr lang="en-US" dirty="0" err="1"/>
              <a:t>personalised</a:t>
            </a:r>
            <a:r>
              <a:rPr lang="en-US" dirty="0"/>
              <a:t> guest experiences. The theories and concepts explored also reveal AI’s ability to streamline operations while improving customer satisfaction. Case studies, such as Hilton’s “Connie” and Marriott’s AI </a:t>
            </a:r>
            <a:r>
              <a:rPr lang="en-US" dirty="0" err="1"/>
              <a:t>chatbots</a:t>
            </a:r>
            <a:r>
              <a:rPr lang="en-US" dirty="0"/>
              <a:t>, demonstrate AI’s potential and limitations such as emotional intelligence gaps and high implementation costs. Despite these hurdles, AI’s continued evolution and integration will shape the future of hospitality. AI is enhancing and redefining operations in this sector. </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01F2A70B-78F2-4DCF-B53B-C990D2FAFB8A}" type="slidenum">
              <a:rPr lang="en-US" smtClean="0"/>
              <a:t>10</a:t>
            </a:fld>
            <a:endParaRPr lang="en-US"/>
          </a:p>
        </p:txBody>
      </p:sp>
    </p:spTree>
    <p:extLst>
      <p:ext uri="{BB962C8B-B14F-4D97-AF65-F5344CB8AC3E}">
        <p14:creationId xmlns:p14="http://schemas.microsoft.com/office/powerpoint/2010/main" val="27106953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Although AI has positively impacted operations within facilities, it is accompanied by limitations that hinder </a:t>
            </a:r>
            <a:r>
              <a:rPr lang="en-US" dirty="0" err="1"/>
              <a:t>realisation</a:t>
            </a:r>
            <a:r>
              <a:rPr lang="en-US" dirty="0"/>
              <a:t> of full potential. This implies the need for service providers to adopt effective measures to eliminate challenges caused by AI systems. This entails embracing the use of AI-human integration. Employees should also be trained on the AI technologies that are being implemented in the </a:t>
            </a:r>
            <a:r>
              <a:rPr lang="en-US" dirty="0" err="1"/>
              <a:t>organisation</a:t>
            </a:r>
            <a:r>
              <a:rPr lang="en-US" dirty="0"/>
              <a:t> to ensure that they are able to </a:t>
            </a:r>
            <a:r>
              <a:rPr lang="en-US" dirty="0" err="1"/>
              <a:t>maximise</a:t>
            </a:r>
            <a:r>
              <a:rPr lang="en-US" dirty="0"/>
              <a:t> on the benefits that come with the technology. Businesses must also ensure that they use AI ethically in a transparent manner that respects client privacy. Also, the constant advancement in the use of AI in </a:t>
            </a:r>
            <a:r>
              <a:rPr lang="en-US" dirty="0" err="1"/>
              <a:t>personalisation</a:t>
            </a:r>
            <a:r>
              <a:rPr lang="en-US" dirty="0"/>
              <a:t> and sustainability will be a key driver of competitiveness. Finally, hotels should incorporate multilingual and emotionally intelligent AI systems to enhance global accessibility and guest experience</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01F2A70B-78F2-4DCF-B53B-C990D2FAFB8A}" type="slidenum">
              <a:rPr lang="en-US" smtClean="0"/>
              <a:t>11</a:t>
            </a:fld>
            <a:endParaRPr lang="en-US"/>
          </a:p>
        </p:txBody>
      </p:sp>
    </p:spTree>
    <p:extLst>
      <p:ext uri="{BB962C8B-B14F-4D97-AF65-F5344CB8AC3E}">
        <p14:creationId xmlns:p14="http://schemas.microsoft.com/office/powerpoint/2010/main" val="19573139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End of</a:t>
            </a:r>
            <a:r>
              <a:rPr lang="en-US" baseline="0" dirty="0"/>
              <a:t> Presentation</a:t>
            </a:r>
            <a:endParaRPr lang="en-US" dirty="0"/>
          </a:p>
        </p:txBody>
      </p:sp>
      <p:sp>
        <p:nvSpPr>
          <p:cNvPr id="4" name="Slide Number Placeholder 3"/>
          <p:cNvSpPr>
            <a:spLocks noGrp="1"/>
          </p:cNvSpPr>
          <p:nvPr>
            <p:ph type="sldNum" sz="quarter" idx="10"/>
          </p:nvPr>
        </p:nvSpPr>
        <p:spPr/>
        <p:txBody>
          <a:bodyPr/>
          <a:lstStyle/>
          <a:p>
            <a:fld id="{01F2A70B-78F2-4DCF-B53B-C990D2FAFB8A}" type="slidenum">
              <a:rPr lang="en-US" smtClean="0"/>
              <a:t>12</a:t>
            </a:fld>
            <a:endParaRPr lang="en-US"/>
          </a:p>
        </p:txBody>
      </p:sp>
    </p:spTree>
    <p:extLst>
      <p:ext uri="{BB962C8B-B14F-4D97-AF65-F5344CB8AC3E}">
        <p14:creationId xmlns:p14="http://schemas.microsoft.com/office/powerpoint/2010/main" val="21460802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565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5651"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6994" y="758952"/>
            <a:ext cx="10055781" cy="3566160"/>
          </a:xfrm>
        </p:spPr>
        <p:txBody>
          <a:bodyPr anchor="b">
            <a:normAutofit/>
          </a:bodyPr>
          <a:lstStyle>
            <a:lvl1pPr algn="l">
              <a:lnSpc>
                <a:spcPct val="85000"/>
              </a:lnSpc>
              <a:defRPr sz="7998"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099764" y="4455620"/>
            <a:ext cx="10055781" cy="1143000"/>
          </a:xfrm>
        </p:spPr>
        <p:txBody>
          <a:bodyPr lIns="91440" rIns="91440">
            <a:normAutofit/>
          </a:bodyPr>
          <a:lstStyle>
            <a:lvl1pPr marL="0" indent="0" algn="l">
              <a:buNone/>
              <a:defRPr sz="2399" cap="all" spc="200" baseline="0">
                <a:solidFill>
                  <a:schemeClr val="tx2"/>
                </a:solidFill>
                <a:latin typeface="+mj-lt"/>
              </a:defRPr>
            </a:lvl1pPr>
            <a:lvl2pPr marL="457063" indent="0" algn="ctr">
              <a:buNone/>
              <a:defRPr sz="2399"/>
            </a:lvl2pPr>
            <a:lvl3pPr marL="914126" indent="0" algn="ctr">
              <a:buNone/>
              <a:defRPr sz="2399"/>
            </a:lvl3pPr>
            <a:lvl4pPr marL="1371189" indent="0" algn="ctr">
              <a:buNone/>
              <a:defRPr sz="1999"/>
            </a:lvl4pPr>
            <a:lvl5pPr marL="1828251" indent="0" algn="ctr">
              <a:buNone/>
              <a:defRPr sz="1999"/>
            </a:lvl5pPr>
            <a:lvl6pPr marL="2285314" indent="0" algn="ctr">
              <a:buNone/>
              <a:defRPr sz="1999"/>
            </a:lvl6pPr>
            <a:lvl7pPr marL="2742377" indent="0" algn="ctr">
              <a:buNone/>
              <a:defRPr sz="1999"/>
            </a:lvl7pPr>
            <a:lvl8pPr marL="3199440" indent="0" algn="ctr">
              <a:buNone/>
              <a:defRPr sz="1999"/>
            </a:lvl8pPr>
            <a:lvl9pPr marL="3656503" indent="0" algn="ctr">
              <a:buNone/>
              <a:defRPr sz="1999"/>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BDF68E2-58F2-4D09-BE8B-E3BD06533059}" type="datetimeFigureOut">
              <a:rPr lang="en-US" dirty="0"/>
              <a:t>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9" name="Straight Connector 8"/>
          <p:cNvCxnSpPr/>
          <p:nvPr/>
        </p:nvCxnSpPr>
        <p:spPr>
          <a:xfrm>
            <a:off x="1207344" y="4343400"/>
            <a:ext cx="9872948"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800070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AFE8FB1-0A7A-443E-AAF7-31D4FA1AA312}" type="datetimeFigureOut">
              <a:rPr lang="en-US" smtClean="0"/>
              <a:t>2/20/25</a:t>
            </a:fld>
            <a:endParaRPr lang="en-US"/>
          </a:p>
        </p:txBody>
      </p:sp>
      <p:sp>
        <p:nvSpPr>
          <p:cNvPr id="5" name="Footer Placeholder 4"/>
          <p:cNvSpPr>
            <a:spLocks noGrp="1"/>
          </p:cNvSpPr>
          <p:nvPr>
            <p:ph type="ftr" sz="quarter" idx="11"/>
          </p:nvPr>
        </p:nvSpPr>
        <p:spPr/>
        <p:txBody>
          <a:bodyPr/>
          <a:lstStyle/>
          <a:p>
            <a:endParaRPr lang="en-KE" dirty="0"/>
          </a:p>
        </p:txBody>
      </p:sp>
      <p:sp>
        <p:nvSpPr>
          <p:cNvPr id="6" name="Slide Number Placeholder 5"/>
          <p:cNvSpPr>
            <a:spLocks noGrp="1"/>
          </p:cNvSpPr>
          <p:nvPr>
            <p:ph type="sldNum" sz="quarter" idx="12"/>
          </p:nvPr>
        </p:nvSpPr>
        <p:spPr/>
        <p:txBody>
          <a:bodyPr/>
          <a:lstStyle/>
          <a:p>
            <a:fld id="{25BA54BD-C84D-46CE-8B72-31BFB26ABA43}" type="slidenum">
              <a:rPr lang="en-KE" smtClean="0"/>
              <a:t>‹#›</a:t>
            </a:fld>
            <a:endParaRPr lang="en-KE" dirty="0"/>
          </a:p>
        </p:txBody>
      </p:sp>
    </p:spTree>
    <p:extLst>
      <p:ext uri="{BB962C8B-B14F-4D97-AF65-F5344CB8AC3E}">
        <p14:creationId xmlns:p14="http://schemas.microsoft.com/office/powerpoint/2010/main" val="30413397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565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5651"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6994" y="758952"/>
            <a:ext cx="10055781" cy="3566160"/>
          </a:xfrm>
        </p:spPr>
        <p:txBody>
          <a:bodyPr anchor="b" anchorCtr="0">
            <a:normAutofit/>
          </a:bodyPr>
          <a:lstStyle>
            <a:lvl1pPr>
              <a:lnSpc>
                <a:spcPct val="85000"/>
              </a:lnSpc>
              <a:defRPr sz="7998"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6994" y="4453128"/>
            <a:ext cx="10055781" cy="1143000"/>
          </a:xfrm>
        </p:spPr>
        <p:txBody>
          <a:bodyPr lIns="91440" rIns="91440" anchor="t" anchorCtr="0">
            <a:normAutofit/>
          </a:bodyPr>
          <a:lstStyle>
            <a:lvl1pPr marL="0" indent="0">
              <a:buNone/>
              <a:defRPr sz="2399" cap="all" spc="200" baseline="0">
                <a:solidFill>
                  <a:schemeClr val="tx2"/>
                </a:solidFill>
                <a:latin typeface="+mj-lt"/>
              </a:defRPr>
            </a:lvl1pPr>
            <a:lvl2pPr marL="457063" indent="0">
              <a:buNone/>
              <a:defRPr sz="1799">
                <a:solidFill>
                  <a:schemeClr val="tx1">
                    <a:tint val="75000"/>
                  </a:schemeClr>
                </a:solidFill>
              </a:defRPr>
            </a:lvl2pPr>
            <a:lvl3pPr marL="914126" indent="0">
              <a:buNone/>
              <a:defRPr sz="1600">
                <a:solidFill>
                  <a:schemeClr val="tx1">
                    <a:tint val="75000"/>
                  </a:schemeClr>
                </a:solidFill>
              </a:defRPr>
            </a:lvl3pPr>
            <a:lvl4pPr marL="1371189" indent="0">
              <a:buNone/>
              <a:defRPr sz="1400">
                <a:solidFill>
                  <a:schemeClr val="tx1">
                    <a:tint val="75000"/>
                  </a:schemeClr>
                </a:solidFill>
              </a:defRPr>
            </a:lvl4pPr>
            <a:lvl5pPr marL="1828251" indent="0">
              <a:buNone/>
              <a:defRPr sz="1400">
                <a:solidFill>
                  <a:schemeClr val="tx1">
                    <a:tint val="75000"/>
                  </a:schemeClr>
                </a:solidFill>
              </a:defRPr>
            </a:lvl5pPr>
            <a:lvl6pPr marL="2285314" indent="0">
              <a:buNone/>
              <a:defRPr sz="1400">
                <a:solidFill>
                  <a:schemeClr val="tx1">
                    <a:tint val="75000"/>
                  </a:schemeClr>
                </a:solidFill>
              </a:defRPr>
            </a:lvl6pPr>
            <a:lvl7pPr marL="2742377" indent="0">
              <a:buNone/>
              <a:defRPr sz="1400">
                <a:solidFill>
                  <a:schemeClr val="tx1">
                    <a:tint val="75000"/>
                  </a:schemeClr>
                </a:solidFill>
              </a:defRPr>
            </a:lvl7pPr>
            <a:lvl8pPr marL="3199440" indent="0">
              <a:buNone/>
              <a:defRPr sz="1400">
                <a:solidFill>
                  <a:schemeClr val="tx1">
                    <a:tint val="75000"/>
                  </a:schemeClr>
                </a:solidFill>
              </a:defRPr>
            </a:lvl8pPr>
            <a:lvl9pPr marL="3656503"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AFE8FB1-0A7A-443E-AAF7-31D4FA1AA312}" type="datetimeFigureOut">
              <a:rPr lang="en-US" smtClean="0"/>
              <a:t>2/20/25</a:t>
            </a:fld>
            <a:endParaRPr lang="en-US"/>
          </a:p>
        </p:txBody>
      </p:sp>
      <p:sp>
        <p:nvSpPr>
          <p:cNvPr id="5" name="Footer Placeholder 4"/>
          <p:cNvSpPr>
            <a:spLocks noGrp="1"/>
          </p:cNvSpPr>
          <p:nvPr>
            <p:ph type="ftr" sz="quarter" idx="11"/>
          </p:nvPr>
        </p:nvSpPr>
        <p:spPr/>
        <p:txBody>
          <a:bodyPr/>
          <a:lstStyle/>
          <a:p>
            <a:endParaRPr lang="en-KE"/>
          </a:p>
        </p:txBody>
      </p:sp>
      <p:sp>
        <p:nvSpPr>
          <p:cNvPr id="6" name="Slide Number Placeholder 5"/>
          <p:cNvSpPr>
            <a:spLocks noGrp="1"/>
          </p:cNvSpPr>
          <p:nvPr>
            <p:ph type="sldNum" sz="quarter" idx="12"/>
          </p:nvPr>
        </p:nvSpPr>
        <p:spPr/>
        <p:txBody>
          <a:bodyPr/>
          <a:lstStyle/>
          <a:p>
            <a:fld id="{25BA54BD-C84D-46CE-8B72-31BFB26ABA43}" type="slidenum">
              <a:rPr lang="en-KE" smtClean="0"/>
              <a:t>‹#›</a:t>
            </a:fld>
            <a:endParaRPr lang="en-KE"/>
          </a:p>
        </p:txBody>
      </p:sp>
      <p:cxnSp>
        <p:nvCxnSpPr>
          <p:cNvPr id="9" name="Straight Connector 8"/>
          <p:cNvCxnSpPr/>
          <p:nvPr/>
        </p:nvCxnSpPr>
        <p:spPr>
          <a:xfrm>
            <a:off x="1207344" y="4343400"/>
            <a:ext cx="9872948"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430997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6994" y="286604"/>
            <a:ext cx="10055781"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6993" y="1845734"/>
            <a:ext cx="4936474"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6301" y="1845735"/>
            <a:ext cx="4936474"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AFE8FB1-0A7A-443E-AAF7-31D4FA1AA312}" type="datetimeFigureOut">
              <a:rPr lang="en-US" smtClean="0"/>
              <a:t>2/20/25</a:t>
            </a:fld>
            <a:endParaRPr lang="en-US"/>
          </a:p>
        </p:txBody>
      </p:sp>
      <p:sp>
        <p:nvSpPr>
          <p:cNvPr id="6" name="Footer Placeholder 5"/>
          <p:cNvSpPr>
            <a:spLocks noGrp="1"/>
          </p:cNvSpPr>
          <p:nvPr>
            <p:ph type="ftr" sz="quarter" idx="11"/>
          </p:nvPr>
        </p:nvSpPr>
        <p:spPr/>
        <p:txBody>
          <a:bodyPr/>
          <a:lstStyle/>
          <a:p>
            <a:endParaRPr lang="en-KE"/>
          </a:p>
        </p:txBody>
      </p:sp>
      <p:sp>
        <p:nvSpPr>
          <p:cNvPr id="7" name="Slide Number Placeholder 6"/>
          <p:cNvSpPr>
            <a:spLocks noGrp="1"/>
          </p:cNvSpPr>
          <p:nvPr>
            <p:ph type="sldNum" sz="quarter" idx="12"/>
          </p:nvPr>
        </p:nvSpPr>
        <p:spPr/>
        <p:txBody>
          <a:bodyPr/>
          <a:lstStyle/>
          <a:p>
            <a:fld id="{25BA54BD-C84D-46CE-8B72-31BFB26ABA43}" type="slidenum">
              <a:rPr lang="en-KE" smtClean="0"/>
              <a:t>‹#›</a:t>
            </a:fld>
            <a:endParaRPr lang="en-KE"/>
          </a:p>
        </p:txBody>
      </p:sp>
    </p:spTree>
    <p:extLst>
      <p:ext uri="{BB962C8B-B14F-4D97-AF65-F5344CB8AC3E}">
        <p14:creationId xmlns:p14="http://schemas.microsoft.com/office/powerpoint/2010/main" val="24730601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6994" y="286604"/>
            <a:ext cx="10055781"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6994" y="1846052"/>
            <a:ext cx="4936474" cy="736282"/>
          </a:xfrm>
        </p:spPr>
        <p:txBody>
          <a:bodyPr lIns="91440" rIns="91440" anchor="ctr">
            <a:normAutofit/>
          </a:bodyPr>
          <a:lstStyle>
            <a:lvl1pPr marL="0" indent="0">
              <a:buNone/>
              <a:defRPr sz="1999" b="0" cap="all" baseline="0">
                <a:solidFill>
                  <a:schemeClr val="tx2"/>
                </a:solidFill>
              </a:defRPr>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US"/>
              <a:t>Click to edit Master text styles</a:t>
            </a:r>
          </a:p>
        </p:txBody>
      </p:sp>
      <p:sp>
        <p:nvSpPr>
          <p:cNvPr id="4" name="Content Placeholder 3"/>
          <p:cNvSpPr>
            <a:spLocks noGrp="1"/>
          </p:cNvSpPr>
          <p:nvPr>
            <p:ph sz="half" idx="2"/>
          </p:nvPr>
        </p:nvSpPr>
        <p:spPr>
          <a:xfrm>
            <a:off x="1096994" y="2582334"/>
            <a:ext cx="4936474"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6301" y="1846052"/>
            <a:ext cx="4936474" cy="736282"/>
          </a:xfrm>
        </p:spPr>
        <p:txBody>
          <a:bodyPr lIns="91440" rIns="91440" anchor="ctr">
            <a:normAutofit/>
          </a:bodyPr>
          <a:lstStyle>
            <a:lvl1pPr marL="0" indent="0">
              <a:buNone/>
              <a:defRPr sz="1999" b="0" cap="all" baseline="0">
                <a:solidFill>
                  <a:schemeClr val="tx2"/>
                </a:solidFill>
              </a:defRPr>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6301" y="2582334"/>
            <a:ext cx="4936474"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AFE8FB1-0A7A-443E-AAF7-31D4FA1AA312}" type="datetimeFigureOut">
              <a:rPr lang="en-US" smtClean="0"/>
              <a:t>2/20/25</a:t>
            </a:fld>
            <a:endParaRPr lang="en-US"/>
          </a:p>
        </p:txBody>
      </p:sp>
      <p:sp>
        <p:nvSpPr>
          <p:cNvPr id="8" name="Footer Placeholder 7"/>
          <p:cNvSpPr>
            <a:spLocks noGrp="1"/>
          </p:cNvSpPr>
          <p:nvPr>
            <p:ph type="ftr" sz="quarter" idx="11"/>
          </p:nvPr>
        </p:nvSpPr>
        <p:spPr/>
        <p:txBody>
          <a:bodyPr/>
          <a:lstStyle/>
          <a:p>
            <a:endParaRPr lang="en-KE"/>
          </a:p>
        </p:txBody>
      </p:sp>
      <p:sp>
        <p:nvSpPr>
          <p:cNvPr id="9" name="Slide Number Placeholder 8"/>
          <p:cNvSpPr>
            <a:spLocks noGrp="1"/>
          </p:cNvSpPr>
          <p:nvPr>
            <p:ph type="sldNum" sz="quarter" idx="12"/>
          </p:nvPr>
        </p:nvSpPr>
        <p:spPr/>
        <p:txBody>
          <a:bodyPr/>
          <a:lstStyle/>
          <a:p>
            <a:fld id="{25BA54BD-C84D-46CE-8B72-31BFB26ABA43}" type="slidenum">
              <a:rPr lang="en-KE" smtClean="0"/>
              <a:t>‹#›</a:t>
            </a:fld>
            <a:endParaRPr lang="en-KE"/>
          </a:p>
        </p:txBody>
      </p:sp>
    </p:spTree>
    <p:extLst>
      <p:ext uri="{BB962C8B-B14F-4D97-AF65-F5344CB8AC3E}">
        <p14:creationId xmlns:p14="http://schemas.microsoft.com/office/powerpoint/2010/main" val="28517394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AFE8FB1-0A7A-443E-AAF7-31D4FA1AA312}" type="datetimeFigureOut">
              <a:rPr lang="en-US" smtClean="0"/>
              <a:t>2/20/25</a:t>
            </a:fld>
            <a:endParaRPr lang="en-US"/>
          </a:p>
        </p:txBody>
      </p:sp>
      <p:sp>
        <p:nvSpPr>
          <p:cNvPr id="4" name="Footer Placeholder 3"/>
          <p:cNvSpPr>
            <a:spLocks noGrp="1"/>
          </p:cNvSpPr>
          <p:nvPr>
            <p:ph type="ftr" sz="quarter" idx="11"/>
          </p:nvPr>
        </p:nvSpPr>
        <p:spPr/>
        <p:txBody>
          <a:bodyPr/>
          <a:lstStyle/>
          <a:p>
            <a:endParaRPr lang="en-KE"/>
          </a:p>
        </p:txBody>
      </p:sp>
      <p:sp>
        <p:nvSpPr>
          <p:cNvPr id="5" name="Slide Number Placeholder 4"/>
          <p:cNvSpPr>
            <a:spLocks noGrp="1"/>
          </p:cNvSpPr>
          <p:nvPr>
            <p:ph type="sldNum" sz="quarter" idx="12"/>
          </p:nvPr>
        </p:nvSpPr>
        <p:spPr/>
        <p:txBody>
          <a:bodyPr/>
          <a:lstStyle/>
          <a:p>
            <a:fld id="{25BA54BD-C84D-46CE-8B72-31BFB26ABA43}" type="slidenum">
              <a:rPr lang="en-KE" smtClean="0"/>
              <a:t>‹#›</a:t>
            </a:fld>
            <a:endParaRPr lang="en-KE"/>
          </a:p>
        </p:txBody>
      </p:sp>
    </p:spTree>
    <p:extLst>
      <p:ext uri="{BB962C8B-B14F-4D97-AF65-F5344CB8AC3E}">
        <p14:creationId xmlns:p14="http://schemas.microsoft.com/office/powerpoint/2010/main" val="24408819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565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5651"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9AFE8FB1-0A7A-443E-AAF7-31D4FA1AA312}" type="datetimeFigureOut">
              <a:rPr lang="en-US" smtClean="0"/>
              <a:t>2/20/25</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KE"/>
          </a:p>
        </p:txBody>
      </p:sp>
      <p:sp>
        <p:nvSpPr>
          <p:cNvPr id="9" name="Slide Number Placeholder 8"/>
          <p:cNvSpPr>
            <a:spLocks noGrp="1"/>
          </p:cNvSpPr>
          <p:nvPr>
            <p:ph type="sldNum" sz="quarter" idx="12"/>
          </p:nvPr>
        </p:nvSpPr>
        <p:spPr/>
        <p:txBody>
          <a:bodyPr/>
          <a:lstStyle/>
          <a:p>
            <a:fld id="{25BA54BD-C84D-46CE-8B72-31BFB26ABA43}" type="slidenum">
              <a:rPr lang="en-KE" smtClean="0"/>
              <a:t>‹#›</a:t>
            </a:fld>
            <a:endParaRPr lang="en-KE"/>
          </a:p>
        </p:txBody>
      </p:sp>
    </p:spTree>
    <p:extLst>
      <p:ext uri="{BB962C8B-B14F-4D97-AF65-F5344CB8AC3E}">
        <p14:creationId xmlns:p14="http://schemas.microsoft.com/office/powerpoint/2010/main" val="11622727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7" y="0"/>
            <a:ext cx="4049736"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39019" y="0"/>
            <a:ext cx="6399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081" y="594359"/>
            <a:ext cx="3199567" cy="2286000"/>
          </a:xfrm>
        </p:spPr>
        <p:txBody>
          <a:bodyPr anchor="b">
            <a:normAutofit/>
          </a:bodyPr>
          <a:lstStyle>
            <a:lvl1pPr>
              <a:defRPr sz="3599"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799350" y="731520"/>
            <a:ext cx="6490549"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081" y="2926080"/>
            <a:ext cx="3199567" cy="3379124"/>
          </a:xfrm>
        </p:spPr>
        <p:txBody>
          <a:bodyPr lIns="91440" rIns="91440">
            <a:normAutofit/>
          </a:bodyPr>
          <a:lstStyle>
            <a:lvl1pPr marL="0" indent="0">
              <a:buNone/>
              <a:defRPr sz="1500">
                <a:solidFill>
                  <a:srgbClr val="FFFFFF"/>
                </a:solidFill>
              </a:defRPr>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391" y="6459786"/>
            <a:ext cx="2617828" cy="365125"/>
          </a:xfrm>
        </p:spPr>
        <p:txBody>
          <a:bodyPr/>
          <a:lstStyle>
            <a:lvl1pPr algn="l">
              <a:defRPr/>
            </a:lvl1pPr>
          </a:lstStyle>
          <a:p>
            <a:fld id="{9AFE8FB1-0A7A-443E-AAF7-31D4FA1AA312}" type="datetimeFigureOut">
              <a:rPr lang="en-US" smtClean="0"/>
              <a:t>2/20/25</a:t>
            </a:fld>
            <a:endParaRPr lang="en-US"/>
          </a:p>
        </p:txBody>
      </p:sp>
      <p:sp>
        <p:nvSpPr>
          <p:cNvPr id="6" name="Footer Placeholder 5"/>
          <p:cNvSpPr>
            <a:spLocks noGrp="1"/>
          </p:cNvSpPr>
          <p:nvPr>
            <p:ph type="ftr" sz="quarter" idx="11"/>
          </p:nvPr>
        </p:nvSpPr>
        <p:spPr>
          <a:xfrm>
            <a:off x="4799350" y="6459786"/>
            <a:ext cx="4646990" cy="365125"/>
          </a:xfrm>
        </p:spPr>
        <p:txBody>
          <a:bodyPr/>
          <a:lstStyle>
            <a:lvl1pPr algn="l">
              <a:defRPr>
                <a:solidFill>
                  <a:schemeClr val="tx2"/>
                </a:solidFill>
              </a:defRPr>
            </a:lvl1pPr>
          </a:lstStyle>
          <a:p>
            <a:endParaRPr lang="en-KE"/>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25BA54BD-C84D-46CE-8B72-31BFB26ABA43}" type="slidenum">
              <a:rPr lang="en-KE" smtClean="0"/>
              <a:t>‹#›</a:t>
            </a:fld>
            <a:endParaRPr lang="en-KE"/>
          </a:p>
        </p:txBody>
      </p:sp>
    </p:spTree>
    <p:extLst>
      <p:ext uri="{BB962C8B-B14F-4D97-AF65-F5344CB8AC3E}">
        <p14:creationId xmlns:p14="http://schemas.microsoft.com/office/powerpoint/2010/main" val="40482419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5651"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5651"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6994" y="5074920"/>
            <a:ext cx="10110630" cy="822960"/>
          </a:xfrm>
        </p:spPr>
        <p:txBody>
          <a:bodyPr lIns="91440" tIns="0" rIns="91440" bIns="0" anchor="b">
            <a:noAutofit/>
          </a:bodyPr>
          <a:lstStyle>
            <a:lvl1pPr>
              <a:defRPr sz="3599"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88810" cy="4915076"/>
          </a:xfrm>
          <a:blipFill>
            <a:blip r:embed="rId2"/>
            <a:stretch>
              <a:fillRect/>
            </a:stretch>
          </a:blipFill>
        </p:spPr>
        <p:txBody>
          <a:bodyPr lIns="457200" tIns="457200" anchor="t"/>
          <a:lstStyle>
            <a:lvl1pPr marL="0" indent="0">
              <a:buNone/>
              <a:defRPr sz="3199">
                <a:solidFill>
                  <a:schemeClr val="bg1"/>
                </a:solidFill>
              </a:defRPr>
            </a:lvl1pPr>
            <a:lvl2pPr marL="457063" indent="0">
              <a:buNone/>
              <a:defRPr sz="2799"/>
            </a:lvl2pPr>
            <a:lvl3pPr marL="914126" indent="0">
              <a:buNone/>
              <a:defRPr sz="2399"/>
            </a:lvl3pPr>
            <a:lvl4pPr marL="1371189" indent="0">
              <a:buNone/>
              <a:defRPr sz="1999"/>
            </a:lvl4pPr>
            <a:lvl5pPr marL="1828251" indent="0">
              <a:buNone/>
              <a:defRPr sz="1999"/>
            </a:lvl5pPr>
            <a:lvl6pPr marL="2285314" indent="0">
              <a:buNone/>
              <a:defRPr sz="1999"/>
            </a:lvl6pPr>
            <a:lvl7pPr marL="2742377" indent="0">
              <a:buNone/>
              <a:defRPr sz="1999"/>
            </a:lvl7pPr>
            <a:lvl8pPr marL="3199440" indent="0">
              <a:buNone/>
              <a:defRPr sz="1999"/>
            </a:lvl8pPr>
            <a:lvl9pPr marL="3656503" indent="0">
              <a:buNone/>
              <a:defRPr sz="1999"/>
            </a:lvl9pPr>
          </a:lstStyle>
          <a:p>
            <a:r>
              <a:rPr lang="en-US"/>
              <a:t>Click icon to add picture</a:t>
            </a:r>
            <a:endParaRPr lang="en-US" dirty="0"/>
          </a:p>
        </p:txBody>
      </p:sp>
      <p:sp>
        <p:nvSpPr>
          <p:cNvPr id="4" name="Text Placeholder 3"/>
          <p:cNvSpPr>
            <a:spLocks noGrp="1"/>
          </p:cNvSpPr>
          <p:nvPr>
            <p:ph type="body" sz="half" idx="2"/>
          </p:nvPr>
        </p:nvSpPr>
        <p:spPr>
          <a:xfrm>
            <a:off x="1096994" y="5907023"/>
            <a:ext cx="1011063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AFE8FB1-0A7A-443E-AAF7-31D4FA1AA312}" type="datetimeFigureOut">
              <a:rPr lang="en-US" smtClean="0"/>
              <a:t>2/20/25</a:t>
            </a:fld>
            <a:endParaRPr lang="en-US"/>
          </a:p>
        </p:txBody>
      </p:sp>
      <p:sp>
        <p:nvSpPr>
          <p:cNvPr id="6" name="Footer Placeholder 5"/>
          <p:cNvSpPr>
            <a:spLocks noGrp="1"/>
          </p:cNvSpPr>
          <p:nvPr>
            <p:ph type="ftr" sz="quarter" idx="11"/>
          </p:nvPr>
        </p:nvSpPr>
        <p:spPr/>
        <p:txBody>
          <a:bodyPr/>
          <a:lstStyle/>
          <a:p>
            <a:endParaRPr lang="en-KE"/>
          </a:p>
        </p:txBody>
      </p:sp>
      <p:sp>
        <p:nvSpPr>
          <p:cNvPr id="7" name="Slide Number Placeholder 6"/>
          <p:cNvSpPr>
            <a:spLocks noGrp="1"/>
          </p:cNvSpPr>
          <p:nvPr>
            <p:ph type="sldNum" sz="quarter" idx="12"/>
          </p:nvPr>
        </p:nvSpPr>
        <p:spPr/>
        <p:txBody>
          <a:bodyPr/>
          <a:lstStyle/>
          <a:p>
            <a:fld id="{25BA54BD-C84D-46CE-8B72-31BFB26ABA43}" type="slidenum">
              <a:rPr lang="en-KE" smtClean="0"/>
              <a:t>‹#›</a:t>
            </a:fld>
            <a:endParaRPr lang="en-KE"/>
          </a:p>
        </p:txBody>
      </p:sp>
    </p:spTree>
    <p:extLst>
      <p:ext uri="{BB962C8B-B14F-4D97-AF65-F5344CB8AC3E}">
        <p14:creationId xmlns:p14="http://schemas.microsoft.com/office/powerpoint/2010/main" val="10878538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AFE8FB1-0A7A-443E-AAF7-31D4FA1AA312}" type="datetimeFigureOut">
              <a:rPr lang="en-US" smtClean="0"/>
              <a:t>2/20/25</a:t>
            </a:fld>
            <a:endParaRPr lang="en-US"/>
          </a:p>
        </p:txBody>
      </p:sp>
      <p:sp>
        <p:nvSpPr>
          <p:cNvPr id="5" name="Footer Placeholder 4"/>
          <p:cNvSpPr>
            <a:spLocks noGrp="1"/>
          </p:cNvSpPr>
          <p:nvPr>
            <p:ph type="ftr" sz="quarter" idx="11"/>
          </p:nvPr>
        </p:nvSpPr>
        <p:spPr/>
        <p:txBody>
          <a:bodyPr/>
          <a:lstStyle/>
          <a:p>
            <a:endParaRPr lang="en-KE"/>
          </a:p>
        </p:txBody>
      </p:sp>
      <p:sp>
        <p:nvSpPr>
          <p:cNvPr id="6" name="Slide Number Placeholder 5"/>
          <p:cNvSpPr>
            <a:spLocks noGrp="1"/>
          </p:cNvSpPr>
          <p:nvPr>
            <p:ph type="sldNum" sz="quarter" idx="12"/>
          </p:nvPr>
        </p:nvSpPr>
        <p:spPr/>
        <p:txBody>
          <a:bodyPr/>
          <a:lstStyle/>
          <a:p>
            <a:fld id="{25BA54BD-C84D-46CE-8B72-31BFB26ABA43}" type="slidenum">
              <a:rPr lang="en-KE" smtClean="0"/>
              <a:t>‹#›</a:t>
            </a:fld>
            <a:endParaRPr lang="en-KE"/>
          </a:p>
        </p:txBody>
      </p:sp>
    </p:spTree>
    <p:extLst>
      <p:ext uri="{BB962C8B-B14F-4D97-AF65-F5344CB8AC3E}">
        <p14:creationId xmlns:p14="http://schemas.microsoft.com/office/powerpoint/2010/main" val="9769024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565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5651"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2628" y="414779"/>
            <a:ext cx="2628215"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7982" y="414778"/>
            <a:ext cx="7732286"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AFE8FB1-0A7A-443E-AAF7-31D4FA1AA312}" type="datetimeFigureOut">
              <a:rPr lang="en-US" smtClean="0"/>
              <a:t>2/20/25</a:t>
            </a:fld>
            <a:endParaRPr lang="en-US"/>
          </a:p>
        </p:txBody>
      </p:sp>
      <p:sp>
        <p:nvSpPr>
          <p:cNvPr id="5" name="Footer Placeholder 4"/>
          <p:cNvSpPr>
            <a:spLocks noGrp="1"/>
          </p:cNvSpPr>
          <p:nvPr>
            <p:ph type="ftr" sz="quarter" idx="11"/>
          </p:nvPr>
        </p:nvSpPr>
        <p:spPr/>
        <p:txBody>
          <a:bodyPr/>
          <a:lstStyle/>
          <a:p>
            <a:endParaRPr lang="en-KE"/>
          </a:p>
        </p:txBody>
      </p:sp>
      <p:sp>
        <p:nvSpPr>
          <p:cNvPr id="6" name="Slide Number Placeholder 5"/>
          <p:cNvSpPr>
            <a:spLocks noGrp="1"/>
          </p:cNvSpPr>
          <p:nvPr>
            <p:ph type="sldNum" sz="quarter" idx="12"/>
          </p:nvPr>
        </p:nvSpPr>
        <p:spPr/>
        <p:txBody>
          <a:bodyPr/>
          <a:lstStyle/>
          <a:p>
            <a:fld id="{25BA54BD-C84D-46CE-8B72-31BFB26ABA43}" type="slidenum">
              <a:rPr lang="en-KE" smtClean="0"/>
              <a:t>‹#›</a:t>
            </a:fld>
            <a:endParaRPr lang="en-KE"/>
          </a:p>
        </p:txBody>
      </p:sp>
    </p:spTree>
    <p:extLst>
      <p:ext uri="{BB962C8B-B14F-4D97-AF65-F5344CB8AC3E}">
        <p14:creationId xmlns:p14="http://schemas.microsoft.com/office/powerpoint/2010/main" val="3367419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88826"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6994" y="286604"/>
            <a:ext cx="10055781"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6994" y="1845734"/>
            <a:ext cx="10055781"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6995" y="6459786"/>
            <a:ext cx="2471627" cy="365125"/>
          </a:xfrm>
          <a:prstGeom prst="rect">
            <a:avLst/>
          </a:prstGeom>
        </p:spPr>
        <p:txBody>
          <a:bodyPr vert="horz" lIns="91440" tIns="45720" rIns="91440" bIns="45720" rtlCol="0" anchor="ctr"/>
          <a:lstStyle>
            <a:lvl1pPr algn="l">
              <a:defRPr sz="900">
                <a:solidFill>
                  <a:srgbClr val="FFFFFF"/>
                </a:solidFill>
              </a:defRPr>
            </a:lvl1pPr>
          </a:lstStyle>
          <a:p>
            <a:fld id="{9AFE8FB1-0A7A-443E-AAF7-31D4FA1AA312}" type="datetimeFigureOut">
              <a:rPr lang="en-US" smtClean="0"/>
              <a:pPr/>
              <a:t>2/20/25</a:t>
            </a:fld>
            <a:endParaRPr lang="en-US" dirty="0"/>
          </a:p>
        </p:txBody>
      </p:sp>
      <p:sp>
        <p:nvSpPr>
          <p:cNvPr id="5" name="Footer Placeholder 4"/>
          <p:cNvSpPr>
            <a:spLocks noGrp="1"/>
          </p:cNvSpPr>
          <p:nvPr>
            <p:ph type="ftr" sz="quarter" idx="3"/>
          </p:nvPr>
        </p:nvSpPr>
        <p:spPr>
          <a:xfrm>
            <a:off x="3685225" y="6459786"/>
            <a:ext cx="4821548"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9897880" y="6459786"/>
            <a:ext cx="1311683" cy="365125"/>
          </a:xfrm>
          <a:prstGeom prst="rect">
            <a:avLst/>
          </a:prstGeom>
        </p:spPr>
        <p:txBody>
          <a:bodyPr vert="horz" lIns="91440" tIns="45720" rIns="91440" bIns="45720" rtlCol="0" anchor="ctr"/>
          <a:lstStyle>
            <a:lvl1pPr algn="r">
              <a:defRPr sz="1050">
                <a:solidFill>
                  <a:srgbClr val="FFFFFF"/>
                </a:solidFill>
              </a:defRPr>
            </a:lvl1pPr>
          </a:lstStyle>
          <a:p>
            <a:fld id="{25BA54BD-C84D-46CE-8B72-31BFB26ABA43}" type="slidenum">
              <a:rPr lang="en-US" smtClean="0"/>
              <a:pPr/>
              <a:t>‹#›</a:t>
            </a:fld>
            <a:endParaRPr lang="en-US"/>
          </a:p>
        </p:txBody>
      </p:sp>
      <p:cxnSp>
        <p:nvCxnSpPr>
          <p:cNvPr id="10" name="Straight Connector 9"/>
          <p:cNvCxnSpPr/>
          <p:nvPr/>
        </p:nvCxnSpPr>
        <p:spPr>
          <a:xfrm>
            <a:off x="1193221" y="1737845"/>
            <a:ext cx="9964364"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2900988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126" rtl="0" eaLnBrk="1" latinLnBrk="0" hangingPunct="1">
        <a:lnSpc>
          <a:spcPct val="85000"/>
        </a:lnSpc>
        <a:spcBef>
          <a:spcPct val="0"/>
        </a:spcBef>
        <a:buNone/>
        <a:defRPr sz="4799" kern="1200" spc="-50" baseline="0">
          <a:solidFill>
            <a:schemeClr val="tx1">
              <a:lumMod val="75000"/>
              <a:lumOff val="25000"/>
            </a:schemeClr>
          </a:solidFill>
          <a:latin typeface="+mj-lt"/>
          <a:ea typeface="+mj-ea"/>
          <a:cs typeface="+mj-cs"/>
        </a:defRPr>
      </a:lvl1pPr>
    </p:titleStyle>
    <p:bodyStyle>
      <a:lvl1pPr marL="91413" indent="-91413" algn="l" defTabSz="914126"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1999" kern="1200">
          <a:solidFill>
            <a:schemeClr val="tx1">
              <a:lumMod val="75000"/>
              <a:lumOff val="25000"/>
            </a:schemeClr>
          </a:solidFill>
          <a:latin typeface="+mn-lt"/>
          <a:ea typeface="+mn-ea"/>
          <a:cs typeface="+mn-cs"/>
        </a:defRPr>
      </a:lvl1pPr>
      <a:lvl2pPr marL="383933" indent="-182825" algn="l" defTabSz="914126" rtl="0" eaLnBrk="1" latinLnBrk="0" hangingPunct="1">
        <a:lnSpc>
          <a:spcPct val="90000"/>
        </a:lnSpc>
        <a:spcBef>
          <a:spcPts val="200"/>
        </a:spcBef>
        <a:spcAft>
          <a:spcPts val="400"/>
        </a:spcAft>
        <a:buClr>
          <a:schemeClr val="accent1"/>
        </a:buClr>
        <a:buFont typeface="Calibri" pitchFamily="34" charset="0"/>
        <a:buChar char="◦"/>
        <a:defRPr sz="1799" kern="1200">
          <a:solidFill>
            <a:schemeClr val="tx1">
              <a:lumMod val="75000"/>
              <a:lumOff val="25000"/>
            </a:schemeClr>
          </a:solidFill>
          <a:latin typeface="+mn-lt"/>
          <a:ea typeface="+mn-ea"/>
          <a:cs typeface="+mn-cs"/>
        </a:defRPr>
      </a:lvl2pPr>
      <a:lvl3pPr marL="566758" indent="-182825" algn="l" defTabSz="914126"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583" indent="-182825" algn="l" defTabSz="914126"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408" indent="-182825" algn="l" defTabSz="914126"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099670" indent="-228531" algn="l" defTabSz="914126"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299610" indent="-228531" algn="l" defTabSz="914126"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499550" indent="-228531" algn="l" defTabSz="914126"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699490" indent="-228531" algn="l" defTabSz="914126"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126" rtl="0" eaLnBrk="1" latinLnBrk="0" hangingPunct="1">
        <a:defRPr sz="1799" kern="1200">
          <a:solidFill>
            <a:schemeClr val="tx1"/>
          </a:solidFill>
          <a:latin typeface="+mn-lt"/>
          <a:ea typeface="+mn-ea"/>
          <a:cs typeface="+mn-cs"/>
        </a:defRPr>
      </a:lvl1pPr>
      <a:lvl2pPr marL="457063" algn="l" defTabSz="914126" rtl="0" eaLnBrk="1" latinLnBrk="0" hangingPunct="1">
        <a:defRPr sz="1799" kern="1200">
          <a:solidFill>
            <a:schemeClr val="tx1"/>
          </a:solidFill>
          <a:latin typeface="+mn-lt"/>
          <a:ea typeface="+mn-ea"/>
          <a:cs typeface="+mn-cs"/>
        </a:defRPr>
      </a:lvl2pPr>
      <a:lvl3pPr marL="914126" algn="l" defTabSz="914126" rtl="0" eaLnBrk="1" latinLnBrk="0" hangingPunct="1">
        <a:defRPr sz="1799" kern="1200">
          <a:solidFill>
            <a:schemeClr val="tx1"/>
          </a:solidFill>
          <a:latin typeface="+mn-lt"/>
          <a:ea typeface="+mn-ea"/>
          <a:cs typeface="+mn-cs"/>
        </a:defRPr>
      </a:lvl3pPr>
      <a:lvl4pPr marL="1371189" algn="l" defTabSz="914126" rtl="0" eaLnBrk="1" latinLnBrk="0" hangingPunct="1">
        <a:defRPr sz="1799" kern="1200">
          <a:solidFill>
            <a:schemeClr val="tx1"/>
          </a:solidFill>
          <a:latin typeface="+mn-lt"/>
          <a:ea typeface="+mn-ea"/>
          <a:cs typeface="+mn-cs"/>
        </a:defRPr>
      </a:lvl4pPr>
      <a:lvl5pPr marL="1828251" algn="l" defTabSz="914126" rtl="0" eaLnBrk="1" latinLnBrk="0" hangingPunct="1">
        <a:defRPr sz="1799" kern="1200">
          <a:solidFill>
            <a:schemeClr val="tx1"/>
          </a:solidFill>
          <a:latin typeface="+mn-lt"/>
          <a:ea typeface="+mn-ea"/>
          <a:cs typeface="+mn-cs"/>
        </a:defRPr>
      </a:lvl5pPr>
      <a:lvl6pPr marL="2285314" algn="l" defTabSz="914126" rtl="0" eaLnBrk="1" latinLnBrk="0" hangingPunct="1">
        <a:defRPr sz="1799" kern="1200">
          <a:solidFill>
            <a:schemeClr val="tx1"/>
          </a:solidFill>
          <a:latin typeface="+mn-lt"/>
          <a:ea typeface="+mn-ea"/>
          <a:cs typeface="+mn-cs"/>
        </a:defRPr>
      </a:lvl6pPr>
      <a:lvl7pPr marL="2742377" algn="l" defTabSz="914126" rtl="0" eaLnBrk="1" latinLnBrk="0" hangingPunct="1">
        <a:defRPr sz="1799" kern="1200">
          <a:solidFill>
            <a:schemeClr val="tx1"/>
          </a:solidFill>
          <a:latin typeface="+mn-lt"/>
          <a:ea typeface="+mn-ea"/>
          <a:cs typeface="+mn-cs"/>
        </a:defRPr>
      </a:lvl7pPr>
      <a:lvl8pPr marL="3199440" algn="l" defTabSz="914126" rtl="0" eaLnBrk="1" latinLnBrk="0" hangingPunct="1">
        <a:defRPr sz="1799" kern="1200">
          <a:solidFill>
            <a:schemeClr val="tx1"/>
          </a:solidFill>
          <a:latin typeface="+mn-lt"/>
          <a:ea typeface="+mn-ea"/>
          <a:cs typeface="+mn-cs"/>
        </a:defRPr>
      </a:lvl8pPr>
      <a:lvl9pPr marL="3656503" algn="l" defTabSz="914126" rtl="0" eaLnBrk="1" latinLnBrk="0" hangingPunct="1">
        <a:defRPr sz="1799"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doi.org/10.4018/979-8-3693-7909-7.ch003" TargetMode="External"/><Relationship Id="rId7" Type="http://schemas.openxmlformats.org/officeDocument/2006/relationships/hyperlink" Target="https://doi.org/10.4324/9781003488248-15"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hyperlink" Target="http://orcid.org/0000-0002-7448-5261" TargetMode="External"/><Relationship Id="rId5" Type="http://schemas.openxmlformats.org/officeDocument/2006/relationships/hyperlink" Target="https://doi.org/10.1108/TR-09-2019-0360" TargetMode="External"/><Relationship Id="rId4" Type="http://schemas.openxmlformats.org/officeDocument/2006/relationships/hyperlink" Target="https://www.hilton.com/en/locations/united-kingdom/london/hilton-hote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00B5AE2-C5CC-499C-8F2D-249888BE2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1" name="Rectangle 10">
            <a:extLst>
              <a:ext uri="{FF2B5EF4-FFF2-40B4-BE49-F238E27FC236}">
                <a16:creationId xmlns:a16="http://schemas.microsoft.com/office/drawing/2014/main" id="{BA7A3698-B350-40E5-8475-9BCC41A089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12188825"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cxnSp>
        <p:nvCxnSpPr>
          <p:cNvPr id="13" name="Straight Connector 12">
            <a:extLst>
              <a:ext uri="{FF2B5EF4-FFF2-40B4-BE49-F238E27FC236}">
                <a16:creationId xmlns:a16="http://schemas.microsoft.com/office/drawing/2014/main" id="{0AC655C7-EC94-4BE6-84C8-2F9EFBBB27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221" y="1737845"/>
            <a:ext cx="9964364"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311973C2-EB8B-452A-A698-4A252FD3A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5"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180251" y="634946"/>
            <a:ext cx="6366484" cy="1450757"/>
          </a:xfrm>
        </p:spPr>
        <p:txBody>
          <a:bodyPr vert="horz" lIns="91440" tIns="45720" rIns="91440" bIns="45720" rtlCol="0" anchor="b">
            <a:normAutofit/>
          </a:bodyPr>
          <a:lstStyle/>
          <a:p>
            <a:pPr defTabSz="914400"/>
            <a:r>
              <a:rPr lang="en-US" sz="4800" b="1" kern="1200" spc="-50" baseline="0" dirty="0">
                <a:solidFill>
                  <a:schemeClr val="tx1">
                    <a:lumMod val="75000"/>
                    <a:lumOff val="25000"/>
                  </a:schemeClr>
                </a:solidFill>
                <a:latin typeface="+mj-lt"/>
                <a:ea typeface="+mj-ea"/>
                <a:cs typeface="+mj-cs"/>
              </a:rPr>
              <a:t>AI in Hospitality and Tourism</a:t>
            </a:r>
          </a:p>
        </p:txBody>
      </p:sp>
      <p:pic>
        <p:nvPicPr>
          <p:cNvPr id="5" name="Picture 4" descr="Aerial view of a city skyline">
            <a:extLst>
              <a:ext uri="{FF2B5EF4-FFF2-40B4-BE49-F238E27FC236}">
                <a16:creationId xmlns:a16="http://schemas.microsoft.com/office/drawing/2014/main" id="{B1525EFB-0258-AE1B-7C4B-F4E8937E5630}"/>
              </a:ext>
            </a:extLst>
          </p:cNvPr>
          <p:cNvPicPr>
            <a:picLocks noChangeAspect="1"/>
          </p:cNvPicPr>
          <p:nvPr/>
        </p:nvPicPr>
        <p:blipFill>
          <a:blip r:embed="rId3"/>
          <a:srcRect l="26787" r="28004" b="1"/>
          <a:stretch/>
        </p:blipFill>
        <p:spPr>
          <a:xfrm>
            <a:off x="20" y="-12128"/>
            <a:ext cx="4653063" cy="6870127"/>
          </a:xfrm>
          <a:prstGeom prst="rect">
            <a:avLst/>
          </a:prstGeom>
        </p:spPr>
      </p:pic>
      <p:cxnSp>
        <p:nvCxnSpPr>
          <p:cNvPr id="19" name="Straight Connector 18">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86240" y="2085703"/>
            <a:ext cx="6169079"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Subtitle 2"/>
          <p:cNvSpPr>
            <a:spLocks noGrp="1"/>
          </p:cNvSpPr>
          <p:nvPr>
            <p:ph type="subTitle" idx="1"/>
          </p:nvPr>
        </p:nvSpPr>
        <p:spPr>
          <a:xfrm>
            <a:off x="5180251" y="2198914"/>
            <a:ext cx="6366484" cy="3670180"/>
          </a:xfrm>
        </p:spPr>
        <p:txBody>
          <a:bodyPr vert="horz" lIns="0" tIns="45720" rIns="0" bIns="45720" rtlCol="0">
            <a:normAutofit/>
          </a:bodyPr>
          <a:lstStyle/>
          <a:p>
            <a:pPr defTabSz="914400"/>
            <a:r>
              <a:rPr lang="en-US" b="1" dirty="0">
                <a:solidFill>
                  <a:schemeClr val="tx1">
                    <a:lumMod val="75000"/>
                    <a:lumOff val="25000"/>
                  </a:schemeClr>
                </a:solidFill>
                <a:latin typeface="+mn-lt"/>
              </a:rPr>
              <a:t>Monica Lavric – 2121183</a:t>
            </a:r>
          </a:p>
          <a:p>
            <a:pPr defTabSz="914400"/>
            <a:endParaRPr lang="en-US" b="1" dirty="0">
              <a:solidFill>
                <a:schemeClr val="tx1">
                  <a:lumMod val="75000"/>
                  <a:lumOff val="25000"/>
                </a:schemeClr>
              </a:solidFill>
              <a:latin typeface="+mn-lt"/>
            </a:endParaRPr>
          </a:p>
          <a:p>
            <a:pPr defTabSz="914400"/>
            <a:r>
              <a:rPr lang="en-US" b="1" dirty="0">
                <a:solidFill>
                  <a:schemeClr val="tx1">
                    <a:lumMod val="75000"/>
                    <a:lumOff val="25000"/>
                  </a:schemeClr>
                </a:solidFill>
                <a:latin typeface="+mn-lt"/>
              </a:rPr>
              <a:t>Contemporary Themes in the hotel and hospitality sector – BMIh 6001 </a:t>
            </a:r>
          </a:p>
          <a:p>
            <a:pPr defTabSz="914400"/>
            <a:r>
              <a:rPr lang="en-US" b="1" dirty="0">
                <a:solidFill>
                  <a:schemeClr val="tx1">
                    <a:lumMod val="75000"/>
                    <a:lumOff val="25000"/>
                  </a:schemeClr>
                </a:solidFill>
                <a:latin typeface="+mn-lt"/>
              </a:rPr>
              <a:t>Lecturer: Dr ernest balutie wavei</a:t>
            </a:r>
          </a:p>
          <a:p>
            <a:pPr defTabSz="914400"/>
            <a:r>
              <a:rPr lang="en-US" b="1" dirty="0">
                <a:solidFill>
                  <a:schemeClr val="tx1">
                    <a:lumMod val="75000"/>
                    <a:lumOff val="25000"/>
                  </a:schemeClr>
                </a:solidFill>
                <a:latin typeface="+mn-lt"/>
              </a:rPr>
              <a:t>Date: 24/02/2025</a:t>
            </a:r>
          </a:p>
        </p:txBody>
      </p:sp>
    </p:spTree>
    <p:extLst>
      <p:ext uri="{BB962C8B-B14F-4D97-AF65-F5344CB8AC3E}">
        <p14:creationId xmlns:p14="http://schemas.microsoft.com/office/powerpoint/2010/main" val="19201110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itle 12"/>
          <p:cNvSpPr>
            <a:spLocks noGrp="1"/>
          </p:cNvSpPr>
          <p:nvPr>
            <p:ph type="title"/>
          </p:nvPr>
        </p:nvSpPr>
        <p:spPr>
          <a:xfrm>
            <a:off x="7857438" y="634946"/>
            <a:ext cx="3689296" cy="1450757"/>
          </a:xfrm>
        </p:spPr>
        <p:txBody>
          <a:bodyPr>
            <a:normAutofit/>
          </a:bodyPr>
          <a:lstStyle/>
          <a:p>
            <a:r>
              <a:rPr lang="en-US" b="1"/>
              <a:t>Introduction</a:t>
            </a:r>
          </a:p>
        </p:txBody>
      </p:sp>
      <p:pic>
        <p:nvPicPr>
          <p:cNvPr id="16" name="Picture 15" descr="A robot using a laptop sitting on a blue chair">
            <a:extLst>
              <a:ext uri="{FF2B5EF4-FFF2-40B4-BE49-F238E27FC236}">
                <a16:creationId xmlns:a16="http://schemas.microsoft.com/office/drawing/2014/main" id="{40BB3DAC-834A-24FE-4AF6-3E48984D39E4}"/>
              </a:ext>
            </a:extLst>
          </p:cNvPr>
          <p:cNvPicPr>
            <a:picLocks noChangeAspect="1"/>
          </p:cNvPicPr>
          <p:nvPr/>
        </p:nvPicPr>
        <p:blipFill>
          <a:blip r:embed="rId3"/>
          <a:srcRect l="26882" r="2" b="2"/>
          <a:stretch/>
        </p:blipFill>
        <p:spPr>
          <a:xfrm>
            <a:off x="633833" y="640081"/>
            <a:ext cx="6908002" cy="5314406"/>
          </a:xfrm>
          <a:prstGeom prst="rect">
            <a:avLst/>
          </a:prstGeom>
        </p:spPr>
      </p:pic>
      <p:cxnSp>
        <p:nvCxnSpPr>
          <p:cNvPr id="37" name="Straight Connector 36">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90087" y="2085703"/>
            <a:ext cx="3565232"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14" name="Content Placeholder 13"/>
          <p:cNvSpPr>
            <a:spLocks noGrp="1"/>
          </p:cNvSpPr>
          <p:nvPr>
            <p:ph idx="1"/>
          </p:nvPr>
        </p:nvSpPr>
        <p:spPr>
          <a:xfrm>
            <a:off x="7857438" y="2198913"/>
            <a:ext cx="3689296" cy="3755565"/>
          </a:xfrm>
        </p:spPr>
        <p:txBody>
          <a:bodyPr>
            <a:normAutofit/>
          </a:bodyPr>
          <a:lstStyle/>
          <a:p>
            <a:pPr>
              <a:buFont typeface="Wingdings" panose="05000000000000000000" pitchFamily="2" charset="2"/>
              <a:buChar char="v"/>
            </a:pPr>
            <a:r>
              <a:rPr lang="en-US" sz="1800">
                <a:latin typeface="Calibri" panose="020F0502020204030204" pitchFamily="34" charset="0"/>
                <a:ea typeface="Calibri" panose="020F0502020204030204" pitchFamily="34" charset="0"/>
                <a:cs typeface="Calibri" panose="020F0502020204030204" pitchFamily="34" charset="0"/>
              </a:rPr>
              <a:t>Definition of Artificial Intelligence (AI) in Hospitality and Tourism.</a:t>
            </a:r>
          </a:p>
          <a:p>
            <a:pPr>
              <a:buFont typeface="Wingdings" panose="05000000000000000000" pitchFamily="2" charset="2"/>
              <a:buChar char="v"/>
            </a:pPr>
            <a:r>
              <a:rPr lang="en-US" sz="1800">
                <a:latin typeface="Calibri" panose="020F0502020204030204" pitchFamily="34" charset="0"/>
                <a:ea typeface="Calibri" panose="020F0502020204030204" pitchFamily="34" charset="0"/>
                <a:cs typeface="Calibri" panose="020F0502020204030204" pitchFamily="34" charset="0"/>
              </a:rPr>
              <a:t>Importance and relevance of AI in the industry.</a:t>
            </a:r>
          </a:p>
          <a:p>
            <a:pPr>
              <a:buFont typeface="Wingdings" panose="05000000000000000000" pitchFamily="2" charset="2"/>
              <a:buChar char="v"/>
            </a:pPr>
            <a:r>
              <a:rPr lang="en-US" sz="1800">
                <a:latin typeface="Calibri" panose="020F0502020204030204" pitchFamily="34" charset="0"/>
                <a:ea typeface="Calibri" panose="020F0502020204030204" pitchFamily="34" charset="0"/>
                <a:cs typeface="Calibri" panose="020F0502020204030204" pitchFamily="34" charset="0"/>
              </a:rPr>
              <a:t>Key areas AI enhances (customer service, efficiency, revenue management, and guest experiences). </a:t>
            </a:r>
          </a:p>
          <a:p>
            <a:pPr>
              <a:buFont typeface="Wingdings" panose="05000000000000000000" pitchFamily="2" charset="2"/>
              <a:buChar char="v"/>
            </a:pPr>
            <a:r>
              <a:rPr lang="en-US" sz="1800">
                <a:latin typeface="Calibri" panose="020F0502020204030204" pitchFamily="34" charset="0"/>
                <a:ea typeface="Calibri" panose="020F0502020204030204" pitchFamily="34" charset="0"/>
                <a:cs typeface="Calibri" panose="020F0502020204030204" pitchFamily="34" charset="0"/>
              </a:rPr>
              <a:t>This presentation explores the transformative impact of AI In the hospitality and tourism industry. </a:t>
            </a:r>
          </a:p>
        </p:txBody>
      </p:sp>
      <p:sp>
        <p:nvSpPr>
          <p:cNvPr id="38" name="Rectangle 37">
            <a:extLst>
              <a:ext uri="{FF2B5EF4-FFF2-40B4-BE49-F238E27FC236}">
                <a16:creationId xmlns:a16="http://schemas.microsoft.com/office/drawing/2014/main" id="{6329CBCE-21AE-419D-AC1F-8ACF510A66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 y="6334316"/>
            <a:ext cx="12188811"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5" name="Rectangle 34">
            <a:extLst>
              <a:ext uri="{FF2B5EF4-FFF2-40B4-BE49-F238E27FC236}">
                <a16:creationId xmlns:a16="http://schemas.microsoft.com/office/drawing/2014/main" id="{FF2DA012-1414-493D-888F-5D99D0BDA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21285360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Title 12"/>
          <p:cNvSpPr>
            <a:spLocks noGrp="1"/>
          </p:cNvSpPr>
          <p:nvPr>
            <p:ph type="title"/>
          </p:nvPr>
        </p:nvSpPr>
        <p:spPr>
          <a:xfrm>
            <a:off x="608012" y="609600"/>
            <a:ext cx="11277600" cy="822960"/>
          </a:xfrm>
        </p:spPr>
        <p:txBody>
          <a:bodyPr>
            <a:normAutofit/>
          </a:bodyPr>
          <a:lstStyle/>
          <a:p>
            <a:pPr algn="ctr"/>
            <a:r>
              <a:rPr lang="en-US" b="1" dirty="0"/>
              <a:t>Background</a:t>
            </a:r>
          </a:p>
        </p:txBody>
      </p:sp>
      <p:graphicFrame>
        <p:nvGraphicFramePr>
          <p:cNvPr id="16" name="Content Placeholder 13">
            <a:extLst>
              <a:ext uri="{FF2B5EF4-FFF2-40B4-BE49-F238E27FC236}">
                <a16:creationId xmlns:a16="http://schemas.microsoft.com/office/drawing/2014/main" id="{B93A7F9C-9749-48DE-40D5-1777F2DACB0C}"/>
              </a:ext>
            </a:extLst>
          </p:cNvPr>
          <p:cNvGraphicFramePr>
            <a:graphicFrameLocks noGrp="1"/>
          </p:cNvGraphicFramePr>
          <p:nvPr>
            <p:ph idx="1"/>
          </p:nvPr>
        </p:nvGraphicFramePr>
        <p:xfrm>
          <a:off x="455530" y="2057400"/>
          <a:ext cx="4800682" cy="4023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 name="Picture 1"/>
          <p:cNvPicPr>
            <a:picLocks noChangeAspect="1"/>
          </p:cNvPicPr>
          <p:nvPr/>
        </p:nvPicPr>
        <p:blipFill>
          <a:blip r:embed="rId8"/>
          <a:stretch>
            <a:fillRect/>
          </a:stretch>
        </p:blipFill>
        <p:spPr>
          <a:xfrm>
            <a:off x="6018212" y="2057400"/>
            <a:ext cx="5562600" cy="3581401"/>
          </a:xfrm>
          <a:prstGeom prst="rect">
            <a:avLst/>
          </a:prstGeom>
        </p:spPr>
      </p:pic>
      <p:sp>
        <p:nvSpPr>
          <p:cNvPr id="4" name="TextBox 3"/>
          <p:cNvSpPr txBox="1"/>
          <p:nvPr/>
        </p:nvSpPr>
        <p:spPr>
          <a:xfrm>
            <a:off x="6399212" y="5885165"/>
            <a:ext cx="4343400" cy="369332"/>
          </a:xfrm>
          <a:prstGeom prst="rect">
            <a:avLst/>
          </a:prstGeom>
          <a:noFill/>
        </p:spPr>
        <p:txBody>
          <a:bodyPr wrap="square" rtlCol="0">
            <a:spAutoFit/>
          </a:bodyPr>
          <a:lstStyle/>
          <a:p>
            <a:pPr algn="ctr"/>
            <a:r>
              <a:rPr lang="en-US"/>
              <a:t>“Connie,” an AI-powered Robot</a:t>
            </a:r>
            <a:endParaRPr lang="en-US" dirty="0"/>
          </a:p>
        </p:txBody>
      </p:sp>
    </p:spTree>
    <p:extLst>
      <p:ext uri="{BB962C8B-B14F-4D97-AF65-F5344CB8AC3E}">
        <p14:creationId xmlns:p14="http://schemas.microsoft.com/office/powerpoint/2010/main" val="6797218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311973C2-EB8B-452A-A698-4A252FD3A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5"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itle 12"/>
          <p:cNvSpPr>
            <a:spLocks noGrp="1"/>
          </p:cNvSpPr>
          <p:nvPr>
            <p:ph type="title"/>
          </p:nvPr>
        </p:nvSpPr>
        <p:spPr>
          <a:xfrm>
            <a:off x="5180251" y="634946"/>
            <a:ext cx="6366484" cy="1450757"/>
          </a:xfrm>
        </p:spPr>
        <p:txBody>
          <a:bodyPr>
            <a:normAutofit/>
          </a:bodyPr>
          <a:lstStyle/>
          <a:p>
            <a:r>
              <a:rPr lang="en-US" b="1" dirty="0"/>
              <a:t>Literature Review: Key Theories &amp; Concepts</a:t>
            </a:r>
            <a:endParaRPr lang="en-US" b="1"/>
          </a:p>
        </p:txBody>
      </p:sp>
      <p:pic>
        <p:nvPicPr>
          <p:cNvPr id="16" name="Picture 15" descr="Top view of a circular staircase">
            <a:extLst>
              <a:ext uri="{FF2B5EF4-FFF2-40B4-BE49-F238E27FC236}">
                <a16:creationId xmlns:a16="http://schemas.microsoft.com/office/drawing/2014/main" id="{15F34A40-9415-3468-9AEC-EC60AB3F5397}"/>
              </a:ext>
            </a:extLst>
          </p:cNvPr>
          <p:cNvPicPr>
            <a:picLocks noChangeAspect="1"/>
          </p:cNvPicPr>
          <p:nvPr/>
        </p:nvPicPr>
        <p:blipFill>
          <a:blip r:embed="rId3"/>
          <a:srcRect l="3252" r="51539" b="1"/>
          <a:stretch/>
        </p:blipFill>
        <p:spPr>
          <a:xfrm>
            <a:off x="20" y="-12128"/>
            <a:ext cx="4653063" cy="6870127"/>
          </a:xfrm>
          <a:prstGeom prst="rect">
            <a:avLst/>
          </a:prstGeom>
        </p:spPr>
      </p:pic>
      <p:cxnSp>
        <p:nvCxnSpPr>
          <p:cNvPr id="24" name="Straight Connector 23">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86240" y="2085703"/>
            <a:ext cx="6169079"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14" name="Content Placeholder 13"/>
          <p:cNvSpPr>
            <a:spLocks noGrp="1"/>
          </p:cNvSpPr>
          <p:nvPr>
            <p:ph idx="1"/>
          </p:nvPr>
        </p:nvSpPr>
        <p:spPr>
          <a:xfrm>
            <a:off x="5180251" y="2198914"/>
            <a:ext cx="6366484" cy="3670180"/>
          </a:xfrm>
        </p:spPr>
        <p:txBody>
          <a:bodyPr>
            <a:normAutofit/>
          </a:bodyPr>
          <a:lstStyle/>
          <a:p>
            <a:pPr>
              <a:buFont typeface="Wingdings" panose="05000000000000000000" pitchFamily="2" charset="2"/>
              <a:buChar char="v"/>
            </a:pPr>
            <a:r>
              <a:rPr lang="en-US" dirty="0">
                <a:latin typeface="Calibri" panose="020F0502020204030204" pitchFamily="34" charset="0"/>
                <a:ea typeface="Calibri" panose="020F0502020204030204" pitchFamily="34" charset="0"/>
                <a:cs typeface="Calibri" panose="020F0502020204030204" pitchFamily="34" charset="0"/>
              </a:rPr>
              <a:t>Service Automation Theory. </a:t>
            </a:r>
          </a:p>
          <a:p>
            <a:pPr>
              <a:buFont typeface="Wingdings" panose="05000000000000000000" pitchFamily="2" charset="2"/>
              <a:buChar char="v"/>
            </a:pPr>
            <a:r>
              <a:rPr lang="en-US" dirty="0">
                <a:latin typeface="Calibri" panose="020F0502020204030204" pitchFamily="34" charset="0"/>
                <a:ea typeface="Calibri" panose="020F0502020204030204" pitchFamily="34" charset="0"/>
                <a:cs typeface="Calibri" panose="020F0502020204030204" pitchFamily="34" charset="0"/>
              </a:rPr>
              <a:t>Smart Tourism Framework. </a:t>
            </a:r>
          </a:p>
          <a:p>
            <a:pPr>
              <a:buFont typeface="Wingdings" panose="05000000000000000000" pitchFamily="2" charset="2"/>
              <a:buChar char="v"/>
            </a:pPr>
            <a:r>
              <a:rPr lang="en-US" dirty="0">
                <a:latin typeface="Calibri" panose="020F0502020204030204" pitchFamily="34" charset="0"/>
                <a:ea typeface="Calibri" panose="020F0502020204030204" pitchFamily="34" charset="0"/>
                <a:cs typeface="Calibri" panose="020F0502020204030204" pitchFamily="34" charset="0"/>
              </a:rPr>
              <a:t>Customer Experience Model. </a:t>
            </a:r>
          </a:p>
          <a:p>
            <a:pPr>
              <a:buFont typeface="Wingdings" panose="05000000000000000000" pitchFamily="2" charset="2"/>
              <a:buChar char="v"/>
            </a:pPr>
            <a:r>
              <a:rPr lang="en-US" dirty="0">
                <a:latin typeface="Calibri" panose="020F0502020204030204" pitchFamily="34" charset="0"/>
                <a:ea typeface="Calibri" panose="020F0502020204030204" pitchFamily="34" charset="0"/>
                <a:cs typeface="Calibri" panose="020F0502020204030204" pitchFamily="34" charset="0"/>
              </a:rPr>
              <a:t>Dynamic Pricing Theory. </a:t>
            </a:r>
          </a:p>
        </p:txBody>
      </p:sp>
    </p:spTree>
    <p:extLst>
      <p:ext uri="{BB962C8B-B14F-4D97-AF65-F5344CB8AC3E}">
        <p14:creationId xmlns:p14="http://schemas.microsoft.com/office/powerpoint/2010/main" val="4505918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Title 12"/>
          <p:cNvSpPr>
            <a:spLocks noGrp="1"/>
          </p:cNvSpPr>
          <p:nvPr>
            <p:ph type="title"/>
          </p:nvPr>
        </p:nvSpPr>
        <p:spPr>
          <a:xfrm>
            <a:off x="1096994" y="286603"/>
            <a:ext cx="10055780" cy="1450757"/>
          </a:xfrm>
        </p:spPr>
        <p:txBody>
          <a:bodyPr>
            <a:normAutofit/>
          </a:bodyPr>
          <a:lstStyle/>
          <a:p>
            <a:r>
              <a:rPr lang="en-US" b="1" dirty="0"/>
              <a:t>Literature Review: AI's Impact </a:t>
            </a:r>
            <a:endParaRPr lang="en-US" b="1"/>
          </a:p>
        </p:txBody>
      </p:sp>
      <p:graphicFrame>
        <p:nvGraphicFramePr>
          <p:cNvPr id="16" name="Content Placeholder 13">
            <a:extLst>
              <a:ext uri="{FF2B5EF4-FFF2-40B4-BE49-F238E27FC236}">
                <a16:creationId xmlns:a16="http://schemas.microsoft.com/office/drawing/2014/main" id="{9637B7F7-7ACA-36A2-F24E-0C5439FB257B}"/>
              </a:ext>
            </a:extLst>
          </p:cNvPr>
          <p:cNvGraphicFramePr>
            <a:graphicFrameLocks noGrp="1"/>
          </p:cNvGraphicFramePr>
          <p:nvPr>
            <p:ph idx="1"/>
            <p:extLst>
              <p:ext uri="{D42A27DB-BD31-4B8C-83A1-F6EECF244321}">
                <p14:modId xmlns:p14="http://schemas.microsoft.com/office/powerpoint/2010/main" val="4249112711"/>
              </p:ext>
            </p:extLst>
          </p:nvPr>
        </p:nvGraphicFramePr>
        <p:xfrm>
          <a:off x="1096677" y="2098515"/>
          <a:ext cx="1005578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994777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pic>
        <p:nvPicPr>
          <p:cNvPr id="16" name="Picture 15" descr="A digitally rendered city with numbers">
            <a:extLst>
              <a:ext uri="{FF2B5EF4-FFF2-40B4-BE49-F238E27FC236}">
                <a16:creationId xmlns:a16="http://schemas.microsoft.com/office/drawing/2014/main" id="{F2BBFF21-AA7A-1798-2BF8-81C403F66087}"/>
              </a:ext>
            </a:extLst>
          </p:cNvPr>
          <p:cNvPicPr>
            <a:picLocks noChangeAspect="1"/>
          </p:cNvPicPr>
          <p:nvPr/>
        </p:nvPicPr>
        <p:blipFill>
          <a:blip r:embed="rId3">
            <a:alphaModFix amt="35000"/>
          </a:blip>
          <a:srcRect r="6246" b="-1"/>
          <a:stretch/>
        </p:blipFill>
        <p:spPr>
          <a:xfrm>
            <a:off x="20" y="10"/>
            <a:ext cx="12188805" cy="6857990"/>
          </a:xfrm>
          <a:prstGeom prst="rect">
            <a:avLst/>
          </a:prstGeom>
        </p:spPr>
      </p:pic>
      <p:cxnSp>
        <p:nvCxnSpPr>
          <p:cNvPr id="20" name="Straight Connector 19">
            <a:extLst>
              <a:ext uri="{FF2B5EF4-FFF2-40B4-BE49-F238E27FC236}">
                <a16:creationId xmlns:a16="http://schemas.microsoft.com/office/drawing/2014/main" id="{45549E29-E797-4A00-B030-3AB01640CFD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221" y="1737845"/>
            <a:ext cx="9964364"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13" name="Title 12"/>
          <p:cNvSpPr>
            <a:spLocks noGrp="1"/>
          </p:cNvSpPr>
          <p:nvPr>
            <p:ph type="title"/>
          </p:nvPr>
        </p:nvSpPr>
        <p:spPr>
          <a:xfrm>
            <a:off x="1096994" y="286603"/>
            <a:ext cx="10055780" cy="1450757"/>
          </a:xfrm>
        </p:spPr>
        <p:txBody>
          <a:bodyPr>
            <a:normAutofit/>
          </a:bodyPr>
          <a:lstStyle/>
          <a:p>
            <a:r>
              <a:rPr lang="en-US" b="1">
                <a:solidFill>
                  <a:schemeClr val="tx1"/>
                </a:solidFill>
              </a:rPr>
              <a:t>Method and Theme Impact Analysis: PESTEL </a:t>
            </a:r>
          </a:p>
        </p:txBody>
      </p:sp>
      <p:sp>
        <p:nvSpPr>
          <p:cNvPr id="14" name="Content Placeholder 13"/>
          <p:cNvSpPr>
            <a:spLocks noGrp="1"/>
          </p:cNvSpPr>
          <p:nvPr>
            <p:ph idx="1"/>
          </p:nvPr>
        </p:nvSpPr>
        <p:spPr>
          <a:xfrm>
            <a:off x="1096994" y="1845734"/>
            <a:ext cx="10055780" cy="4023360"/>
          </a:xfrm>
        </p:spPr>
        <p:txBody>
          <a:bodyPr>
            <a:normAutofit/>
          </a:bodyPr>
          <a:lstStyle/>
          <a:p>
            <a:pPr>
              <a:buFont typeface="Wingdings" panose="05000000000000000000" pitchFamily="2" charset="2"/>
              <a:buChar char="v"/>
            </a:pPr>
            <a:r>
              <a:rPr lang="en-US" b="1">
                <a:solidFill>
                  <a:schemeClr val="tx1"/>
                </a:solidFill>
                <a:latin typeface="Calibri" panose="020F0502020204030204" pitchFamily="34" charset="0"/>
                <a:ea typeface="Calibri" panose="020F0502020204030204" pitchFamily="34" charset="0"/>
                <a:cs typeface="Calibri" panose="020F0502020204030204" pitchFamily="34" charset="0"/>
              </a:rPr>
              <a:t>Political: </a:t>
            </a:r>
            <a:r>
              <a:rPr lang="en-US">
                <a:solidFill>
                  <a:schemeClr val="tx1"/>
                </a:solidFill>
                <a:latin typeface="Calibri" panose="020F0502020204030204" pitchFamily="34" charset="0"/>
                <a:ea typeface="Calibri" panose="020F0502020204030204" pitchFamily="34" charset="0"/>
                <a:cs typeface="Calibri" panose="020F0502020204030204" pitchFamily="34" charset="0"/>
              </a:rPr>
              <a:t>Data protection laws (GDPR), AI regulations.</a:t>
            </a:r>
          </a:p>
          <a:p>
            <a:pPr>
              <a:buFont typeface="Wingdings" panose="05000000000000000000" pitchFamily="2" charset="2"/>
              <a:buChar char="v"/>
            </a:pPr>
            <a:r>
              <a:rPr lang="en-US" b="1">
                <a:solidFill>
                  <a:schemeClr val="tx1"/>
                </a:solidFill>
                <a:latin typeface="Calibri" panose="020F0502020204030204" pitchFamily="34" charset="0"/>
                <a:ea typeface="Calibri" panose="020F0502020204030204" pitchFamily="34" charset="0"/>
                <a:cs typeface="Calibri" panose="020F0502020204030204" pitchFamily="34" charset="0"/>
              </a:rPr>
              <a:t>Economic</a:t>
            </a:r>
            <a:r>
              <a:rPr lang="en-US">
                <a:solidFill>
                  <a:schemeClr val="tx1"/>
                </a:solidFill>
                <a:latin typeface="Calibri" panose="020F0502020204030204" pitchFamily="34" charset="0"/>
                <a:ea typeface="Calibri" panose="020F0502020204030204" pitchFamily="34" charset="0"/>
                <a:cs typeface="Calibri" panose="020F0502020204030204" pitchFamily="34" charset="0"/>
              </a:rPr>
              <a:t>: Cost savings vs. investment in AI technology.</a:t>
            </a:r>
          </a:p>
          <a:p>
            <a:pPr>
              <a:buFont typeface="Wingdings" panose="05000000000000000000" pitchFamily="2" charset="2"/>
              <a:buChar char="v"/>
            </a:pPr>
            <a:r>
              <a:rPr lang="en-US" b="1">
                <a:solidFill>
                  <a:schemeClr val="tx1"/>
                </a:solidFill>
                <a:latin typeface="Calibri" panose="020F0502020204030204" pitchFamily="34" charset="0"/>
                <a:ea typeface="Calibri" panose="020F0502020204030204" pitchFamily="34" charset="0"/>
                <a:cs typeface="Calibri" panose="020F0502020204030204" pitchFamily="34" charset="0"/>
              </a:rPr>
              <a:t>Social: </a:t>
            </a:r>
            <a:r>
              <a:rPr lang="en-US">
                <a:solidFill>
                  <a:schemeClr val="tx1"/>
                </a:solidFill>
                <a:latin typeface="Calibri" panose="020F0502020204030204" pitchFamily="34" charset="0"/>
                <a:ea typeface="Calibri" panose="020F0502020204030204" pitchFamily="34" charset="0"/>
                <a:cs typeface="Calibri" panose="020F0502020204030204" pitchFamily="34" charset="0"/>
              </a:rPr>
              <a:t>Changing consumer expectations &amp; acceptance of AI. </a:t>
            </a:r>
          </a:p>
          <a:p>
            <a:pPr>
              <a:buFont typeface="Wingdings" panose="05000000000000000000" pitchFamily="2" charset="2"/>
              <a:buChar char="v"/>
            </a:pPr>
            <a:r>
              <a:rPr lang="en-US" b="1">
                <a:solidFill>
                  <a:schemeClr val="tx1"/>
                </a:solidFill>
                <a:latin typeface="Calibri" panose="020F0502020204030204" pitchFamily="34" charset="0"/>
                <a:ea typeface="Calibri" panose="020F0502020204030204" pitchFamily="34" charset="0"/>
                <a:cs typeface="Calibri" panose="020F0502020204030204" pitchFamily="34" charset="0"/>
              </a:rPr>
              <a:t>Technological: </a:t>
            </a:r>
            <a:r>
              <a:rPr lang="en-US">
                <a:solidFill>
                  <a:schemeClr val="tx1"/>
                </a:solidFill>
                <a:latin typeface="Calibri" panose="020F0502020204030204" pitchFamily="34" charset="0"/>
                <a:ea typeface="Calibri" panose="020F0502020204030204" pitchFamily="34" charset="0"/>
                <a:cs typeface="Calibri" panose="020F0502020204030204" pitchFamily="34" charset="0"/>
              </a:rPr>
              <a:t>Rapid AI advancements in smart hotels. </a:t>
            </a:r>
          </a:p>
          <a:p>
            <a:pPr>
              <a:buFont typeface="Wingdings" panose="05000000000000000000" pitchFamily="2" charset="2"/>
              <a:buChar char="v"/>
            </a:pPr>
            <a:r>
              <a:rPr lang="en-US" b="1">
                <a:solidFill>
                  <a:schemeClr val="tx1"/>
                </a:solidFill>
                <a:latin typeface="Calibri" panose="020F0502020204030204" pitchFamily="34" charset="0"/>
                <a:ea typeface="Calibri" panose="020F0502020204030204" pitchFamily="34" charset="0"/>
                <a:cs typeface="Calibri" panose="020F0502020204030204" pitchFamily="34" charset="0"/>
              </a:rPr>
              <a:t>Environmental: </a:t>
            </a:r>
            <a:r>
              <a:rPr lang="en-US">
                <a:solidFill>
                  <a:schemeClr val="tx1"/>
                </a:solidFill>
                <a:latin typeface="Calibri" panose="020F0502020204030204" pitchFamily="34" charset="0"/>
                <a:ea typeface="Calibri" panose="020F0502020204030204" pitchFamily="34" charset="0"/>
                <a:cs typeface="Calibri" panose="020F0502020204030204" pitchFamily="34" charset="0"/>
              </a:rPr>
              <a:t>AI optimizing energy efficiency &amp; sustainability. </a:t>
            </a:r>
          </a:p>
          <a:p>
            <a:pPr>
              <a:buFont typeface="Wingdings" panose="05000000000000000000" pitchFamily="2" charset="2"/>
              <a:buChar char="v"/>
            </a:pPr>
            <a:r>
              <a:rPr lang="en-US" b="1">
                <a:solidFill>
                  <a:schemeClr val="tx1"/>
                </a:solidFill>
                <a:latin typeface="Calibri" panose="020F0502020204030204" pitchFamily="34" charset="0"/>
                <a:ea typeface="Calibri" panose="020F0502020204030204" pitchFamily="34" charset="0"/>
                <a:cs typeface="Calibri" panose="020F0502020204030204" pitchFamily="34" charset="0"/>
              </a:rPr>
              <a:t>Legal: </a:t>
            </a:r>
            <a:r>
              <a:rPr lang="en-US">
                <a:solidFill>
                  <a:schemeClr val="tx1"/>
                </a:solidFill>
                <a:latin typeface="Calibri" panose="020F0502020204030204" pitchFamily="34" charset="0"/>
                <a:ea typeface="Calibri" panose="020F0502020204030204" pitchFamily="34" charset="0"/>
                <a:cs typeface="Calibri" panose="020F0502020204030204" pitchFamily="34" charset="0"/>
              </a:rPr>
              <a:t>Compliance with AI ethics and customer data privacy. </a:t>
            </a:r>
          </a:p>
        </p:txBody>
      </p:sp>
      <p:sp>
        <p:nvSpPr>
          <p:cNvPr id="22" name="Rectangle 21">
            <a:extLst>
              <a:ext uri="{FF2B5EF4-FFF2-40B4-BE49-F238E27FC236}">
                <a16:creationId xmlns:a16="http://schemas.microsoft.com/office/drawing/2014/main" id="{C609E9FA-BDDE-45C4-8F5E-974D4208D2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 y="6334316"/>
            <a:ext cx="12188811"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4" name="Rectangle 23">
            <a:extLst>
              <a:ext uri="{FF2B5EF4-FFF2-40B4-BE49-F238E27FC236}">
                <a16:creationId xmlns:a16="http://schemas.microsoft.com/office/drawing/2014/main" id="{7737E529-E43B-4948-B3C4-7F6B806FCC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8023457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Title 12"/>
          <p:cNvSpPr>
            <a:spLocks noGrp="1"/>
          </p:cNvSpPr>
          <p:nvPr>
            <p:ph type="title"/>
          </p:nvPr>
        </p:nvSpPr>
        <p:spPr>
          <a:xfrm>
            <a:off x="455530" y="304800"/>
            <a:ext cx="11277600" cy="822960"/>
          </a:xfrm>
        </p:spPr>
        <p:txBody>
          <a:bodyPr>
            <a:normAutofit/>
          </a:bodyPr>
          <a:lstStyle/>
          <a:p>
            <a:pPr algn="ctr"/>
            <a:r>
              <a:rPr lang="en-US" b="1" dirty="0"/>
              <a:t>Method and Theme Impact Analysis: Impact</a:t>
            </a:r>
          </a:p>
        </p:txBody>
      </p:sp>
      <p:graphicFrame>
        <p:nvGraphicFramePr>
          <p:cNvPr id="16" name="Content Placeholder 13">
            <a:extLst>
              <a:ext uri="{FF2B5EF4-FFF2-40B4-BE49-F238E27FC236}">
                <a16:creationId xmlns:a16="http://schemas.microsoft.com/office/drawing/2014/main" id="{5C9A918E-D4DF-9D2D-8E11-BF4686837BE6}"/>
              </a:ext>
            </a:extLst>
          </p:cNvPr>
          <p:cNvGraphicFramePr>
            <a:graphicFrameLocks noGrp="1"/>
          </p:cNvGraphicFramePr>
          <p:nvPr>
            <p:ph idx="1"/>
          </p:nvPr>
        </p:nvGraphicFramePr>
        <p:xfrm>
          <a:off x="455530" y="2057400"/>
          <a:ext cx="5257882" cy="4023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 name="Picture 1"/>
          <p:cNvPicPr>
            <a:picLocks noChangeAspect="1"/>
          </p:cNvPicPr>
          <p:nvPr/>
        </p:nvPicPr>
        <p:blipFill>
          <a:blip r:embed="rId8"/>
          <a:stretch>
            <a:fillRect/>
          </a:stretch>
        </p:blipFill>
        <p:spPr>
          <a:xfrm>
            <a:off x="5942012" y="2057400"/>
            <a:ext cx="5562600" cy="3886200"/>
          </a:xfrm>
          <a:prstGeom prst="rect">
            <a:avLst/>
          </a:prstGeom>
        </p:spPr>
      </p:pic>
    </p:spTree>
    <p:extLst>
      <p:ext uri="{BB962C8B-B14F-4D97-AF65-F5344CB8AC3E}">
        <p14:creationId xmlns:p14="http://schemas.microsoft.com/office/powerpoint/2010/main" val="19630860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pic>
        <p:nvPicPr>
          <p:cNvPr id="16" name="Picture 15" descr="A group of yellow figures and a red figure on the other side">
            <a:extLst>
              <a:ext uri="{FF2B5EF4-FFF2-40B4-BE49-F238E27FC236}">
                <a16:creationId xmlns:a16="http://schemas.microsoft.com/office/drawing/2014/main" id="{D1AEDD4C-69F9-98C1-EE9A-189FBE4A2386}"/>
              </a:ext>
            </a:extLst>
          </p:cNvPr>
          <p:cNvPicPr>
            <a:picLocks noChangeAspect="1"/>
          </p:cNvPicPr>
          <p:nvPr/>
        </p:nvPicPr>
        <p:blipFill>
          <a:blip r:embed="rId3">
            <a:alphaModFix amt="35000"/>
          </a:blip>
          <a:srcRect t="15708"/>
          <a:stretch/>
        </p:blipFill>
        <p:spPr>
          <a:xfrm>
            <a:off x="20" y="10"/>
            <a:ext cx="12188805" cy="6857990"/>
          </a:xfrm>
          <a:prstGeom prst="rect">
            <a:avLst/>
          </a:prstGeom>
        </p:spPr>
      </p:pic>
      <p:cxnSp>
        <p:nvCxnSpPr>
          <p:cNvPr id="20" name="Straight Connector 19">
            <a:extLst>
              <a:ext uri="{FF2B5EF4-FFF2-40B4-BE49-F238E27FC236}">
                <a16:creationId xmlns:a16="http://schemas.microsoft.com/office/drawing/2014/main" id="{45549E29-E797-4A00-B030-3AB01640CFD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221" y="1737845"/>
            <a:ext cx="9964364"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13" name="Title 12"/>
          <p:cNvSpPr>
            <a:spLocks noGrp="1"/>
          </p:cNvSpPr>
          <p:nvPr>
            <p:ph type="title"/>
          </p:nvPr>
        </p:nvSpPr>
        <p:spPr>
          <a:xfrm>
            <a:off x="1096994" y="286603"/>
            <a:ext cx="10055780" cy="1450757"/>
          </a:xfrm>
        </p:spPr>
        <p:txBody>
          <a:bodyPr>
            <a:normAutofit/>
          </a:bodyPr>
          <a:lstStyle/>
          <a:p>
            <a:r>
              <a:rPr lang="en-US" b="1">
                <a:solidFill>
                  <a:schemeClr val="tx1"/>
                </a:solidFill>
              </a:rPr>
              <a:t>Method and Theme Impact Analysis: Strengths</a:t>
            </a:r>
          </a:p>
        </p:txBody>
      </p:sp>
      <p:sp>
        <p:nvSpPr>
          <p:cNvPr id="14" name="Content Placeholder 13"/>
          <p:cNvSpPr>
            <a:spLocks noGrp="1"/>
          </p:cNvSpPr>
          <p:nvPr>
            <p:ph idx="1"/>
          </p:nvPr>
        </p:nvSpPr>
        <p:spPr>
          <a:xfrm>
            <a:off x="1096994" y="1845734"/>
            <a:ext cx="10055780" cy="4023360"/>
          </a:xfrm>
        </p:spPr>
        <p:txBody>
          <a:bodyPr>
            <a:normAutofit/>
          </a:bodyPr>
          <a:lstStyle/>
          <a:p>
            <a:pPr>
              <a:buFont typeface="Wingdings" panose="05000000000000000000" pitchFamily="2" charset="2"/>
              <a:buChar char="v"/>
            </a:pPr>
            <a:r>
              <a:rPr lang="en-US">
                <a:solidFill>
                  <a:schemeClr val="tx1"/>
                </a:solidFill>
                <a:latin typeface="Calibri" panose="020F0502020204030204" pitchFamily="34" charset="0"/>
                <a:ea typeface="Calibri" panose="020F0502020204030204" pitchFamily="34" charset="0"/>
                <a:cs typeface="Calibri" panose="020F0502020204030204" pitchFamily="34" charset="0"/>
              </a:rPr>
              <a:t>Enhanced guest interactions. </a:t>
            </a:r>
          </a:p>
          <a:p>
            <a:pPr>
              <a:buFont typeface="Wingdings" panose="05000000000000000000" pitchFamily="2" charset="2"/>
              <a:buChar char="v"/>
            </a:pPr>
            <a:r>
              <a:rPr lang="en-US">
                <a:solidFill>
                  <a:schemeClr val="tx1"/>
                </a:solidFill>
                <a:latin typeface="Calibri" panose="020F0502020204030204" pitchFamily="34" charset="0"/>
                <a:ea typeface="Calibri" panose="020F0502020204030204" pitchFamily="34" charset="0"/>
                <a:cs typeface="Calibri" panose="020F0502020204030204" pitchFamily="34" charset="0"/>
              </a:rPr>
              <a:t>Improved efficiency. </a:t>
            </a:r>
          </a:p>
          <a:p>
            <a:pPr>
              <a:buFont typeface="Wingdings" panose="05000000000000000000" pitchFamily="2" charset="2"/>
              <a:buChar char="v"/>
            </a:pPr>
            <a:r>
              <a:rPr lang="en-US">
                <a:solidFill>
                  <a:schemeClr val="tx1"/>
                </a:solidFill>
                <a:latin typeface="Calibri" panose="020F0502020204030204" pitchFamily="34" charset="0"/>
                <a:ea typeface="Calibri" panose="020F0502020204030204" pitchFamily="34" charset="0"/>
                <a:cs typeface="Calibri" panose="020F0502020204030204" pitchFamily="34" charset="0"/>
              </a:rPr>
              <a:t>Reduced staff workloads. </a:t>
            </a:r>
          </a:p>
          <a:p>
            <a:pPr>
              <a:buFont typeface="Wingdings" panose="05000000000000000000" pitchFamily="2" charset="2"/>
              <a:buChar char="v"/>
            </a:pPr>
            <a:r>
              <a:rPr lang="en-US">
                <a:solidFill>
                  <a:schemeClr val="tx1"/>
                </a:solidFill>
                <a:latin typeface="Calibri" panose="020F0502020204030204" pitchFamily="34" charset="0"/>
                <a:ea typeface="Calibri" panose="020F0502020204030204" pitchFamily="34" charset="0"/>
                <a:cs typeface="Calibri" panose="020F0502020204030204" pitchFamily="34" charset="0"/>
              </a:rPr>
              <a:t>Streamlined operations and communication. </a:t>
            </a:r>
          </a:p>
          <a:p>
            <a:pPr>
              <a:buFont typeface="Wingdings" panose="05000000000000000000" pitchFamily="2" charset="2"/>
              <a:buChar char="v"/>
            </a:pPr>
            <a:r>
              <a:rPr lang="en-US">
                <a:solidFill>
                  <a:schemeClr val="tx1"/>
                </a:solidFill>
                <a:latin typeface="Calibri" panose="020F0502020204030204" pitchFamily="34" charset="0"/>
                <a:ea typeface="Calibri" panose="020F0502020204030204" pitchFamily="34" charset="0"/>
                <a:cs typeface="Calibri" panose="020F0502020204030204" pitchFamily="34" charset="0"/>
              </a:rPr>
              <a:t> Improved guest satisfaction. </a:t>
            </a:r>
          </a:p>
        </p:txBody>
      </p:sp>
      <p:sp>
        <p:nvSpPr>
          <p:cNvPr id="22" name="Rectangle 21">
            <a:extLst>
              <a:ext uri="{FF2B5EF4-FFF2-40B4-BE49-F238E27FC236}">
                <a16:creationId xmlns:a16="http://schemas.microsoft.com/office/drawing/2014/main" id="{C609E9FA-BDDE-45C4-8F5E-974D4208D2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 y="6334316"/>
            <a:ext cx="12188811"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4" name="Rectangle 23">
            <a:extLst>
              <a:ext uri="{FF2B5EF4-FFF2-40B4-BE49-F238E27FC236}">
                <a16:creationId xmlns:a16="http://schemas.microsoft.com/office/drawing/2014/main" id="{7737E529-E43B-4948-B3C4-7F6B806FCC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49485163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311973C2-EB8B-452A-A698-4A252FD3A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5"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itle 12"/>
          <p:cNvSpPr>
            <a:spLocks noGrp="1"/>
          </p:cNvSpPr>
          <p:nvPr>
            <p:ph type="title"/>
          </p:nvPr>
        </p:nvSpPr>
        <p:spPr>
          <a:xfrm>
            <a:off x="5180251" y="634946"/>
            <a:ext cx="6366484" cy="1450757"/>
          </a:xfrm>
        </p:spPr>
        <p:txBody>
          <a:bodyPr>
            <a:normAutofit fontScale="90000"/>
          </a:bodyPr>
          <a:lstStyle/>
          <a:p>
            <a:r>
              <a:rPr lang="en-US" sz="4400" b="1"/>
              <a:t>Method and Theme Impact Analysis: Limitations</a:t>
            </a:r>
          </a:p>
        </p:txBody>
      </p:sp>
      <p:pic>
        <p:nvPicPr>
          <p:cNvPr id="16" name="Picture 15" descr="Arrows pointing right while one points left">
            <a:extLst>
              <a:ext uri="{FF2B5EF4-FFF2-40B4-BE49-F238E27FC236}">
                <a16:creationId xmlns:a16="http://schemas.microsoft.com/office/drawing/2014/main" id="{4FFAC5D8-84E8-8003-4D7B-3427BBD5CD7F}"/>
              </a:ext>
            </a:extLst>
          </p:cNvPr>
          <p:cNvPicPr>
            <a:picLocks noChangeAspect="1"/>
          </p:cNvPicPr>
          <p:nvPr/>
        </p:nvPicPr>
        <p:blipFill>
          <a:blip r:embed="rId3"/>
          <a:srcRect l="35128" r="19663" b="1"/>
          <a:stretch/>
        </p:blipFill>
        <p:spPr>
          <a:xfrm>
            <a:off x="20" y="-12128"/>
            <a:ext cx="4653063" cy="6870127"/>
          </a:xfrm>
          <a:prstGeom prst="rect">
            <a:avLst/>
          </a:prstGeom>
        </p:spPr>
      </p:pic>
      <p:cxnSp>
        <p:nvCxnSpPr>
          <p:cNvPr id="24" name="Straight Connector 23">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86240" y="2085703"/>
            <a:ext cx="6169079"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14" name="Content Placeholder 13"/>
          <p:cNvSpPr>
            <a:spLocks noGrp="1"/>
          </p:cNvSpPr>
          <p:nvPr>
            <p:ph idx="1"/>
          </p:nvPr>
        </p:nvSpPr>
        <p:spPr>
          <a:xfrm>
            <a:off x="5180251" y="2198914"/>
            <a:ext cx="6366484" cy="3670180"/>
          </a:xfrm>
        </p:spPr>
        <p:txBody>
          <a:bodyPr>
            <a:normAutofit/>
          </a:bodyPr>
          <a:lstStyle/>
          <a:p>
            <a:pPr>
              <a:buFont typeface="Wingdings" panose="05000000000000000000" pitchFamily="2" charset="2"/>
              <a:buChar char="v"/>
            </a:pPr>
            <a:r>
              <a:rPr lang="en-US" dirty="0">
                <a:latin typeface="Calibri" panose="020F0502020204030204" pitchFamily="34" charset="0"/>
                <a:ea typeface="Calibri" panose="020F0502020204030204" pitchFamily="34" charset="0"/>
                <a:cs typeface="Calibri" panose="020F0502020204030204" pitchFamily="34" charset="0"/>
              </a:rPr>
              <a:t>Limited emotional intelligence. </a:t>
            </a:r>
          </a:p>
          <a:p>
            <a:pPr>
              <a:buFont typeface="Wingdings" panose="05000000000000000000" pitchFamily="2" charset="2"/>
              <a:buChar char="v"/>
            </a:pPr>
            <a:r>
              <a:rPr lang="en-US" dirty="0">
                <a:latin typeface="Calibri" panose="020F0502020204030204" pitchFamily="34" charset="0"/>
                <a:ea typeface="Calibri" panose="020F0502020204030204" pitchFamily="34" charset="0"/>
                <a:cs typeface="Calibri" panose="020F0502020204030204" pitchFamily="34" charset="0"/>
              </a:rPr>
              <a:t>High maintenance costs. </a:t>
            </a:r>
          </a:p>
          <a:p>
            <a:pPr>
              <a:buFont typeface="Wingdings" panose="05000000000000000000" pitchFamily="2" charset="2"/>
              <a:buChar char="v"/>
            </a:pPr>
            <a:r>
              <a:rPr lang="en-US" dirty="0">
                <a:latin typeface="Calibri" panose="020F0502020204030204" pitchFamily="34" charset="0"/>
                <a:ea typeface="Calibri" panose="020F0502020204030204" pitchFamily="34" charset="0"/>
                <a:cs typeface="Calibri" panose="020F0502020204030204" pitchFamily="34" charset="0"/>
              </a:rPr>
              <a:t>Language barriers. </a:t>
            </a:r>
          </a:p>
          <a:p>
            <a:pPr>
              <a:buFont typeface="Wingdings" panose="05000000000000000000" pitchFamily="2" charset="2"/>
              <a:buChar char="v"/>
            </a:pPr>
            <a:r>
              <a:rPr lang="en-US" dirty="0">
                <a:latin typeface="Calibri" panose="020F0502020204030204" pitchFamily="34" charset="0"/>
                <a:ea typeface="Calibri" panose="020F0502020204030204" pitchFamily="34" charset="0"/>
                <a:cs typeface="Calibri" panose="020F0502020204030204" pitchFamily="34" charset="0"/>
              </a:rPr>
              <a:t> AI’s inability to handle complex emotional concerns. </a:t>
            </a:r>
          </a:p>
        </p:txBody>
      </p:sp>
    </p:spTree>
    <p:extLst>
      <p:ext uri="{BB962C8B-B14F-4D97-AF65-F5344CB8AC3E}">
        <p14:creationId xmlns:p14="http://schemas.microsoft.com/office/powerpoint/2010/main" val="20656129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311973C2-EB8B-452A-A698-4A252FD3A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5"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itle 12"/>
          <p:cNvSpPr>
            <a:spLocks noGrp="1"/>
          </p:cNvSpPr>
          <p:nvPr>
            <p:ph type="title"/>
          </p:nvPr>
        </p:nvSpPr>
        <p:spPr>
          <a:xfrm>
            <a:off x="5180251" y="634946"/>
            <a:ext cx="6366484" cy="1450757"/>
          </a:xfrm>
        </p:spPr>
        <p:txBody>
          <a:bodyPr>
            <a:normAutofit/>
          </a:bodyPr>
          <a:lstStyle/>
          <a:p>
            <a:r>
              <a:rPr lang="en-US" b="1" dirty="0"/>
              <a:t>Conclusion</a:t>
            </a:r>
            <a:endParaRPr lang="en-US" b="1"/>
          </a:p>
        </p:txBody>
      </p:sp>
      <p:pic>
        <p:nvPicPr>
          <p:cNvPr id="16" name="Picture 15" descr="Pen placed on top of a signature line">
            <a:extLst>
              <a:ext uri="{FF2B5EF4-FFF2-40B4-BE49-F238E27FC236}">
                <a16:creationId xmlns:a16="http://schemas.microsoft.com/office/drawing/2014/main" id="{415CAD97-2383-7E2C-A7C3-ABDF55B607F1}"/>
              </a:ext>
            </a:extLst>
          </p:cNvPr>
          <p:cNvPicPr>
            <a:picLocks noChangeAspect="1"/>
          </p:cNvPicPr>
          <p:nvPr/>
        </p:nvPicPr>
        <p:blipFill>
          <a:blip r:embed="rId3"/>
          <a:srcRect l="52341" r="2450" b="1"/>
          <a:stretch/>
        </p:blipFill>
        <p:spPr>
          <a:xfrm>
            <a:off x="20" y="-12128"/>
            <a:ext cx="4653063" cy="6870127"/>
          </a:xfrm>
          <a:prstGeom prst="rect">
            <a:avLst/>
          </a:prstGeom>
        </p:spPr>
      </p:pic>
      <p:cxnSp>
        <p:nvCxnSpPr>
          <p:cNvPr id="24" name="Straight Connector 23">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86240" y="2085703"/>
            <a:ext cx="6169079"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14" name="Content Placeholder 13"/>
          <p:cNvSpPr>
            <a:spLocks noGrp="1"/>
          </p:cNvSpPr>
          <p:nvPr>
            <p:ph idx="1"/>
          </p:nvPr>
        </p:nvSpPr>
        <p:spPr>
          <a:xfrm>
            <a:off x="5180251" y="2198914"/>
            <a:ext cx="6366484" cy="3670180"/>
          </a:xfrm>
        </p:spPr>
        <p:txBody>
          <a:bodyPr>
            <a:normAutofit/>
          </a:bodyPr>
          <a:lstStyle/>
          <a:p>
            <a:pPr>
              <a:buFont typeface="Wingdings" panose="05000000000000000000" pitchFamily="2" charset="2"/>
              <a:buChar char="v"/>
            </a:pPr>
            <a:r>
              <a:rPr lang="en-US" dirty="0">
                <a:latin typeface="Calibri" panose="020F0502020204030204" pitchFamily="34" charset="0"/>
                <a:ea typeface="Calibri" panose="020F0502020204030204" pitchFamily="34" charset="0"/>
                <a:cs typeface="Calibri" panose="020F0502020204030204" pitchFamily="34" charset="0"/>
              </a:rPr>
              <a:t>Summary of AI’s transformative role in hospitality and tourism. </a:t>
            </a:r>
          </a:p>
          <a:p>
            <a:pPr lvl="1">
              <a:buFont typeface="Wingdings" panose="05000000000000000000" pitchFamily="2" charset="2"/>
              <a:buChar char="v"/>
            </a:pPr>
            <a:r>
              <a:rPr lang="en-US">
                <a:latin typeface="Calibri" panose="020F0502020204030204" pitchFamily="34" charset="0"/>
                <a:ea typeface="Calibri" panose="020F0502020204030204" pitchFamily="34" charset="0"/>
                <a:cs typeface="Calibri" panose="020F0502020204030204" pitchFamily="34" charset="0"/>
              </a:rPr>
              <a:t>Enhancing efficiency, </a:t>
            </a:r>
            <a:r>
              <a:rPr lang="en-US" err="1">
                <a:latin typeface="Calibri" panose="020F0502020204030204" pitchFamily="34" charset="0"/>
                <a:ea typeface="Calibri" panose="020F0502020204030204" pitchFamily="34" charset="0"/>
                <a:cs typeface="Calibri" panose="020F0502020204030204" pitchFamily="34" charset="0"/>
              </a:rPr>
              <a:t>personalising</a:t>
            </a:r>
            <a:r>
              <a:rPr lang="en-US">
                <a:latin typeface="Calibri" panose="020F0502020204030204" pitchFamily="34" charset="0"/>
                <a:ea typeface="Calibri" panose="020F0502020204030204" pitchFamily="34" charset="0"/>
                <a:cs typeface="Calibri" panose="020F0502020204030204" pitchFamily="34" charset="0"/>
              </a:rPr>
              <a:t> guest experiences, and optimizing revenue management. </a:t>
            </a:r>
          </a:p>
          <a:p>
            <a:pPr lvl="1">
              <a:buFont typeface="Wingdings" panose="05000000000000000000" pitchFamily="2" charset="2"/>
              <a:buChar char="v"/>
            </a:pPr>
            <a:r>
              <a:rPr lang="en-US">
                <a:latin typeface="Calibri" panose="020F0502020204030204" pitchFamily="34" charset="0"/>
                <a:ea typeface="Calibri" panose="020F0502020204030204" pitchFamily="34" charset="0"/>
                <a:cs typeface="Calibri" panose="020F0502020204030204" pitchFamily="34" charset="0"/>
              </a:rPr>
              <a:t>Challenges recap. </a:t>
            </a:r>
          </a:p>
          <a:p>
            <a:pPr>
              <a:buFont typeface="Wingdings" panose="05000000000000000000" pitchFamily="2" charset="2"/>
              <a:buChar char="v"/>
            </a:pPr>
            <a:r>
              <a:rPr lang="en-US" dirty="0">
                <a:latin typeface="Calibri" panose="020F0502020204030204" pitchFamily="34" charset="0"/>
                <a:ea typeface="Calibri" panose="020F0502020204030204" pitchFamily="34" charset="0"/>
                <a:cs typeface="Calibri" panose="020F0502020204030204" pitchFamily="34" charset="0"/>
              </a:rPr>
              <a:t> Reflection on AI’s future trajectory in hospitality. </a:t>
            </a:r>
          </a:p>
        </p:txBody>
      </p:sp>
    </p:spTree>
    <p:extLst>
      <p:ext uri="{BB962C8B-B14F-4D97-AF65-F5344CB8AC3E}">
        <p14:creationId xmlns:p14="http://schemas.microsoft.com/office/powerpoint/2010/main" val="10933145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pic>
        <p:nvPicPr>
          <p:cNvPr id="16" name="Picture 15" descr="Hands-on top of each other">
            <a:extLst>
              <a:ext uri="{FF2B5EF4-FFF2-40B4-BE49-F238E27FC236}">
                <a16:creationId xmlns:a16="http://schemas.microsoft.com/office/drawing/2014/main" id="{EB808408-C68B-6BCF-8108-9665C758F637}"/>
              </a:ext>
            </a:extLst>
          </p:cNvPr>
          <p:cNvPicPr>
            <a:picLocks noChangeAspect="1"/>
          </p:cNvPicPr>
          <p:nvPr/>
        </p:nvPicPr>
        <p:blipFill>
          <a:blip r:embed="rId3">
            <a:alphaModFix amt="35000"/>
          </a:blip>
          <a:srcRect l="22242" r="1" b="1"/>
          <a:stretch/>
        </p:blipFill>
        <p:spPr>
          <a:xfrm>
            <a:off x="20" y="10"/>
            <a:ext cx="12188805" cy="6857990"/>
          </a:xfrm>
          <a:prstGeom prst="rect">
            <a:avLst/>
          </a:prstGeom>
        </p:spPr>
      </p:pic>
      <p:cxnSp>
        <p:nvCxnSpPr>
          <p:cNvPr id="20" name="Straight Connector 19">
            <a:extLst>
              <a:ext uri="{FF2B5EF4-FFF2-40B4-BE49-F238E27FC236}">
                <a16:creationId xmlns:a16="http://schemas.microsoft.com/office/drawing/2014/main" id="{45549E29-E797-4A00-B030-3AB01640CFD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221" y="1737845"/>
            <a:ext cx="9964364"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13" name="Title 12"/>
          <p:cNvSpPr>
            <a:spLocks noGrp="1"/>
          </p:cNvSpPr>
          <p:nvPr>
            <p:ph type="title"/>
          </p:nvPr>
        </p:nvSpPr>
        <p:spPr>
          <a:xfrm>
            <a:off x="1096994" y="286603"/>
            <a:ext cx="10055780" cy="1450757"/>
          </a:xfrm>
        </p:spPr>
        <p:txBody>
          <a:bodyPr>
            <a:normAutofit/>
          </a:bodyPr>
          <a:lstStyle/>
          <a:p>
            <a:r>
              <a:rPr lang="en-US" b="1">
                <a:solidFill>
                  <a:schemeClr val="tx1"/>
                </a:solidFill>
              </a:rPr>
              <a:t>Recommendations</a:t>
            </a:r>
          </a:p>
        </p:txBody>
      </p:sp>
      <p:sp>
        <p:nvSpPr>
          <p:cNvPr id="14" name="Content Placeholder 13"/>
          <p:cNvSpPr>
            <a:spLocks noGrp="1"/>
          </p:cNvSpPr>
          <p:nvPr>
            <p:ph idx="1"/>
          </p:nvPr>
        </p:nvSpPr>
        <p:spPr>
          <a:xfrm>
            <a:off x="1096994" y="1845734"/>
            <a:ext cx="10055780" cy="4023360"/>
          </a:xfrm>
        </p:spPr>
        <p:txBody>
          <a:bodyPr>
            <a:normAutofit/>
          </a:bodyPr>
          <a:lstStyle/>
          <a:p>
            <a:pPr>
              <a:buFont typeface="Wingdings" panose="05000000000000000000" pitchFamily="2" charset="2"/>
              <a:buChar char="v"/>
            </a:pPr>
            <a:r>
              <a:rPr lang="en-US">
                <a:solidFill>
                  <a:schemeClr val="tx1"/>
                </a:solidFill>
                <a:latin typeface="Calibri" panose="020F0502020204030204" pitchFamily="34" charset="0"/>
                <a:ea typeface="Calibri" panose="020F0502020204030204" pitchFamily="34" charset="0"/>
                <a:cs typeface="Calibri" panose="020F0502020204030204" pitchFamily="34" charset="0"/>
              </a:rPr>
              <a:t>Invest in AI-human collaboration to enhance guest experience.</a:t>
            </a:r>
          </a:p>
          <a:p>
            <a:pPr>
              <a:buFont typeface="Wingdings" panose="05000000000000000000" pitchFamily="2" charset="2"/>
              <a:buChar char="v"/>
            </a:pPr>
            <a:r>
              <a:rPr lang="en-US">
                <a:solidFill>
                  <a:schemeClr val="tx1"/>
                </a:solidFill>
                <a:latin typeface="Calibri" panose="020F0502020204030204" pitchFamily="34" charset="0"/>
                <a:ea typeface="Calibri" panose="020F0502020204030204" pitchFamily="34" charset="0"/>
                <a:cs typeface="Calibri" panose="020F0502020204030204" pitchFamily="34" charset="0"/>
              </a:rPr>
              <a:t>Regular AI training programs for hospitality staff.</a:t>
            </a:r>
          </a:p>
          <a:p>
            <a:pPr>
              <a:buFont typeface="Wingdings" panose="05000000000000000000" pitchFamily="2" charset="2"/>
              <a:buChar char="v"/>
            </a:pPr>
            <a:r>
              <a:rPr lang="en-US">
                <a:solidFill>
                  <a:schemeClr val="tx1"/>
                </a:solidFill>
                <a:latin typeface="Calibri" panose="020F0502020204030204" pitchFamily="34" charset="0"/>
                <a:ea typeface="Calibri" panose="020F0502020204030204" pitchFamily="34" charset="0"/>
                <a:cs typeface="Calibri" panose="020F0502020204030204" pitchFamily="34" charset="0"/>
              </a:rPr>
              <a:t>Ethical AI adoption – prioritize transparency and data privacy.</a:t>
            </a:r>
          </a:p>
          <a:p>
            <a:pPr>
              <a:buFont typeface="Wingdings" panose="05000000000000000000" pitchFamily="2" charset="2"/>
              <a:buChar char="v"/>
            </a:pPr>
            <a:r>
              <a:rPr lang="en-US">
                <a:solidFill>
                  <a:schemeClr val="tx1"/>
                </a:solidFill>
                <a:latin typeface="Calibri" panose="020F0502020204030204" pitchFamily="34" charset="0"/>
                <a:ea typeface="Calibri" panose="020F0502020204030204" pitchFamily="34" charset="0"/>
                <a:cs typeface="Calibri" panose="020F0502020204030204" pitchFamily="34" charset="0"/>
              </a:rPr>
              <a:t>Continuous innovation – adapt AI for future consumer trends.</a:t>
            </a:r>
          </a:p>
        </p:txBody>
      </p:sp>
      <p:sp>
        <p:nvSpPr>
          <p:cNvPr id="22" name="Rectangle 21">
            <a:extLst>
              <a:ext uri="{FF2B5EF4-FFF2-40B4-BE49-F238E27FC236}">
                <a16:creationId xmlns:a16="http://schemas.microsoft.com/office/drawing/2014/main" id="{C609E9FA-BDDE-45C4-8F5E-974D4208D2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 y="6334316"/>
            <a:ext cx="12188811"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4" name="Rectangle 23">
            <a:extLst>
              <a:ext uri="{FF2B5EF4-FFF2-40B4-BE49-F238E27FC236}">
                <a16:creationId xmlns:a16="http://schemas.microsoft.com/office/drawing/2014/main" id="{7737E529-E43B-4948-B3C4-7F6B806FCC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255977429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tint val="90000"/>
            <a:shade val="97000"/>
            <a:satMod val="13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4" y="0"/>
            <a:ext cx="1218577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48799" y="643466"/>
            <a:ext cx="2770552" cy="5225627"/>
          </a:xfrm>
        </p:spPr>
        <p:txBody>
          <a:bodyPr anchor="ctr">
            <a:normAutofit/>
          </a:bodyPr>
          <a:lstStyle/>
          <a:p>
            <a:r>
              <a:rPr lang="en-US" sz="3600" b="1"/>
              <a:t>References</a:t>
            </a:r>
          </a:p>
        </p:txBody>
      </p:sp>
      <p:cxnSp>
        <p:nvCxnSpPr>
          <p:cNvPr id="10" name="Straight Connector 9">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1000" y="1570271"/>
            <a:ext cx="0" cy="3200400"/>
          </a:xfrm>
          <a:prstGeom prst="line">
            <a:avLst/>
          </a:prstGeom>
          <a:ln w="31750">
            <a:solidFill>
              <a:schemeClr val="accent2"/>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349885" y="643466"/>
            <a:ext cx="6894178" cy="5225628"/>
          </a:xfrm>
        </p:spPr>
        <p:txBody>
          <a:bodyPr anchor="ctr">
            <a:normAutofit/>
          </a:bodyPr>
          <a:lstStyle/>
          <a:p>
            <a:r>
              <a:rPr lang="en-US" sz="1700"/>
              <a:t>Berry, K. and Singh, A. (2023) 'AI-Driven Service Marketing: Transforming Customer Experience and Operational Efficiency,' </a:t>
            </a:r>
            <a:r>
              <a:rPr lang="en-US" sz="1700" i="1"/>
              <a:t>AI Innovations in Service and Tourism Marketing</a:t>
            </a:r>
            <a:r>
              <a:rPr lang="en-US" sz="1700"/>
              <a:t> [Preprint]. </a:t>
            </a:r>
            <a:r>
              <a:rPr lang="en-US" sz="1700">
                <a:hlinkClick r:id="rId3"/>
              </a:rPr>
              <a:t>https://doi.org/10.4018/979-8-3693-7909-7.ch003</a:t>
            </a:r>
            <a:r>
              <a:rPr lang="en-US" sz="1700"/>
              <a:t>. </a:t>
            </a:r>
          </a:p>
          <a:p>
            <a:r>
              <a:rPr lang="en-US" sz="1700"/>
              <a:t>Hilton Hotel (2024) </a:t>
            </a:r>
            <a:r>
              <a:rPr lang="en-US" sz="1700" i="1"/>
              <a:t>Hilton Hotels in London, United Kingdom - Find hotels - Hilton</a:t>
            </a:r>
            <a:r>
              <a:rPr lang="en-US" sz="1700"/>
              <a:t>. </a:t>
            </a:r>
            <a:r>
              <a:rPr lang="en-US" sz="1700">
                <a:hlinkClick r:id="rId4"/>
              </a:rPr>
              <a:t>https://www.hilton.com/en/locations/united-kingdom/london/hilton-hotels/</a:t>
            </a:r>
            <a:r>
              <a:rPr lang="en-US" sz="1700"/>
              <a:t>. </a:t>
            </a:r>
          </a:p>
          <a:p>
            <a:r>
              <a:rPr lang="en-US" sz="1700" err="1"/>
              <a:t>Jabeen</a:t>
            </a:r>
            <a:r>
              <a:rPr lang="en-US" sz="1700"/>
              <a:t>, F., Al Zaidi, S. and Al </a:t>
            </a:r>
            <a:r>
              <a:rPr lang="en-US" sz="1700" err="1"/>
              <a:t>Dhaheri</a:t>
            </a:r>
            <a:r>
              <a:rPr lang="en-US" sz="1700"/>
              <a:t>, H. (2021) 'Automation and artificial intelligence in hospitality and tourism,' </a:t>
            </a:r>
            <a:r>
              <a:rPr lang="en-US" sz="1700" i="1"/>
              <a:t>Tourism Review</a:t>
            </a:r>
            <a:r>
              <a:rPr lang="en-US" sz="1700"/>
              <a:t>, 77(4). </a:t>
            </a:r>
            <a:r>
              <a:rPr lang="en-US" sz="1700">
                <a:hlinkClick r:id="rId5"/>
              </a:rPr>
              <a:t>https://doi.org/10.1108/TR-09-2019-0360</a:t>
            </a:r>
            <a:r>
              <a:rPr lang="en-US" sz="1700"/>
              <a:t>. </a:t>
            </a:r>
          </a:p>
          <a:p>
            <a:r>
              <a:rPr lang="en-US" sz="1700" err="1"/>
              <a:t>Limna</a:t>
            </a:r>
            <a:r>
              <a:rPr lang="en-US" sz="1700"/>
              <a:t>, P. (2021) 'Artificial Intelligence (AI) in the Hospitality Industry: A Review Article,' </a:t>
            </a:r>
            <a:r>
              <a:rPr lang="en-US" sz="1700" i="1"/>
              <a:t>International Journal of Computing Sciences Research</a:t>
            </a:r>
            <a:r>
              <a:rPr lang="en-US" sz="1700"/>
              <a:t>, 7(1). </a:t>
            </a:r>
            <a:r>
              <a:rPr lang="en-US" sz="1700">
                <a:hlinkClick r:id="rId6"/>
              </a:rPr>
              <a:t>http://orcid.org/0000-0002-7448-5261</a:t>
            </a:r>
            <a:r>
              <a:rPr lang="en-US" sz="1700"/>
              <a:t>. </a:t>
            </a:r>
          </a:p>
          <a:p>
            <a:r>
              <a:rPr lang="en-US" sz="1700" err="1"/>
              <a:t>Vashishth</a:t>
            </a:r>
            <a:r>
              <a:rPr lang="en-US" sz="1700"/>
              <a:t>, T. </a:t>
            </a:r>
            <a:r>
              <a:rPr lang="en-US" sz="1700" i="1"/>
              <a:t>et al.</a:t>
            </a:r>
            <a:r>
              <a:rPr lang="en-US" sz="1700"/>
              <a:t> (2022) 'Artificial Intelligence (AI)–Powered </a:t>
            </a:r>
            <a:r>
              <a:rPr lang="en-US" sz="1700" err="1"/>
              <a:t>Chatbots</a:t>
            </a:r>
            <a:r>
              <a:rPr lang="en-US" sz="1700"/>
              <a:t>: Providing Instant Support and Personalized Recommendations to Guests 24/7,' </a:t>
            </a:r>
            <a:r>
              <a:rPr lang="en-US" sz="1700" i="1"/>
              <a:t>Taylor Francis and Group</a:t>
            </a:r>
            <a:r>
              <a:rPr lang="en-US" sz="1700"/>
              <a:t> [Preprint]. </a:t>
            </a:r>
            <a:r>
              <a:rPr lang="en-US" sz="1700">
                <a:hlinkClick r:id="rId7"/>
              </a:rPr>
              <a:t>https://doi.org/10.4324/9781003488248-15</a:t>
            </a:r>
            <a:r>
              <a:rPr lang="en-US" sz="1700"/>
              <a:t>. </a:t>
            </a:r>
          </a:p>
          <a:p>
            <a:r>
              <a:rPr lang="en-US" sz="1700"/>
              <a:t> </a:t>
            </a:r>
          </a:p>
          <a:p>
            <a:endParaRPr lang="en-US" sz="1700"/>
          </a:p>
        </p:txBody>
      </p:sp>
      <p:sp>
        <p:nvSpPr>
          <p:cNvPr id="12" name="Rectangle 11">
            <a:extLst>
              <a:ext uri="{FF2B5EF4-FFF2-40B4-BE49-F238E27FC236}">
                <a16:creationId xmlns:a16="http://schemas.microsoft.com/office/drawing/2014/main" id="{4C15B19B-E7BB-4060-B12F-3CDA8EF16A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4" y="6336792"/>
            <a:ext cx="12185651" cy="521208"/>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90645608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Chalkboard_16x9">
      <a:dk1>
        <a:sysClr val="windowText" lastClr="000000"/>
      </a:dk1>
      <a:lt1>
        <a:sysClr val="window" lastClr="FFFFFF"/>
      </a:lt1>
      <a:dk2>
        <a:srgbClr val="333333"/>
      </a:dk2>
      <a:lt2>
        <a:srgbClr val="B2B2B2"/>
      </a:lt2>
      <a:accent1>
        <a:srgbClr val="57BCE5"/>
      </a:accent1>
      <a:accent2>
        <a:srgbClr val="F4D968"/>
      </a:accent2>
      <a:accent3>
        <a:srgbClr val="AEBD57"/>
      </a:accent3>
      <a:accent4>
        <a:srgbClr val="DF9041"/>
      </a:accent4>
      <a:accent5>
        <a:srgbClr val="E35F5F"/>
      </a:accent5>
      <a:accent6>
        <a:srgbClr val="828BCE"/>
      </a:accent6>
      <a:hlink>
        <a:srgbClr val="57BCE5"/>
      </a:hlink>
      <a:folHlink>
        <a:srgbClr val="969696"/>
      </a:folHlink>
    </a:clrScheme>
    <a:fontScheme name="Chalkboard_16x9">
      <a:majorFont>
        <a:latin typeface="Consolas"/>
        <a:ea typeface=""/>
        <a:cs typeface=""/>
        <a:font script="Jpan" typeface="HG丸ｺﾞｼｯｸM-PRO"/>
        <a:font script="Hang" typeface="HY중고딕"/>
        <a:font script="Hans" typeface="华文楷体"/>
        <a:font script="Hant" typeface="新細明體"/>
        <a:font script="Arab" typeface="Tahoma"/>
        <a:font script="Hebr" typeface="Levenim MT"/>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HGｺﾞｼｯｸM"/>
        <a:font script="Hang" typeface="맑은 고딕"/>
        <a:font script="Hans" typeface="宋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Chalkboard_16x9">
      <a:dk1>
        <a:sysClr val="windowText" lastClr="000000"/>
      </a:dk1>
      <a:lt1>
        <a:sysClr val="window" lastClr="FFFFFF"/>
      </a:lt1>
      <a:dk2>
        <a:srgbClr val="333333"/>
      </a:dk2>
      <a:lt2>
        <a:srgbClr val="B2B2B2"/>
      </a:lt2>
      <a:accent1>
        <a:srgbClr val="57BCE5"/>
      </a:accent1>
      <a:accent2>
        <a:srgbClr val="F4D968"/>
      </a:accent2>
      <a:accent3>
        <a:srgbClr val="AEBD57"/>
      </a:accent3>
      <a:accent4>
        <a:srgbClr val="DF9041"/>
      </a:accent4>
      <a:accent5>
        <a:srgbClr val="E35F5F"/>
      </a:accent5>
      <a:accent6>
        <a:srgbClr val="828BCE"/>
      </a:accent6>
      <a:hlink>
        <a:srgbClr val="57BCE5"/>
      </a:hlink>
      <a:folHlink>
        <a:srgbClr val="969696"/>
      </a:folHlink>
    </a:clrScheme>
    <a:fontScheme name="Chalkboard_16x9">
      <a:majorFont>
        <a:latin typeface="Consolas"/>
        <a:ea typeface=""/>
        <a:cs typeface=""/>
        <a:font script="Jpan" typeface="HG丸ｺﾞｼｯｸM-PRO"/>
        <a:font script="Hang" typeface="HY중고딕"/>
        <a:font script="Hans" typeface="华文楷体"/>
        <a:font script="Hant" typeface="新細明體"/>
        <a:font script="Arab" typeface="Tahoma"/>
        <a:font script="Hebr" typeface="Levenim MT"/>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HGｺﾞｼｯｸM"/>
        <a:font script="Hang" typeface="맑은 고딕"/>
        <a:font script="Hans" typeface="宋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TM02900769[[fn=Retrospect]]</Template>
  <TotalTime>0</TotalTime>
  <Words>2074</Words>
  <Application>Microsoft Macintosh PowerPoint</Application>
  <PresentationFormat>Custom</PresentationFormat>
  <Paragraphs>91</Paragraphs>
  <Slides>12</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Calibri</vt:lpstr>
      <vt:lpstr>Calibri Light</vt:lpstr>
      <vt:lpstr>Corbel</vt:lpstr>
      <vt:lpstr>Wingdings</vt:lpstr>
      <vt:lpstr>Retrospect</vt:lpstr>
      <vt:lpstr>AI in Hospitality and Tourism</vt:lpstr>
      <vt:lpstr>Introduction</vt:lpstr>
      <vt:lpstr>Background</vt:lpstr>
      <vt:lpstr>Literature Review: Key Theories &amp; Concepts</vt:lpstr>
      <vt:lpstr>Literature Review: AI's Impact </vt:lpstr>
      <vt:lpstr>Method and Theme Impact Analysis: PESTEL </vt:lpstr>
      <vt:lpstr>Method and Theme Impact Analysis: Impact</vt:lpstr>
      <vt:lpstr>Method and Theme Impact Analysis: Strengths</vt:lpstr>
      <vt:lpstr>Method and Theme Impact Analysis: Limitations</vt:lpstr>
      <vt:lpstr>Conclusion</vt:lpstr>
      <vt:lpstr>Recommendations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2024-10-18T08:15:34Z</dcterms:created>
  <dcterms:modified xsi:type="dcterms:W3CDTF">2025-02-20T10:47:48Z</dcterms:modified>
</cp:coreProperties>
</file>