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3" r:id="rId1"/>
  </p:sldMasterIdLst>
  <p:notesMasterIdLst>
    <p:notesMasterId r:id="rId7"/>
  </p:notesMasterIdLst>
  <p:sldIdLst>
    <p:sldId id="256" r:id="rId2"/>
    <p:sldId id="259" r:id="rId3"/>
    <p:sldId id="260" r:id="rId4"/>
    <p:sldId id="261" r:id="rId5"/>
    <p:sldId id="264" r:id="rId6"/>
  </p:sldIdLst>
  <p:sldSz cx="9144000" cy="5143500" type="screen16x9"/>
  <p:notesSz cx="6858000" cy="9144000"/>
  <p:embeddedFontLst>
    <p:embeddedFont>
      <p:font typeface="Abril Fatface" panose="02000503000000020003" pitchFamily="2" charset="0"/>
      <p:regular r:id="rId8"/>
    </p:embeddedFont>
    <p:embeddedFont>
      <p:font typeface="Archivo" panose="020B0604020202020204" charset="0"/>
      <p:regular r:id="rId9"/>
      <p:bold r:id="rId10"/>
      <p:italic r:id="rId11"/>
      <p:boldItalic r:id="rId12"/>
    </p:embeddedFont>
    <p:embeddedFont>
      <p:font typeface="Chonburi" panose="00000500000000000000" pitchFamily="2" charset="-34"/>
      <p:regular r:id="rId13"/>
    </p:embeddedFont>
    <p:embeddedFont>
      <p:font typeface="Comic Sans MS" panose="030F0702030302020204" pitchFamily="66"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88BE5D6-15F5-4010-ABD4-4FCF3CE25F22}">
  <a:tblStyle styleId="{688BE5D6-15F5-4010-ABD4-4FCF3CE25F2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730" y="9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font" Target="fonts/font6.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notesMaster" Target="notesMasters/notesMaster1.xml"/><Relationship Id="rId12" Type="http://schemas.openxmlformats.org/officeDocument/2006/relationships/font" Target="fonts/font5.fntdata"/><Relationship Id="rId17"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font" Target="fonts/font9.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font" Target="fonts/font8.fntdata"/><Relationship Id="rId10" Type="http://schemas.openxmlformats.org/officeDocument/2006/relationships/font" Target="fonts/font3.fntdata"/><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font" Target="fonts/font2.fntdata"/><Relationship Id="rId14" Type="http://schemas.openxmlformats.org/officeDocument/2006/relationships/font" Target="fonts/font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5" name="Google Shape;22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6"/>
        <p:cNvGrpSpPr/>
        <p:nvPr/>
      </p:nvGrpSpPr>
      <p:grpSpPr>
        <a:xfrm>
          <a:off x="0" y="0"/>
          <a:ext cx="0" cy="0"/>
          <a:chOff x="0" y="0"/>
          <a:chExt cx="0" cy="0"/>
        </a:xfrm>
      </p:grpSpPr>
      <p:sp>
        <p:nvSpPr>
          <p:cNvPr id="267" name="Google Shape;267;g1a7b5efc813_0_3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8" name="Google Shape;268;g1a7b5efc813_0_3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9" name="Google Shape;27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g111e7c571f2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1" name="Google Shape;291;g111e7c571f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g1a7b5efc813_0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7" name="Google Shape;377;g1a7b5efc813_0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blip>
          <a:stretch>
            <a:fillRect/>
          </a:stretch>
        </p:blipFill>
        <p:spPr>
          <a:xfrm>
            <a:off x="714" y="0"/>
            <a:ext cx="9142571" cy="5143500"/>
          </a:xfrm>
          <a:prstGeom prst="rect">
            <a:avLst/>
          </a:prstGeom>
          <a:noFill/>
          <a:ln>
            <a:noFill/>
          </a:ln>
        </p:spPr>
      </p:pic>
      <p:pic>
        <p:nvPicPr>
          <p:cNvPr id="10" name="Google Shape;10;p2"/>
          <p:cNvPicPr preferRelativeResize="0"/>
          <p:nvPr/>
        </p:nvPicPr>
        <p:blipFill>
          <a:blip r:embed="rId3">
            <a:alphaModFix/>
          </a:blip>
          <a:stretch>
            <a:fillRect/>
          </a:stretch>
        </p:blipFill>
        <p:spPr>
          <a:xfrm>
            <a:off x="714" y="0"/>
            <a:ext cx="9142571" cy="5143500"/>
          </a:xfrm>
          <a:prstGeom prst="rect">
            <a:avLst/>
          </a:prstGeom>
          <a:noFill/>
          <a:ln>
            <a:noFill/>
          </a:ln>
        </p:spPr>
      </p:pic>
      <p:sp>
        <p:nvSpPr>
          <p:cNvPr id="11" name="Google Shape;11;p2"/>
          <p:cNvSpPr txBox="1">
            <a:spLocks noGrp="1"/>
          </p:cNvSpPr>
          <p:nvPr>
            <p:ph type="ctrTitle"/>
          </p:nvPr>
        </p:nvSpPr>
        <p:spPr>
          <a:xfrm>
            <a:off x="701750" y="1425225"/>
            <a:ext cx="5260200" cy="1854000"/>
          </a:xfrm>
          <a:prstGeom prst="rect">
            <a:avLst/>
          </a:prstGeom>
        </p:spPr>
        <p:txBody>
          <a:bodyPr spcFirstLastPara="1" wrap="square" lIns="91425" tIns="91425" rIns="91425" bIns="91425" anchor="ctr" anchorCtr="0">
            <a:noAutofit/>
          </a:bodyPr>
          <a:lstStyle>
            <a:lvl1pPr lvl="0">
              <a:spcBef>
                <a:spcPts val="0"/>
              </a:spcBef>
              <a:spcAft>
                <a:spcPts val="0"/>
              </a:spcAft>
              <a:buSzPts val="5200"/>
              <a:buNone/>
              <a:defRPr sz="65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2" name="Google Shape;12;p2"/>
          <p:cNvSpPr txBox="1">
            <a:spLocks noGrp="1"/>
          </p:cNvSpPr>
          <p:nvPr>
            <p:ph type="subTitle" idx="1"/>
          </p:nvPr>
        </p:nvSpPr>
        <p:spPr>
          <a:xfrm>
            <a:off x="701750" y="3308775"/>
            <a:ext cx="5260200" cy="409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pic>
        <p:nvPicPr>
          <p:cNvPr id="14" name="Google Shape;14;p3"/>
          <p:cNvPicPr preferRelativeResize="0"/>
          <p:nvPr/>
        </p:nvPicPr>
        <p:blipFill>
          <a:blip r:embed="rId2">
            <a:alphaModFix/>
          </a:blip>
          <a:stretch>
            <a:fillRect/>
          </a:stretch>
        </p:blipFill>
        <p:spPr>
          <a:xfrm>
            <a:off x="714" y="0"/>
            <a:ext cx="9142571" cy="5143500"/>
          </a:xfrm>
          <a:prstGeom prst="rect">
            <a:avLst/>
          </a:prstGeom>
          <a:noFill/>
          <a:ln>
            <a:noFill/>
          </a:ln>
        </p:spPr>
      </p:pic>
      <p:sp>
        <p:nvSpPr>
          <p:cNvPr id="15" name="Google Shape;15;p3"/>
          <p:cNvSpPr txBox="1">
            <a:spLocks noGrp="1"/>
          </p:cNvSpPr>
          <p:nvPr>
            <p:ph type="title"/>
          </p:nvPr>
        </p:nvSpPr>
        <p:spPr>
          <a:xfrm>
            <a:off x="715100" y="3556850"/>
            <a:ext cx="4360200" cy="6216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6" name="Google Shape;16;p3"/>
          <p:cNvSpPr txBox="1">
            <a:spLocks noGrp="1"/>
          </p:cNvSpPr>
          <p:nvPr>
            <p:ph type="title" idx="2" hasCustomPrompt="1"/>
          </p:nvPr>
        </p:nvSpPr>
        <p:spPr>
          <a:xfrm>
            <a:off x="715100" y="1918800"/>
            <a:ext cx="3150900" cy="1422900"/>
          </a:xfrm>
          <a:prstGeom prst="rect">
            <a:avLst/>
          </a:prstGeom>
        </p:spPr>
        <p:txBody>
          <a:bodyPr spcFirstLastPara="1" wrap="square" lIns="91425" tIns="91425" rIns="91425" bIns="91425" anchor="t" anchorCtr="0">
            <a:noAutofit/>
          </a:bodyPr>
          <a:lstStyle>
            <a:lvl1pPr lvl="0" rtl="0">
              <a:spcBef>
                <a:spcPts val="0"/>
              </a:spcBef>
              <a:spcAft>
                <a:spcPts val="0"/>
              </a:spcAft>
              <a:buSzPts val="6000"/>
              <a:buNone/>
              <a:defRPr sz="103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7" name="Google Shape;17;p3"/>
          <p:cNvSpPr txBox="1">
            <a:spLocks noGrp="1"/>
          </p:cNvSpPr>
          <p:nvPr>
            <p:ph type="subTitle" idx="1"/>
          </p:nvPr>
        </p:nvSpPr>
        <p:spPr>
          <a:xfrm>
            <a:off x="715100" y="4218800"/>
            <a:ext cx="4360200" cy="389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18" name="Google Shape;18;p3"/>
          <p:cNvPicPr preferRelativeResize="0"/>
          <p:nvPr/>
        </p:nvPicPr>
        <p:blipFill>
          <a:blip r:embed="rId3">
            <a:alphaModFix/>
          </a:blip>
          <a:stretch>
            <a:fillRect/>
          </a:stretch>
        </p:blipFill>
        <p:spPr>
          <a:xfrm rot="10800000" flipH="1">
            <a:off x="714" y="0"/>
            <a:ext cx="9142571" cy="5143500"/>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9"/>
        <p:cNvGrpSpPr/>
        <p:nvPr/>
      </p:nvGrpSpPr>
      <p:grpSpPr>
        <a:xfrm>
          <a:off x="0" y="0"/>
          <a:ext cx="0" cy="0"/>
          <a:chOff x="0" y="0"/>
          <a:chExt cx="0" cy="0"/>
        </a:xfrm>
      </p:grpSpPr>
      <p:pic>
        <p:nvPicPr>
          <p:cNvPr id="50" name="Google Shape;50;p8"/>
          <p:cNvPicPr preferRelativeResize="0"/>
          <p:nvPr/>
        </p:nvPicPr>
        <p:blipFill>
          <a:blip r:embed="rId2">
            <a:alphaModFix/>
          </a:blip>
          <a:stretch>
            <a:fillRect/>
          </a:stretch>
        </p:blipFill>
        <p:spPr>
          <a:xfrm>
            <a:off x="714" y="0"/>
            <a:ext cx="9142571" cy="5143500"/>
          </a:xfrm>
          <a:prstGeom prst="rect">
            <a:avLst/>
          </a:prstGeom>
          <a:noFill/>
          <a:ln>
            <a:noFill/>
          </a:ln>
        </p:spPr>
      </p:pic>
      <p:sp>
        <p:nvSpPr>
          <p:cNvPr id="51" name="Google Shape;51;p8"/>
          <p:cNvSpPr txBox="1">
            <a:spLocks noGrp="1"/>
          </p:cNvSpPr>
          <p:nvPr>
            <p:ph type="title"/>
          </p:nvPr>
        </p:nvSpPr>
        <p:spPr>
          <a:xfrm>
            <a:off x="3148050" y="1307100"/>
            <a:ext cx="4420800" cy="2529300"/>
          </a:xfrm>
          <a:prstGeom prst="rect">
            <a:avLst/>
          </a:prstGeom>
        </p:spPr>
        <p:txBody>
          <a:bodyPr spcFirstLastPara="1" wrap="square" lIns="91425" tIns="91425" rIns="91425" bIns="91425" anchor="ctr" anchorCtr="0">
            <a:noAutofit/>
          </a:bodyPr>
          <a:lstStyle>
            <a:lvl1pPr lvl="0" algn="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pic>
        <p:nvPicPr>
          <p:cNvPr id="52" name="Google Shape;52;p8"/>
          <p:cNvPicPr preferRelativeResize="0"/>
          <p:nvPr/>
        </p:nvPicPr>
        <p:blipFill>
          <a:blip r:embed="rId3">
            <a:alphaModFix/>
          </a:blip>
          <a:stretch>
            <a:fillRect/>
          </a:stretch>
        </p:blipFill>
        <p:spPr>
          <a:xfrm>
            <a:off x="714" y="0"/>
            <a:ext cx="9142571" cy="5143500"/>
          </a:xfrm>
          <a:prstGeom prst="rect">
            <a:avLst/>
          </a:prstGeom>
          <a:noFill/>
          <a:ln>
            <a:noFill/>
          </a:ln>
        </p:spPr>
      </p:pic>
      <p:cxnSp>
        <p:nvCxnSpPr>
          <p:cNvPr id="53" name="Google Shape;53;p8"/>
          <p:cNvCxnSpPr/>
          <p:nvPr/>
        </p:nvCxnSpPr>
        <p:spPr>
          <a:xfrm>
            <a:off x="701750" y="537050"/>
            <a:ext cx="7712100" cy="0"/>
          </a:xfrm>
          <a:prstGeom prst="straightConnector1">
            <a:avLst/>
          </a:prstGeom>
          <a:noFill/>
          <a:ln w="38100" cap="flat" cmpd="sng">
            <a:solidFill>
              <a:schemeClr val="dk1"/>
            </a:solidFill>
            <a:prstDash val="solid"/>
            <a:round/>
            <a:headEnd type="none" w="med" len="med"/>
            <a:tailEnd type="none" w="med" len="med"/>
          </a:ln>
        </p:spPr>
      </p:cxnSp>
      <p:cxnSp>
        <p:nvCxnSpPr>
          <p:cNvPr id="54" name="Google Shape;54;p8"/>
          <p:cNvCxnSpPr/>
          <p:nvPr/>
        </p:nvCxnSpPr>
        <p:spPr>
          <a:xfrm>
            <a:off x="701750" y="4608500"/>
            <a:ext cx="77121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5"/>
        <p:cNvGrpSpPr/>
        <p:nvPr/>
      </p:nvGrpSpPr>
      <p:grpSpPr>
        <a:xfrm>
          <a:off x="0" y="0"/>
          <a:ext cx="0" cy="0"/>
          <a:chOff x="0" y="0"/>
          <a:chExt cx="0" cy="0"/>
        </a:xfrm>
      </p:grpSpPr>
      <p:pic>
        <p:nvPicPr>
          <p:cNvPr id="56" name="Google Shape;56;p9"/>
          <p:cNvPicPr preferRelativeResize="0"/>
          <p:nvPr/>
        </p:nvPicPr>
        <p:blipFill>
          <a:blip r:embed="rId2">
            <a:alphaModFix/>
          </a:blip>
          <a:stretch>
            <a:fillRect/>
          </a:stretch>
        </p:blipFill>
        <p:spPr>
          <a:xfrm>
            <a:off x="714" y="0"/>
            <a:ext cx="9142571" cy="5143500"/>
          </a:xfrm>
          <a:prstGeom prst="rect">
            <a:avLst/>
          </a:prstGeom>
          <a:noFill/>
          <a:ln>
            <a:noFill/>
          </a:ln>
        </p:spPr>
      </p:pic>
      <p:sp>
        <p:nvSpPr>
          <p:cNvPr id="57" name="Google Shape;57;p9"/>
          <p:cNvSpPr txBox="1">
            <a:spLocks noGrp="1"/>
          </p:cNvSpPr>
          <p:nvPr>
            <p:ph type="title"/>
          </p:nvPr>
        </p:nvSpPr>
        <p:spPr>
          <a:xfrm>
            <a:off x="770125" y="1099575"/>
            <a:ext cx="4077900" cy="11973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58" name="Google Shape;58;p9"/>
          <p:cNvSpPr txBox="1">
            <a:spLocks noGrp="1"/>
          </p:cNvSpPr>
          <p:nvPr>
            <p:ph type="subTitle" idx="1"/>
          </p:nvPr>
        </p:nvSpPr>
        <p:spPr>
          <a:xfrm>
            <a:off x="770125" y="2296949"/>
            <a:ext cx="4077900" cy="1677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59" name="Google Shape;59;p9"/>
          <p:cNvPicPr preferRelativeResize="0"/>
          <p:nvPr/>
        </p:nvPicPr>
        <p:blipFill>
          <a:blip r:embed="rId3">
            <a:alphaModFix/>
          </a:blip>
          <a:stretch>
            <a:fillRect/>
          </a:stretch>
        </p:blipFill>
        <p:spPr>
          <a:xfrm>
            <a:off x="714" y="0"/>
            <a:ext cx="9142571" cy="5143500"/>
          </a:xfrm>
          <a:prstGeom prst="rect">
            <a:avLst/>
          </a:prstGeom>
          <a:noFill/>
          <a:ln>
            <a:noFill/>
          </a:ln>
        </p:spPr>
      </p:pic>
      <p:sp>
        <p:nvSpPr>
          <p:cNvPr id="60" name="Google Shape;60;p9"/>
          <p:cNvSpPr>
            <a:spLocks noGrp="1"/>
          </p:cNvSpPr>
          <p:nvPr>
            <p:ph type="pic" idx="2"/>
          </p:nvPr>
        </p:nvSpPr>
        <p:spPr>
          <a:xfrm>
            <a:off x="5105650" y="931950"/>
            <a:ext cx="3279600" cy="3279600"/>
          </a:xfrm>
          <a:prstGeom prst="ellipse">
            <a:avLst/>
          </a:prstGeom>
          <a:noFill/>
          <a:ln w="38100" cap="flat" cmpd="sng">
            <a:solidFill>
              <a:srgbClr val="000000"/>
            </a:solidFill>
            <a:prstDash val="solid"/>
            <a:round/>
            <a:headEnd type="none" w="sm" len="sm"/>
            <a:tailEnd type="none" w="sm" len="sm"/>
          </a:ln>
        </p:spPr>
      </p:sp>
      <p:cxnSp>
        <p:nvCxnSpPr>
          <p:cNvPr id="61" name="Google Shape;61;p9"/>
          <p:cNvCxnSpPr/>
          <p:nvPr/>
        </p:nvCxnSpPr>
        <p:spPr>
          <a:xfrm>
            <a:off x="701750" y="537050"/>
            <a:ext cx="7712100" cy="0"/>
          </a:xfrm>
          <a:prstGeom prst="straightConnector1">
            <a:avLst/>
          </a:prstGeom>
          <a:noFill/>
          <a:ln w="38100" cap="flat" cmpd="sng">
            <a:solidFill>
              <a:schemeClr val="dk1"/>
            </a:solidFill>
            <a:prstDash val="solid"/>
            <a:round/>
            <a:headEnd type="none" w="med" len="med"/>
            <a:tailEnd type="none" w="med" len="med"/>
          </a:ln>
        </p:spPr>
      </p:cxnSp>
      <p:cxnSp>
        <p:nvCxnSpPr>
          <p:cNvPr id="62" name="Google Shape;62;p9"/>
          <p:cNvCxnSpPr/>
          <p:nvPr/>
        </p:nvCxnSpPr>
        <p:spPr>
          <a:xfrm>
            <a:off x="701750" y="4608500"/>
            <a:ext cx="77121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5"/>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109"/>
        <p:cNvGrpSpPr/>
        <p:nvPr/>
      </p:nvGrpSpPr>
      <p:grpSpPr>
        <a:xfrm>
          <a:off x="0" y="0"/>
          <a:ext cx="0" cy="0"/>
          <a:chOff x="0" y="0"/>
          <a:chExt cx="0" cy="0"/>
        </a:xfrm>
      </p:grpSpPr>
      <p:pic>
        <p:nvPicPr>
          <p:cNvPr id="110" name="Google Shape;110;p15"/>
          <p:cNvPicPr preferRelativeResize="0"/>
          <p:nvPr/>
        </p:nvPicPr>
        <p:blipFill>
          <a:blip r:embed="rId2">
            <a:alphaModFix/>
          </a:blip>
          <a:stretch>
            <a:fillRect/>
          </a:stretch>
        </p:blipFill>
        <p:spPr>
          <a:xfrm>
            <a:off x="714" y="0"/>
            <a:ext cx="9142571" cy="5143500"/>
          </a:xfrm>
          <a:prstGeom prst="rect">
            <a:avLst/>
          </a:prstGeom>
          <a:noFill/>
          <a:ln>
            <a:noFill/>
          </a:ln>
        </p:spPr>
      </p:pic>
      <p:sp>
        <p:nvSpPr>
          <p:cNvPr id="111" name="Google Shape;111;p15"/>
          <p:cNvSpPr txBox="1">
            <a:spLocks noGrp="1"/>
          </p:cNvSpPr>
          <p:nvPr>
            <p:ph type="subTitle" idx="1"/>
          </p:nvPr>
        </p:nvSpPr>
        <p:spPr>
          <a:xfrm flipH="1">
            <a:off x="4388452" y="2126275"/>
            <a:ext cx="4025400" cy="2060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Char char="●"/>
              <a:defRPr/>
            </a:lvl1pPr>
            <a:lvl2pPr lvl="1" algn="ctr" rtl="0">
              <a:lnSpc>
                <a:spcPct val="100000"/>
              </a:lnSpc>
              <a:spcBef>
                <a:spcPts val="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
        <p:nvSpPr>
          <p:cNvPr id="112" name="Google Shape;112;p15"/>
          <p:cNvSpPr txBox="1">
            <a:spLocks noGrp="1"/>
          </p:cNvSpPr>
          <p:nvPr>
            <p:ph type="title"/>
          </p:nvPr>
        </p:nvSpPr>
        <p:spPr>
          <a:xfrm flipH="1">
            <a:off x="4388452" y="958575"/>
            <a:ext cx="4025400" cy="1167600"/>
          </a:xfrm>
          <a:prstGeom prst="rect">
            <a:avLst/>
          </a:prstGeom>
        </p:spPr>
        <p:txBody>
          <a:bodyPr spcFirstLastPara="1" wrap="square" lIns="91425" tIns="91425" rIns="91425" bIns="91425" anchor="t" anchorCtr="0">
            <a:noAutofit/>
          </a:bodyPr>
          <a:lstStyle>
            <a:lvl1pPr lvl="0" rtl="0">
              <a:spcBef>
                <a:spcPts val="0"/>
              </a:spcBef>
              <a:spcAft>
                <a:spcPts val="0"/>
              </a:spcAft>
              <a:buSzPts val="3400"/>
              <a:buNone/>
              <a:defRPr>
                <a:latin typeface="Chonburi"/>
                <a:ea typeface="Chonburi"/>
                <a:cs typeface="Chonburi"/>
                <a:sym typeface="Chonburi"/>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pic>
        <p:nvPicPr>
          <p:cNvPr id="113" name="Google Shape;113;p15"/>
          <p:cNvPicPr preferRelativeResize="0"/>
          <p:nvPr/>
        </p:nvPicPr>
        <p:blipFill>
          <a:blip r:embed="rId3">
            <a:alphaModFix/>
          </a:blip>
          <a:stretch>
            <a:fillRect/>
          </a:stretch>
        </p:blipFill>
        <p:spPr>
          <a:xfrm flipH="1">
            <a:off x="714" y="0"/>
            <a:ext cx="9142571" cy="5143500"/>
          </a:xfrm>
          <a:prstGeom prst="rect">
            <a:avLst/>
          </a:prstGeom>
          <a:noFill/>
          <a:ln>
            <a:noFill/>
          </a:ln>
        </p:spPr>
      </p:pic>
      <p:cxnSp>
        <p:nvCxnSpPr>
          <p:cNvPr id="114" name="Google Shape;114;p15"/>
          <p:cNvCxnSpPr/>
          <p:nvPr/>
        </p:nvCxnSpPr>
        <p:spPr>
          <a:xfrm>
            <a:off x="701750" y="537050"/>
            <a:ext cx="7712100" cy="0"/>
          </a:xfrm>
          <a:prstGeom prst="straightConnector1">
            <a:avLst/>
          </a:prstGeom>
          <a:noFill/>
          <a:ln w="38100" cap="flat" cmpd="sng">
            <a:solidFill>
              <a:schemeClr val="dk1"/>
            </a:solidFill>
            <a:prstDash val="solid"/>
            <a:round/>
            <a:headEnd type="none" w="med" len="med"/>
            <a:tailEnd type="none" w="med" len="med"/>
          </a:ln>
        </p:spPr>
      </p:cxnSp>
      <p:cxnSp>
        <p:nvCxnSpPr>
          <p:cNvPr id="115" name="Google Shape;115;p15"/>
          <p:cNvCxnSpPr/>
          <p:nvPr/>
        </p:nvCxnSpPr>
        <p:spPr>
          <a:xfrm>
            <a:off x="701750" y="4608500"/>
            <a:ext cx="77121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207"/>
        <p:cNvGrpSpPr/>
        <p:nvPr/>
      </p:nvGrpSpPr>
      <p:grpSpPr>
        <a:xfrm>
          <a:off x="0" y="0"/>
          <a:ext cx="0" cy="0"/>
          <a:chOff x="0" y="0"/>
          <a:chExt cx="0" cy="0"/>
        </a:xfrm>
      </p:grpSpPr>
      <p:pic>
        <p:nvPicPr>
          <p:cNvPr id="208" name="Google Shape;208;p23"/>
          <p:cNvPicPr preferRelativeResize="0"/>
          <p:nvPr/>
        </p:nvPicPr>
        <p:blipFill>
          <a:blip r:embed="rId2">
            <a:alphaModFix/>
          </a:blip>
          <a:stretch>
            <a:fillRect/>
          </a:stretch>
        </p:blipFill>
        <p:spPr>
          <a:xfrm>
            <a:off x="714" y="0"/>
            <a:ext cx="9142571" cy="5143500"/>
          </a:xfrm>
          <a:prstGeom prst="rect">
            <a:avLst/>
          </a:prstGeom>
          <a:noFill/>
          <a:ln>
            <a:noFill/>
          </a:ln>
        </p:spPr>
      </p:pic>
      <p:pic>
        <p:nvPicPr>
          <p:cNvPr id="209" name="Google Shape;209;p23"/>
          <p:cNvPicPr preferRelativeResize="0"/>
          <p:nvPr/>
        </p:nvPicPr>
        <p:blipFill rotWithShape="1">
          <a:blip r:embed="rId3">
            <a:alphaModFix/>
          </a:blip>
          <a:srcRect l="45808" b="25744"/>
          <a:stretch/>
        </p:blipFill>
        <p:spPr>
          <a:xfrm flipH="1">
            <a:off x="0" y="0"/>
            <a:ext cx="4954376" cy="3819000"/>
          </a:xfrm>
          <a:prstGeom prst="rect">
            <a:avLst/>
          </a:prstGeom>
          <a:noFill/>
          <a:ln>
            <a:noFill/>
          </a:ln>
        </p:spPr>
      </p:pic>
      <p:cxnSp>
        <p:nvCxnSpPr>
          <p:cNvPr id="210" name="Google Shape;210;p23"/>
          <p:cNvCxnSpPr/>
          <p:nvPr/>
        </p:nvCxnSpPr>
        <p:spPr>
          <a:xfrm>
            <a:off x="701750" y="537050"/>
            <a:ext cx="7712100" cy="0"/>
          </a:xfrm>
          <a:prstGeom prst="straightConnector1">
            <a:avLst/>
          </a:prstGeom>
          <a:noFill/>
          <a:ln w="38100" cap="flat" cmpd="sng">
            <a:solidFill>
              <a:schemeClr val="dk1"/>
            </a:solidFill>
            <a:prstDash val="solid"/>
            <a:round/>
            <a:headEnd type="none" w="med" len="med"/>
            <a:tailEnd type="none" w="med" len="med"/>
          </a:ln>
        </p:spPr>
      </p:cxnSp>
      <p:cxnSp>
        <p:nvCxnSpPr>
          <p:cNvPr id="211" name="Google Shape;211;p23"/>
          <p:cNvCxnSpPr/>
          <p:nvPr/>
        </p:nvCxnSpPr>
        <p:spPr>
          <a:xfrm>
            <a:off x="701750" y="4608500"/>
            <a:ext cx="77121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212"/>
        <p:cNvGrpSpPr/>
        <p:nvPr/>
      </p:nvGrpSpPr>
      <p:grpSpPr>
        <a:xfrm>
          <a:off x="0" y="0"/>
          <a:ext cx="0" cy="0"/>
          <a:chOff x="0" y="0"/>
          <a:chExt cx="0" cy="0"/>
        </a:xfrm>
      </p:grpSpPr>
      <p:pic>
        <p:nvPicPr>
          <p:cNvPr id="213" name="Google Shape;213;p24"/>
          <p:cNvPicPr preferRelativeResize="0"/>
          <p:nvPr/>
        </p:nvPicPr>
        <p:blipFill>
          <a:blip r:embed="rId2">
            <a:alphaModFix/>
          </a:blip>
          <a:stretch>
            <a:fillRect/>
          </a:stretch>
        </p:blipFill>
        <p:spPr>
          <a:xfrm>
            <a:off x="714" y="0"/>
            <a:ext cx="9142571" cy="5143500"/>
          </a:xfrm>
          <a:prstGeom prst="rect">
            <a:avLst/>
          </a:prstGeom>
          <a:noFill/>
          <a:ln>
            <a:noFill/>
          </a:ln>
        </p:spPr>
      </p:pic>
      <p:pic>
        <p:nvPicPr>
          <p:cNvPr id="214" name="Google Shape;214;p24"/>
          <p:cNvPicPr preferRelativeResize="0"/>
          <p:nvPr/>
        </p:nvPicPr>
        <p:blipFill rotWithShape="1">
          <a:blip r:embed="rId3">
            <a:alphaModFix/>
          </a:blip>
          <a:srcRect l="-18" t="44939" r="53424"/>
          <a:stretch/>
        </p:blipFill>
        <p:spPr>
          <a:xfrm rot="10800000">
            <a:off x="4884275" y="0"/>
            <a:ext cx="4259725" cy="2831700"/>
          </a:xfrm>
          <a:prstGeom prst="rect">
            <a:avLst/>
          </a:prstGeom>
          <a:noFill/>
          <a:ln>
            <a:noFill/>
          </a:ln>
        </p:spPr>
      </p:pic>
      <p:cxnSp>
        <p:nvCxnSpPr>
          <p:cNvPr id="215" name="Google Shape;215;p24"/>
          <p:cNvCxnSpPr/>
          <p:nvPr/>
        </p:nvCxnSpPr>
        <p:spPr>
          <a:xfrm>
            <a:off x="701750" y="537050"/>
            <a:ext cx="7712100" cy="0"/>
          </a:xfrm>
          <a:prstGeom prst="straightConnector1">
            <a:avLst/>
          </a:prstGeom>
          <a:noFill/>
          <a:ln w="38100" cap="flat" cmpd="sng">
            <a:solidFill>
              <a:schemeClr val="dk1"/>
            </a:solidFill>
            <a:prstDash val="solid"/>
            <a:round/>
            <a:headEnd type="none" w="med" len="med"/>
            <a:tailEnd type="none" w="med" len="med"/>
          </a:ln>
        </p:spPr>
      </p:cxnSp>
      <p:cxnSp>
        <p:nvCxnSpPr>
          <p:cNvPr id="216" name="Google Shape;216;p24"/>
          <p:cNvCxnSpPr/>
          <p:nvPr/>
        </p:nvCxnSpPr>
        <p:spPr>
          <a:xfrm>
            <a:off x="701750" y="4608500"/>
            <a:ext cx="7712100" cy="0"/>
          </a:xfrm>
          <a:prstGeom prst="straightConnector1">
            <a:avLst/>
          </a:prstGeom>
          <a:noFill/>
          <a:ln w="38100" cap="flat" cmpd="sng">
            <a:solidFill>
              <a:schemeClr val="dk1"/>
            </a:solidFill>
            <a:prstDash val="solid"/>
            <a:round/>
            <a:headEnd type="none" w="med" len="med"/>
            <a:tailEnd type="none" w="med" len="med"/>
          </a:ln>
        </p:spPr>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597425"/>
            <a:ext cx="7713900" cy="572700"/>
          </a:xfrm>
          <a:prstGeom prst="rect">
            <a:avLst/>
          </a:prstGeom>
          <a:noFill/>
          <a:ln>
            <a:noFill/>
          </a:ln>
        </p:spPr>
        <p:txBody>
          <a:bodyPr spcFirstLastPara="1" wrap="square" lIns="91425" tIns="91425" rIns="91425" bIns="91425" anchor="t" anchorCtr="0">
            <a:noAutofit/>
          </a:bodyPr>
          <a:lstStyle>
            <a:lvl1pPr lvl="0" rtl="0">
              <a:lnSpc>
                <a:spcPct val="80000"/>
              </a:lnSpc>
              <a:spcBef>
                <a:spcPts val="0"/>
              </a:spcBef>
              <a:spcAft>
                <a:spcPts val="0"/>
              </a:spcAft>
              <a:buClr>
                <a:schemeClr val="dk1"/>
              </a:buClr>
              <a:buSzPts val="3400"/>
              <a:buFont typeface="Abril Fatface"/>
              <a:buNone/>
              <a:defRPr sz="3400">
                <a:solidFill>
                  <a:schemeClr val="dk1"/>
                </a:solidFill>
                <a:latin typeface="Abril Fatface"/>
                <a:ea typeface="Abril Fatface"/>
                <a:cs typeface="Abril Fatface"/>
                <a:sym typeface="Abril Fatface"/>
              </a:defRPr>
            </a:lvl1pPr>
            <a:lvl2pPr lvl="1" rtl="0">
              <a:lnSpc>
                <a:spcPct val="80000"/>
              </a:lnSpc>
              <a:spcBef>
                <a:spcPts val="0"/>
              </a:spcBef>
              <a:spcAft>
                <a:spcPts val="0"/>
              </a:spcAft>
              <a:buClr>
                <a:schemeClr val="dk1"/>
              </a:buClr>
              <a:buSzPts val="3400"/>
              <a:buFont typeface="Abril Fatface"/>
              <a:buNone/>
              <a:defRPr sz="3400">
                <a:solidFill>
                  <a:schemeClr val="dk1"/>
                </a:solidFill>
                <a:latin typeface="Abril Fatface"/>
                <a:ea typeface="Abril Fatface"/>
                <a:cs typeface="Abril Fatface"/>
                <a:sym typeface="Abril Fatface"/>
              </a:defRPr>
            </a:lvl2pPr>
            <a:lvl3pPr lvl="2" rtl="0">
              <a:lnSpc>
                <a:spcPct val="80000"/>
              </a:lnSpc>
              <a:spcBef>
                <a:spcPts val="0"/>
              </a:spcBef>
              <a:spcAft>
                <a:spcPts val="0"/>
              </a:spcAft>
              <a:buClr>
                <a:schemeClr val="dk1"/>
              </a:buClr>
              <a:buSzPts val="3400"/>
              <a:buFont typeface="Abril Fatface"/>
              <a:buNone/>
              <a:defRPr sz="3400">
                <a:solidFill>
                  <a:schemeClr val="dk1"/>
                </a:solidFill>
                <a:latin typeface="Abril Fatface"/>
                <a:ea typeface="Abril Fatface"/>
                <a:cs typeface="Abril Fatface"/>
                <a:sym typeface="Abril Fatface"/>
              </a:defRPr>
            </a:lvl3pPr>
            <a:lvl4pPr lvl="3" rtl="0">
              <a:lnSpc>
                <a:spcPct val="80000"/>
              </a:lnSpc>
              <a:spcBef>
                <a:spcPts val="0"/>
              </a:spcBef>
              <a:spcAft>
                <a:spcPts val="0"/>
              </a:spcAft>
              <a:buClr>
                <a:schemeClr val="dk1"/>
              </a:buClr>
              <a:buSzPts val="3400"/>
              <a:buFont typeface="Abril Fatface"/>
              <a:buNone/>
              <a:defRPr sz="3400">
                <a:solidFill>
                  <a:schemeClr val="dk1"/>
                </a:solidFill>
                <a:latin typeface="Abril Fatface"/>
                <a:ea typeface="Abril Fatface"/>
                <a:cs typeface="Abril Fatface"/>
                <a:sym typeface="Abril Fatface"/>
              </a:defRPr>
            </a:lvl4pPr>
            <a:lvl5pPr lvl="4" rtl="0">
              <a:lnSpc>
                <a:spcPct val="80000"/>
              </a:lnSpc>
              <a:spcBef>
                <a:spcPts val="0"/>
              </a:spcBef>
              <a:spcAft>
                <a:spcPts val="0"/>
              </a:spcAft>
              <a:buClr>
                <a:schemeClr val="dk1"/>
              </a:buClr>
              <a:buSzPts val="3400"/>
              <a:buFont typeface="Abril Fatface"/>
              <a:buNone/>
              <a:defRPr sz="3400">
                <a:solidFill>
                  <a:schemeClr val="dk1"/>
                </a:solidFill>
                <a:latin typeface="Abril Fatface"/>
                <a:ea typeface="Abril Fatface"/>
                <a:cs typeface="Abril Fatface"/>
                <a:sym typeface="Abril Fatface"/>
              </a:defRPr>
            </a:lvl5pPr>
            <a:lvl6pPr lvl="5" rtl="0">
              <a:lnSpc>
                <a:spcPct val="80000"/>
              </a:lnSpc>
              <a:spcBef>
                <a:spcPts val="0"/>
              </a:spcBef>
              <a:spcAft>
                <a:spcPts val="0"/>
              </a:spcAft>
              <a:buClr>
                <a:schemeClr val="dk1"/>
              </a:buClr>
              <a:buSzPts val="3400"/>
              <a:buFont typeface="Abril Fatface"/>
              <a:buNone/>
              <a:defRPr sz="3400">
                <a:solidFill>
                  <a:schemeClr val="dk1"/>
                </a:solidFill>
                <a:latin typeface="Abril Fatface"/>
                <a:ea typeface="Abril Fatface"/>
                <a:cs typeface="Abril Fatface"/>
                <a:sym typeface="Abril Fatface"/>
              </a:defRPr>
            </a:lvl6pPr>
            <a:lvl7pPr lvl="6" rtl="0">
              <a:lnSpc>
                <a:spcPct val="80000"/>
              </a:lnSpc>
              <a:spcBef>
                <a:spcPts val="0"/>
              </a:spcBef>
              <a:spcAft>
                <a:spcPts val="0"/>
              </a:spcAft>
              <a:buClr>
                <a:schemeClr val="dk1"/>
              </a:buClr>
              <a:buSzPts val="3400"/>
              <a:buFont typeface="Abril Fatface"/>
              <a:buNone/>
              <a:defRPr sz="3400">
                <a:solidFill>
                  <a:schemeClr val="dk1"/>
                </a:solidFill>
                <a:latin typeface="Abril Fatface"/>
                <a:ea typeface="Abril Fatface"/>
                <a:cs typeface="Abril Fatface"/>
                <a:sym typeface="Abril Fatface"/>
              </a:defRPr>
            </a:lvl7pPr>
            <a:lvl8pPr lvl="7" rtl="0">
              <a:lnSpc>
                <a:spcPct val="80000"/>
              </a:lnSpc>
              <a:spcBef>
                <a:spcPts val="0"/>
              </a:spcBef>
              <a:spcAft>
                <a:spcPts val="0"/>
              </a:spcAft>
              <a:buClr>
                <a:schemeClr val="dk1"/>
              </a:buClr>
              <a:buSzPts val="3400"/>
              <a:buFont typeface="Abril Fatface"/>
              <a:buNone/>
              <a:defRPr sz="3400">
                <a:solidFill>
                  <a:schemeClr val="dk1"/>
                </a:solidFill>
                <a:latin typeface="Abril Fatface"/>
                <a:ea typeface="Abril Fatface"/>
                <a:cs typeface="Abril Fatface"/>
                <a:sym typeface="Abril Fatface"/>
              </a:defRPr>
            </a:lvl8pPr>
            <a:lvl9pPr lvl="8" rtl="0">
              <a:lnSpc>
                <a:spcPct val="80000"/>
              </a:lnSpc>
              <a:spcBef>
                <a:spcPts val="0"/>
              </a:spcBef>
              <a:spcAft>
                <a:spcPts val="0"/>
              </a:spcAft>
              <a:buClr>
                <a:schemeClr val="dk1"/>
              </a:buClr>
              <a:buSzPts val="3400"/>
              <a:buFont typeface="Abril Fatface"/>
              <a:buNone/>
              <a:defRPr sz="3400">
                <a:solidFill>
                  <a:schemeClr val="dk1"/>
                </a:solidFill>
                <a:latin typeface="Abril Fatface"/>
                <a:ea typeface="Abril Fatface"/>
                <a:cs typeface="Abril Fatface"/>
                <a:sym typeface="Abril Fatface"/>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1pPr>
            <a:lvl2pPr marL="914400" lvl="1"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2pPr>
            <a:lvl3pPr marL="1371600" lvl="2"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3pPr>
            <a:lvl4pPr marL="1828800" lvl="3"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4pPr>
            <a:lvl5pPr marL="2286000" lvl="4"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5pPr>
            <a:lvl6pPr marL="2743200" lvl="5"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6pPr>
            <a:lvl7pPr marL="3200400" lvl="6"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7pPr>
            <a:lvl8pPr marL="3657600" lvl="7"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8pPr>
            <a:lvl9pPr marL="4114800" lvl="8" indent="-317500">
              <a:lnSpc>
                <a:spcPct val="100000"/>
              </a:lnSpc>
              <a:spcBef>
                <a:spcPts val="0"/>
              </a:spcBef>
              <a:spcAft>
                <a:spcPts val="0"/>
              </a:spcAft>
              <a:buClr>
                <a:schemeClr val="dk1"/>
              </a:buClr>
              <a:buSzPts val="1400"/>
              <a:buFont typeface="Archivo"/>
              <a:buChar char="■"/>
              <a:defRPr>
                <a:solidFill>
                  <a:schemeClr val="dk1"/>
                </a:solidFill>
                <a:latin typeface="Archivo"/>
                <a:ea typeface="Archivo"/>
                <a:cs typeface="Archivo"/>
                <a:sym typeface="Archiv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4" r:id="rId3"/>
    <p:sldLayoutId id="2147483655" r:id="rId4"/>
    <p:sldLayoutId id="2147483658" r:id="rId5"/>
    <p:sldLayoutId id="2147483661" r:id="rId6"/>
    <p:sldLayoutId id="2147483669" r:id="rId7"/>
    <p:sldLayoutId id="2147483670" r:id="rId8"/>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hyperlink" Target="https://napavalleygrille.com/wp-content/uploads/2023/01/ValentinesDayMenu.pdf" TargetMode="Externa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p28"/>
          <p:cNvSpPr txBox="1">
            <a:spLocks noGrp="1"/>
          </p:cNvSpPr>
          <p:nvPr>
            <p:ph type="ctrTitle"/>
          </p:nvPr>
        </p:nvSpPr>
        <p:spPr>
          <a:xfrm>
            <a:off x="701750" y="1425225"/>
            <a:ext cx="5260200" cy="1854000"/>
          </a:xfrm>
          <a:prstGeom prst="rect">
            <a:avLst/>
          </a:prstGeom>
        </p:spPr>
        <p:txBody>
          <a:bodyPr spcFirstLastPara="1" wrap="square" lIns="91425" tIns="91425" rIns="91425" bIns="91425" anchor="ctr" anchorCtr="0">
            <a:noAutofit/>
          </a:bodyPr>
          <a:lstStyle/>
          <a:p>
            <a:r>
              <a:rPr lang="en-US" sz="6600" dirty="0"/>
              <a:t>Valentine’s Day Menu</a:t>
            </a:r>
            <a:br>
              <a:rPr lang="en-US" sz="6600" dirty="0"/>
            </a:br>
            <a:endParaRPr dirty="0"/>
          </a:p>
        </p:txBody>
      </p:sp>
      <p:sp>
        <p:nvSpPr>
          <p:cNvPr id="228" name="Google Shape;228;p28"/>
          <p:cNvSpPr txBox="1">
            <a:spLocks noGrp="1"/>
          </p:cNvSpPr>
          <p:nvPr>
            <p:ph type="subTitle" idx="1"/>
          </p:nvPr>
        </p:nvSpPr>
        <p:spPr>
          <a:xfrm>
            <a:off x="701750" y="3308775"/>
            <a:ext cx="5260200" cy="1440434"/>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solidFill>
                  <a:schemeClr val="tx1"/>
                </a:solidFill>
                <a:latin typeface="Comic Sans MS" panose="030F0702030302020204" pitchFamily="66" charset="0"/>
              </a:rPr>
              <a:t> Name: Raluca </a:t>
            </a:r>
            <a:r>
              <a:rPr lang="en-US" dirty="0" err="1">
                <a:solidFill>
                  <a:schemeClr val="tx1"/>
                </a:solidFill>
                <a:latin typeface="Comic Sans MS" panose="030F0702030302020204" pitchFamily="66" charset="0"/>
              </a:rPr>
              <a:t>Petre</a:t>
            </a:r>
            <a:endParaRPr lang="en-US" dirty="0">
              <a:solidFill>
                <a:schemeClr val="tx1"/>
              </a:solidFill>
              <a:latin typeface="Comic Sans MS" panose="030F0702030302020204" pitchFamily="66" charset="0"/>
            </a:endParaRPr>
          </a:p>
          <a:p>
            <a:pPr marL="0" lvl="0" indent="0" rtl="0">
              <a:spcBef>
                <a:spcPts val="0"/>
              </a:spcBef>
              <a:spcAft>
                <a:spcPts val="0"/>
              </a:spcAft>
              <a:buNone/>
            </a:pPr>
            <a:r>
              <a:rPr lang="en-US" dirty="0">
                <a:solidFill>
                  <a:schemeClr val="tx1"/>
                </a:solidFill>
                <a:latin typeface="Comic Sans MS" panose="030F0702030302020204" pitchFamily="66" charset="0"/>
              </a:rPr>
              <a:t>                            Student number:2029612</a:t>
            </a:r>
          </a:p>
          <a:p>
            <a:pPr marL="0" lvl="0" indent="0" algn="ctr" rtl="0">
              <a:spcBef>
                <a:spcPts val="0"/>
              </a:spcBef>
              <a:spcAft>
                <a:spcPts val="0"/>
              </a:spcAft>
              <a:buNone/>
            </a:pPr>
            <a:r>
              <a:rPr lang="en-US" dirty="0">
                <a:solidFill>
                  <a:schemeClr val="tx1"/>
                </a:solidFill>
                <a:latin typeface="Comic Sans MS" panose="030F0702030302020204" pitchFamily="66" charset="0"/>
              </a:rPr>
              <a:t>                     Lecturer </a:t>
            </a:r>
            <a:r>
              <a:rPr lang="en-US" dirty="0" err="1">
                <a:solidFill>
                  <a:schemeClr val="tx1"/>
                </a:solidFill>
                <a:latin typeface="Comic Sans MS" panose="030F0702030302020204" pitchFamily="66" charset="0"/>
              </a:rPr>
              <a:t>name:Tristan</a:t>
            </a:r>
            <a:r>
              <a:rPr lang="en-US" dirty="0">
                <a:solidFill>
                  <a:schemeClr val="tx1"/>
                </a:solidFill>
                <a:latin typeface="Comic Sans MS" panose="030F0702030302020204" pitchFamily="66" charset="0"/>
              </a:rPr>
              <a:t> Hawkins</a:t>
            </a:r>
          </a:p>
          <a:p>
            <a:pPr marL="0" lvl="0" indent="0" algn="ctr" rtl="0">
              <a:spcBef>
                <a:spcPts val="0"/>
              </a:spcBef>
              <a:spcAft>
                <a:spcPts val="0"/>
              </a:spcAft>
              <a:buNone/>
            </a:pPr>
            <a:r>
              <a:rPr lang="en-US" dirty="0">
                <a:latin typeface="Comic Sans MS" panose="030F0702030302020204" pitchFamily="66" charset="0"/>
              </a:rPr>
              <a:t>                Module title: </a:t>
            </a:r>
            <a:r>
              <a:rPr lang="en-US" dirty="0" err="1">
                <a:latin typeface="Comic Sans MS" panose="030F0702030302020204" pitchFamily="66" charset="0"/>
              </a:rPr>
              <a:t>Food&amp;Beverage</a:t>
            </a:r>
            <a:r>
              <a:rPr lang="en-US" dirty="0">
                <a:latin typeface="Comic Sans MS" panose="030F0702030302020204" pitchFamily="66" charset="0"/>
              </a:rPr>
              <a:t> Operation                                                                BMIH4002</a:t>
            </a:r>
            <a:endParaRPr dirty="0"/>
          </a:p>
        </p:txBody>
      </p:sp>
      <p:pic>
        <p:nvPicPr>
          <p:cNvPr id="229" name="Google Shape;229;p28"/>
          <p:cNvPicPr preferRelativeResize="0"/>
          <p:nvPr/>
        </p:nvPicPr>
        <p:blipFill>
          <a:blip r:embed="rId3">
            <a:alphaModFix/>
          </a:blip>
          <a:stretch>
            <a:fillRect/>
          </a:stretch>
        </p:blipFill>
        <p:spPr>
          <a:xfrm>
            <a:off x="5304124" y="2536924"/>
            <a:ext cx="3582423" cy="3549198"/>
          </a:xfrm>
          <a:prstGeom prst="rect">
            <a:avLst/>
          </a:prstGeom>
          <a:noFill/>
          <a:ln>
            <a:noFill/>
          </a:ln>
          <a:effectLst>
            <a:outerShdw blurRad="57150" dist="19050" dir="5400000" algn="bl" rotWithShape="0">
              <a:schemeClr val="dk1">
                <a:alpha val="25000"/>
              </a:schemeClr>
            </a:outerShdw>
          </a:effectLst>
        </p:spPr>
      </p:pic>
      <p:cxnSp>
        <p:nvCxnSpPr>
          <p:cNvPr id="230" name="Google Shape;230;p28"/>
          <p:cNvCxnSpPr/>
          <p:nvPr/>
        </p:nvCxnSpPr>
        <p:spPr>
          <a:xfrm>
            <a:off x="701750" y="4611550"/>
            <a:ext cx="5542500" cy="0"/>
          </a:xfrm>
          <a:prstGeom prst="straightConnector1">
            <a:avLst/>
          </a:prstGeom>
          <a:noFill/>
          <a:ln w="38100" cap="flat" cmpd="sng">
            <a:solidFill>
              <a:schemeClr val="dk1"/>
            </a:solidFill>
            <a:prstDash val="solid"/>
            <a:round/>
            <a:headEnd type="none" w="med" len="med"/>
            <a:tailEnd type="none" w="med" len="med"/>
          </a:ln>
        </p:spPr>
      </p:cxnSp>
      <p:cxnSp>
        <p:nvCxnSpPr>
          <p:cNvPr id="231" name="Google Shape;231;p28"/>
          <p:cNvCxnSpPr/>
          <p:nvPr/>
        </p:nvCxnSpPr>
        <p:spPr>
          <a:xfrm>
            <a:off x="701750" y="535000"/>
            <a:ext cx="5542500" cy="0"/>
          </a:xfrm>
          <a:prstGeom prst="straightConnector1">
            <a:avLst/>
          </a:prstGeom>
          <a:noFill/>
          <a:ln w="38100" cap="flat" cmpd="sng">
            <a:solidFill>
              <a:schemeClr val="dk1"/>
            </a:solidFill>
            <a:prstDash val="solid"/>
            <a:round/>
            <a:headEnd type="none" w="med" len="med"/>
            <a:tailEnd type="none" w="med" len="med"/>
          </a:ln>
        </p:spPr>
      </p:cxnSp>
      <p:pic>
        <p:nvPicPr>
          <p:cNvPr id="2" name="Picture 1">
            <a:extLst>
              <a:ext uri="{FF2B5EF4-FFF2-40B4-BE49-F238E27FC236}">
                <a16:creationId xmlns:a16="http://schemas.microsoft.com/office/drawing/2014/main" id="{40DCAE74-72BB-8C28-9B09-1CF0F36E3D4F}"/>
              </a:ext>
            </a:extLst>
          </p:cNvPr>
          <p:cNvPicPr>
            <a:picLocks noChangeAspect="1"/>
          </p:cNvPicPr>
          <p:nvPr/>
        </p:nvPicPr>
        <p:blipFill>
          <a:blip r:embed="rId4"/>
          <a:stretch>
            <a:fillRect/>
          </a:stretch>
        </p:blipFill>
        <p:spPr>
          <a:xfrm>
            <a:off x="7719035" y="-13856"/>
            <a:ext cx="1446430" cy="64966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69"/>
        <p:cNvGrpSpPr/>
        <p:nvPr/>
      </p:nvGrpSpPr>
      <p:grpSpPr>
        <a:xfrm>
          <a:off x="0" y="0"/>
          <a:ext cx="0" cy="0"/>
          <a:chOff x="0" y="0"/>
          <a:chExt cx="0" cy="0"/>
        </a:xfrm>
      </p:grpSpPr>
      <p:sp>
        <p:nvSpPr>
          <p:cNvPr id="270" name="Google Shape;270;p31"/>
          <p:cNvSpPr txBox="1">
            <a:spLocks noGrp="1"/>
          </p:cNvSpPr>
          <p:nvPr>
            <p:ph type="title" idx="2"/>
          </p:nvPr>
        </p:nvSpPr>
        <p:spPr>
          <a:xfrm>
            <a:off x="1048252" y="383231"/>
            <a:ext cx="4629533" cy="1029963"/>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4400" b="0" i="0" dirty="0">
                <a:solidFill>
                  <a:schemeClr val="tx1"/>
                </a:solidFill>
                <a:effectLst/>
                <a:latin typeface="Söhne"/>
              </a:rPr>
              <a:t>Valentine's Day menu at Hotel Trinity</a:t>
            </a:r>
            <a:endParaRPr sz="4400" dirty="0">
              <a:solidFill>
                <a:schemeClr val="tx1"/>
              </a:solidFill>
            </a:endParaRPr>
          </a:p>
        </p:txBody>
      </p:sp>
      <p:sp>
        <p:nvSpPr>
          <p:cNvPr id="271" name="Google Shape;271;p31"/>
          <p:cNvSpPr txBox="1">
            <a:spLocks noGrp="1"/>
          </p:cNvSpPr>
          <p:nvPr>
            <p:ph type="title"/>
          </p:nvPr>
        </p:nvSpPr>
        <p:spPr>
          <a:xfrm>
            <a:off x="715100" y="2700670"/>
            <a:ext cx="4360200" cy="1477780"/>
          </a:xfrm>
          <a:prstGeom prst="rect">
            <a:avLst/>
          </a:prstGeom>
        </p:spPr>
        <p:txBody>
          <a:bodyPr spcFirstLastPara="1" wrap="square" lIns="91425" tIns="91425" rIns="91425" bIns="91425" anchor="t" anchorCtr="0">
            <a:noAutofit/>
          </a:bodyPr>
          <a:lstStyle/>
          <a:p>
            <a:r>
              <a:rPr lang="en-GB" sz="1600" b="0" i="0" dirty="0">
                <a:solidFill>
                  <a:srgbClr val="FF0000"/>
                </a:solidFill>
                <a:effectLst/>
                <a:latin typeface="Söhne"/>
              </a:rPr>
              <a:t>Menu Legend:</a:t>
            </a:r>
            <a:br>
              <a:rPr lang="en-GB" sz="1600" b="0" i="0" dirty="0">
                <a:solidFill>
                  <a:srgbClr val="FF0000"/>
                </a:solidFill>
                <a:effectLst/>
                <a:latin typeface="Söhne"/>
              </a:rPr>
            </a:br>
            <a:r>
              <a:rPr lang="en-GB" sz="1600" b="0" i="0" dirty="0">
                <a:solidFill>
                  <a:srgbClr val="FF0000"/>
                </a:solidFill>
                <a:effectLst/>
                <a:latin typeface="Söhne"/>
              </a:rPr>
              <a:t>V - Vegetarian</a:t>
            </a:r>
            <a:br>
              <a:rPr lang="en-GB" sz="1600" b="0" i="0" dirty="0">
                <a:solidFill>
                  <a:srgbClr val="FF0000"/>
                </a:solidFill>
                <a:effectLst/>
                <a:latin typeface="Söhne"/>
              </a:rPr>
            </a:br>
            <a:r>
              <a:rPr lang="en-GB" sz="1600" b="0" i="0" dirty="0">
                <a:solidFill>
                  <a:srgbClr val="FF0000"/>
                </a:solidFill>
                <a:effectLst/>
                <a:latin typeface="Söhne"/>
              </a:rPr>
              <a:t>VE - Vegan</a:t>
            </a:r>
            <a:br>
              <a:rPr lang="en-GB" sz="1600" b="0" i="0" dirty="0">
                <a:solidFill>
                  <a:srgbClr val="FF0000"/>
                </a:solidFill>
                <a:effectLst/>
                <a:latin typeface="Söhne"/>
              </a:rPr>
            </a:br>
            <a:r>
              <a:rPr lang="en-GB" sz="1600" b="0" i="0" dirty="0">
                <a:solidFill>
                  <a:srgbClr val="FF0000"/>
                </a:solidFill>
                <a:effectLst/>
                <a:latin typeface="Söhne"/>
              </a:rPr>
              <a:t>GF - Gluten-Free</a:t>
            </a:r>
            <a:br>
              <a:rPr lang="en-GB" sz="1600" b="0" i="0" dirty="0">
                <a:solidFill>
                  <a:srgbClr val="FF0000"/>
                </a:solidFill>
                <a:effectLst/>
                <a:latin typeface="Söhne"/>
              </a:rPr>
            </a:br>
            <a:r>
              <a:rPr lang="en-GB" sz="1600" b="0" i="0" dirty="0">
                <a:solidFill>
                  <a:srgbClr val="FF0000"/>
                </a:solidFill>
                <a:effectLst/>
                <a:latin typeface="Söhne"/>
              </a:rPr>
              <a:t>DF - Dairy-Free</a:t>
            </a:r>
            <a:br>
              <a:rPr lang="en-GB" sz="1600" b="0" i="0" dirty="0">
                <a:solidFill>
                  <a:srgbClr val="FF0000"/>
                </a:solidFill>
                <a:effectLst/>
                <a:latin typeface="Söhne"/>
              </a:rPr>
            </a:br>
            <a:r>
              <a:rPr lang="en-GB" sz="1600" b="0" i="0" dirty="0">
                <a:solidFill>
                  <a:srgbClr val="FF0000"/>
                </a:solidFill>
                <a:effectLst/>
                <a:latin typeface="Söhne"/>
              </a:rPr>
              <a:t>Allergens: Please inform us of any allergens or dietary restrictions before placing your order.</a:t>
            </a:r>
            <a:br>
              <a:rPr lang="en-GB" sz="1600" b="0" i="0" dirty="0">
                <a:solidFill>
                  <a:srgbClr val="FF0000"/>
                </a:solidFill>
                <a:effectLst/>
                <a:latin typeface="Söhne"/>
              </a:rPr>
            </a:br>
            <a:endParaRPr sz="1600" dirty="0"/>
          </a:p>
        </p:txBody>
      </p:sp>
      <p:pic>
        <p:nvPicPr>
          <p:cNvPr id="273" name="Google Shape;273;p31"/>
          <p:cNvPicPr preferRelativeResize="0"/>
          <p:nvPr/>
        </p:nvPicPr>
        <p:blipFill>
          <a:blip r:embed="rId3">
            <a:alphaModFix/>
          </a:blip>
          <a:stretch>
            <a:fillRect/>
          </a:stretch>
        </p:blipFill>
        <p:spPr>
          <a:xfrm flipH="1">
            <a:off x="4350165" y="299500"/>
            <a:ext cx="3796271" cy="9562998"/>
          </a:xfrm>
          <a:prstGeom prst="rect">
            <a:avLst/>
          </a:prstGeom>
          <a:noFill/>
          <a:ln>
            <a:noFill/>
          </a:ln>
          <a:effectLst>
            <a:outerShdw blurRad="57150" dist="19050" dir="5400000" algn="bl" rotWithShape="0">
              <a:schemeClr val="dk1">
                <a:alpha val="35000"/>
              </a:schemeClr>
            </a:outerShdw>
          </a:effectLst>
        </p:spPr>
      </p:pic>
      <p:pic>
        <p:nvPicPr>
          <p:cNvPr id="274" name="Google Shape;274;p31"/>
          <p:cNvPicPr preferRelativeResize="0"/>
          <p:nvPr/>
        </p:nvPicPr>
        <p:blipFill rotWithShape="1">
          <a:blip r:embed="rId4">
            <a:alphaModFix/>
          </a:blip>
          <a:srcRect l="16867" t="22094"/>
          <a:stretch/>
        </p:blipFill>
        <p:spPr>
          <a:xfrm flipH="1">
            <a:off x="7063052" y="3163187"/>
            <a:ext cx="1556423" cy="1620823"/>
          </a:xfrm>
          <a:prstGeom prst="rect">
            <a:avLst/>
          </a:prstGeom>
          <a:noFill/>
          <a:ln>
            <a:noFill/>
          </a:ln>
          <a:effectLst>
            <a:outerShdw blurRad="57150" dist="19050" dir="5400000" algn="bl" rotWithShape="0">
              <a:schemeClr val="dk1">
                <a:alpha val="35000"/>
              </a:schemeClr>
            </a:outerShdw>
          </a:effectLst>
        </p:spPr>
      </p:pic>
      <p:pic>
        <p:nvPicPr>
          <p:cNvPr id="275" name="Google Shape;275;p31"/>
          <p:cNvPicPr preferRelativeResize="0"/>
          <p:nvPr/>
        </p:nvPicPr>
        <p:blipFill rotWithShape="1">
          <a:blip r:embed="rId5">
            <a:alphaModFix/>
          </a:blip>
          <a:srcRect l="13429" t="21128" r="17666" b="12781"/>
          <a:stretch/>
        </p:blipFill>
        <p:spPr>
          <a:xfrm flipH="1">
            <a:off x="2759575" y="1231425"/>
            <a:ext cx="1339076" cy="1375099"/>
          </a:xfrm>
          <a:prstGeom prst="rect">
            <a:avLst/>
          </a:prstGeom>
          <a:noFill/>
          <a:ln>
            <a:noFill/>
          </a:ln>
          <a:effectLst>
            <a:outerShdw blurRad="57150" dist="19050" dir="5400000" algn="bl" rotWithShape="0">
              <a:schemeClr val="dk1">
                <a:alpha val="35000"/>
              </a:schemeClr>
            </a:outerShdw>
          </a:effectLst>
        </p:spPr>
      </p:pic>
      <p:pic>
        <p:nvPicPr>
          <p:cNvPr id="276" name="Google Shape;276;p31"/>
          <p:cNvPicPr preferRelativeResize="0"/>
          <p:nvPr/>
        </p:nvPicPr>
        <p:blipFill rotWithShape="1">
          <a:blip r:embed="rId6">
            <a:alphaModFix/>
          </a:blip>
          <a:srcRect l="23844" t="26489" b="5363"/>
          <a:stretch/>
        </p:blipFill>
        <p:spPr>
          <a:xfrm flipH="1">
            <a:off x="7177328" y="81975"/>
            <a:ext cx="1500073" cy="1417851"/>
          </a:xfrm>
          <a:prstGeom prst="rect">
            <a:avLst/>
          </a:prstGeom>
          <a:noFill/>
          <a:ln>
            <a:noFill/>
          </a:ln>
          <a:effectLst>
            <a:outerShdw blurRad="57150" dist="19050" dir="5400000" algn="bl" rotWithShape="0">
              <a:schemeClr val="dk1">
                <a:alpha val="35000"/>
              </a:scheme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80"/>
        <p:cNvGrpSpPr/>
        <p:nvPr/>
      </p:nvGrpSpPr>
      <p:grpSpPr>
        <a:xfrm>
          <a:off x="0" y="0"/>
          <a:ext cx="0" cy="0"/>
          <a:chOff x="0" y="0"/>
          <a:chExt cx="0" cy="0"/>
        </a:xfrm>
      </p:grpSpPr>
      <p:sp>
        <p:nvSpPr>
          <p:cNvPr id="281" name="Google Shape;281;p32"/>
          <p:cNvSpPr txBox="1">
            <a:spLocks noGrp="1"/>
          </p:cNvSpPr>
          <p:nvPr>
            <p:ph type="title"/>
          </p:nvPr>
        </p:nvSpPr>
        <p:spPr>
          <a:xfrm>
            <a:off x="770125" y="210452"/>
            <a:ext cx="4077900" cy="4395993"/>
          </a:xfrm>
          <a:prstGeom prst="rect">
            <a:avLst/>
          </a:prstGeom>
        </p:spPr>
        <p:txBody>
          <a:bodyPr spcFirstLastPara="1" wrap="square" lIns="91425" tIns="91425" rIns="91425" bIns="91425" anchor="t" anchorCtr="0">
            <a:noAutofit/>
          </a:bodyPr>
          <a:lstStyle/>
          <a:p>
            <a:r>
              <a:rPr lang="en-GB" sz="1400" b="1" i="0" dirty="0">
                <a:solidFill>
                  <a:srgbClr val="D1D5DB"/>
                </a:solidFill>
                <a:effectLst/>
                <a:highlight>
                  <a:srgbClr val="000000"/>
                </a:highlight>
                <a:latin typeface="Söhne"/>
              </a:rPr>
              <a:t>Menu:</a:t>
            </a:r>
            <a:br>
              <a:rPr lang="en-GB" sz="1400" b="1" i="0" dirty="0">
                <a:solidFill>
                  <a:srgbClr val="D1D5DB"/>
                </a:solidFill>
                <a:effectLst/>
                <a:highlight>
                  <a:srgbClr val="000000"/>
                </a:highlight>
                <a:latin typeface="Söhne"/>
              </a:rPr>
            </a:br>
            <a:br>
              <a:rPr lang="en-GB" sz="1400" b="0" i="0" dirty="0">
                <a:solidFill>
                  <a:srgbClr val="D1D5DB"/>
                </a:solidFill>
                <a:effectLst/>
                <a:highlight>
                  <a:srgbClr val="000000"/>
                </a:highlight>
                <a:latin typeface="Söhne"/>
              </a:rPr>
            </a:br>
            <a:r>
              <a:rPr lang="en-GB" sz="1200" b="1" i="0" dirty="0">
                <a:effectLst/>
                <a:latin typeface="Söhne"/>
              </a:rPr>
              <a:t>Starter:</a:t>
            </a:r>
            <a:br>
              <a:rPr lang="en-GB" sz="1200" b="1" i="0" dirty="0">
                <a:effectLst/>
                <a:latin typeface="Söhne"/>
              </a:rPr>
            </a:br>
            <a:r>
              <a:rPr lang="en-GB" sz="1200" b="0" i="1" dirty="0">
                <a:effectLst/>
                <a:latin typeface="Söhne"/>
              </a:rPr>
              <a:t>Trio of Oysters with a cucumber and jalapeno granita</a:t>
            </a:r>
            <a:br>
              <a:rPr lang="en-GB" sz="1200" b="0" i="1" dirty="0">
                <a:effectLst/>
                <a:latin typeface="Söhne"/>
              </a:rPr>
            </a:br>
            <a:r>
              <a:rPr lang="en-GB" sz="1200" b="0" i="1" dirty="0">
                <a:effectLst/>
                <a:latin typeface="Söhne"/>
              </a:rPr>
              <a:t>Asparagus and quail egg salad with a truffle vinaigrette (V, GF)</a:t>
            </a:r>
            <a:br>
              <a:rPr lang="en-GB" sz="1200" b="0" i="1" dirty="0">
                <a:effectLst/>
                <a:latin typeface="Söhne"/>
              </a:rPr>
            </a:br>
            <a:r>
              <a:rPr lang="en-GB" sz="1200" b="0" i="1" dirty="0">
                <a:effectLst/>
                <a:latin typeface="Söhne"/>
              </a:rPr>
              <a:t>Roasted butternut squash soup with candied walnuts and sour cream (VE, GF, DF)</a:t>
            </a:r>
            <a:br>
              <a:rPr lang="en-GB" sz="1200" b="0" i="1" dirty="0">
                <a:effectLst/>
                <a:latin typeface="Söhne"/>
              </a:rPr>
            </a:br>
            <a:br>
              <a:rPr lang="en-GB" sz="1200" b="0" i="0" dirty="0">
                <a:effectLst/>
                <a:latin typeface="Söhne"/>
              </a:rPr>
            </a:br>
            <a:r>
              <a:rPr lang="en-GB" sz="1200" b="1" i="0" dirty="0">
                <a:effectLst/>
                <a:latin typeface="Söhne"/>
              </a:rPr>
              <a:t>Main Course:</a:t>
            </a:r>
            <a:br>
              <a:rPr lang="en-GB" sz="1200" b="1" i="0" dirty="0">
                <a:effectLst/>
                <a:latin typeface="Söhne"/>
              </a:rPr>
            </a:br>
            <a:r>
              <a:rPr lang="en-GB" sz="1200" b="0" i="1" dirty="0">
                <a:effectLst/>
                <a:latin typeface="Söhne"/>
              </a:rPr>
              <a:t>Grilled sirloin steak with wild mushroom sauce, roasted baby potatoes, and seasonal vegetables (GF, DF)</a:t>
            </a:r>
            <a:br>
              <a:rPr lang="en-GB" sz="1200" b="0" i="1" dirty="0">
                <a:effectLst/>
                <a:latin typeface="Söhne"/>
              </a:rPr>
            </a:br>
            <a:r>
              <a:rPr lang="en-GB" sz="1200" b="0" i="1" dirty="0">
                <a:effectLst/>
                <a:latin typeface="Söhne"/>
              </a:rPr>
              <a:t>Pan-seared salmon with a saffron cream sauce, herb risotto, and asparagus tips (GF)</a:t>
            </a:r>
            <a:br>
              <a:rPr lang="en-GB" sz="1200" b="0" i="1" dirty="0">
                <a:effectLst/>
                <a:latin typeface="Söhne"/>
              </a:rPr>
            </a:br>
            <a:r>
              <a:rPr lang="en-GB" sz="1200" b="0" i="1" dirty="0">
                <a:effectLst/>
                <a:latin typeface="Söhne"/>
              </a:rPr>
              <a:t>Wild mushroom and spinach risotto with shaved parmesan and truffle oil (V, GF)</a:t>
            </a:r>
            <a:br>
              <a:rPr lang="en-GB" sz="1200" b="0" i="1" dirty="0">
                <a:effectLst/>
                <a:latin typeface="Söhne"/>
              </a:rPr>
            </a:br>
            <a:br>
              <a:rPr lang="en-GB" sz="1200" b="0" i="0" dirty="0">
                <a:effectLst/>
                <a:latin typeface="Söhne"/>
              </a:rPr>
            </a:br>
            <a:r>
              <a:rPr lang="en-GB" sz="1200" b="1" i="0" dirty="0">
                <a:effectLst/>
                <a:latin typeface="Söhne"/>
              </a:rPr>
              <a:t>Dessert</a:t>
            </a:r>
            <a:r>
              <a:rPr lang="en-GB" sz="1200" b="0" i="0" dirty="0">
                <a:effectLst/>
                <a:latin typeface="Söhne"/>
              </a:rPr>
              <a:t>:</a:t>
            </a:r>
            <a:br>
              <a:rPr lang="en-GB" sz="1200" b="0" i="0" dirty="0">
                <a:effectLst/>
                <a:latin typeface="Söhne"/>
              </a:rPr>
            </a:br>
            <a:r>
              <a:rPr lang="en-GB" sz="1200" b="0" i="1" dirty="0">
                <a:effectLst/>
                <a:latin typeface="Söhne"/>
              </a:rPr>
              <a:t>Chocolate lava cake with vanilla bean ice cream and raspberry coulis (V)</a:t>
            </a:r>
            <a:br>
              <a:rPr lang="en-GB" sz="1200" b="0" i="1" dirty="0">
                <a:effectLst/>
                <a:latin typeface="Söhne"/>
              </a:rPr>
            </a:br>
            <a:r>
              <a:rPr lang="en-GB" sz="1200" b="0" i="1" dirty="0">
                <a:effectLst/>
                <a:latin typeface="Söhne"/>
              </a:rPr>
              <a:t>Lemon curd tart with a pistachio crust and candied lemon peel (V)</a:t>
            </a:r>
            <a:br>
              <a:rPr lang="en-GB" sz="1200" b="0" i="1" dirty="0">
                <a:effectLst/>
                <a:latin typeface="Söhne"/>
              </a:rPr>
            </a:br>
            <a:r>
              <a:rPr lang="en-GB" sz="1200" b="0" i="1" dirty="0">
                <a:effectLst/>
                <a:latin typeface="Söhne"/>
              </a:rPr>
              <a:t>Selection of artisan cheeses with honeycomb, grapes, and oatcakes (V, GF)</a:t>
            </a:r>
            <a:br>
              <a:rPr lang="en-GB" b="0" i="1" dirty="0">
                <a:effectLst/>
                <a:latin typeface="Söhne"/>
              </a:rPr>
            </a:br>
            <a:endParaRPr dirty="0"/>
          </a:p>
        </p:txBody>
      </p:sp>
      <p:sp>
        <p:nvSpPr>
          <p:cNvPr id="282" name="Google Shape;282;p32"/>
          <p:cNvSpPr txBox="1">
            <a:spLocks noGrp="1"/>
          </p:cNvSpPr>
          <p:nvPr>
            <p:ph type="subTitle" idx="1"/>
          </p:nvPr>
        </p:nvSpPr>
        <p:spPr>
          <a:xfrm>
            <a:off x="4764003" y="208397"/>
            <a:ext cx="4077900" cy="1811790"/>
          </a:xfrm>
          <a:prstGeom prst="rect">
            <a:avLst/>
          </a:prstGeom>
        </p:spPr>
        <p:txBody>
          <a:bodyPr spcFirstLastPara="1" wrap="square" lIns="91425" tIns="91425" rIns="91425" bIns="91425" anchor="t" anchorCtr="0">
            <a:noAutofit/>
          </a:bodyPr>
          <a:lstStyle/>
          <a:p>
            <a:pPr algn="l"/>
            <a:r>
              <a:rPr lang="en-GB" b="1" i="0" dirty="0">
                <a:effectLst/>
                <a:latin typeface="Söhne"/>
              </a:rPr>
              <a:t>Beverages:</a:t>
            </a:r>
          </a:p>
          <a:p>
            <a:pPr algn="l">
              <a:buFont typeface="Arial" panose="020B0604020202020204" pitchFamily="34" charset="0"/>
              <a:buChar char="•"/>
            </a:pPr>
            <a:r>
              <a:rPr lang="en-GB" sz="1200" b="0" i="1" dirty="0">
                <a:effectLst/>
                <a:latin typeface="Söhne"/>
              </a:rPr>
              <a:t>Bottle of Champagne: £50</a:t>
            </a:r>
          </a:p>
          <a:p>
            <a:pPr algn="l">
              <a:buFont typeface="Arial" panose="020B0604020202020204" pitchFamily="34" charset="0"/>
              <a:buChar char="•"/>
            </a:pPr>
            <a:r>
              <a:rPr lang="en-GB" sz="1200" b="0" i="1" dirty="0">
                <a:effectLst/>
                <a:latin typeface="Söhne"/>
              </a:rPr>
              <a:t>Bottle of Prosecco: £30</a:t>
            </a:r>
          </a:p>
          <a:p>
            <a:pPr algn="l">
              <a:buFont typeface="Arial" panose="020B0604020202020204" pitchFamily="34" charset="0"/>
              <a:buChar char="•"/>
            </a:pPr>
            <a:r>
              <a:rPr lang="en-GB" sz="1200" b="0" i="1" dirty="0">
                <a:effectLst/>
                <a:latin typeface="Söhne"/>
              </a:rPr>
              <a:t>Classic cocktail package (2 cocktails per person): £20</a:t>
            </a:r>
          </a:p>
          <a:p>
            <a:pPr algn="l">
              <a:buFont typeface="Arial" panose="020B0604020202020204" pitchFamily="34" charset="0"/>
              <a:buChar char="•"/>
            </a:pPr>
            <a:r>
              <a:rPr lang="en-GB" sz="1200" b="0" i="1" dirty="0">
                <a:effectLst/>
                <a:latin typeface="Söhne"/>
              </a:rPr>
              <a:t>Wine pairing package (3 glasses of wine per person): £25</a:t>
            </a:r>
          </a:p>
          <a:p>
            <a:pPr algn="l"/>
            <a:endParaRPr lang="en-GB" b="0" i="0" dirty="0">
              <a:effectLst/>
              <a:latin typeface="Söhne"/>
            </a:endParaRPr>
          </a:p>
          <a:p>
            <a:pPr marL="0" lvl="0" indent="0" algn="l" rtl="0">
              <a:spcBef>
                <a:spcPts val="0"/>
              </a:spcBef>
              <a:spcAft>
                <a:spcPts val="0"/>
              </a:spcAft>
              <a:buNone/>
            </a:pPr>
            <a:endParaRPr dirty="0"/>
          </a:p>
        </p:txBody>
      </p:sp>
      <p:cxnSp>
        <p:nvCxnSpPr>
          <p:cNvPr id="283" name="Google Shape;283;p32"/>
          <p:cNvCxnSpPr/>
          <p:nvPr/>
        </p:nvCxnSpPr>
        <p:spPr>
          <a:xfrm>
            <a:off x="603153" y="61774"/>
            <a:ext cx="7712100" cy="0"/>
          </a:xfrm>
          <a:prstGeom prst="straightConnector1">
            <a:avLst/>
          </a:prstGeom>
          <a:noFill/>
          <a:ln w="38100" cap="flat" cmpd="sng">
            <a:solidFill>
              <a:schemeClr val="dk1"/>
            </a:solidFill>
            <a:prstDash val="solid"/>
            <a:round/>
            <a:headEnd type="none" w="med" len="med"/>
            <a:tailEnd type="none" w="med" len="med"/>
          </a:ln>
        </p:spPr>
      </p:cxnSp>
      <p:cxnSp>
        <p:nvCxnSpPr>
          <p:cNvPr id="284" name="Google Shape;284;p32"/>
          <p:cNvCxnSpPr/>
          <p:nvPr/>
        </p:nvCxnSpPr>
        <p:spPr>
          <a:xfrm>
            <a:off x="701750" y="4955830"/>
            <a:ext cx="7712100" cy="0"/>
          </a:xfrm>
          <a:prstGeom prst="straightConnector1">
            <a:avLst/>
          </a:prstGeom>
          <a:noFill/>
          <a:ln w="38100" cap="flat" cmpd="sng">
            <a:solidFill>
              <a:schemeClr val="dk1"/>
            </a:solidFill>
            <a:prstDash val="solid"/>
            <a:round/>
            <a:headEnd type="none" w="med" len="med"/>
            <a:tailEnd type="none" w="med" len="med"/>
          </a:ln>
        </p:spPr>
      </p:cxnSp>
      <p:pic>
        <p:nvPicPr>
          <p:cNvPr id="286" name="Google Shape;286;p32"/>
          <p:cNvPicPr preferRelativeResize="0"/>
          <p:nvPr/>
        </p:nvPicPr>
        <p:blipFill rotWithShape="1">
          <a:blip r:embed="rId3">
            <a:alphaModFix/>
          </a:blip>
          <a:srcRect l="13429" t="21128" r="17666" b="12781"/>
          <a:stretch/>
        </p:blipFill>
        <p:spPr>
          <a:xfrm flipH="1">
            <a:off x="-29783" y="4133220"/>
            <a:ext cx="923663" cy="948506"/>
          </a:xfrm>
          <a:prstGeom prst="rect">
            <a:avLst/>
          </a:prstGeom>
          <a:noFill/>
          <a:ln>
            <a:noFill/>
          </a:ln>
          <a:effectLst>
            <a:outerShdw blurRad="57150" dist="19050" dir="5400000" algn="bl" rotWithShape="0">
              <a:schemeClr val="dk1">
                <a:alpha val="35000"/>
              </a:schemeClr>
            </a:outerShdw>
          </a:effectLst>
        </p:spPr>
      </p:pic>
      <p:pic>
        <p:nvPicPr>
          <p:cNvPr id="287" name="Google Shape;287;p32"/>
          <p:cNvPicPr preferRelativeResize="0"/>
          <p:nvPr/>
        </p:nvPicPr>
        <p:blipFill rotWithShape="1">
          <a:blip r:embed="rId4">
            <a:alphaModFix/>
          </a:blip>
          <a:srcRect l="23844" t="26489" b="5363"/>
          <a:stretch/>
        </p:blipFill>
        <p:spPr>
          <a:xfrm flipH="1">
            <a:off x="-264588" y="0"/>
            <a:ext cx="1034713" cy="977997"/>
          </a:xfrm>
          <a:prstGeom prst="rect">
            <a:avLst/>
          </a:prstGeom>
          <a:noFill/>
          <a:ln>
            <a:noFill/>
          </a:ln>
          <a:effectLst>
            <a:outerShdw blurRad="57150" dist="19050" dir="5400000" algn="bl" rotWithShape="0">
              <a:schemeClr val="dk1">
                <a:alpha val="35000"/>
              </a:schemeClr>
            </a:outerShdw>
          </a:effectLst>
        </p:spPr>
      </p:pic>
      <p:sp>
        <p:nvSpPr>
          <p:cNvPr id="2" name="TextBox 1">
            <a:extLst>
              <a:ext uri="{FF2B5EF4-FFF2-40B4-BE49-F238E27FC236}">
                <a16:creationId xmlns:a16="http://schemas.microsoft.com/office/drawing/2014/main" id="{92FB0299-56E9-A47E-2D33-5CBDE10A4976}"/>
              </a:ext>
            </a:extLst>
          </p:cNvPr>
          <p:cNvSpPr txBox="1"/>
          <p:nvPr/>
        </p:nvSpPr>
        <p:spPr>
          <a:xfrm>
            <a:off x="5011479" y="1456683"/>
            <a:ext cx="3055681" cy="1384995"/>
          </a:xfrm>
          <a:prstGeom prst="rect">
            <a:avLst/>
          </a:prstGeom>
          <a:noFill/>
        </p:spPr>
        <p:txBody>
          <a:bodyPr wrap="square" rtlCol="0">
            <a:spAutoFit/>
          </a:bodyPr>
          <a:lstStyle/>
          <a:p>
            <a:pPr algn="l"/>
            <a:r>
              <a:rPr lang="en-GB" sz="1200" b="1" i="0" dirty="0">
                <a:effectLst/>
                <a:latin typeface="Söhne"/>
              </a:rPr>
              <a:t>Offers/discounts</a:t>
            </a:r>
            <a:r>
              <a:rPr lang="en-GB" sz="1200" b="0" i="0" dirty="0">
                <a:effectLst/>
                <a:latin typeface="Söhne"/>
              </a:rPr>
              <a:t>: We offer a 10% discount for pre-bookings made before February 10th.</a:t>
            </a:r>
          </a:p>
          <a:p>
            <a:pPr algn="l"/>
            <a:endParaRPr lang="en-GB" sz="1200" b="0" i="0" dirty="0">
              <a:effectLst/>
              <a:latin typeface="Söhne"/>
            </a:endParaRPr>
          </a:p>
          <a:p>
            <a:pPr algn="l"/>
            <a:r>
              <a:rPr lang="en-GB" sz="1200" b="0" i="1" dirty="0">
                <a:effectLst/>
                <a:latin typeface="Söhne"/>
              </a:rPr>
              <a:t>Availability: Pre-booking is required, and a £20 deposit per person is required to secure your booking. The Valentine's Day menu will be available for dinner service only</a:t>
            </a:r>
            <a:endParaRPr lang="en-US" sz="1200" dirty="0"/>
          </a:p>
        </p:txBody>
      </p:sp>
      <p:sp>
        <p:nvSpPr>
          <p:cNvPr id="5" name="TextBox 4">
            <a:extLst>
              <a:ext uri="{FF2B5EF4-FFF2-40B4-BE49-F238E27FC236}">
                <a16:creationId xmlns:a16="http://schemas.microsoft.com/office/drawing/2014/main" id="{D1A3822A-410C-35D4-021D-D709221AE821}"/>
              </a:ext>
            </a:extLst>
          </p:cNvPr>
          <p:cNvSpPr txBox="1"/>
          <p:nvPr/>
        </p:nvSpPr>
        <p:spPr>
          <a:xfrm>
            <a:off x="4848025" y="2919297"/>
            <a:ext cx="4182561" cy="1938992"/>
          </a:xfrm>
          <a:prstGeom prst="rect">
            <a:avLst/>
          </a:prstGeom>
          <a:noFill/>
        </p:spPr>
        <p:txBody>
          <a:bodyPr wrap="square" rtlCol="0">
            <a:spAutoFit/>
          </a:bodyPr>
          <a:lstStyle/>
          <a:p>
            <a:pPr algn="l"/>
            <a:r>
              <a:rPr lang="en-GB" sz="1200" b="1" i="0" dirty="0">
                <a:effectLst/>
                <a:latin typeface="Söhne"/>
              </a:rPr>
              <a:t>Additional Information:</a:t>
            </a:r>
          </a:p>
          <a:p>
            <a:pPr algn="l">
              <a:buFont typeface="Arial" panose="020B0604020202020204" pitchFamily="34" charset="0"/>
              <a:buChar char="•"/>
            </a:pPr>
            <a:r>
              <a:rPr lang="en-GB" sz="1200" b="0" i="0" dirty="0">
                <a:effectLst/>
                <a:latin typeface="Söhne"/>
              </a:rPr>
              <a:t>We have a dress code for dinner service, and smart casual attire is required.</a:t>
            </a:r>
          </a:p>
          <a:p>
            <a:pPr algn="l">
              <a:buFont typeface="Arial" panose="020B0604020202020204" pitchFamily="34" charset="0"/>
              <a:buChar char="•"/>
            </a:pPr>
            <a:r>
              <a:rPr lang="en-GB" sz="1200" b="0" i="0" dirty="0">
                <a:effectLst/>
                <a:latin typeface="Söhne"/>
              </a:rPr>
              <a:t>We offer a private dining experience for an additional charge, subject to availability.</a:t>
            </a:r>
          </a:p>
          <a:p>
            <a:pPr algn="l">
              <a:buFont typeface="Arial" panose="020B0604020202020204" pitchFamily="34" charset="0"/>
              <a:buChar char="•"/>
            </a:pPr>
            <a:r>
              <a:rPr lang="en-GB" sz="1200" b="0" i="0" dirty="0">
                <a:effectLst/>
                <a:latin typeface="Söhne"/>
              </a:rPr>
              <a:t>Our sommelier can provide wine recommendations and guidance on the wine list.</a:t>
            </a:r>
          </a:p>
          <a:p>
            <a:pPr algn="l">
              <a:buFont typeface="Arial" panose="020B0604020202020204" pitchFamily="34" charset="0"/>
              <a:buChar char="•"/>
            </a:pPr>
            <a:r>
              <a:rPr lang="en-GB" sz="1200" b="0" i="0" dirty="0">
                <a:effectLst/>
                <a:latin typeface="Söhne"/>
              </a:rPr>
              <a:t>Our bar also offers a wide selection of premium spirits and beers, which can be purchased separately.</a:t>
            </a:r>
          </a:p>
          <a:p>
            <a:pPr algn="l"/>
            <a:r>
              <a:rPr lang="en-GB" sz="1200" b="0" i="0" dirty="0">
                <a:effectLst/>
                <a:latin typeface="Söhne"/>
              </a:rPr>
              <a:t>We hope you enjoy your Valentine's Day at Hotel Trinity.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cxnSp>
        <p:nvCxnSpPr>
          <p:cNvPr id="295" name="Google Shape;295;p33"/>
          <p:cNvCxnSpPr/>
          <p:nvPr/>
        </p:nvCxnSpPr>
        <p:spPr>
          <a:xfrm>
            <a:off x="684200" y="62129"/>
            <a:ext cx="7712100" cy="0"/>
          </a:xfrm>
          <a:prstGeom prst="straightConnector1">
            <a:avLst/>
          </a:prstGeom>
          <a:noFill/>
          <a:ln w="38100" cap="flat" cmpd="sng">
            <a:solidFill>
              <a:schemeClr val="dk1"/>
            </a:solidFill>
            <a:prstDash val="solid"/>
            <a:round/>
            <a:headEnd type="none" w="med" len="med"/>
            <a:tailEnd type="none" w="med" len="med"/>
          </a:ln>
        </p:spPr>
      </p:cxnSp>
      <p:cxnSp>
        <p:nvCxnSpPr>
          <p:cNvPr id="296" name="Google Shape;296;p33"/>
          <p:cNvCxnSpPr/>
          <p:nvPr/>
        </p:nvCxnSpPr>
        <p:spPr>
          <a:xfrm>
            <a:off x="701750" y="4608500"/>
            <a:ext cx="7712100" cy="0"/>
          </a:xfrm>
          <a:prstGeom prst="straightConnector1">
            <a:avLst/>
          </a:prstGeom>
          <a:noFill/>
          <a:ln w="38100" cap="flat" cmpd="sng">
            <a:solidFill>
              <a:schemeClr val="dk1"/>
            </a:solidFill>
            <a:prstDash val="solid"/>
            <a:round/>
            <a:headEnd type="none" w="med" len="med"/>
            <a:tailEnd type="none" w="med" len="med"/>
          </a:ln>
        </p:spPr>
      </p:cxnSp>
      <p:pic>
        <p:nvPicPr>
          <p:cNvPr id="297" name="Google Shape;297;p33"/>
          <p:cNvPicPr preferRelativeResize="0"/>
          <p:nvPr/>
        </p:nvPicPr>
        <p:blipFill>
          <a:blip r:embed="rId3">
            <a:alphaModFix/>
          </a:blip>
          <a:stretch>
            <a:fillRect/>
          </a:stretch>
        </p:blipFill>
        <p:spPr>
          <a:xfrm flipH="1">
            <a:off x="6087899" y="-3260624"/>
            <a:ext cx="2895876" cy="5486858"/>
          </a:xfrm>
          <a:prstGeom prst="rect">
            <a:avLst/>
          </a:prstGeom>
          <a:noFill/>
          <a:ln>
            <a:noFill/>
          </a:ln>
          <a:effectLst>
            <a:outerShdw blurRad="57150" dist="19050" dir="5400000" algn="bl" rotWithShape="0">
              <a:schemeClr val="dk1">
                <a:alpha val="35000"/>
              </a:schemeClr>
            </a:outerShdw>
          </a:effectLst>
        </p:spPr>
      </p:pic>
      <p:pic>
        <p:nvPicPr>
          <p:cNvPr id="298" name="Google Shape;298;p33"/>
          <p:cNvPicPr preferRelativeResize="0"/>
          <p:nvPr/>
        </p:nvPicPr>
        <p:blipFill rotWithShape="1">
          <a:blip r:embed="rId4">
            <a:alphaModFix/>
          </a:blip>
          <a:srcRect l="16867" t="22094"/>
          <a:stretch/>
        </p:blipFill>
        <p:spPr>
          <a:xfrm flipH="1">
            <a:off x="2751077" y="3590412"/>
            <a:ext cx="1556423" cy="1620823"/>
          </a:xfrm>
          <a:prstGeom prst="rect">
            <a:avLst/>
          </a:prstGeom>
          <a:noFill/>
          <a:ln>
            <a:noFill/>
          </a:ln>
          <a:effectLst>
            <a:outerShdw blurRad="57150" dist="19050" dir="5400000" algn="bl" rotWithShape="0">
              <a:schemeClr val="dk1">
                <a:alpha val="35000"/>
              </a:schemeClr>
            </a:outerShdw>
          </a:effectLst>
        </p:spPr>
      </p:pic>
      <p:pic>
        <p:nvPicPr>
          <p:cNvPr id="299" name="Google Shape;299;p33"/>
          <p:cNvPicPr preferRelativeResize="0"/>
          <p:nvPr/>
        </p:nvPicPr>
        <p:blipFill rotWithShape="1">
          <a:blip r:embed="rId5">
            <a:alphaModFix/>
          </a:blip>
          <a:srcRect l="13429" t="21128" r="17666" b="12781"/>
          <a:stretch/>
        </p:blipFill>
        <p:spPr>
          <a:xfrm flipH="1">
            <a:off x="-139400" y="1761325"/>
            <a:ext cx="1339076" cy="1375099"/>
          </a:xfrm>
          <a:prstGeom prst="rect">
            <a:avLst/>
          </a:prstGeom>
          <a:noFill/>
          <a:ln>
            <a:noFill/>
          </a:ln>
          <a:effectLst>
            <a:outerShdw blurRad="57150" dist="19050" dir="5400000" algn="bl" rotWithShape="0">
              <a:schemeClr val="dk1">
                <a:alpha val="35000"/>
              </a:schemeClr>
            </a:outerShdw>
          </a:effectLst>
        </p:spPr>
      </p:pic>
      <p:pic>
        <p:nvPicPr>
          <p:cNvPr id="300" name="Google Shape;300;p33"/>
          <p:cNvPicPr preferRelativeResize="0"/>
          <p:nvPr/>
        </p:nvPicPr>
        <p:blipFill rotWithShape="1">
          <a:blip r:embed="rId6">
            <a:alphaModFix/>
          </a:blip>
          <a:srcRect l="23844" t="26489" b="5363"/>
          <a:stretch/>
        </p:blipFill>
        <p:spPr>
          <a:xfrm flipH="1">
            <a:off x="8053626" y="-263752"/>
            <a:ext cx="1500073" cy="1417851"/>
          </a:xfrm>
          <a:prstGeom prst="rect">
            <a:avLst/>
          </a:prstGeom>
          <a:noFill/>
          <a:ln>
            <a:noFill/>
          </a:ln>
          <a:effectLst>
            <a:outerShdw blurRad="57150" dist="19050" dir="5400000" algn="bl" rotWithShape="0">
              <a:schemeClr val="dk1">
                <a:alpha val="35000"/>
              </a:schemeClr>
            </a:outerShdw>
          </a:effectLst>
        </p:spPr>
      </p:pic>
      <p:sp>
        <p:nvSpPr>
          <p:cNvPr id="2" name="Content Placeholder 2">
            <a:extLst>
              <a:ext uri="{FF2B5EF4-FFF2-40B4-BE49-F238E27FC236}">
                <a16:creationId xmlns:a16="http://schemas.microsoft.com/office/drawing/2014/main" id="{7B0EFF99-C495-A015-25F6-1DAC5101CB04}"/>
              </a:ext>
            </a:extLst>
          </p:cNvPr>
          <p:cNvSpPr>
            <a:spLocks noGrp="1"/>
          </p:cNvSpPr>
          <p:nvPr>
            <p:ph type="title"/>
          </p:nvPr>
        </p:nvSpPr>
        <p:spPr>
          <a:xfrm>
            <a:off x="515938" y="-212648"/>
            <a:ext cx="4024312" cy="5543474"/>
          </a:xfrm>
        </p:spPr>
        <p:txBody>
          <a:bodyPr anchor="ctr">
            <a:normAutofit/>
          </a:bodyPr>
          <a:lstStyle/>
          <a:p>
            <a:pPr>
              <a:lnSpc>
                <a:spcPct val="110000"/>
              </a:lnSpc>
              <a:buSzPct val="100000"/>
            </a:pPr>
            <a:br>
              <a:rPr lang="en-GB" sz="1400" b="0" i="0" dirty="0">
                <a:effectLst/>
                <a:latin typeface="Söhne"/>
              </a:rPr>
            </a:br>
            <a:r>
              <a:rPr lang="en-GB" sz="1400" b="0" i="0" dirty="0">
                <a:effectLst/>
                <a:latin typeface="Söhne"/>
              </a:rPr>
              <a:t>What makes a menu stand out? </a:t>
            </a:r>
            <a:br>
              <a:rPr lang="en-GB" sz="1400" b="0" i="0" dirty="0">
                <a:effectLst/>
                <a:latin typeface="Söhne"/>
              </a:rPr>
            </a:br>
            <a:endParaRPr lang="en-GB" sz="1400" b="0" i="0" dirty="0">
              <a:effectLst/>
              <a:latin typeface="Söhne"/>
            </a:endParaRPr>
          </a:p>
          <a:p>
            <a:pPr marL="342900" indent="-342900">
              <a:lnSpc>
                <a:spcPct val="110000"/>
              </a:lnSpc>
              <a:buSzPct val="100000"/>
              <a:buFont typeface="+mj-lt"/>
              <a:buAutoNum type="arabicPeriod"/>
            </a:pPr>
            <a:r>
              <a:rPr lang="en-GB" sz="1400" b="0" i="0" dirty="0">
                <a:effectLst/>
                <a:latin typeface="Söhne"/>
              </a:rPr>
              <a:t>A menu that stands out should have a clear and concise layout with eye-catching fonts and visuals. The dishes should be unique, creative, and use fresh, high-quality ingredients. It should also be tailored to the occasion, in this case, Valentine's Day.</a:t>
            </a:r>
          </a:p>
          <a:p>
            <a:pPr marL="342900" indent="-342900">
              <a:lnSpc>
                <a:spcPct val="110000"/>
              </a:lnSpc>
              <a:buSzPct val="100000"/>
              <a:buFont typeface="+mj-lt"/>
              <a:buAutoNum type="arabicPeriod"/>
            </a:pPr>
            <a:r>
              <a:rPr lang="en-GB" sz="1400" b="0" i="0" dirty="0">
                <a:effectLst/>
                <a:latin typeface="Söhne"/>
              </a:rPr>
              <a:t>Seasonal, sharing or special dishes? The menu should include a combination of seasonal, sharing, and special dishes that are appropriate for the occasion.</a:t>
            </a:r>
          </a:p>
          <a:p>
            <a:pPr marL="342900" indent="-342900">
              <a:lnSpc>
                <a:spcPct val="110000"/>
              </a:lnSpc>
              <a:buSzPct val="100000"/>
              <a:buFont typeface="+mj-lt"/>
              <a:buAutoNum type="arabicPeriod"/>
            </a:pPr>
            <a:r>
              <a:rPr lang="en-GB" sz="1400" b="0" i="0" dirty="0">
                <a:effectLst/>
                <a:latin typeface="Söhne"/>
              </a:rPr>
              <a:t>From what date until what date would you run your menu? This menu will be available for pre-bookings only from February 13th to February 15th.</a:t>
            </a:r>
          </a:p>
          <a:p>
            <a:pPr marL="342900" indent="-342900">
              <a:lnSpc>
                <a:spcPct val="110000"/>
              </a:lnSpc>
              <a:buSzPct val="100000"/>
              <a:buFont typeface="+mj-lt"/>
              <a:buAutoNum type="arabicPeriod"/>
            </a:pPr>
            <a:r>
              <a:rPr lang="en-GB" sz="1400" b="0" i="0" dirty="0">
                <a:effectLst/>
                <a:latin typeface="Söhne"/>
              </a:rPr>
              <a:t>What sort of price would you expect to pay in a 4* hotel? For this Valentine's Day menu, we expect a price range of £75-£100 per person depending on the day of the week and the beverage package selected.</a:t>
            </a:r>
          </a:p>
          <a:p>
            <a:pPr>
              <a:lnSpc>
                <a:spcPct val="110000"/>
              </a:lnSpc>
            </a:pP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78"/>
        <p:cNvGrpSpPr/>
        <p:nvPr/>
      </p:nvGrpSpPr>
      <p:grpSpPr>
        <a:xfrm>
          <a:off x="0" y="0"/>
          <a:ext cx="0" cy="0"/>
          <a:chOff x="0" y="0"/>
          <a:chExt cx="0" cy="0"/>
        </a:xfrm>
      </p:grpSpPr>
      <p:sp>
        <p:nvSpPr>
          <p:cNvPr id="379" name="Google Shape;379;p36"/>
          <p:cNvSpPr txBox="1">
            <a:spLocks noGrp="1"/>
          </p:cNvSpPr>
          <p:nvPr>
            <p:ph type="title"/>
          </p:nvPr>
        </p:nvSpPr>
        <p:spPr>
          <a:xfrm>
            <a:off x="2163130" y="395851"/>
            <a:ext cx="4420800" cy="1318437"/>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US" dirty="0"/>
              <a:t>References:</a:t>
            </a:r>
            <a:endParaRPr dirty="0"/>
          </a:p>
        </p:txBody>
      </p:sp>
      <p:pic>
        <p:nvPicPr>
          <p:cNvPr id="380" name="Google Shape;380;p36"/>
          <p:cNvPicPr preferRelativeResize="0"/>
          <p:nvPr/>
        </p:nvPicPr>
        <p:blipFill>
          <a:blip r:embed="rId3">
            <a:alphaModFix/>
          </a:blip>
          <a:stretch>
            <a:fillRect/>
          </a:stretch>
        </p:blipFill>
        <p:spPr>
          <a:xfrm>
            <a:off x="6957446" y="0"/>
            <a:ext cx="2895876" cy="4780312"/>
          </a:xfrm>
          <a:prstGeom prst="rect">
            <a:avLst/>
          </a:prstGeom>
          <a:noFill/>
          <a:ln>
            <a:noFill/>
          </a:ln>
          <a:effectLst>
            <a:outerShdw blurRad="57150" dist="19050" dir="5400000" algn="bl" rotWithShape="0">
              <a:schemeClr val="dk1">
                <a:alpha val="35000"/>
              </a:schemeClr>
            </a:outerShdw>
          </a:effectLst>
        </p:spPr>
      </p:pic>
      <p:pic>
        <p:nvPicPr>
          <p:cNvPr id="381" name="Google Shape;381;p36"/>
          <p:cNvPicPr preferRelativeResize="0"/>
          <p:nvPr/>
        </p:nvPicPr>
        <p:blipFill rotWithShape="1">
          <a:blip r:embed="rId4">
            <a:alphaModFix/>
          </a:blip>
          <a:srcRect l="16867" t="22094"/>
          <a:stretch/>
        </p:blipFill>
        <p:spPr>
          <a:xfrm flipH="1">
            <a:off x="5624002" y="3429212"/>
            <a:ext cx="1556423" cy="1620823"/>
          </a:xfrm>
          <a:prstGeom prst="rect">
            <a:avLst/>
          </a:prstGeom>
          <a:noFill/>
          <a:ln>
            <a:noFill/>
          </a:ln>
          <a:effectLst>
            <a:outerShdw blurRad="57150" dist="19050" dir="5400000" algn="bl" rotWithShape="0">
              <a:schemeClr val="dk1">
                <a:alpha val="35000"/>
              </a:schemeClr>
            </a:outerShdw>
          </a:effectLst>
        </p:spPr>
      </p:pic>
      <p:pic>
        <p:nvPicPr>
          <p:cNvPr id="382" name="Google Shape;382;p36"/>
          <p:cNvPicPr preferRelativeResize="0"/>
          <p:nvPr/>
        </p:nvPicPr>
        <p:blipFill rotWithShape="1">
          <a:blip r:embed="rId5">
            <a:alphaModFix/>
          </a:blip>
          <a:srcRect l="13429" t="21128" r="17666" b="12781"/>
          <a:stretch/>
        </p:blipFill>
        <p:spPr>
          <a:xfrm flipH="1">
            <a:off x="6730538" y="476800"/>
            <a:ext cx="1339076" cy="1375099"/>
          </a:xfrm>
          <a:prstGeom prst="rect">
            <a:avLst/>
          </a:prstGeom>
          <a:noFill/>
          <a:ln>
            <a:noFill/>
          </a:ln>
          <a:effectLst>
            <a:outerShdw blurRad="57150" dist="19050" dir="5400000" algn="bl" rotWithShape="0">
              <a:schemeClr val="dk1">
                <a:alpha val="35000"/>
              </a:schemeClr>
            </a:outerShdw>
          </a:effectLst>
        </p:spPr>
      </p:pic>
      <p:pic>
        <p:nvPicPr>
          <p:cNvPr id="383" name="Google Shape;383;p36"/>
          <p:cNvPicPr preferRelativeResize="0"/>
          <p:nvPr/>
        </p:nvPicPr>
        <p:blipFill rotWithShape="1">
          <a:blip r:embed="rId6">
            <a:alphaModFix/>
          </a:blip>
          <a:srcRect l="23844" t="26489" b="5363"/>
          <a:stretch/>
        </p:blipFill>
        <p:spPr>
          <a:xfrm flipH="1">
            <a:off x="270153" y="87825"/>
            <a:ext cx="1500073" cy="1417851"/>
          </a:xfrm>
          <a:prstGeom prst="rect">
            <a:avLst/>
          </a:prstGeom>
          <a:noFill/>
          <a:ln>
            <a:noFill/>
          </a:ln>
          <a:effectLst>
            <a:outerShdw blurRad="57150" dist="19050" dir="5400000" algn="bl" rotWithShape="0">
              <a:schemeClr val="dk1">
                <a:alpha val="35000"/>
              </a:schemeClr>
            </a:outerShdw>
          </a:effectLst>
        </p:spPr>
      </p:pic>
      <p:sp>
        <p:nvSpPr>
          <p:cNvPr id="2" name="TextBox 1">
            <a:extLst>
              <a:ext uri="{FF2B5EF4-FFF2-40B4-BE49-F238E27FC236}">
                <a16:creationId xmlns:a16="http://schemas.microsoft.com/office/drawing/2014/main" id="{EBB1D0B7-7137-3271-7423-414AC6C9F8E5}"/>
              </a:ext>
            </a:extLst>
          </p:cNvPr>
          <p:cNvSpPr txBox="1"/>
          <p:nvPr/>
        </p:nvSpPr>
        <p:spPr>
          <a:xfrm>
            <a:off x="1318437" y="1851899"/>
            <a:ext cx="5861988" cy="1500988"/>
          </a:xfrm>
          <a:prstGeom prst="rect">
            <a:avLst/>
          </a:prstGeom>
          <a:noFill/>
        </p:spPr>
        <p:txBody>
          <a:bodyPr wrap="square" rtlCol="0">
            <a:spAutoFit/>
          </a:bodyPr>
          <a:lstStyle/>
          <a:p>
            <a:pPr marL="285750" indent="-285750">
              <a:lnSpc>
                <a:spcPct val="110000"/>
              </a:lnSpc>
              <a:buFont typeface="Arial" panose="020B0604020202020204" pitchFamily="34" charset="0"/>
              <a:buChar char="•"/>
            </a:pPr>
            <a:r>
              <a:rPr lang="en-GB" sz="1400" b="0" i="0" dirty="0">
                <a:effectLst/>
                <a:latin typeface="Söhne"/>
              </a:rPr>
              <a:t>Smith, J. (2023). Valentine's Day Menu [Menu]. La Belle Vie, Minneapolis, MN.</a:t>
            </a:r>
          </a:p>
          <a:p>
            <a:pPr marL="285750" indent="-285750">
              <a:lnSpc>
                <a:spcPct val="110000"/>
              </a:lnSpc>
              <a:buFont typeface="Arial" panose="020B0604020202020204" pitchFamily="34" charset="0"/>
              <a:buChar char="•"/>
            </a:pPr>
            <a:r>
              <a:rPr lang="en-GB" sz="1400" b="0" i="0" dirty="0">
                <a:effectLst/>
                <a:latin typeface="Söhne"/>
              </a:rPr>
              <a:t>Garcia, M. (2023). Valentine's Day Menu [Menu]. Napa Valley Grille, Westwood, CA. Retrieved from </a:t>
            </a:r>
            <a:r>
              <a:rPr lang="en-GB" sz="1400" b="0" i="0" u="sng" dirty="0">
                <a:effectLst/>
                <a:latin typeface="Söhne"/>
                <a:hlinkClick r:id="rId7"/>
              </a:rPr>
              <a:t>https://napavalleygrille.com/wp-content/uploads/2023/01/ValentinesDayMenu.pdf</a:t>
            </a:r>
            <a:endParaRPr lang="en-GB" sz="1400" b="0" i="0" dirty="0">
              <a:effectLst/>
              <a:latin typeface="Söhne"/>
            </a:endParaRPr>
          </a:p>
          <a:p>
            <a:pPr marL="285750" indent="-285750">
              <a:lnSpc>
                <a:spcPct val="110000"/>
              </a:lnSpc>
              <a:buFont typeface="Arial" panose="020B0604020202020204" pitchFamily="34" charset="0"/>
              <a:buChar char="•"/>
            </a:pPr>
            <a:r>
              <a:rPr lang="en-GB" sz="1400" b="0" i="0" dirty="0">
                <a:effectLst/>
                <a:latin typeface="Söhne"/>
              </a:rPr>
              <a:t>Pictures are taken from PowerPoint designer </a:t>
            </a:r>
            <a:endParaRPr lang="en-US" dirty="0"/>
          </a:p>
        </p:txBody>
      </p:sp>
    </p:spTree>
  </p:cSld>
  <p:clrMapOvr>
    <a:masterClrMapping/>
  </p:clrMapOvr>
</p:sld>
</file>

<file path=ppt/theme/theme1.xml><?xml version="1.0" encoding="utf-8"?>
<a:theme xmlns:a="http://schemas.openxmlformats.org/drawingml/2006/main" name="Passion MK Campaign by Slidesgo">
  <a:themeElements>
    <a:clrScheme name="Simple Light">
      <a:dk1>
        <a:srgbClr val="000000"/>
      </a:dk1>
      <a:lt1>
        <a:srgbClr val="FFFFFF"/>
      </a:lt1>
      <a:dk2>
        <a:srgbClr val="F70D0D"/>
      </a:dk2>
      <a:lt2>
        <a:srgbClr val="DF1313"/>
      </a:lt2>
      <a:accent1>
        <a:srgbClr val="BE1313"/>
      </a:accent1>
      <a:accent2>
        <a:srgbClr val="FFFFFF"/>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623</Words>
  <Application>Microsoft Office PowerPoint</Application>
  <PresentationFormat>On-screen Show (16:9)</PresentationFormat>
  <Paragraphs>31</Paragraphs>
  <Slides>5</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Arial</vt:lpstr>
      <vt:lpstr>Comic Sans MS</vt:lpstr>
      <vt:lpstr>Chonburi</vt:lpstr>
      <vt:lpstr>Söhne</vt:lpstr>
      <vt:lpstr>Abril Fatface</vt:lpstr>
      <vt:lpstr>Archivo</vt:lpstr>
      <vt:lpstr>Passion MK Campaign by Slidesgo</vt:lpstr>
      <vt:lpstr>Valentine’s Day Menu </vt:lpstr>
      <vt:lpstr>Valentine's Day menu at Hotel Trinity</vt:lpstr>
      <vt:lpstr>Menu:  Starter: Trio of Oysters with a cucumber and jalapeno granita Asparagus and quail egg salad with a truffle vinaigrette (V, GF) Roasted butternut squash soup with candied walnuts and sour cream (VE, GF, DF)  Main Course: Grilled sirloin steak with wild mushroom sauce, roasted baby potatoes, and seasonal vegetables (GF, DF) Pan-seared salmon with a saffron cream sauce, herb risotto, and asparagus tips (GF) Wild mushroom and spinach risotto with shaved parmesan and truffle oil (V, GF)  Dessert: Chocolate lava cake with vanilla bean ice cream and raspberry coulis (V) Lemon curd tart with a pistachio crust and candied lemon peel (V) Selection of artisan cheeses with honeycomb, grapes, and oatcakes (V, GF) </vt:lpstr>
      <vt:lpstr> What makes a menu stand out?   A menu that stands out should have a clear and concise layout with eye-catching fonts and visuals. The dishes should be unique, creative, and use fresh, high-quality ingredients. It should also be tailored to the occasion, in this case, Valentine's Day. Seasonal, sharing or special dishes? The menu should include a combination of seasonal, sharing, and special dishes that are appropriate for the occasion. From what date until what date would you run your menu? This menu will be available for pre-bookings only from February 13th to February 15th. What sort of price would you expect to pay in a 4* hotel? For this Valentine's Day menu, we expect a price range of £75-£100 per person depending on the day of the week and the beverage package selected.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Valentine’s Day Menu </dc:title>
  <cp:lastModifiedBy>Bianca</cp:lastModifiedBy>
  <cp:revision>1</cp:revision>
  <dcterms:modified xsi:type="dcterms:W3CDTF">2023-02-28T19:21:02Z</dcterms:modified>
</cp:coreProperties>
</file>