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saveSubsetFonts="1" autoCompressPictures="0">
  <p:sldMasterIdLst>
    <p:sldMasterId id="2147483659"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C6996403-01F9-4870-AF10-119955D54AA1}">
  <a:tblStyle styleId="{C6996403-01F9-4870-AF10-119955D54AA1}"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447" autoAdjust="0"/>
  </p:normalViewPr>
  <p:slideViewPr>
    <p:cSldViewPr snapToGrid="0">
      <p:cViewPr varScale="1">
        <p:scale>
          <a:sx n="94" d="100"/>
          <a:sy n="94" d="100"/>
        </p:scale>
        <p:origin x="1138" y="6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CF673A-EA83-41FA-8229-375044B21DBB}" type="doc">
      <dgm:prSet loTypeId="urn:microsoft.com/office/officeart/2005/8/layout/cycle3" loCatId="cycle" qsTypeId="urn:microsoft.com/office/officeart/2005/8/quickstyle/simple1" qsCatId="simple" csTypeId="urn:microsoft.com/office/officeart/2005/8/colors/colorful4" csCatId="colorful" phldr="1"/>
      <dgm:spPr/>
      <dgm:t>
        <a:bodyPr/>
        <a:lstStyle/>
        <a:p>
          <a:endParaRPr lang="en-IN"/>
        </a:p>
      </dgm:t>
    </dgm:pt>
    <dgm:pt modelId="{C7F20B75-2C49-4F1E-85B3-024408796B79}">
      <dgm:prSet phldrT="[Text]"/>
      <dgm:spPr/>
      <dgm:t>
        <a:bodyPr/>
        <a:lstStyle/>
        <a:p>
          <a:r>
            <a:rPr lang="en-US" b="1" i="0" u="none" dirty="0">
              <a:solidFill>
                <a:schemeClr val="tx1"/>
              </a:solidFill>
              <a:latin typeface="Times New Roman" pitchFamily="18" charset="0"/>
              <a:cs typeface="Times New Roman" pitchFamily="18" charset="0"/>
            </a:rPr>
            <a:t>Social </a:t>
          </a:r>
          <a:r>
            <a:rPr lang="en-US" b="1" i="0" u="none" dirty="0" err="1">
              <a:solidFill>
                <a:schemeClr val="tx1"/>
              </a:solidFill>
              <a:latin typeface="Times New Roman" pitchFamily="18" charset="0"/>
              <a:cs typeface="Times New Roman" pitchFamily="18" charset="0"/>
            </a:rPr>
            <a:t>organisation</a:t>
          </a:r>
          <a:endParaRPr lang="en-IN" b="1" i="0" dirty="0">
            <a:solidFill>
              <a:schemeClr val="tx1"/>
            </a:solidFill>
            <a:latin typeface="Times New Roman" pitchFamily="18" charset="0"/>
            <a:cs typeface="Times New Roman" pitchFamily="18" charset="0"/>
          </a:endParaRPr>
        </a:p>
      </dgm:t>
    </dgm:pt>
    <dgm:pt modelId="{1DBACB5A-544C-4D6B-9B82-55487742C6AA}" type="parTrans" cxnId="{EC1E1483-A63F-4968-9888-D13D2EBE2844}">
      <dgm:prSet/>
      <dgm:spPr/>
      <dgm:t>
        <a:bodyPr/>
        <a:lstStyle/>
        <a:p>
          <a:endParaRPr lang="en-IN"/>
        </a:p>
      </dgm:t>
    </dgm:pt>
    <dgm:pt modelId="{4603E1ED-AF4E-481D-B7EF-9955BFA46BA5}" type="sibTrans" cxnId="{EC1E1483-A63F-4968-9888-D13D2EBE2844}">
      <dgm:prSet/>
      <dgm:spPr/>
      <dgm:t>
        <a:bodyPr/>
        <a:lstStyle/>
        <a:p>
          <a:endParaRPr lang="en-IN"/>
        </a:p>
      </dgm:t>
    </dgm:pt>
    <dgm:pt modelId="{EA648114-AE2B-4428-A0FE-A81D99C4B944}">
      <dgm:prSet phldrT="[Text]"/>
      <dgm:spPr/>
      <dgm:t>
        <a:bodyPr/>
        <a:lstStyle/>
        <a:p>
          <a:r>
            <a:rPr lang="en-US" b="1" i="0" u="none" dirty="0">
              <a:solidFill>
                <a:schemeClr val="tx1"/>
              </a:solidFill>
              <a:latin typeface="Times New Roman" pitchFamily="18" charset="0"/>
              <a:cs typeface="Times New Roman" pitchFamily="18" charset="0"/>
            </a:rPr>
            <a:t>Religion</a:t>
          </a:r>
          <a:endParaRPr lang="en-IN" b="1" i="0" dirty="0">
            <a:solidFill>
              <a:schemeClr val="tx1"/>
            </a:solidFill>
            <a:latin typeface="Times New Roman" pitchFamily="18" charset="0"/>
            <a:cs typeface="Times New Roman" pitchFamily="18" charset="0"/>
          </a:endParaRPr>
        </a:p>
      </dgm:t>
    </dgm:pt>
    <dgm:pt modelId="{7B52F743-2623-45C7-8603-D0D7CCD5C0F3}" type="parTrans" cxnId="{2BA31253-D81F-4665-A0F3-D1AF5F1A531E}">
      <dgm:prSet/>
      <dgm:spPr/>
      <dgm:t>
        <a:bodyPr/>
        <a:lstStyle/>
        <a:p>
          <a:endParaRPr lang="en-IN"/>
        </a:p>
      </dgm:t>
    </dgm:pt>
    <dgm:pt modelId="{E2D30EAF-F53E-4E1F-AB48-94BBB64E4346}" type="sibTrans" cxnId="{2BA31253-D81F-4665-A0F3-D1AF5F1A531E}">
      <dgm:prSet/>
      <dgm:spPr/>
      <dgm:t>
        <a:bodyPr/>
        <a:lstStyle/>
        <a:p>
          <a:endParaRPr lang="en-IN"/>
        </a:p>
      </dgm:t>
    </dgm:pt>
    <dgm:pt modelId="{C0EE91D9-2FA7-4041-B2CE-B30618E3099D}">
      <dgm:prSet phldrT="[Text]"/>
      <dgm:spPr/>
      <dgm:t>
        <a:bodyPr/>
        <a:lstStyle/>
        <a:p>
          <a:r>
            <a:rPr lang="en-US" b="1" i="0" u="none" dirty="0">
              <a:solidFill>
                <a:schemeClr val="tx1"/>
              </a:solidFill>
              <a:latin typeface="Times New Roman" pitchFamily="18" charset="0"/>
              <a:cs typeface="Times New Roman" pitchFamily="18" charset="0"/>
            </a:rPr>
            <a:t>Language</a:t>
          </a:r>
          <a:endParaRPr lang="en-IN" b="1" i="0" dirty="0">
            <a:solidFill>
              <a:schemeClr val="tx1"/>
            </a:solidFill>
            <a:latin typeface="Times New Roman" pitchFamily="18" charset="0"/>
            <a:cs typeface="Times New Roman" pitchFamily="18" charset="0"/>
          </a:endParaRPr>
        </a:p>
      </dgm:t>
    </dgm:pt>
    <dgm:pt modelId="{69783DC6-A35B-46D9-A670-CF3984C9C4F7}" type="parTrans" cxnId="{CDF3F659-FF48-4D27-B5E8-DF94DFD0C510}">
      <dgm:prSet/>
      <dgm:spPr/>
      <dgm:t>
        <a:bodyPr/>
        <a:lstStyle/>
        <a:p>
          <a:endParaRPr lang="en-IN"/>
        </a:p>
      </dgm:t>
    </dgm:pt>
    <dgm:pt modelId="{C779238D-1D67-4AB4-B1D0-7BAF936CDCEA}" type="sibTrans" cxnId="{CDF3F659-FF48-4D27-B5E8-DF94DFD0C510}">
      <dgm:prSet/>
      <dgm:spPr/>
      <dgm:t>
        <a:bodyPr/>
        <a:lstStyle/>
        <a:p>
          <a:endParaRPr lang="en-IN"/>
        </a:p>
      </dgm:t>
    </dgm:pt>
    <dgm:pt modelId="{93664A3B-7195-48F2-A73F-BDD77B348CE4}">
      <dgm:prSet phldrT="[Text]"/>
      <dgm:spPr/>
      <dgm:t>
        <a:bodyPr/>
        <a:lstStyle/>
        <a:p>
          <a:r>
            <a:rPr lang="en-US" b="1" i="0" u="none" dirty="0">
              <a:solidFill>
                <a:schemeClr val="tx1"/>
              </a:solidFill>
              <a:latin typeface="Times New Roman" pitchFamily="18" charset="0"/>
              <a:cs typeface="Times New Roman" pitchFamily="18" charset="0"/>
            </a:rPr>
            <a:t>Arts and literature</a:t>
          </a:r>
          <a:endParaRPr lang="en-IN" b="1" i="0" dirty="0">
            <a:solidFill>
              <a:schemeClr val="tx1"/>
            </a:solidFill>
            <a:latin typeface="Times New Roman" pitchFamily="18" charset="0"/>
            <a:cs typeface="Times New Roman" pitchFamily="18" charset="0"/>
          </a:endParaRPr>
        </a:p>
      </dgm:t>
    </dgm:pt>
    <dgm:pt modelId="{49D624AA-D605-4FE8-B56A-600A34A46E60}" type="parTrans" cxnId="{566F88C6-F441-4C81-9833-8442095896AF}">
      <dgm:prSet/>
      <dgm:spPr/>
      <dgm:t>
        <a:bodyPr/>
        <a:lstStyle/>
        <a:p>
          <a:endParaRPr lang="en-IN"/>
        </a:p>
      </dgm:t>
    </dgm:pt>
    <dgm:pt modelId="{3C079081-DAB9-4BA6-B35D-F7DB1A063DCB}" type="sibTrans" cxnId="{566F88C6-F441-4C81-9833-8442095896AF}">
      <dgm:prSet/>
      <dgm:spPr/>
      <dgm:t>
        <a:bodyPr/>
        <a:lstStyle/>
        <a:p>
          <a:endParaRPr lang="en-IN"/>
        </a:p>
      </dgm:t>
    </dgm:pt>
    <dgm:pt modelId="{0FF92C3F-97CB-4B30-B52F-6332B4B8A8B1}">
      <dgm:prSet phldrT="[Text]"/>
      <dgm:spPr/>
      <dgm:t>
        <a:bodyPr/>
        <a:lstStyle/>
        <a:p>
          <a:r>
            <a:rPr lang="en-US" b="1" i="0" u="none" dirty="0">
              <a:solidFill>
                <a:schemeClr val="tx1"/>
              </a:solidFill>
              <a:latin typeface="Times New Roman" pitchFamily="18" charset="0"/>
              <a:cs typeface="Times New Roman" pitchFamily="18" charset="0"/>
            </a:rPr>
            <a:t>History</a:t>
          </a:r>
          <a:endParaRPr lang="en-IN" b="1" i="0" dirty="0">
            <a:solidFill>
              <a:schemeClr val="tx1"/>
            </a:solidFill>
            <a:latin typeface="Times New Roman" pitchFamily="18" charset="0"/>
            <a:cs typeface="Times New Roman" pitchFamily="18" charset="0"/>
          </a:endParaRPr>
        </a:p>
      </dgm:t>
    </dgm:pt>
    <dgm:pt modelId="{E625882D-1373-4342-9FCC-558BB42585DA}" type="parTrans" cxnId="{0EB0D645-0AC7-4C90-A530-5D033F82F22A}">
      <dgm:prSet/>
      <dgm:spPr/>
      <dgm:t>
        <a:bodyPr/>
        <a:lstStyle/>
        <a:p>
          <a:endParaRPr lang="en-IN"/>
        </a:p>
      </dgm:t>
    </dgm:pt>
    <dgm:pt modelId="{DE357CF0-F696-45D8-AB40-CD54EFA3043F}" type="sibTrans" cxnId="{0EB0D645-0AC7-4C90-A530-5D033F82F22A}">
      <dgm:prSet/>
      <dgm:spPr/>
      <dgm:t>
        <a:bodyPr/>
        <a:lstStyle/>
        <a:p>
          <a:endParaRPr lang="en-IN"/>
        </a:p>
      </dgm:t>
    </dgm:pt>
    <dgm:pt modelId="{321390BB-2CF8-425D-BF7B-84C8AE1BC7FB}">
      <dgm:prSet phldrT="[Text]"/>
      <dgm:spPr/>
      <dgm:t>
        <a:bodyPr/>
        <a:lstStyle/>
        <a:p>
          <a:r>
            <a:rPr lang="en-US" b="1" i="0" u="none" dirty="0">
              <a:solidFill>
                <a:schemeClr val="tx1"/>
              </a:solidFill>
              <a:latin typeface="Times New Roman" pitchFamily="18" charset="0"/>
              <a:cs typeface="Times New Roman" pitchFamily="18" charset="0"/>
            </a:rPr>
            <a:t>Economy</a:t>
          </a:r>
          <a:endParaRPr lang="en-IN" b="1" i="0" dirty="0">
            <a:solidFill>
              <a:schemeClr val="tx1"/>
            </a:solidFill>
            <a:latin typeface="Times New Roman" pitchFamily="18" charset="0"/>
            <a:cs typeface="Times New Roman" pitchFamily="18" charset="0"/>
          </a:endParaRPr>
        </a:p>
      </dgm:t>
    </dgm:pt>
    <dgm:pt modelId="{93872FD8-B4FC-49A2-942D-6CEFF335BA88}" type="parTrans" cxnId="{30A65310-E3D0-4BB3-8EDD-6DA679884C1A}">
      <dgm:prSet/>
      <dgm:spPr/>
      <dgm:t>
        <a:bodyPr/>
        <a:lstStyle/>
        <a:p>
          <a:endParaRPr lang="en-IN"/>
        </a:p>
      </dgm:t>
    </dgm:pt>
    <dgm:pt modelId="{B9744F12-77F2-4F58-BADB-CB5021B4A845}" type="sibTrans" cxnId="{30A65310-E3D0-4BB3-8EDD-6DA679884C1A}">
      <dgm:prSet/>
      <dgm:spPr/>
      <dgm:t>
        <a:bodyPr/>
        <a:lstStyle/>
        <a:p>
          <a:endParaRPr lang="en-IN"/>
        </a:p>
      </dgm:t>
    </dgm:pt>
    <dgm:pt modelId="{F9F5C718-E10F-495A-8628-BC9C6C91086D}">
      <dgm:prSet phldrT="[Text]"/>
      <dgm:spPr/>
      <dgm:t>
        <a:bodyPr/>
        <a:lstStyle/>
        <a:p>
          <a:r>
            <a:rPr lang="en-US" b="1" i="0" u="none" dirty="0">
              <a:solidFill>
                <a:schemeClr val="tx1"/>
              </a:solidFill>
              <a:latin typeface="Times New Roman" pitchFamily="18" charset="0"/>
              <a:cs typeface="Times New Roman" pitchFamily="18" charset="0"/>
            </a:rPr>
            <a:t>Customs and traditions</a:t>
          </a:r>
          <a:endParaRPr lang="en-IN" b="1" i="0" dirty="0">
            <a:solidFill>
              <a:schemeClr val="tx1"/>
            </a:solidFill>
            <a:latin typeface="Times New Roman" pitchFamily="18" charset="0"/>
            <a:cs typeface="Times New Roman" pitchFamily="18" charset="0"/>
          </a:endParaRPr>
        </a:p>
      </dgm:t>
    </dgm:pt>
    <dgm:pt modelId="{A510EE84-A823-4894-8971-8A30B118D36D}" type="parTrans" cxnId="{10A25A30-1FE2-4440-8AB9-94BB7AF1ECB2}">
      <dgm:prSet/>
      <dgm:spPr/>
      <dgm:t>
        <a:bodyPr/>
        <a:lstStyle/>
        <a:p>
          <a:endParaRPr lang="en-IN"/>
        </a:p>
      </dgm:t>
    </dgm:pt>
    <dgm:pt modelId="{EA630048-80BA-4A12-8A1A-5E061B11023B}" type="sibTrans" cxnId="{10A25A30-1FE2-4440-8AB9-94BB7AF1ECB2}">
      <dgm:prSet/>
      <dgm:spPr/>
      <dgm:t>
        <a:bodyPr/>
        <a:lstStyle/>
        <a:p>
          <a:endParaRPr lang="en-IN"/>
        </a:p>
      </dgm:t>
    </dgm:pt>
    <dgm:pt modelId="{A26C44C7-7D45-4368-8312-12034ECF2F93}">
      <dgm:prSet phldrT="[Text]"/>
      <dgm:spPr/>
      <dgm:t>
        <a:bodyPr/>
        <a:lstStyle/>
        <a:p>
          <a:r>
            <a:rPr lang="en-US" b="1" i="0" u="none" dirty="0">
              <a:solidFill>
                <a:schemeClr val="tx1"/>
              </a:solidFill>
              <a:latin typeface="Times New Roman" pitchFamily="18" charset="0"/>
              <a:cs typeface="Times New Roman" pitchFamily="18" charset="0"/>
            </a:rPr>
            <a:t>Government</a:t>
          </a:r>
          <a:endParaRPr lang="en-IN" b="1" i="0" dirty="0">
            <a:solidFill>
              <a:schemeClr val="tx1"/>
            </a:solidFill>
            <a:latin typeface="Times New Roman" pitchFamily="18" charset="0"/>
            <a:cs typeface="Times New Roman" pitchFamily="18" charset="0"/>
          </a:endParaRPr>
        </a:p>
      </dgm:t>
    </dgm:pt>
    <dgm:pt modelId="{30B49D89-374E-4A24-8D4B-69926B78FBA6}" type="parTrans" cxnId="{42BA66AC-04C9-4D6C-AB85-17C5109AA6CF}">
      <dgm:prSet/>
      <dgm:spPr/>
      <dgm:t>
        <a:bodyPr/>
        <a:lstStyle/>
        <a:p>
          <a:endParaRPr lang="en-IN"/>
        </a:p>
      </dgm:t>
    </dgm:pt>
    <dgm:pt modelId="{284F97F5-6371-4F42-8BF1-FD46F901B039}" type="sibTrans" cxnId="{42BA66AC-04C9-4D6C-AB85-17C5109AA6CF}">
      <dgm:prSet/>
      <dgm:spPr/>
      <dgm:t>
        <a:bodyPr/>
        <a:lstStyle/>
        <a:p>
          <a:endParaRPr lang="en-IN"/>
        </a:p>
      </dgm:t>
    </dgm:pt>
    <dgm:pt modelId="{430501D9-AF99-442A-97BD-4C09D07BE2A1}" type="pres">
      <dgm:prSet presAssocID="{4DCF673A-EA83-41FA-8229-375044B21DBB}" presName="Name0" presStyleCnt="0">
        <dgm:presLayoutVars>
          <dgm:dir/>
          <dgm:resizeHandles val="exact"/>
        </dgm:presLayoutVars>
      </dgm:prSet>
      <dgm:spPr/>
    </dgm:pt>
    <dgm:pt modelId="{2858C5C7-5F61-43B6-B247-FBF2E2C676AA}" type="pres">
      <dgm:prSet presAssocID="{4DCF673A-EA83-41FA-8229-375044B21DBB}" presName="cycle" presStyleCnt="0"/>
      <dgm:spPr/>
    </dgm:pt>
    <dgm:pt modelId="{B5C0C7D9-948F-48DB-B7FF-E771451BED06}" type="pres">
      <dgm:prSet presAssocID="{C7F20B75-2C49-4F1E-85B3-024408796B79}" presName="nodeFirstNode" presStyleLbl="node1" presStyleIdx="0" presStyleCnt="8">
        <dgm:presLayoutVars>
          <dgm:bulletEnabled val="1"/>
        </dgm:presLayoutVars>
      </dgm:prSet>
      <dgm:spPr/>
    </dgm:pt>
    <dgm:pt modelId="{E47738D6-60A6-42AD-906C-F6DC9CCF4BEC}" type="pres">
      <dgm:prSet presAssocID="{4603E1ED-AF4E-481D-B7EF-9955BFA46BA5}" presName="sibTransFirstNode" presStyleLbl="bgShp" presStyleIdx="0" presStyleCnt="1"/>
      <dgm:spPr/>
    </dgm:pt>
    <dgm:pt modelId="{2EE51EE1-5361-4BBC-8DCD-F660DD30FF1F}" type="pres">
      <dgm:prSet presAssocID="{EA648114-AE2B-4428-A0FE-A81D99C4B944}" presName="nodeFollowingNodes" presStyleLbl="node1" presStyleIdx="1" presStyleCnt="8">
        <dgm:presLayoutVars>
          <dgm:bulletEnabled val="1"/>
        </dgm:presLayoutVars>
      </dgm:prSet>
      <dgm:spPr/>
    </dgm:pt>
    <dgm:pt modelId="{05F9A6FF-2AAB-4CDD-A2D9-767AFF2E0705}" type="pres">
      <dgm:prSet presAssocID="{C0EE91D9-2FA7-4041-B2CE-B30618E3099D}" presName="nodeFollowingNodes" presStyleLbl="node1" presStyleIdx="2" presStyleCnt="8">
        <dgm:presLayoutVars>
          <dgm:bulletEnabled val="1"/>
        </dgm:presLayoutVars>
      </dgm:prSet>
      <dgm:spPr/>
    </dgm:pt>
    <dgm:pt modelId="{8FA4E080-294A-4A6B-895B-D6DBDBE3E616}" type="pres">
      <dgm:prSet presAssocID="{93664A3B-7195-48F2-A73F-BDD77B348CE4}" presName="nodeFollowingNodes" presStyleLbl="node1" presStyleIdx="3" presStyleCnt="8">
        <dgm:presLayoutVars>
          <dgm:bulletEnabled val="1"/>
        </dgm:presLayoutVars>
      </dgm:prSet>
      <dgm:spPr/>
    </dgm:pt>
    <dgm:pt modelId="{31CCB69C-C2A4-4F55-AB7E-D45D9F7D6126}" type="pres">
      <dgm:prSet presAssocID="{0FF92C3F-97CB-4B30-B52F-6332B4B8A8B1}" presName="nodeFollowingNodes" presStyleLbl="node1" presStyleIdx="4" presStyleCnt="8">
        <dgm:presLayoutVars>
          <dgm:bulletEnabled val="1"/>
        </dgm:presLayoutVars>
      </dgm:prSet>
      <dgm:spPr/>
    </dgm:pt>
    <dgm:pt modelId="{DBB309D9-55D6-41E6-B2E7-0E7199E2DE11}" type="pres">
      <dgm:prSet presAssocID="{321390BB-2CF8-425D-BF7B-84C8AE1BC7FB}" presName="nodeFollowingNodes" presStyleLbl="node1" presStyleIdx="5" presStyleCnt="8">
        <dgm:presLayoutVars>
          <dgm:bulletEnabled val="1"/>
        </dgm:presLayoutVars>
      </dgm:prSet>
      <dgm:spPr/>
    </dgm:pt>
    <dgm:pt modelId="{F6F89265-18F3-4AC7-89D7-27F4DAE87548}" type="pres">
      <dgm:prSet presAssocID="{F9F5C718-E10F-495A-8628-BC9C6C91086D}" presName="nodeFollowingNodes" presStyleLbl="node1" presStyleIdx="6" presStyleCnt="8">
        <dgm:presLayoutVars>
          <dgm:bulletEnabled val="1"/>
        </dgm:presLayoutVars>
      </dgm:prSet>
      <dgm:spPr/>
    </dgm:pt>
    <dgm:pt modelId="{E918E562-9E2B-41AA-BD52-14AFFCD5B2FC}" type="pres">
      <dgm:prSet presAssocID="{A26C44C7-7D45-4368-8312-12034ECF2F93}" presName="nodeFollowingNodes" presStyleLbl="node1" presStyleIdx="7" presStyleCnt="8">
        <dgm:presLayoutVars>
          <dgm:bulletEnabled val="1"/>
        </dgm:presLayoutVars>
      </dgm:prSet>
      <dgm:spPr/>
    </dgm:pt>
  </dgm:ptLst>
  <dgm:cxnLst>
    <dgm:cxn modelId="{AD98D501-8D27-49FE-B326-7AC64E5DEE8E}" type="presOf" srcId="{C7F20B75-2C49-4F1E-85B3-024408796B79}" destId="{B5C0C7D9-948F-48DB-B7FF-E771451BED06}" srcOrd="0" destOrd="0" presId="urn:microsoft.com/office/officeart/2005/8/layout/cycle3"/>
    <dgm:cxn modelId="{30A65310-E3D0-4BB3-8EDD-6DA679884C1A}" srcId="{4DCF673A-EA83-41FA-8229-375044B21DBB}" destId="{321390BB-2CF8-425D-BF7B-84C8AE1BC7FB}" srcOrd="5" destOrd="0" parTransId="{93872FD8-B4FC-49A2-942D-6CEFF335BA88}" sibTransId="{B9744F12-77F2-4F58-BADB-CB5021B4A845}"/>
    <dgm:cxn modelId="{F0994C12-8543-4D0D-820C-7FEF02E9E6DB}" type="presOf" srcId="{0FF92C3F-97CB-4B30-B52F-6332B4B8A8B1}" destId="{31CCB69C-C2A4-4F55-AB7E-D45D9F7D6126}" srcOrd="0" destOrd="0" presId="urn:microsoft.com/office/officeart/2005/8/layout/cycle3"/>
    <dgm:cxn modelId="{B0EB502B-2D7C-4C8B-AB4F-3AC83586EBBF}" type="presOf" srcId="{93664A3B-7195-48F2-A73F-BDD77B348CE4}" destId="{8FA4E080-294A-4A6B-895B-D6DBDBE3E616}" srcOrd="0" destOrd="0" presId="urn:microsoft.com/office/officeart/2005/8/layout/cycle3"/>
    <dgm:cxn modelId="{10A25A30-1FE2-4440-8AB9-94BB7AF1ECB2}" srcId="{4DCF673A-EA83-41FA-8229-375044B21DBB}" destId="{F9F5C718-E10F-495A-8628-BC9C6C91086D}" srcOrd="6" destOrd="0" parTransId="{A510EE84-A823-4894-8971-8A30B118D36D}" sibTransId="{EA630048-80BA-4A12-8A1A-5E061B11023B}"/>
    <dgm:cxn modelId="{CC61CF37-B2E5-4B5D-A15F-38A3782A1DF9}" type="presOf" srcId="{321390BB-2CF8-425D-BF7B-84C8AE1BC7FB}" destId="{DBB309D9-55D6-41E6-B2E7-0E7199E2DE11}" srcOrd="0" destOrd="0" presId="urn:microsoft.com/office/officeart/2005/8/layout/cycle3"/>
    <dgm:cxn modelId="{0EB0D645-0AC7-4C90-A530-5D033F82F22A}" srcId="{4DCF673A-EA83-41FA-8229-375044B21DBB}" destId="{0FF92C3F-97CB-4B30-B52F-6332B4B8A8B1}" srcOrd="4" destOrd="0" parTransId="{E625882D-1373-4342-9FCC-558BB42585DA}" sibTransId="{DE357CF0-F696-45D8-AB40-CD54EFA3043F}"/>
    <dgm:cxn modelId="{2BA31253-D81F-4665-A0F3-D1AF5F1A531E}" srcId="{4DCF673A-EA83-41FA-8229-375044B21DBB}" destId="{EA648114-AE2B-4428-A0FE-A81D99C4B944}" srcOrd="1" destOrd="0" parTransId="{7B52F743-2623-45C7-8603-D0D7CCD5C0F3}" sibTransId="{E2D30EAF-F53E-4E1F-AB48-94BBB64E4346}"/>
    <dgm:cxn modelId="{CDF3F659-FF48-4D27-B5E8-DF94DFD0C510}" srcId="{4DCF673A-EA83-41FA-8229-375044B21DBB}" destId="{C0EE91D9-2FA7-4041-B2CE-B30618E3099D}" srcOrd="2" destOrd="0" parTransId="{69783DC6-A35B-46D9-A670-CF3984C9C4F7}" sibTransId="{C779238D-1D67-4AB4-B1D0-7BAF936CDCEA}"/>
    <dgm:cxn modelId="{5E6CED7E-9F73-4C94-889C-FF1F1368DB4F}" type="presOf" srcId="{F9F5C718-E10F-495A-8628-BC9C6C91086D}" destId="{F6F89265-18F3-4AC7-89D7-27F4DAE87548}" srcOrd="0" destOrd="0" presId="urn:microsoft.com/office/officeart/2005/8/layout/cycle3"/>
    <dgm:cxn modelId="{EC1E1483-A63F-4968-9888-D13D2EBE2844}" srcId="{4DCF673A-EA83-41FA-8229-375044B21DBB}" destId="{C7F20B75-2C49-4F1E-85B3-024408796B79}" srcOrd="0" destOrd="0" parTransId="{1DBACB5A-544C-4D6B-9B82-55487742C6AA}" sibTransId="{4603E1ED-AF4E-481D-B7EF-9955BFA46BA5}"/>
    <dgm:cxn modelId="{42BA66AC-04C9-4D6C-AB85-17C5109AA6CF}" srcId="{4DCF673A-EA83-41FA-8229-375044B21DBB}" destId="{A26C44C7-7D45-4368-8312-12034ECF2F93}" srcOrd="7" destOrd="0" parTransId="{30B49D89-374E-4A24-8D4B-69926B78FBA6}" sibTransId="{284F97F5-6371-4F42-8BF1-FD46F901B039}"/>
    <dgm:cxn modelId="{672B64B1-8287-41D3-9646-4688DE1BE655}" type="presOf" srcId="{A26C44C7-7D45-4368-8312-12034ECF2F93}" destId="{E918E562-9E2B-41AA-BD52-14AFFCD5B2FC}" srcOrd="0" destOrd="0" presId="urn:microsoft.com/office/officeart/2005/8/layout/cycle3"/>
    <dgm:cxn modelId="{195114BF-2081-4F81-834A-2F4D00A9F189}" type="presOf" srcId="{C0EE91D9-2FA7-4041-B2CE-B30618E3099D}" destId="{05F9A6FF-2AAB-4CDD-A2D9-767AFF2E0705}" srcOrd="0" destOrd="0" presId="urn:microsoft.com/office/officeart/2005/8/layout/cycle3"/>
    <dgm:cxn modelId="{836B5DC0-EA97-4D90-AD97-13E767350881}" type="presOf" srcId="{4603E1ED-AF4E-481D-B7EF-9955BFA46BA5}" destId="{E47738D6-60A6-42AD-906C-F6DC9CCF4BEC}" srcOrd="0" destOrd="0" presId="urn:microsoft.com/office/officeart/2005/8/layout/cycle3"/>
    <dgm:cxn modelId="{566F88C6-F441-4C81-9833-8442095896AF}" srcId="{4DCF673A-EA83-41FA-8229-375044B21DBB}" destId="{93664A3B-7195-48F2-A73F-BDD77B348CE4}" srcOrd="3" destOrd="0" parTransId="{49D624AA-D605-4FE8-B56A-600A34A46E60}" sibTransId="{3C079081-DAB9-4BA6-B35D-F7DB1A063DCB}"/>
    <dgm:cxn modelId="{54A880D0-071F-4A36-B383-43D1414D4AFE}" type="presOf" srcId="{4DCF673A-EA83-41FA-8229-375044B21DBB}" destId="{430501D9-AF99-442A-97BD-4C09D07BE2A1}" srcOrd="0" destOrd="0" presId="urn:microsoft.com/office/officeart/2005/8/layout/cycle3"/>
    <dgm:cxn modelId="{EB27E7FD-507C-4A1D-98EF-39D8888342EE}" type="presOf" srcId="{EA648114-AE2B-4428-A0FE-A81D99C4B944}" destId="{2EE51EE1-5361-4BBC-8DCD-F660DD30FF1F}" srcOrd="0" destOrd="0" presId="urn:microsoft.com/office/officeart/2005/8/layout/cycle3"/>
    <dgm:cxn modelId="{BFC92385-A816-4B35-ADFA-996A1309BDC1}" type="presParOf" srcId="{430501D9-AF99-442A-97BD-4C09D07BE2A1}" destId="{2858C5C7-5F61-43B6-B247-FBF2E2C676AA}" srcOrd="0" destOrd="0" presId="urn:microsoft.com/office/officeart/2005/8/layout/cycle3"/>
    <dgm:cxn modelId="{15E22187-42C3-4D1B-90B6-DBB90F275EFF}" type="presParOf" srcId="{2858C5C7-5F61-43B6-B247-FBF2E2C676AA}" destId="{B5C0C7D9-948F-48DB-B7FF-E771451BED06}" srcOrd="0" destOrd="0" presId="urn:microsoft.com/office/officeart/2005/8/layout/cycle3"/>
    <dgm:cxn modelId="{19006FBE-9A1A-41F9-8F3B-5BD5D3797D54}" type="presParOf" srcId="{2858C5C7-5F61-43B6-B247-FBF2E2C676AA}" destId="{E47738D6-60A6-42AD-906C-F6DC9CCF4BEC}" srcOrd="1" destOrd="0" presId="urn:microsoft.com/office/officeart/2005/8/layout/cycle3"/>
    <dgm:cxn modelId="{80484C3E-CC43-469C-A34F-92B8AF938C82}" type="presParOf" srcId="{2858C5C7-5F61-43B6-B247-FBF2E2C676AA}" destId="{2EE51EE1-5361-4BBC-8DCD-F660DD30FF1F}" srcOrd="2" destOrd="0" presId="urn:microsoft.com/office/officeart/2005/8/layout/cycle3"/>
    <dgm:cxn modelId="{8F766BF7-5675-4898-918E-D24F9AD7DE0D}" type="presParOf" srcId="{2858C5C7-5F61-43B6-B247-FBF2E2C676AA}" destId="{05F9A6FF-2AAB-4CDD-A2D9-767AFF2E0705}" srcOrd="3" destOrd="0" presId="urn:microsoft.com/office/officeart/2005/8/layout/cycle3"/>
    <dgm:cxn modelId="{DA2FB96D-F553-4661-9B8B-636876177CDE}" type="presParOf" srcId="{2858C5C7-5F61-43B6-B247-FBF2E2C676AA}" destId="{8FA4E080-294A-4A6B-895B-D6DBDBE3E616}" srcOrd="4" destOrd="0" presId="urn:microsoft.com/office/officeart/2005/8/layout/cycle3"/>
    <dgm:cxn modelId="{1E2312D9-12A7-4504-B844-655FF860B9D0}" type="presParOf" srcId="{2858C5C7-5F61-43B6-B247-FBF2E2C676AA}" destId="{31CCB69C-C2A4-4F55-AB7E-D45D9F7D6126}" srcOrd="5" destOrd="0" presId="urn:microsoft.com/office/officeart/2005/8/layout/cycle3"/>
    <dgm:cxn modelId="{96C1335A-C16A-4299-81AB-3B47E182F9C1}" type="presParOf" srcId="{2858C5C7-5F61-43B6-B247-FBF2E2C676AA}" destId="{DBB309D9-55D6-41E6-B2E7-0E7199E2DE11}" srcOrd="6" destOrd="0" presId="urn:microsoft.com/office/officeart/2005/8/layout/cycle3"/>
    <dgm:cxn modelId="{BBA4EA38-9C16-4BEB-9150-046B44EBDC00}" type="presParOf" srcId="{2858C5C7-5F61-43B6-B247-FBF2E2C676AA}" destId="{F6F89265-18F3-4AC7-89D7-27F4DAE87548}" srcOrd="7" destOrd="0" presId="urn:microsoft.com/office/officeart/2005/8/layout/cycle3"/>
    <dgm:cxn modelId="{A289BE78-0C9A-4A82-A500-36F9E931412A}" type="presParOf" srcId="{2858C5C7-5F61-43B6-B247-FBF2E2C676AA}" destId="{E918E562-9E2B-41AA-BD52-14AFFCD5B2FC}" srcOrd="8"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93A41D5-04B2-4C87-B7E6-654DD54C42DB}" type="doc">
      <dgm:prSet loTypeId="urn:microsoft.com/office/officeart/2008/layout/HorizontalMultiLevelHierarchy" loCatId="hierarchy" qsTypeId="urn:microsoft.com/office/officeart/2005/8/quickstyle/simple1" qsCatId="simple" csTypeId="urn:microsoft.com/office/officeart/2005/8/colors/colorful3" csCatId="colorful" phldr="1"/>
      <dgm:spPr/>
      <dgm:t>
        <a:bodyPr/>
        <a:lstStyle/>
        <a:p>
          <a:endParaRPr lang="en-IN"/>
        </a:p>
      </dgm:t>
    </dgm:pt>
    <dgm:pt modelId="{59008F11-C939-4CA3-890B-4385BAB1E4E3}">
      <dgm:prSet phldrT="[Text]" custT="1"/>
      <dgm:spPr/>
      <dgm:t>
        <a:bodyPr/>
        <a:lstStyle/>
        <a:p>
          <a:r>
            <a:rPr lang="en-US" sz="2000" b="1" dirty="0">
              <a:solidFill>
                <a:schemeClr val="bg1"/>
              </a:solidFill>
              <a:latin typeface="Times New Roman" pitchFamily="18" charset="0"/>
              <a:cs typeface="Times New Roman" pitchFamily="18" charset="0"/>
            </a:rPr>
            <a:t>Theoretical application</a:t>
          </a:r>
          <a:endParaRPr lang="en-IN" sz="2000" b="1" dirty="0">
            <a:solidFill>
              <a:schemeClr val="bg1"/>
            </a:solidFill>
            <a:latin typeface="Times New Roman" pitchFamily="18" charset="0"/>
            <a:cs typeface="Times New Roman" pitchFamily="18" charset="0"/>
          </a:endParaRPr>
        </a:p>
      </dgm:t>
    </dgm:pt>
    <dgm:pt modelId="{98F9FC77-0B70-4B41-A8BF-7F04C54918ED}" type="parTrans" cxnId="{62B17531-050D-46C3-A512-68540FB68167}">
      <dgm:prSet/>
      <dgm:spPr/>
      <dgm:t>
        <a:bodyPr/>
        <a:lstStyle/>
        <a:p>
          <a:endParaRPr lang="en-IN"/>
        </a:p>
      </dgm:t>
    </dgm:pt>
    <dgm:pt modelId="{2AFF3BE1-5F70-481E-BFE8-9BDEECF63F7D}" type="sibTrans" cxnId="{62B17531-050D-46C3-A512-68540FB68167}">
      <dgm:prSet/>
      <dgm:spPr/>
      <dgm:t>
        <a:bodyPr/>
        <a:lstStyle/>
        <a:p>
          <a:endParaRPr lang="en-IN"/>
        </a:p>
      </dgm:t>
    </dgm:pt>
    <dgm:pt modelId="{B322B2AC-69BA-4BB3-9C6B-FBAFEF667E91}">
      <dgm:prSet phldrT="[Text]" custT="1"/>
      <dgm:spPr/>
      <dgm:t>
        <a:bodyPr/>
        <a:lstStyle/>
        <a:p>
          <a:r>
            <a:rPr lang="en-GB" sz="1400" b="1" dirty="0">
              <a:solidFill>
                <a:schemeClr val="tx1"/>
              </a:solidFill>
              <a:latin typeface="Times New Roman" pitchFamily="18" charset="0"/>
              <a:ea typeface="Times New Roman"/>
              <a:cs typeface="Times New Roman" pitchFamily="18" charset="0"/>
              <a:sym typeface="Times New Roman"/>
            </a:rPr>
            <a:t>The cultural dimension model of Trompenaars </a:t>
          </a:r>
          <a:endParaRPr lang="en-IN" sz="1400" b="1" dirty="0">
            <a:solidFill>
              <a:schemeClr val="tx1"/>
            </a:solidFill>
            <a:latin typeface="Times New Roman" pitchFamily="18" charset="0"/>
            <a:cs typeface="Times New Roman" pitchFamily="18" charset="0"/>
          </a:endParaRPr>
        </a:p>
      </dgm:t>
    </dgm:pt>
    <dgm:pt modelId="{497EFA61-2298-4808-B56B-563407073C6F}" type="parTrans" cxnId="{4670D123-A372-4134-A1B9-4A88D8488756}">
      <dgm:prSet/>
      <dgm:spPr/>
      <dgm:t>
        <a:bodyPr/>
        <a:lstStyle/>
        <a:p>
          <a:endParaRPr lang="en-IN"/>
        </a:p>
      </dgm:t>
    </dgm:pt>
    <dgm:pt modelId="{E91ABDA0-0C49-4D4C-B841-3B922435A60E}" type="sibTrans" cxnId="{4670D123-A372-4134-A1B9-4A88D8488756}">
      <dgm:prSet/>
      <dgm:spPr/>
      <dgm:t>
        <a:bodyPr/>
        <a:lstStyle/>
        <a:p>
          <a:endParaRPr lang="en-IN"/>
        </a:p>
      </dgm:t>
    </dgm:pt>
    <dgm:pt modelId="{EB30D04C-DFE0-436A-A0FA-FB7EE131849F}" type="pres">
      <dgm:prSet presAssocID="{D93A41D5-04B2-4C87-B7E6-654DD54C42DB}" presName="Name0" presStyleCnt="0">
        <dgm:presLayoutVars>
          <dgm:chPref val="1"/>
          <dgm:dir/>
          <dgm:animOne val="branch"/>
          <dgm:animLvl val="lvl"/>
          <dgm:resizeHandles val="exact"/>
        </dgm:presLayoutVars>
      </dgm:prSet>
      <dgm:spPr/>
    </dgm:pt>
    <dgm:pt modelId="{662545A0-45C3-4357-A161-8EAA6CAA0F46}" type="pres">
      <dgm:prSet presAssocID="{59008F11-C939-4CA3-890B-4385BAB1E4E3}" presName="root1" presStyleCnt="0"/>
      <dgm:spPr/>
    </dgm:pt>
    <dgm:pt modelId="{E133DC4E-7182-4D76-BD9F-8C76F2511435}" type="pres">
      <dgm:prSet presAssocID="{59008F11-C939-4CA3-890B-4385BAB1E4E3}" presName="LevelOneTextNode" presStyleLbl="node0" presStyleIdx="0" presStyleCnt="1">
        <dgm:presLayoutVars>
          <dgm:chPref val="3"/>
        </dgm:presLayoutVars>
      </dgm:prSet>
      <dgm:spPr/>
    </dgm:pt>
    <dgm:pt modelId="{752EE8D0-62BB-4FB0-AC3C-358CFE8514F3}" type="pres">
      <dgm:prSet presAssocID="{59008F11-C939-4CA3-890B-4385BAB1E4E3}" presName="level2hierChild" presStyleCnt="0"/>
      <dgm:spPr/>
    </dgm:pt>
    <dgm:pt modelId="{03196B49-02C6-4751-B5A1-807C5B63A207}" type="pres">
      <dgm:prSet presAssocID="{497EFA61-2298-4808-B56B-563407073C6F}" presName="conn2-1" presStyleLbl="parChTrans1D2" presStyleIdx="0" presStyleCnt="1"/>
      <dgm:spPr/>
    </dgm:pt>
    <dgm:pt modelId="{505E741F-7BD2-4AD9-B26D-600CFDD7EEF7}" type="pres">
      <dgm:prSet presAssocID="{497EFA61-2298-4808-B56B-563407073C6F}" presName="connTx" presStyleLbl="parChTrans1D2" presStyleIdx="0" presStyleCnt="1"/>
      <dgm:spPr/>
    </dgm:pt>
    <dgm:pt modelId="{FEA41ABB-69EE-42E8-B45D-5186C67B5B19}" type="pres">
      <dgm:prSet presAssocID="{B322B2AC-69BA-4BB3-9C6B-FBAFEF667E91}" presName="root2" presStyleCnt="0"/>
      <dgm:spPr/>
    </dgm:pt>
    <dgm:pt modelId="{AF9D9AD0-279E-4F1D-BC76-3CBF4771B6A0}" type="pres">
      <dgm:prSet presAssocID="{B322B2AC-69BA-4BB3-9C6B-FBAFEF667E91}" presName="LevelTwoTextNode" presStyleLbl="node2" presStyleIdx="0" presStyleCnt="1">
        <dgm:presLayoutVars>
          <dgm:chPref val="3"/>
        </dgm:presLayoutVars>
      </dgm:prSet>
      <dgm:spPr/>
    </dgm:pt>
    <dgm:pt modelId="{302A862E-8312-42E0-AC86-9C36B7AF37B3}" type="pres">
      <dgm:prSet presAssocID="{B322B2AC-69BA-4BB3-9C6B-FBAFEF667E91}" presName="level3hierChild" presStyleCnt="0"/>
      <dgm:spPr/>
    </dgm:pt>
  </dgm:ptLst>
  <dgm:cxnLst>
    <dgm:cxn modelId="{74B28D1C-E387-4DB7-A91A-B786C244D757}" type="presOf" srcId="{497EFA61-2298-4808-B56B-563407073C6F}" destId="{03196B49-02C6-4751-B5A1-807C5B63A207}" srcOrd="0" destOrd="0" presId="urn:microsoft.com/office/officeart/2008/layout/HorizontalMultiLevelHierarchy"/>
    <dgm:cxn modelId="{4670D123-A372-4134-A1B9-4A88D8488756}" srcId="{59008F11-C939-4CA3-890B-4385BAB1E4E3}" destId="{B322B2AC-69BA-4BB3-9C6B-FBAFEF667E91}" srcOrd="0" destOrd="0" parTransId="{497EFA61-2298-4808-B56B-563407073C6F}" sibTransId="{E91ABDA0-0C49-4D4C-B841-3B922435A60E}"/>
    <dgm:cxn modelId="{62B17531-050D-46C3-A512-68540FB68167}" srcId="{D93A41D5-04B2-4C87-B7E6-654DD54C42DB}" destId="{59008F11-C939-4CA3-890B-4385BAB1E4E3}" srcOrd="0" destOrd="0" parTransId="{98F9FC77-0B70-4B41-A8BF-7F04C54918ED}" sibTransId="{2AFF3BE1-5F70-481E-BFE8-9BDEECF63F7D}"/>
    <dgm:cxn modelId="{04958872-11F9-440B-AD65-CDD0E23FDC0C}" type="presOf" srcId="{497EFA61-2298-4808-B56B-563407073C6F}" destId="{505E741F-7BD2-4AD9-B26D-600CFDD7EEF7}" srcOrd="1" destOrd="0" presId="urn:microsoft.com/office/officeart/2008/layout/HorizontalMultiLevelHierarchy"/>
    <dgm:cxn modelId="{D4361D58-DECE-401E-A786-7EC7885620A9}" type="presOf" srcId="{B322B2AC-69BA-4BB3-9C6B-FBAFEF667E91}" destId="{AF9D9AD0-279E-4F1D-BC76-3CBF4771B6A0}" srcOrd="0" destOrd="0" presId="urn:microsoft.com/office/officeart/2008/layout/HorizontalMultiLevelHierarchy"/>
    <dgm:cxn modelId="{C4A7BDA8-4A55-4092-9D67-398FBA2B47A1}" type="presOf" srcId="{D93A41D5-04B2-4C87-B7E6-654DD54C42DB}" destId="{EB30D04C-DFE0-436A-A0FA-FB7EE131849F}" srcOrd="0" destOrd="0" presId="urn:microsoft.com/office/officeart/2008/layout/HorizontalMultiLevelHierarchy"/>
    <dgm:cxn modelId="{6A9D8EC2-F390-43D0-A17F-690E9DBD5BF8}" type="presOf" srcId="{59008F11-C939-4CA3-890B-4385BAB1E4E3}" destId="{E133DC4E-7182-4D76-BD9F-8C76F2511435}" srcOrd="0" destOrd="0" presId="urn:microsoft.com/office/officeart/2008/layout/HorizontalMultiLevelHierarchy"/>
    <dgm:cxn modelId="{3CDDC7EA-AD37-4C6E-ADAA-1557904B4323}" type="presParOf" srcId="{EB30D04C-DFE0-436A-A0FA-FB7EE131849F}" destId="{662545A0-45C3-4357-A161-8EAA6CAA0F46}" srcOrd="0" destOrd="0" presId="urn:microsoft.com/office/officeart/2008/layout/HorizontalMultiLevelHierarchy"/>
    <dgm:cxn modelId="{C88FA792-1431-46D8-86E1-B220E06D5EF7}" type="presParOf" srcId="{662545A0-45C3-4357-A161-8EAA6CAA0F46}" destId="{E133DC4E-7182-4D76-BD9F-8C76F2511435}" srcOrd="0" destOrd="0" presId="urn:microsoft.com/office/officeart/2008/layout/HorizontalMultiLevelHierarchy"/>
    <dgm:cxn modelId="{3E53FF3E-E85E-41A3-8A96-2D4412FF292B}" type="presParOf" srcId="{662545A0-45C3-4357-A161-8EAA6CAA0F46}" destId="{752EE8D0-62BB-4FB0-AC3C-358CFE8514F3}" srcOrd="1" destOrd="0" presId="urn:microsoft.com/office/officeart/2008/layout/HorizontalMultiLevelHierarchy"/>
    <dgm:cxn modelId="{5297D3B0-12A9-4DFC-81DD-25EF2B4EB6C7}" type="presParOf" srcId="{752EE8D0-62BB-4FB0-AC3C-358CFE8514F3}" destId="{03196B49-02C6-4751-B5A1-807C5B63A207}" srcOrd="0" destOrd="0" presId="urn:microsoft.com/office/officeart/2008/layout/HorizontalMultiLevelHierarchy"/>
    <dgm:cxn modelId="{8748E961-A98D-45B6-9AC2-9223769FB94E}" type="presParOf" srcId="{03196B49-02C6-4751-B5A1-807C5B63A207}" destId="{505E741F-7BD2-4AD9-B26D-600CFDD7EEF7}" srcOrd="0" destOrd="0" presId="urn:microsoft.com/office/officeart/2008/layout/HorizontalMultiLevelHierarchy"/>
    <dgm:cxn modelId="{25BEA817-561C-432A-AFF8-BED6363B97DA}" type="presParOf" srcId="{752EE8D0-62BB-4FB0-AC3C-358CFE8514F3}" destId="{FEA41ABB-69EE-42E8-B45D-5186C67B5B19}" srcOrd="1" destOrd="0" presId="urn:microsoft.com/office/officeart/2008/layout/HorizontalMultiLevelHierarchy"/>
    <dgm:cxn modelId="{874136B2-C248-40B5-BE44-31F950DAD1B4}" type="presParOf" srcId="{FEA41ABB-69EE-42E8-B45D-5186C67B5B19}" destId="{AF9D9AD0-279E-4F1D-BC76-3CBF4771B6A0}" srcOrd="0" destOrd="0" presId="urn:microsoft.com/office/officeart/2008/layout/HorizontalMultiLevelHierarchy"/>
    <dgm:cxn modelId="{7D0D2764-96FA-4F82-B480-D8B816E32728}" type="presParOf" srcId="{FEA41ABB-69EE-42E8-B45D-5186C67B5B19}" destId="{302A862E-8312-42E0-AC86-9C36B7AF37B3}" srcOrd="1" destOrd="0" presId="urn:microsoft.com/office/officeart/2008/layout/HorizontalMultiLevelHierarchy"/>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DA5305-25C0-4D74-B3D6-8EE0F8D29B56}" type="doc">
      <dgm:prSet loTypeId="urn:microsoft.com/office/officeart/2005/8/layout/arrow3" loCatId="relationship" qsTypeId="urn:microsoft.com/office/officeart/2005/8/quickstyle/simple1" qsCatId="simple" csTypeId="urn:microsoft.com/office/officeart/2005/8/colors/colorful5" csCatId="colorful" phldr="1"/>
      <dgm:spPr/>
      <dgm:t>
        <a:bodyPr/>
        <a:lstStyle/>
        <a:p>
          <a:endParaRPr lang="en-IN"/>
        </a:p>
      </dgm:t>
    </dgm:pt>
    <dgm:pt modelId="{36BA216F-BD3B-4B8E-9309-4CB2F2F28C14}">
      <dgm:prSet phldrT="[Text]" custT="1"/>
      <dgm:spPr/>
      <dgm:t>
        <a:bodyPr/>
        <a:lstStyle/>
        <a:p>
          <a:r>
            <a:rPr lang="en-GB" sz="1600" b="1" dirty="0">
              <a:latin typeface="Times New Roman"/>
              <a:ea typeface="Times New Roman"/>
              <a:cs typeface="Times New Roman"/>
              <a:sym typeface="Times New Roman"/>
            </a:rPr>
            <a:t>Cultural harmony </a:t>
          </a:r>
          <a:endParaRPr lang="en-IN" sz="1600" b="1" dirty="0"/>
        </a:p>
      </dgm:t>
    </dgm:pt>
    <dgm:pt modelId="{7EA897E9-B59B-449C-B497-B46E46FD37E9}" type="parTrans" cxnId="{C16A7F95-73A4-4A3C-81FF-60B345B0CC0A}">
      <dgm:prSet/>
      <dgm:spPr/>
      <dgm:t>
        <a:bodyPr/>
        <a:lstStyle/>
        <a:p>
          <a:endParaRPr lang="en-IN"/>
        </a:p>
      </dgm:t>
    </dgm:pt>
    <dgm:pt modelId="{756253CC-5BD9-4FEB-A899-91346EE21934}" type="sibTrans" cxnId="{C16A7F95-73A4-4A3C-81FF-60B345B0CC0A}">
      <dgm:prSet/>
      <dgm:spPr/>
      <dgm:t>
        <a:bodyPr/>
        <a:lstStyle/>
        <a:p>
          <a:endParaRPr lang="en-IN"/>
        </a:p>
      </dgm:t>
    </dgm:pt>
    <dgm:pt modelId="{C068A890-DB7D-4965-8314-8D51229B615B}">
      <dgm:prSet phldrT="[Text]" custT="1"/>
      <dgm:spPr/>
      <dgm:t>
        <a:bodyPr/>
        <a:lstStyle/>
        <a:p>
          <a:r>
            <a:rPr lang="en-GB" sz="1600" b="1" dirty="0">
              <a:latin typeface="Times New Roman"/>
              <a:ea typeface="Times New Roman"/>
              <a:cs typeface="Times New Roman"/>
              <a:sym typeface="Times New Roman"/>
            </a:rPr>
            <a:t>Equal value of individual stakeholders </a:t>
          </a:r>
          <a:endParaRPr lang="en-IN" sz="1600" b="1" dirty="0"/>
        </a:p>
      </dgm:t>
    </dgm:pt>
    <dgm:pt modelId="{3D63FE9F-72C5-417E-91B9-EC39309E5C12}" type="parTrans" cxnId="{B59A9322-CC9C-4F4F-BF38-B5BEE1EC198F}">
      <dgm:prSet/>
      <dgm:spPr/>
      <dgm:t>
        <a:bodyPr/>
        <a:lstStyle/>
        <a:p>
          <a:endParaRPr lang="en-IN"/>
        </a:p>
      </dgm:t>
    </dgm:pt>
    <dgm:pt modelId="{06330854-D501-4922-997A-5617EF56697E}" type="sibTrans" cxnId="{B59A9322-CC9C-4F4F-BF38-B5BEE1EC198F}">
      <dgm:prSet/>
      <dgm:spPr/>
      <dgm:t>
        <a:bodyPr/>
        <a:lstStyle/>
        <a:p>
          <a:endParaRPr lang="en-IN"/>
        </a:p>
      </dgm:t>
    </dgm:pt>
    <dgm:pt modelId="{7143066F-8CC8-49F5-A023-6ABC197B4CF0}" type="pres">
      <dgm:prSet presAssocID="{B5DA5305-25C0-4D74-B3D6-8EE0F8D29B56}" presName="compositeShape" presStyleCnt="0">
        <dgm:presLayoutVars>
          <dgm:chMax val="2"/>
          <dgm:dir/>
          <dgm:resizeHandles val="exact"/>
        </dgm:presLayoutVars>
      </dgm:prSet>
      <dgm:spPr/>
    </dgm:pt>
    <dgm:pt modelId="{7A5C3502-6828-44D7-819D-F9AB085B87FC}" type="pres">
      <dgm:prSet presAssocID="{B5DA5305-25C0-4D74-B3D6-8EE0F8D29B56}" presName="divider" presStyleLbl="fgShp" presStyleIdx="0" presStyleCnt="1" custLinFactNeighborX="-11498" custLinFactNeighborY="10049"/>
      <dgm:spPr/>
    </dgm:pt>
    <dgm:pt modelId="{608ED256-F6F2-4CBA-8FEC-1C998CE0CBE3}" type="pres">
      <dgm:prSet presAssocID="{36BA216F-BD3B-4B8E-9309-4CB2F2F28C14}" presName="downArrow" presStyleLbl="node1" presStyleIdx="0" presStyleCnt="2"/>
      <dgm:spPr/>
    </dgm:pt>
    <dgm:pt modelId="{D0CE52E1-0966-4D08-93E2-6D5F0C96CF5F}" type="pres">
      <dgm:prSet presAssocID="{36BA216F-BD3B-4B8E-9309-4CB2F2F28C14}" presName="downArrowText" presStyleLbl="revTx" presStyleIdx="0" presStyleCnt="2">
        <dgm:presLayoutVars>
          <dgm:bulletEnabled val="1"/>
        </dgm:presLayoutVars>
      </dgm:prSet>
      <dgm:spPr/>
    </dgm:pt>
    <dgm:pt modelId="{3F78C330-1267-46F8-B0CE-12520B8EF302}" type="pres">
      <dgm:prSet presAssocID="{C068A890-DB7D-4965-8314-8D51229B615B}" presName="upArrow" presStyleLbl="node1" presStyleIdx="1" presStyleCnt="2"/>
      <dgm:spPr/>
    </dgm:pt>
    <dgm:pt modelId="{4FE78369-C685-4749-BD2D-9E5F0961F32A}" type="pres">
      <dgm:prSet presAssocID="{C068A890-DB7D-4965-8314-8D51229B615B}" presName="upArrowText" presStyleLbl="revTx" presStyleIdx="1" presStyleCnt="2" custScaleX="142006">
        <dgm:presLayoutVars>
          <dgm:bulletEnabled val="1"/>
        </dgm:presLayoutVars>
      </dgm:prSet>
      <dgm:spPr/>
    </dgm:pt>
  </dgm:ptLst>
  <dgm:cxnLst>
    <dgm:cxn modelId="{B59A9322-CC9C-4F4F-BF38-B5BEE1EC198F}" srcId="{B5DA5305-25C0-4D74-B3D6-8EE0F8D29B56}" destId="{C068A890-DB7D-4965-8314-8D51229B615B}" srcOrd="1" destOrd="0" parTransId="{3D63FE9F-72C5-417E-91B9-EC39309E5C12}" sibTransId="{06330854-D501-4922-997A-5617EF56697E}"/>
    <dgm:cxn modelId="{E950E140-A0BE-4BF9-9C0B-B894E10F38E6}" type="presOf" srcId="{C068A890-DB7D-4965-8314-8D51229B615B}" destId="{4FE78369-C685-4749-BD2D-9E5F0961F32A}" srcOrd="0" destOrd="0" presId="urn:microsoft.com/office/officeart/2005/8/layout/arrow3"/>
    <dgm:cxn modelId="{F3237644-A588-4C7D-A2C8-65A5C2BE95A4}" type="presOf" srcId="{36BA216F-BD3B-4B8E-9309-4CB2F2F28C14}" destId="{D0CE52E1-0966-4D08-93E2-6D5F0C96CF5F}" srcOrd="0" destOrd="0" presId="urn:microsoft.com/office/officeart/2005/8/layout/arrow3"/>
    <dgm:cxn modelId="{C16A7F95-73A4-4A3C-81FF-60B345B0CC0A}" srcId="{B5DA5305-25C0-4D74-B3D6-8EE0F8D29B56}" destId="{36BA216F-BD3B-4B8E-9309-4CB2F2F28C14}" srcOrd="0" destOrd="0" parTransId="{7EA897E9-B59B-449C-B497-B46E46FD37E9}" sibTransId="{756253CC-5BD9-4FEB-A899-91346EE21934}"/>
    <dgm:cxn modelId="{618D4CBE-22AB-4402-A727-DC06FC4341F6}" type="presOf" srcId="{B5DA5305-25C0-4D74-B3D6-8EE0F8D29B56}" destId="{7143066F-8CC8-49F5-A023-6ABC197B4CF0}" srcOrd="0" destOrd="0" presId="urn:microsoft.com/office/officeart/2005/8/layout/arrow3"/>
    <dgm:cxn modelId="{6E2A7E71-D4F8-4679-AC24-6FA8E4173368}" type="presParOf" srcId="{7143066F-8CC8-49F5-A023-6ABC197B4CF0}" destId="{7A5C3502-6828-44D7-819D-F9AB085B87FC}" srcOrd="0" destOrd="0" presId="urn:microsoft.com/office/officeart/2005/8/layout/arrow3"/>
    <dgm:cxn modelId="{D6A95654-803B-4DA8-A742-4C5EAF89F0DE}" type="presParOf" srcId="{7143066F-8CC8-49F5-A023-6ABC197B4CF0}" destId="{608ED256-F6F2-4CBA-8FEC-1C998CE0CBE3}" srcOrd="1" destOrd="0" presId="urn:microsoft.com/office/officeart/2005/8/layout/arrow3"/>
    <dgm:cxn modelId="{DECECAAF-ABDD-4A05-B109-4765C18E7C15}" type="presParOf" srcId="{7143066F-8CC8-49F5-A023-6ABC197B4CF0}" destId="{D0CE52E1-0966-4D08-93E2-6D5F0C96CF5F}" srcOrd="2" destOrd="0" presId="urn:microsoft.com/office/officeart/2005/8/layout/arrow3"/>
    <dgm:cxn modelId="{F83A4995-BD96-4CDA-85FE-E4B421E0BAFC}" type="presParOf" srcId="{7143066F-8CC8-49F5-A023-6ABC197B4CF0}" destId="{3F78C330-1267-46F8-B0CE-12520B8EF302}" srcOrd="3" destOrd="0" presId="urn:microsoft.com/office/officeart/2005/8/layout/arrow3"/>
    <dgm:cxn modelId="{F029F631-D0FC-4865-A922-46B5B4C4B9B6}" type="presParOf" srcId="{7143066F-8CC8-49F5-A023-6ABC197B4CF0}" destId="{4FE78369-C685-4749-BD2D-9E5F0961F32A}" srcOrd="4" destOrd="0" presId="urn:microsoft.com/office/officeart/2005/8/layout/arrow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FCCB274-0DF4-460E-8B20-DFD536599489}" type="doc">
      <dgm:prSet loTypeId="urn:microsoft.com/office/officeart/2005/8/layout/arrow6" loCatId="relationship" qsTypeId="urn:microsoft.com/office/officeart/2005/8/quickstyle/simple1" qsCatId="simple" csTypeId="urn:microsoft.com/office/officeart/2005/8/colors/accent1_2" csCatId="accent1" phldr="1"/>
      <dgm:spPr/>
      <dgm:t>
        <a:bodyPr/>
        <a:lstStyle/>
        <a:p>
          <a:endParaRPr lang="en-IN"/>
        </a:p>
      </dgm:t>
    </dgm:pt>
    <dgm:pt modelId="{B861819A-1688-4EE9-A2C8-20946C233DF9}">
      <dgm:prSet phldrT="[Text]"/>
      <dgm:spPr/>
      <dgm:t>
        <a:bodyPr/>
        <a:lstStyle/>
        <a:p>
          <a:r>
            <a:rPr lang="en-GB" b="1" dirty="0">
              <a:solidFill>
                <a:schemeClr val="dk1"/>
              </a:solidFill>
              <a:latin typeface="Times New Roman"/>
              <a:ea typeface="Times New Roman"/>
              <a:cs typeface="Times New Roman"/>
              <a:sym typeface="Times New Roman"/>
            </a:rPr>
            <a:t>Collaborative negotiation strategy </a:t>
          </a:r>
          <a:endParaRPr lang="en-IN" b="1" dirty="0"/>
        </a:p>
      </dgm:t>
    </dgm:pt>
    <dgm:pt modelId="{90DE59C6-73E5-4BEB-80E8-76395BC9F6BC}" type="parTrans" cxnId="{2012B213-D000-418D-AD7F-5A0B8D67C5E2}">
      <dgm:prSet/>
      <dgm:spPr/>
      <dgm:t>
        <a:bodyPr/>
        <a:lstStyle/>
        <a:p>
          <a:endParaRPr lang="en-IN"/>
        </a:p>
      </dgm:t>
    </dgm:pt>
    <dgm:pt modelId="{34DB84BE-AAC0-4AAD-A289-3E5A42A5BA29}" type="sibTrans" cxnId="{2012B213-D000-418D-AD7F-5A0B8D67C5E2}">
      <dgm:prSet/>
      <dgm:spPr/>
      <dgm:t>
        <a:bodyPr/>
        <a:lstStyle/>
        <a:p>
          <a:endParaRPr lang="en-IN"/>
        </a:p>
      </dgm:t>
    </dgm:pt>
    <dgm:pt modelId="{9C9CE0A0-BA85-4706-A8D3-8D4736377FE5}">
      <dgm:prSet phldrT="[Text]"/>
      <dgm:spPr/>
      <dgm:t>
        <a:bodyPr/>
        <a:lstStyle/>
        <a:p>
          <a:r>
            <a:rPr lang="en-GB" b="1" dirty="0">
              <a:solidFill>
                <a:schemeClr val="dk1"/>
              </a:solidFill>
              <a:latin typeface="Times New Roman"/>
              <a:ea typeface="Times New Roman"/>
              <a:cs typeface="Times New Roman"/>
              <a:sym typeface="Times New Roman"/>
            </a:rPr>
            <a:t>Increased transparency with operational reliability </a:t>
          </a:r>
          <a:endParaRPr lang="en-IN" b="1" dirty="0"/>
        </a:p>
      </dgm:t>
    </dgm:pt>
    <dgm:pt modelId="{471C7D70-945F-4E94-80E1-E0160504D606}" type="parTrans" cxnId="{E8A126E2-A5C9-4DAB-AB38-E5D2C5F9D1FE}">
      <dgm:prSet/>
      <dgm:spPr/>
      <dgm:t>
        <a:bodyPr/>
        <a:lstStyle/>
        <a:p>
          <a:endParaRPr lang="en-IN"/>
        </a:p>
      </dgm:t>
    </dgm:pt>
    <dgm:pt modelId="{3A53F358-CF75-458D-9469-F75DB6B5FFFB}" type="sibTrans" cxnId="{E8A126E2-A5C9-4DAB-AB38-E5D2C5F9D1FE}">
      <dgm:prSet/>
      <dgm:spPr/>
      <dgm:t>
        <a:bodyPr/>
        <a:lstStyle/>
        <a:p>
          <a:endParaRPr lang="en-IN"/>
        </a:p>
      </dgm:t>
    </dgm:pt>
    <dgm:pt modelId="{15EC71A2-1353-4269-94E0-C4F75AA63C34}" type="pres">
      <dgm:prSet presAssocID="{7FCCB274-0DF4-460E-8B20-DFD536599489}" presName="compositeShape" presStyleCnt="0">
        <dgm:presLayoutVars>
          <dgm:chMax val="2"/>
          <dgm:dir/>
          <dgm:resizeHandles val="exact"/>
        </dgm:presLayoutVars>
      </dgm:prSet>
      <dgm:spPr/>
    </dgm:pt>
    <dgm:pt modelId="{A2F79A4D-C6CD-448A-8509-3BF1D60F3143}" type="pres">
      <dgm:prSet presAssocID="{7FCCB274-0DF4-460E-8B20-DFD536599489}" presName="ribbon" presStyleLbl="node1" presStyleIdx="0" presStyleCnt="1" custLinFactNeighborX="-5803" custLinFactNeighborY="712"/>
      <dgm:spPr/>
    </dgm:pt>
    <dgm:pt modelId="{011541E9-D60B-40CA-A1DF-F0E5045E6CB4}" type="pres">
      <dgm:prSet presAssocID="{7FCCB274-0DF4-460E-8B20-DFD536599489}" presName="leftArrowText" presStyleLbl="node1" presStyleIdx="0" presStyleCnt="1">
        <dgm:presLayoutVars>
          <dgm:chMax val="0"/>
          <dgm:bulletEnabled val="1"/>
        </dgm:presLayoutVars>
      </dgm:prSet>
      <dgm:spPr/>
    </dgm:pt>
    <dgm:pt modelId="{1DF3294A-BF84-4892-9FE9-2D96071CD9E2}" type="pres">
      <dgm:prSet presAssocID="{7FCCB274-0DF4-460E-8B20-DFD536599489}" presName="rightArrowText" presStyleLbl="node1" presStyleIdx="0" presStyleCnt="1">
        <dgm:presLayoutVars>
          <dgm:chMax val="0"/>
          <dgm:bulletEnabled val="1"/>
        </dgm:presLayoutVars>
      </dgm:prSet>
      <dgm:spPr/>
    </dgm:pt>
  </dgm:ptLst>
  <dgm:cxnLst>
    <dgm:cxn modelId="{43996B0A-A02E-4479-B4B3-29150D062325}" type="presOf" srcId="{9C9CE0A0-BA85-4706-A8D3-8D4736377FE5}" destId="{1DF3294A-BF84-4892-9FE9-2D96071CD9E2}" srcOrd="0" destOrd="0" presId="urn:microsoft.com/office/officeart/2005/8/layout/arrow6"/>
    <dgm:cxn modelId="{2012B213-D000-418D-AD7F-5A0B8D67C5E2}" srcId="{7FCCB274-0DF4-460E-8B20-DFD536599489}" destId="{B861819A-1688-4EE9-A2C8-20946C233DF9}" srcOrd="0" destOrd="0" parTransId="{90DE59C6-73E5-4BEB-80E8-76395BC9F6BC}" sibTransId="{34DB84BE-AAC0-4AAD-A289-3E5A42A5BA29}"/>
    <dgm:cxn modelId="{7CAE666A-AAD4-41EE-A78B-2CC69AB6759F}" type="presOf" srcId="{B861819A-1688-4EE9-A2C8-20946C233DF9}" destId="{011541E9-D60B-40CA-A1DF-F0E5045E6CB4}" srcOrd="0" destOrd="0" presId="urn:microsoft.com/office/officeart/2005/8/layout/arrow6"/>
    <dgm:cxn modelId="{E0A6916D-42AF-4C22-994D-08BB731200C6}" type="presOf" srcId="{7FCCB274-0DF4-460E-8B20-DFD536599489}" destId="{15EC71A2-1353-4269-94E0-C4F75AA63C34}" srcOrd="0" destOrd="0" presId="urn:microsoft.com/office/officeart/2005/8/layout/arrow6"/>
    <dgm:cxn modelId="{E8A126E2-A5C9-4DAB-AB38-E5D2C5F9D1FE}" srcId="{7FCCB274-0DF4-460E-8B20-DFD536599489}" destId="{9C9CE0A0-BA85-4706-A8D3-8D4736377FE5}" srcOrd="1" destOrd="0" parTransId="{471C7D70-945F-4E94-80E1-E0160504D606}" sibTransId="{3A53F358-CF75-458D-9469-F75DB6B5FFFB}"/>
    <dgm:cxn modelId="{9F6375D3-DC22-44DA-BD6F-C2BDDC6DCEDB}" type="presParOf" srcId="{15EC71A2-1353-4269-94E0-C4F75AA63C34}" destId="{A2F79A4D-C6CD-448A-8509-3BF1D60F3143}" srcOrd="0" destOrd="0" presId="urn:microsoft.com/office/officeart/2005/8/layout/arrow6"/>
    <dgm:cxn modelId="{D72B0DE3-609A-4927-A96D-84D39C74490E}" type="presParOf" srcId="{15EC71A2-1353-4269-94E0-C4F75AA63C34}" destId="{011541E9-D60B-40CA-A1DF-F0E5045E6CB4}" srcOrd="1" destOrd="0" presId="urn:microsoft.com/office/officeart/2005/8/layout/arrow6"/>
    <dgm:cxn modelId="{DC78DD7C-DC53-48CC-A33B-DEA5595EA4A8}" type="presParOf" srcId="{15EC71A2-1353-4269-94E0-C4F75AA63C34}" destId="{1DF3294A-BF84-4892-9FE9-2D96071CD9E2}" srcOrd="2" destOrd="0" presId="urn:microsoft.com/office/officeart/2005/8/layout/arrow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F9362B3-7319-416A-89E4-EDE8C7931ED8}" type="doc">
      <dgm:prSet loTypeId="urn:microsoft.com/office/officeart/2009/layout/ReverseList" loCatId="relationship" qsTypeId="urn:microsoft.com/office/officeart/2005/8/quickstyle/simple1" qsCatId="simple" csTypeId="urn:microsoft.com/office/officeart/2005/8/colors/colorful5" csCatId="colorful" phldr="1"/>
      <dgm:spPr/>
      <dgm:t>
        <a:bodyPr/>
        <a:lstStyle/>
        <a:p>
          <a:endParaRPr lang="en-IN"/>
        </a:p>
      </dgm:t>
    </dgm:pt>
    <dgm:pt modelId="{8FC8B77D-AFAF-48D8-A99F-4A4F413914A3}">
      <dgm:prSet phldrT="[Text]"/>
      <dgm:spPr/>
      <dgm:t>
        <a:bodyPr/>
        <a:lstStyle/>
        <a:p>
          <a:pPr algn="ctr">
            <a:lnSpc>
              <a:spcPct val="150000"/>
            </a:lnSpc>
          </a:pPr>
          <a:r>
            <a:rPr lang="en-GB" b="1" dirty="0">
              <a:latin typeface="Times New Roman"/>
              <a:ea typeface="Times New Roman"/>
              <a:cs typeface="Times New Roman"/>
              <a:sym typeface="Times New Roman"/>
            </a:rPr>
            <a:t>Electronic business negotiations and international business negotiations</a:t>
          </a:r>
          <a:endParaRPr lang="en-IN" b="1" dirty="0"/>
        </a:p>
      </dgm:t>
    </dgm:pt>
    <dgm:pt modelId="{3B1816E5-9B95-42B3-94D9-21C57402FE2D}" type="parTrans" cxnId="{EBE1D755-8C3A-4038-B038-C88B410619CA}">
      <dgm:prSet/>
      <dgm:spPr/>
      <dgm:t>
        <a:bodyPr/>
        <a:lstStyle/>
        <a:p>
          <a:endParaRPr lang="en-IN"/>
        </a:p>
      </dgm:t>
    </dgm:pt>
    <dgm:pt modelId="{50FDFA4B-AFF3-47C1-A693-C8D3A9668536}" type="sibTrans" cxnId="{EBE1D755-8C3A-4038-B038-C88B410619CA}">
      <dgm:prSet/>
      <dgm:spPr/>
      <dgm:t>
        <a:bodyPr/>
        <a:lstStyle/>
        <a:p>
          <a:endParaRPr lang="en-IN"/>
        </a:p>
      </dgm:t>
    </dgm:pt>
    <dgm:pt modelId="{BD7E4E41-8BAA-4752-8840-294318EC6C0B}">
      <dgm:prSet phldrT="[Text]"/>
      <dgm:spPr/>
      <dgm:t>
        <a:bodyPr/>
        <a:lstStyle/>
        <a:p>
          <a:pPr algn="ctr">
            <a:lnSpc>
              <a:spcPct val="150000"/>
            </a:lnSpc>
          </a:pPr>
          <a:r>
            <a:rPr lang="en-GB" b="1" dirty="0">
              <a:latin typeface="Times New Roman"/>
              <a:ea typeface="Times New Roman"/>
              <a:cs typeface="Times New Roman"/>
              <a:sym typeface="Times New Roman"/>
            </a:rPr>
            <a:t>Bargaining power assessment</a:t>
          </a:r>
          <a:endParaRPr lang="en-IN" b="1" dirty="0"/>
        </a:p>
      </dgm:t>
    </dgm:pt>
    <dgm:pt modelId="{ACF22D9A-F958-4BE4-8E4C-05A45A23CFCE}" type="parTrans" cxnId="{AF134DE4-48AB-4CB4-ABEF-0E0CA8439B5E}">
      <dgm:prSet/>
      <dgm:spPr/>
      <dgm:t>
        <a:bodyPr/>
        <a:lstStyle/>
        <a:p>
          <a:endParaRPr lang="en-IN"/>
        </a:p>
      </dgm:t>
    </dgm:pt>
    <dgm:pt modelId="{E2DF6F11-141A-4214-AEF8-6918F57EB2BB}" type="sibTrans" cxnId="{AF134DE4-48AB-4CB4-ABEF-0E0CA8439B5E}">
      <dgm:prSet/>
      <dgm:spPr/>
      <dgm:t>
        <a:bodyPr/>
        <a:lstStyle/>
        <a:p>
          <a:endParaRPr lang="en-IN"/>
        </a:p>
      </dgm:t>
    </dgm:pt>
    <dgm:pt modelId="{196DA775-C9B0-458B-88F9-0DA586EFF4B6}" type="pres">
      <dgm:prSet presAssocID="{8F9362B3-7319-416A-89E4-EDE8C7931ED8}" presName="Name0" presStyleCnt="0">
        <dgm:presLayoutVars>
          <dgm:chMax val="2"/>
          <dgm:chPref val="2"/>
          <dgm:animLvl val="lvl"/>
        </dgm:presLayoutVars>
      </dgm:prSet>
      <dgm:spPr/>
    </dgm:pt>
    <dgm:pt modelId="{CC361276-B190-47DF-B373-C687A648796B}" type="pres">
      <dgm:prSet presAssocID="{8F9362B3-7319-416A-89E4-EDE8C7931ED8}" presName="LeftText" presStyleLbl="revTx" presStyleIdx="0" presStyleCnt="0">
        <dgm:presLayoutVars>
          <dgm:bulletEnabled val="1"/>
        </dgm:presLayoutVars>
      </dgm:prSet>
      <dgm:spPr/>
    </dgm:pt>
    <dgm:pt modelId="{B6C8552C-5690-4ABD-8411-591F937B8C43}" type="pres">
      <dgm:prSet presAssocID="{8F9362B3-7319-416A-89E4-EDE8C7931ED8}" presName="LeftNode" presStyleLbl="bgImgPlace1" presStyleIdx="0" presStyleCnt="2" custScaleX="99743" custScaleY="69248" custLinFactNeighborX="19155" custLinFactNeighborY="239">
        <dgm:presLayoutVars>
          <dgm:chMax val="2"/>
          <dgm:chPref val="2"/>
        </dgm:presLayoutVars>
      </dgm:prSet>
      <dgm:spPr/>
    </dgm:pt>
    <dgm:pt modelId="{37942EFF-5E39-4AA7-9761-FCBC40A30698}" type="pres">
      <dgm:prSet presAssocID="{8F9362B3-7319-416A-89E4-EDE8C7931ED8}" presName="RightText" presStyleLbl="revTx" presStyleIdx="0" presStyleCnt="0">
        <dgm:presLayoutVars>
          <dgm:bulletEnabled val="1"/>
        </dgm:presLayoutVars>
      </dgm:prSet>
      <dgm:spPr/>
    </dgm:pt>
    <dgm:pt modelId="{ED957052-9C4E-49C1-9FEB-94AEB4C452EF}" type="pres">
      <dgm:prSet presAssocID="{8F9362B3-7319-416A-89E4-EDE8C7931ED8}" presName="RightNode" presStyleLbl="bgImgPlace1" presStyleIdx="1" presStyleCnt="2" custScaleX="124236" custScaleY="40881" custLinFactNeighborX="34401" custLinFactNeighborY="-2747">
        <dgm:presLayoutVars>
          <dgm:chMax val="0"/>
          <dgm:chPref val="0"/>
        </dgm:presLayoutVars>
      </dgm:prSet>
      <dgm:spPr/>
    </dgm:pt>
    <dgm:pt modelId="{F4544A1F-AC6F-4A63-8AE7-82D7786959A6}" type="pres">
      <dgm:prSet presAssocID="{8F9362B3-7319-416A-89E4-EDE8C7931ED8}" presName="TopArrow" presStyleLbl="node1" presStyleIdx="0" presStyleCnt="2" custLinFactNeighborX="13835" custLinFactNeighborY="8602"/>
      <dgm:spPr/>
    </dgm:pt>
    <dgm:pt modelId="{3D4D4D7E-69B7-4837-AC7A-3FAC8426C1B4}" type="pres">
      <dgm:prSet presAssocID="{8F9362B3-7319-416A-89E4-EDE8C7931ED8}" presName="BottomArrow" presStyleLbl="node1" presStyleIdx="1" presStyleCnt="2" custLinFactNeighborX="5235" custLinFactNeighborY="-10658"/>
      <dgm:spPr/>
    </dgm:pt>
  </dgm:ptLst>
  <dgm:cxnLst>
    <dgm:cxn modelId="{616FB114-63FA-4ADB-A1F4-BA7697E3E239}" type="presOf" srcId="{BD7E4E41-8BAA-4752-8840-294318EC6C0B}" destId="{ED957052-9C4E-49C1-9FEB-94AEB4C452EF}" srcOrd="1" destOrd="0" presId="urn:microsoft.com/office/officeart/2009/layout/ReverseList"/>
    <dgm:cxn modelId="{EBE1D755-8C3A-4038-B038-C88B410619CA}" srcId="{8F9362B3-7319-416A-89E4-EDE8C7931ED8}" destId="{8FC8B77D-AFAF-48D8-A99F-4A4F413914A3}" srcOrd="0" destOrd="0" parTransId="{3B1816E5-9B95-42B3-94D9-21C57402FE2D}" sibTransId="{50FDFA4B-AFF3-47C1-A693-C8D3A9668536}"/>
    <dgm:cxn modelId="{7F3A4978-AD84-485A-8A63-5E4BC5C5AB0D}" type="presOf" srcId="{BD7E4E41-8BAA-4752-8840-294318EC6C0B}" destId="{37942EFF-5E39-4AA7-9761-FCBC40A30698}" srcOrd="0" destOrd="0" presId="urn:microsoft.com/office/officeart/2009/layout/ReverseList"/>
    <dgm:cxn modelId="{FADBE687-B271-436F-9C37-B2448C73D8C1}" type="presOf" srcId="{8F9362B3-7319-416A-89E4-EDE8C7931ED8}" destId="{196DA775-C9B0-458B-88F9-0DA586EFF4B6}" srcOrd="0" destOrd="0" presId="urn:microsoft.com/office/officeart/2009/layout/ReverseList"/>
    <dgm:cxn modelId="{3FBF2CB0-48F6-4EB6-962C-CFEC9C305D4F}" type="presOf" srcId="{8FC8B77D-AFAF-48D8-A99F-4A4F413914A3}" destId="{CC361276-B190-47DF-B373-C687A648796B}" srcOrd="0" destOrd="0" presId="urn:microsoft.com/office/officeart/2009/layout/ReverseList"/>
    <dgm:cxn modelId="{B26390D2-E453-4596-8816-598AE4D9BBDF}" type="presOf" srcId="{8FC8B77D-AFAF-48D8-A99F-4A4F413914A3}" destId="{B6C8552C-5690-4ABD-8411-591F937B8C43}" srcOrd="1" destOrd="0" presId="urn:microsoft.com/office/officeart/2009/layout/ReverseList"/>
    <dgm:cxn modelId="{AF134DE4-48AB-4CB4-ABEF-0E0CA8439B5E}" srcId="{8F9362B3-7319-416A-89E4-EDE8C7931ED8}" destId="{BD7E4E41-8BAA-4752-8840-294318EC6C0B}" srcOrd="1" destOrd="0" parTransId="{ACF22D9A-F958-4BE4-8E4C-05A45A23CFCE}" sibTransId="{E2DF6F11-141A-4214-AEF8-6918F57EB2BB}"/>
    <dgm:cxn modelId="{64AE3984-E887-4537-8BBF-B3BDFEF1E787}" type="presParOf" srcId="{196DA775-C9B0-458B-88F9-0DA586EFF4B6}" destId="{CC361276-B190-47DF-B373-C687A648796B}" srcOrd="0" destOrd="0" presId="urn:microsoft.com/office/officeart/2009/layout/ReverseList"/>
    <dgm:cxn modelId="{FF7E9887-6EAA-4A54-BEF6-BD8E83DE8E12}" type="presParOf" srcId="{196DA775-C9B0-458B-88F9-0DA586EFF4B6}" destId="{B6C8552C-5690-4ABD-8411-591F937B8C43}" srcOrd="1" destOrd="0" presId="urn:microsoft.com/office/officeart/2009/layout/ReverseList"/>
    <dgm:cxn modelId="{393113AE-A0BA-41D7-AEBB-E375694B221B}" type="presParOf" srcId="{196DA775-C9B0-458B-88F9-0DA586EFF4B6}" destId="{37942EFF-5E39-4AA7-9761-FCBC40A30698}" srcOrd="2" destOrd="0" presId="urn:microsoft.com/office/officeart/2009/layout/ReverseList"/>
    <dgm:cxn modelId="{19566038-E9F1-429A-9F9C-5B30347A52F6}" type="presParOf" srcId="{196DA775-C9B0-458B-88F9-0DA586EFF4B6}" destId="{ED957052-9C4E-49C1-9FEB-94AEB4C452EF}" srcOrd="3" destOrd="0" presId="urn:microsoft.com/office/officeart/2009/layout/ReverseList"/>
    <dgm:cxn modelId="{743C288F-9D4E-4F6D-B474-09676BB77564}" type="presParOf" srcId="{196DA775-C9B0-458B-88F9-0DA586EFF4B6}" destId="{F4544A1F-AC6F-4A63-8AE7-82D7786959A6}" srcOrd="4" destOrd="0" presId="urn:microsoft.com/office/officeart/2009/layout/ReverseList"/>
    <dgm:cxn modelId="{A18F2CEB-622B-41F0-8FFC-7533D4B1719C}" type="presParOf" srcId="{196DA775-C9B0-458B-88F9-0DA586EFF4B6}" destId="{3D4D4D7E-69B7-4837-AC7A-3FAC8426C1B4}" srcOrd="5" destOrd="0" presId="urn:microsoft.com/office/officeart/2009/layout/Revers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7738D6-60A6-42AD-906C-F6DC9CCF4BEC}">
      <dsp:nvSpPr>
        <dsp:cNvPr id="0" name=""/>
        <dsp:cNvSpPr/>
      </dsp:nvSpPr>
      <dsp:spPr>
        <a:xfrm>
          <a:off x="156536" y="71357"/>
          <a:ext cx="2769255" cy="2769255"/>
        </a:xfrm>
        <a:prstGeom prst="circularArrow">
          <a:avLst>
            <a:gd name="adj1" fmla="val 5544"/>
            <a:gd name="adj2" fmla="val 330680"/>
            <a:gd name="adj3" fmla="val 14749211"/>
            <a:gd name="adj4" fmla="val 16817734"/>
            <a:gd name="adj5" fmla="val 5757"/>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C0C7D9-948F-48DB-B7FF-E771451BED06}">
      <dsp:nvSpPr>
        <dsp:cNvPr id="0" name=""/>
        <dsp:cNvSpPr/>
      </dsp:nvSpPr>
      <dsp:spPr>
        <a:xfrm>
          <a:off x="1182211" y="101979"/>
          <a:ext cx="717905" cy="358952"/>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i="0" u="none" kern="1200" dirty="0">
              <a:solidFill>
                <a:schemeClr val="tx1"/>
              </a:solidFill>
              <a:latin typeface="Times New Roman" pitchFamily="18" charset="0"/>
              <a:cs typeface="Times New Roman" pitchFamily="18" charset="0"/>
            </a:rPr>
            <a:t>Social </a:t>
          </a:r>
          <a:r>
            <a:rPr lang="en-US" sz="800" b="1" i="0" u="none" kern="1200" dirty="0" err="1">
              <a:solidFill>
                <a:schemeClr val="tx1"/>
              </a:solidFill>
              <a:latin typeface="Times New Roman" pitchFamily="18" charset="0"/>
              <a:cs typeface="Times New Roman" pitchFamily="18" charset="0"/>
            </a:rPr>
            <a:t>organisation</a:t>
          </a:r>
          <a:endParaRPr lang="en-IN" sz="800" b="1" i="0" kern="1200" dirty="0">
            <a:solidFill>
              <a:schemeClr val="tx1"/>
            </a:solidFill>
            <a:latin typeface="Times New Roman" pitchFamily="18" charset="0"/>
            <a:cs typeface="Times New Roman" pitchFamily="18" charset="0"/>
          </a:endParaRPr>
        </a:p>
      </dsp:txBody>
      <dsp:txXfrm>
        <a:off x="1199734" y="119502"/>
        <a:ext cx="682859" cy="323906"/>
      </dsp:txXfrm>
    </dsp:sp>
    <dsp:sp modelId="{2EE51EE1-5361-4BBC-8DCD-F660DD30FF1F}">
      <dsp:nvSpPr>
        <dsp:cNvPr id="0" name=""/>
        <dsp:cNvSpPr/>
      </dsp:nvSpPr>
      <dsp:spPr>
        <a:xfrm>
          <a:off x="2017247" y="447862"/>
          <a:ext cx="717905" cy="358952"/>
        </a:xfrm>
        <a:prstGeom prst="roundRect">
          <a:avLst/>
        </a:prstGeom>
        <a:solidFill>
          <a:schemeClr val="accent4">
            <a:hueOff val="1304022"/>
            <a:satOff val="0"/>
            <a:lumOff val="-42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i="0" u="none" kern="1200" dirty="0">
              <a:solidFill>
                <a:schemeClr val="tx1"/>
              </a:solidFill>
              <a:latin typeface="Times New Roman" pitchFamily="18" charset="0"/>
              <a:cs typeface="Times New Roman" pitchFamily="18" charset="0"/>
            </a:rPr>
            <a:t>Religion</a:t>
          </a:r>
          <a:endParaRPr lang="en-IN" sz="800" b="1" i="0" kern="1200" dirty="0">
            <a:solidFill>
              <a:schemeClr val="tx1"/>
            </a:solidFill>
            <a:latin typeface="Times New Roman" pitchFamily="18" charset="0"/>
            <a:cs typeface="Times New Roman" pitchFamily="18" charset="0"/>
          </a:endParaRPr>
        </a:p>
      </dsp:txBody>
      <dsp:txXfrm>
        <a:off x="2034770" y="465385"/>
        <a:ext cx="682859" cy="323906"/>
      </dsp:txXfrm>
    </dsp:sp>
    <dsp:sp modelId="{05F9A6FF-2AAB-4CDD-A2D9-767AFF2E0705}">
      <dsp:nvSpPr>
        <dsp:cNvPr id="0" name=""/>
        <dsp:cNvSpPr/>
      </dsp:nvSpPr>
      <dsp:spPr>
        <a:xfrm>
          <a:off x="2363130" y="1282898"/>
          <a:ext cx="717905" cy="358952"/>
        </a:xfrm>
        <a:prstGeom prst="roundRect">
          <a:avLst/>
        </a:prstGeom>
        <a:solidFill>
          <a:schemeClr val="accent4">
            <a:hueOff val="2608045"/>
            <a:satOff val="0"/>
            <a:lumOff val="-85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i="0" u="none" kern="1200" dirty="0">
              <a:solidFill>
                <a:schemeClr val="tx1"/>
              </a:solidFill>
              <a:latin typeface="Times New Roman" pitchFamily="18" charset="0"/>
              <a:cs typeface="Times New Roman" pitchFamily="18" charset="0"/>
            </a:rPr>
            <a:t>Language</a:t>
          </a:r>
          <a:endParaRPr lang="en-IN" sz="800" b="1" i="0" kern="1200" dirty="0">
            <a:solidFill>
              <a:schemeClr val="tx1"/>
            </a:solidFill>
            <a:latin typeface="Times New Roman" pitchFamily="18" charset="0"/>
            <a:cs typeface="Times New Roman" pitchFamily="18" charset="0"/>
          </a:endParaRPr>
        </a:p>
      </dsp:txBody>
      <dsp:txXfrm>
        <a:off x="2380653" y="1300421"/>
        <a:ext cx="682859" cy="323906"/>
      </dsp:txXfrm>
    </dsp:sp>
    <dsp:sp modelId="{8FA4E080-294A-4A6B-895B-D6DBDBE3E616}">
      <dsp:nvSpPr>
        <dsp:cNvPr id="0" name=""/>
        <dsp:cNvSpPr/>
      </dsp:nvSpPr>
      <dsp:spPr>
        <a:xfrm>
          <a:off x="2017247" y="2117934"/>
          <a:ext cx="717905" cy="358952"/>
        </a:xfrm>
        <a:prstGeom prst="roundRect">
          <a:avLst/>
        </a:prstGeom>
        <a:solidFill>
          <a:schemeClr val="accent4">
            <a:hueOff val="3912067"/>
            <a:satOff val="0"/>
            <a:lumOff val="-127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i="0" u="none" kern="1200" dirty="0">
              <a:solidFill>
                <a:schemeClr val="tx1"/>
              </a:solidFill>
              <a:latin typeface="Times New Roman" pitchFamily="18" charset="0"/>
              <a:cs typeface="Times New Roman" pitchFamily="18" charset="0"/>
            </a:rPr>
            <a:t>Arts and literature</a:t>
          </a:r>
          <a:endParaRPr lang="en-IN" sz="800" b="1" i="0" kern="1200" dirty="0">
            <a:solidFill>
              <a:schemeClr val="tx1"/>
            </a:solidFill>
            <a:latin typeface="Times New Roman" pitchFamily="18" charset="0"/>
            <a:cs typeface="Times New Roman" pitchFamily="18" charset="0"/>
          </a:endParaRPr>
        </a:p>
      </dsp:txBody>
      <dsp:txXfrm>
        <a:off x="2034770" y="2135457"/>
        <a:ext cx="682859" cy="323906"/>
      </dsp:txXfrm>
    </dsp:sp>
    <dsp:sp modelId="{31CCB69C-C2A4-4F55-AB7E-D45D9F7D6126}">
      <dsp:nvSpPr>
        <dsp:cNvPr id="0" name=""/>
        <dsp:cNvSpPr/>
      </dsp:nvSpPr>
      <dsp:spPr>
        <a:xfrm>
          <a:off x="1182211" y="2463817"/>
          <a:ext cx="717905" cy="358952"/>
        </a:xfrm>
        <a:prstGeom prst="roundRect">
          <a:avLst/>
        </a:prstGeom>
        <a:solidFill>
          <a:schemeClr val="accent4">
            <a:hueOff val="5216089"/>
            <a:satOff val="0"/>
            <a:lumOff val="-1703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i="0" u="none" kern="1200" dirty="0">
              <a:solidFill>
                <a:schemeClr val="tx1"/>
              </a:solidFill>
              <a:latin typeface="Times New Roman" pitchFamily="18" charset="0"/>
              <a:cs typeface="Times New Roman" pitchFamily="18" charset="0"/>
            </a:rPr>
            <a:t>History</a:t>
          </a:r>
          <a:endParaRPr lang="en-IN" sz="800" b="1" i="0" kern="1200" dirty="0">
            <a:solidFill>
              <a:schemeClr val="tx1"/>
            </a:solidFill>
            <a:latin typeface="Times New Roman" pitchFamily="18" charset="0"/>
            <a:cs typeface="Times New Roman" pitchFamily="18" charset="0"/>
          </a:endParaRPr>
        </a:p>
      </dsp:txBody>
      <dsp:txXfrm>
        <a:off x="1199734" y="2481340"/>
        <a:ext cx="682859" cy="323906"/>
      </dsp:txXfrm>
    </dsp:sp>
    <dsp:sp modelId="{DBB309D9-55D6-41E6-B2E7-0E7199E2DE11}">
      <dsp:nvSpPr>
        <dsp:cNvPr id="0" name=""/>
        <dsp:cNvSpPr/>
      </dsp:nvSpPr>
      <dsp:spPr>
        <a:xfrm>
          <a:off x="347175" y="2117934"/>
          <a:ext cx="717905" cy="358952"/>
        </a:xfrm>
        <a:prstGeom prst="roundRect">
          <a:avLst/>
        </a:prstGeom>
        <a:solidFill>
          <a:schemeClr val="accent4">
            <a:hueOff val="6520111"/>
            <a:satOff val="0"/>
            <a:lumOff val="-2128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i="0" u="none" kern="1200" dirty="0">
              <a:solidFill>
                <a:schemeClr val="tx1"/>
              </a:solidFill>
              <a:latin typeface="Times New Roman" pitchFamily="18" charset="0"/>
              <a:cs typeface="Times New Roman" pitchFamily="18" charset="0"/>
            </a:rPr>
            <a:t>Economy</a:t>
          </a:r>
          <a:endParaRPr lang="en-IN" sz="800" b="1" i="0" kern="1200" dirty="0">
            <a:solidFill>
              <a:schemeClr val="tx1"/>
            </a:solidFill>
            <a:latin typeface="Times New Roman" pitchFamily="18" charset="0"/>
            <a:cs typeface="Times New Roman" pitchFamily="18" charset="0"/>
          </a:endParaRPr>
        </a:p>
      </dsp:txBody>
      <dsp:txXfrm>
        <a:off x="364698" y="2135457"/>
        <a:ext cx="682859" cy="323906"/>
      </dsp:txXfrm>
    </dsp:sp>
    <dsp:sp modelId="{F6F89265-18F3-4AC7-89D7-27F4DAE87548}">
      <dsp:nvSpPr>
        <dsp:cNvPr id="0" name=""/>
        <dsp:cNvSpPr/>
      </dsp:nvSpPr>
      <dsp:spPr>
        <a:xfrm>
          <a:off x="1292" y="1282898"/>
          <a:ext cx="717905" cy="358952"/>
        </a:xfrm>
        <a:prstGeom prst="roundRect">
          <a:avLst/>
        </a:prstGeom>
        <a:solidFill>
          <a:schemeClr val="accent4">
            <a:hueOff val="7824133"/>
            <a:satOff val="0"/>
            <a:lumOff val="-2554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i="0" u="none" kern="1200" dirty="0">
              <a:solidFill>
                <a:schemeClr val="tx1"/>
              </a:solidFill>
              <a:latin typeface="Times New Roman" pitchFamily="18" charset="0"/>
              <a:cs typeface="Times New Roman" pitchFamily="18" charset="0"/>
            </a:rPr>
            <a:t>Customs and traditions</a:t>
          </a:r>
          <a:endParaRPr lang="en-IN" sz="800" b="1" i="0" kern="1200" dirty="0">
            <a:solidFill>
              <a:schemeClr val="tx1"/>
            </a:solidFill>
            <a:latin typeface="Times New Roman" pitchFamily="18" charset="0"/>
            <a:cs typeface="Times New Roman" pitchFamily="18" charset="0"/>
          </a:endParaRPr>
        </a:p>
      </dsp:txBody>
      <dsp:txXfrm>
        <a:off x="18815" y="1300421"/>
        <a:ext cx="682859" cy="323906"/>
      </dsp:txXfrm>
    </dsp:sp>
    <dsp:sp modelId="{E918E562-9E2B-41AA-BD52-14AFFCD5B2FC}">
      <dsp:nvSpPr>
        <dsp:cNvPr id="0" name=""/>
        <dsp:cNvSpPr/>
      </dsp:nvSpPr>
      <dsp:spPr>
        <a:xfrm>
          <a:off x="347175" y="447862"/>
          <a:ext cx="717905" cy="358952"/>
        </a:xfrm>
        <a:prstGeom prst="roundRect">
          <a:avLst/>
        </a:prstGeom>
        <a:solidFill>
          <a:schemeClr val="accent4">
            <a:hueOff val="9128156"/>
            <a:satOff val="0"/>
            <a:lumOff val="-2980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355600">
            <a:lnSpc>
              <a:spcPct val="90000"/>
            </a:lnSpc>
            <a:spcBef>
              <a:spcPct val="0"/>
            </a:spcBef>
            <a:spcAft>
              <a:spcPct val="35000"/>
            </a:spcAft>
            <a:buNone/>
          </a:pPr>
          <a:r>
            <a:rPr lang="en-US" sz="800" b="1" i="0" u="none" kern="1200" dirty="0">
              <a:solidFill>
                <a:schemeClr val="tx1"/>
              </a:solidFill>
              <a:latin typeface="Times New Roman" pitchFamily="18" charset="0"/>
              <a:cs typeface="Times New Roman" pitchFamily="18" charset="0"/>
            </a:rPr>
            <a:t>Government</a:t>
          </a:r>
          <a:endParaRPr lang="en-IN" sz="800" b="1" i="0" kern="1200" dirty="0">
            <a:solidFill>
              <a:schemeClr val="tx1"/>
            </a:solidFill>
            <a:latin typeface="Times New Roman" pitchFamily="18" charset="0"/>
            <a:cs typeface="Times New Roman" pitchFamily="18" charset="0"/>
          </a:endParaRPr>
        </a:p>
      </dsp:txBody>
      <dsp:txXfrm>
        <a:off x="364698" y="465385"/>
        <a:ext cx="682859" cy="3239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196B49-02C6-4751-B5A1-807C5B63A207}">
      <dsp:nvSpPr>
        <dsp:cNvPr id="0" name=""/>
        <dsp:cNvSpPr/>
      </dsp:nvSpPr>
      <dsp:spPr>
        <a:xfrm>
          <a:off x="1118147" y="1546168"/>
          <a:ext cx="396825" cy="91440"/>
        </a:xfrm>
        <a:custGeom>
          <a:avLst/>
          <a:gdLst/>
          <a:ahLst/>
          <a:cxnLst/>
          <a:rect l="0" t="0" r="0" b="0"/>
          <a:pathLst>
            <a:path>
              <a:moveTo>
                <a:pt x="0" y="45720"/>
              </a:moveTo>
              <a:lnTo>
                <a:pt x="396825" y="45720"/>
              </a:lnTo>
            </a:path>
          </a:pathLst>
        </a:custGeom>
        <a:noFill/>
        <a:ln w="2540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IN" sz="500" kern="1200"/>
        </a:p>
      </dsp:txBody>
      <dsp:txXfrm>
        <a:off x="1306639" y="1581967"/>
        <a:ext cx="19841" cy="19841"/>
      </dsp:txXfrm>
    </dsp:sp>
    <dsp:sp modelId="{E133DC4E-7182-4D76-BD9F-8C76F2511435}">
      <dsp:nvSpPr>
        <dsp:cNvPr id="0" name=""/>
        <dsp:cNvSpPr/>
      </dsp:nvSpPr>
      <dsp:spPr>
        <a:xfrm rot="16200000">
          <a:off x="-776199" y="1289429"/>
          <a:ext cx="3183777" cy="604917"/>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bg1"/>
              </a:solidFill>
              <a:latin typeface="Times New Roman" pitchFamily="18" charset="0"/>
              <a:cs typeface="Times New Roman" pitchFamily="18" charset="0"/>
            </a:rPr>
            <a:t>Theoretical application</a:t>
          </a:r>
          <a:endParaRPr lang="en-IN" sz="2000" b="1" kern="1200" dirty="0">
            <a:solidFill>
              <a:schemeClr val="bg1"/>
            </a:solidFill>
            <a:latin typeface="Times New Roman" pitchFamily="18" charset="0"/>
            <a:cs typeface="Times New Roman" pitchFamily="18" charset="0"/>
          </a:endParaRPr>
        </a:p>
      </dsp:txBody>
      <dsp:txXfrm>
        <a:off x="-776199" y="1289429"/>
        <a:ext cx="3183777" cy="604917"/>
      </dsp:txXfrm>
    </dsp:sp>
    <dsp:sp modelId="{AF9D9AD0-279E-4F1D-BC76-3CBF4771B6A0}">
      <dsp:nvSpPr>
        <dsp:cNvPr id="0" name=""/>
        <dsp:cNvSpPr/>
      </dsp:nvSpPr>
      <dsp:spPr>
        <a:xfrm>
          <a:off x="1514973" y="1289429"/>
          <a:ext cx="1984129" cy="604917"/>
        </a:xfrm>
        <a:prstGeom prst="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latin typeface="Times New Roman" pitchFamily="18" charset="0"/>
              <a:ea typeface="Times New Roman"/>
              <a:cs typeface="Times New Roman" pitchFamily="18" charset="0"/>
              <a:sym typeface="Times New Roman"/>
            </a:rPr>
            <a:t>The cultural dimension model of Trompenaars </a:t>
          </a:r>
          <a:endParaRPr lang="en-IN" sz="1400" b="1" kern="1200" dirty="0">
            <a:solidFill>
              <a:schemeClr val="tx1"/>
            </a:solidFill>
            <a:latin typeface="Times New Roman" pitchFamily="18" charset="0"/>
            <a:cs typeface="Times New Roman" pitchFamily="18" charset="0"/>
          </a:endParaRPr>
        </a:p>
      </dsp:txBody>
      <dsp:txXfrm>
        <a:off x="1514973" y="1289429"/>
        <a:ext cx="1984129" cy="6049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5C3502-6828-44D7-819D-F9AB085B87FC}">
      <dsp:nvSpPr>
        <dsp:cNvPr id="0" name=""/>
        <dsp:cNvSpPr/>
      </dsp:nvSpPr>
      <dsp:spPr>
        <a:xfrm rot="21300000">
          <a:off x="9995" y="1297235"/>
          <a:ext cx="3237104" cy="370697"/>
        </a:xfrm>
        <a:prstGeom prst="mathMinus">
          <a:avLst/>
        </a:prstGeom>
        <a:solidFill>
          <a:schemeClr val="accent5">
            <a:tint val="4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08ED256-F6F2-4CBA-8FEC-1C998CE0CBE3}">
      <dsp:nvSpPr>
        <dsp:cNvPr id="0" name=""/>
        <dsp:cNvSpPr/>
      </dsp:nvSpPr>
      <dsp:spPr>
        <a:xfrm>
          <a:off x="390851" y="141712"/>
          <a:ext cx="977128" cy="1133698"/>
        </a:xfrm>
        <a:prstGeom prst="downArrow">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0CE52E1-0966-4D08-93E2-6D5F0C96CF5F}">
      <dsp:nvSpPr>
        <dsp:cNvPr id="0" name=""/>
        <dsp:cNvSpPr/>
      </dsp:nvSpPr>
      <dsp:spPr>
        <a:xfrm>
          <a:off x="1726260" y="0"/>
          <a:ext cx="1042270" cy="119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Times New Roman"/>
              <a:ea typeface="Times New Roman"/>
              <a:cs typeface="Times New Roman"/>
              <a:sym typeface="Times New Roman"/>
            </a:rPr>
            <a:t>Cultural harmony </a:t>
          </a:r>
          <a:endParaRPr lang="en-IN" sz="1600" b="1" kern="1200" dirty="0"/>
        </a:p>
      </dsp:txBody>
      <dsp:txXfrm>
        <a:off x="1726260" y="0"/>
        <a:ext cx="1042270" cy="1190383"/>
      </dsp:txXfrm>
    </dsp:sp>
    <dsp:sp modelId="{3F78C330-1267-46F8-B0CE-12520B8EF302}">
      <dsp:nvSpPr>
        <dsp:cNvPr id="0" name=""/>
        <dsp:cNvSpPr/>
      </dsp:nvSpPr>
      <dsp:spPr>
        <a:xfrm>
          <a:off x="1889115" y="1558835"/>
          <a:ext cx="977128" cy="1133698"/>
        </a:xfrm>
        <a:prstGeom prst="upArrow">
          <a:avLst/>
        </a:prstGeom>
        <a:solidFill>
          <a:schemeClr val="accent5">
            <a:hueOff val="-7222796"/>
            <a:satOff val="0"/>
            <a:lumOff val="300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E78369-C685-4749-BD2D-9E5F0961F32A}">
      <dsp:nvSpPr>
        <dsp:cNvPr id="0" name=""/>
        <dsp:cNvSpPr/>
      </dsp:nvSpPr>
      <dsp:spPr>
        <a:xfrm>
          <a:off x="269656" y="1643862"/>
          <a:ext cx="1480086" cy="11903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b="1" kern="1200" dirty="0">
              <a:latin typeface="Times New Roman"/>
              <a:ea typeface="Times New Roman"/>
              <a:cs typeface="Times New Roman"/>
              <a:sym typeface="Times New Roman"/>
            </a:rPr>
            <a:t>Equal value of individual stakeholders </a:t>
          </a:r>
          <a:endParaRPr lang="en-IN" sz="1600" b="1" kern="1200" dirty="0"/>
        </a:p>
      </dsp:txBody>
      <dsp:txXfrm>
        <a:off x="269656" y="1643862"/>
        <a:ext cx="1480086" cy="11903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F79A4D-C6CD-448A-8509-3BF1D60F3143}">
      <dsp:nvSpPr>
        <dsp:cNvPr id="0" name=""/>
        <dsp:cNvSpPr/>
      </dsp:nvSpPr>
      <dsp:spPr>
        <a:xfrm>
          <a:off x="0" y="465271"/>
          <a:ext cx="3172832" cy="1269132"/>
        </a:xfrm>
        <a:prstGeom prst="leftRightRibb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11541E9-D60B-40CA-A1DF-F0E5045E6CB4}">
      <dsp:nvSpPr>
        <dsp:cNvPr id="0" name=""/>
        <dsp:cNvSpPr/>
      </dsp:nvSpPr>
      <dsp:spPr>
        <a:xfrm>
          <a:off x="380739" y="678333"/>
          <a:ext cx="1047034" cy="621875"/>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35560" rIns="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solidFill>
                <a:schemeClr val="dk1"/>
              </a:solidFill>
              <a:latin typeface="Times New Roman"/>
              <a:ea typeface="Times New Roman"/>
              <a:cs typeface="Times New Roman"/>
              <a:sym typeface="Times New Roman"/>
            </a:rPr>
            <a:t>Collaborative negotiation strategy </a:t>
          </a:r>
          <a:endParaRPr lang="en-IN" sz="1000" b="1" kern="1200" dirty="0"/>
        </a:p>
      </dsp:txBody>
      <dsp:txXfrm>
        <a:off x="380739" y="678333"/>
        <a:ext cx="1047034" cy="621875"/>
      </dsp:txXfrm>
    </dsp:sp>
    <dsp:sp modelId="{1DF3294A-BF84-4892-9FE9-2D96071CD9E2}">
      <dsp:nvSpPr>
        <dsp:cNvPr id="0" name=""/>
        <dsp:cNvSpPr/>
      </dsp:nvSpPr>
      <dsp:spPr>
        <a:xfrm>
          <a:off x="1586416" y="881395"/>
          <a:ext cx="1237404" cy="621875"/>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35560" rIns="0" bIns="38100" numCol="1" spcCol="1270" anchor="ctr" anchorCtr="0">
          <a:noAutofit/>
        </a:bodyPr>
        <a:lstStyle/>
        <a:p>
          <a:pPr marL="0" lvl="0" indent="0" algn="ctr" defTabSz="444500">
            <a:lnSpc>
              <a:spcPct val="90000"/>
            </a:lnSpc>
            <a:spcBef>
              <a:spcPct val="0"/>
            </a:spcBef>
            <a:spcAft>
              <a:spcPct val="35000"/>
            </a:spcAft>
            <a:buNone/>
          </a:pPr>
          <a:r>
            <a:rPr lang="en-GB" sz="1000" b="1" kern="1200" dirty="0">
              <a:solidFill>
                <a:schemeClr val="dk1"/>
              </a:solidFill>
              <a:latin typeface="Times New Roman"/>
              <a:ea typeface="Times New Roman"/>
              <a:cs typeface="Times New Roman"/>
              <a:sym typeface="Times New Roman"/>
            </a:rPr>
            <a:t>Increased transparency with operational reliability </a:t>
          </a:r>
          <a:endParaRPr lang="en-IN" sz="1000" b="1" kern="1200" dirty="0"/>
        </a:p>
      </dsp:txBody>
      <dsp:txXfrm>
        <a:off x="1586416" y="881395"/>
        <a:ext cx="1237404" cy="6218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C8552C-5690-4ABD-8411-591F937B8C43}">
      <dsp:nvSpPr>
        <dsp:cNvPr id="0" name=""/>
        <dsp:cNvSpPr/>
      </dsp:nvSpPr>
      <dsp:spPr>
        <a:xfrm rot="16200000">
          <a:off x="1089964" y="955956"/>
          <a:ext cx="1392394" cy="1225614"/>
        </a:xfrm>
        <a:prstGeom prst="round2SameRect">
          <a:avLst>
            <a:gd name="adj1" fmla="val 16670"/>
            <a:gd name="adj2" fmla="val 0"/>
          </a:avLst>
        </a:prstGeom>
        <a:solidFill>
          <a:schemeClr val="accent5">
            <a:tint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63500" rIns="57150" bIns="63500" numCol="1" spcCol="1270" anchor="t" anchorCtr="0">
          <a:noAutofit/>
        </a:bodyPr>
        <a:lstStyle/>
        <a:p>
          <a:pPr marL="0" lvl="0" indent="0" algn="ctr" defTabSz="444500">
            <a:lnSpc>
              <a:spcPct val="150000"/>
            </a:lnSpc>
            <a:spcBef>
              <a:spcPct val="0"/>
            </a:spcBef>
            <a:spcAft>
              <a:spcPct val="35000"/>
            </a:spcAft>
            <a:buNone/>
          </a:pPr>
          <a:r>
            <a:rPr lang="en-GB" sz="1000" b="1" kern="1200" dirty="0">
              <a:latin typeface="Times New Roman"/>
              <a:ea typeface="Times New Roman"/>
              <a:cs typeface="Times New Roman"/>
              <a:sym typeface="Times New Roman"/>
            </a:rPr>
            <a:t>Electronic business negotiations and international business negotiations</a:t>
          </a:r>
          <a:endParaRPr lang="en-IN" sz="1000" b="1" kern="1200" dirty="0"/>
        </a:p>
      </dsp:txBody>
      <dsp:txXfrm rot="5400000">
        <a:off x="1233194" y="932406"/>
        <a:ext cx="1165774" cy="1272714"/>
      </dsp:txXfrm>
    </dsp:sp>
    <dsp:sp modelId="{ED957052-9C4E-49C1-9FEB-94AEB4C452EF}">
      <dsp:nvSpPr>
        <dsp:cNvPr id="0" name=""/>
        <dsp:cNvSpPr/>
      </dsp:nvSpPr>
      <dsp:spPr>
        <a:xfrm rot="5400000">
          <a:off x="2847064" y="745433"/>
          <a:ext cx="822008" cy="1526578"/>
        </a:xfrm>
        <a:prstGeom prst="round2SameRect">
          <a:avLst>
            <a:gd name="adj1" fmla="val 16670"/>
            <a:gd name="adj2" fmla="val 0"/>
          </a:avLst>
        </a:prstGeom>
        <a:solidFill>
          <a:schemeClr val="accent5">
            <a:tint val="50000"/>
            <a:hueOff val="-7341633"/>
            <a:satOff val="72158"/>
            <a:lumOff val="1628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7150" tIns="63500" rIns="38100" bIns="63500" numCol="1" spcCol="1270" anchor="t" anchorCtr="0">
          <a:noAutofit/>
        </a:bodyPr>
        <a:lstStyle/>
        <a:p>
          <a:pPr marL="0" lvl="0" indent="0" algn="ctr" defTabSz="444500">
            <a:lnSpc>
              <a:spcPct val="150000"/>
            </a:lnSpc>
            <a:spcBef>
              <a:spcPct val="0"/>
            </a:spcBef>
            <a:spcAft>
              <a:spcPct val="35000"/>
            </a:spcAft>
            <a:buNone/>
          </a:pPr>
          <a:r>
            <a:rPr lang="en-GB" sz="1000" b="1" kern="1200" dirty="0">
              <a:latin typeface="Times New Roman"/>
              <a:ea typeface="Times New Roman"/>
              <a:cs typeface="Times New Roman"/>
              <a:sym typeface="Times New Roman"/>
            </a:rPr>
            <a:t>Bargaining power assessment</a:t>
          </a:r>
          <a:endParaRPr lang="en-IN" sz="1000" b="1" kern="1200" dirty="0"/>
        </a:p>
      </dsp:txBody>
      <dsp:txXfrm rot="-5400000">
        <a:off x="2494779" y="1137852"/>
        <a:ext cx="1486444" cy="741740"/>
      </dsp:txXfrm>
    </dsp:sp>
    <dsp:sp modelId="{F4544A1F-AC6F-4A63-8AE7-82D7786959A6}">
      <dsp:nvSpPr>
        <dsp:cNvPr id="0" name=""/>
        <dsp:cNvSpPr/>
      </dsp:nvSpPr>
      <dsp:spPr>
        <a:xfrm>
          <a:off x="1728384" y="110493"/>
          <a:ext cx="1284568" cy="1284506"/>
        </a:xfrm>
        <a:prstGeom prst="circularArrow">
          <a:avLst>
            <a:gd name="adj1" fmla="val 12500"/>
            <a:gd name="adj2" fmla="val 1142322"/>
            <a:gd name="adj3" fmla="val 20457678"/>
            <a:gd name="adj4" fmla="val 10800000"/>
            <a:gd name="adj5" fmla="val 125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4D4D7E-69B7-4837-AC7A-3FAC8426C1B4}">
      <dsp:nvSpPr>
        <dsp:cNvPr id="0" name=""/>
        <dsp:cNvSpPr/>
      </dsp:nvSpPr>
      <dsp:spPr>
        <a:xfrm rot="10800000">
          <a:off x="1617911" y="1706193"/>
          <a:ext cx="1284568" cy="1284506"/>
        </a:xfrm>
        <a:prstGeom prst="circularArrow">
          <a:avLst>
            <a:gd name="adj1" fmla="val 12500"/>
            <a:gd name="adj2" fmla="val 1142322"/>
            <a:gd name="adj3" fmla="val 20457678"/>
            <a:gd name="adj4" fmla="val 10800000"/>
            <a:gd name="adj5" fmla="val 12500"/>
          </a:avLst>
        </a:prstGeom>
        <a:solidFill>
          <a:schemeClr val="accent5">
            <a:hueOff val="-7222796"/>
            <a:satOff val="0"/>
            <a:lumOff val="3000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2.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arrow3">
  <dgm:title val=""/>
  <dgm:desc val=""/>
  <dgm:catLst>
    <dgm:cat type="relationship" pri="128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none"/>
      <dgm:param type="vertAlign" val="none"/>
    </dgm:alg>
    <dgm:shape xmlns:r="http://schemas.openxmlformats.org/officeDocument/2006/relationships" r:blip="">
      <dgm:adjLst/>
    </dgm:shape>
    <dgm:presOf/>
    <dgm:choose name="Name0">
      <dgm:if name="Name1" func="var" arg="dir" op="equ" val="norm">
        <dgm:choose name="Name2">
          <dgm:if name="Name3"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l" for="ch" forName="downArrow" refType="w" fact="0.1"/>
              <dgm:constr type="t" for="ch" forName="downArrow" refType="h" fact="0.05"/>
              <dgm:constr type="lOff" for="ch" forName="downArrow" refType="w" fact="0.02"/>
              <dgm:constr type="w" for="ch" forName="downArrowText" refType="w" fact="0.32"/>
              <dgm:constr type="h" for="ch" forName="downArrowText" refType="h" fact="0.42"/>
              <dgm:constr type="t" for="ch" forName="downArrowText"/>
              <dgm:constr type="r" for="ch" forName="downArrowText" refType="w" fact="0.85"/>
              <dgm:constr type="w" for="ch" forName="upArrow" refType="w" fact="0.3"/>
              <dgm:constr type="h" for="ch" forName="upArrow" refType="h" fact="0.4"/>
              <dgm:constr type="b" for="ch" forName="upArrow" refType="h" fact="0.95"/>
              <dgm:constr type="r" for="ch" forName="upArrow" refType="w" fact="0.9"/>
              <dgm:constr type="rOff" for="ch" forName="upArrow" refType="w" fact="-0.02"/>
              <dgm:constr type="w" for="ch" forName="upArrowText" refType="w" fact="0.32"/>
              <dgm:constr type="h" for="ch" forName="upArrowText" refType="h" fact="0.42"/>
              <dgm:constr type="b" for="ch" forName="upArrowText" refType="h"/>
              <dgm:constr type="l" for="ch" forName="upArrowText" refType="w" fact="0.15"/>
              <dgm:constr type="primFontSz" for="ch" ptType="node" op="equ" val="65"/>
            </dgm:constrLst>
          </dgm:if>
          <dgm:else name="Name4">
            <dgm:constrLst>
              <dgm:constr type="w" for="ch" forName="downArrow" refType="w" fact="0.4"/>
              <dgm:constr type="h" for="ch" forName="downArrow" refType="h" fact="0.8"/>
              <dgm:constr type="l" for="ch" forName="downArrow" refType="w" fact="0.02"/>
              <dgm:constr type="t" for="ch" forName="downArrow" refType="h" fact="0.05"/>
              <dgm:constr type="lOff" for="ch" forName="downArrow" refType="w" fact="0.02"/>
              <dgm:constr type="w" for="ch" forName="downArrowText" refType="w" fact="0.5"/>
              <dgm:constr type="h" for="ch" forName="downArrowText" refType="h"/>
              <dgm:constr type="t" for="ch" forName="downArrowText"/>
              <dgm:constr type="r" for="ch" forName="downArrowText" refType="w"/>
              <dgm:constr type="primFontSz" for="ch" ptType="node" op="equ" val="65"/>
            </dgm:constrLst>
          </dgm:else>
        </dgm:choose>
      </dgm:if>
      <dgm:else name="Name5">
        <dgm:choose name="Name6">
          <dgm:if name="Name7" axis="ch" ptType="node" func="cnt" op="gte" val="2">
            <dgm:constrLst>
              <dgm:constr type="w" for="ch" forName="divider" refType="w"/>
              <dgm:constr type="h" for="ch" forName="divider" refType="w" fact="0.2"/>
              <dgm:constr type="h" for="ch" forName="divider" refType="h" op="gte" fact="0.2"/>
              <dgm:constr type="h" for="ch" forName="divider" refType="h" op="lte" fact="0.4"/>
              <dgm:constr type="ctrX" for="ch" forName="divider" refType="w" fact="0.5"/>
              <dgm:constr type="ctrY" for="ch" forName="divider" refType="h" fact="0.5"/>
              <dgm:constr type="w" for="ch" forName="downArrow" refType="w" fact="0.3"/>
              <dgm:constr type="h" for="ch" forName="downArrow" refType="h" fact="0.4"/>
              <dgm:constr type="r" for="ch" forName="downArrow" refType="w" fact="0.9"/>
              <dgm:constr type="t" for="ch" forName="downArrow" refType="h" fact="0.05"/>
              <dgm:constr type="rOff" for="ch" forName="downArrow" refType="w" fact="-0.02"/>
              <dgm:constr type="w" for="ch" forName="downArrowText" refType="w" fact="0.32"/>
              <dgm:constr type="h" for="ch" forName="downArrowText" refType="h" fact="0.42"/>
              <dgm:constr type="t" for="ch" forName="downArrowText"/>
              <dgm:constr type="l" for="ch" forName="downArrowText" refType="w" fact="0.15"/>
              <dgm:constr type="w" for="ch" forName="upArrow" refType="w" fact="0.3"/>
              <dgm:constr type="h" for="ch" forName="upArrow" refType="h" fact="0.4"/>
              <dgm:constr type="b" for="ch" forName="upArrow" refType="h" fact="0.95"/>
              <dgm:constr type="l" for="ch" forName="upArrow" refType="w" fact="0.1"/>
              <dgm:constr type="lOff" for="ch" forName="upArrow" refType="w" fact="0.02"/>
              <dgm:constr type="w" for="ch" forName="upArrowText" refType="w" fact="0.32"/>
              <dgm:constr type="h" for="ch" forName="upArrowText" refType="h" fact="0.42"/>
              <dgm:constr type="b" for="ch" forName="upArrowText" refType="h"/>
              <dgm:constr type="r" for="ch" forName="upArrowText" refType="w" fact="0.85"/>
              <dgm:constr type="primFontSz" for="ch" ptType="node" op="equ" val="65"/>
            </dgm:constrLst>
          </dgm:if>
          <dgm:else name="Name8">
            <dgm:constrLst>
              <dgm:constr type="w" for="ch" forName="downArrow" refType="w" fact="0.4"/>
              <dgm:constr type="h" for="ch" forName="downArrow" refType="h" fact="0.8"/>
              <dgm:constr type="r" for="ch" forName="downArrow" refType="w" fact="0.98"/>
              <dgm:constr type="t" for="ch" forName="downArrow" refType="h" fact="0.05"/>
              <dgm:constr type="rOff" for="ch" forName="downArrow" refType="w" fact="-0.02"/>
              <dgm:constr type="w" for="ch" forName="downArrowText" refType="w" fact="0.5"/>
              <dgm:constr type="h" for="ch" forName="downArrowText" refType="h"/>
              <dgm:constr type="t" for="ch" forName="downArrowText"/>
              <dgm:constr type="l" for="ch" forName="downArrowText"/>
              <dgm:constr type="primFontSz" for="ch" ptType="node" op="equ" val="65"/>
            </dgm:constrLst>
          </dgm:else>
        </dgm:choose>
      </dgm:else>
    </dgm:choose>
    <dgm:ruleLst/>
    <dgm:choose name="Name9">
      <dgm:if name="Name10" axis="ch" ptType="node" func="cnt" op="gte" val="2">
        <dgm:layoutNode name="divider" styleLbl="fgShp">
          <dgm:alg type="sp"/>
          <dgm:choose name="Name11">
            <dgm:if name="Name12" func="var" arg="dir" op="equ" val="norm">
              <dgm:shape xmlns:r="http://schemas.openxmlformats.org/officeDocument/2006/relationships" rot="-5" type="mathMinus" r:blip="">
                <dgm:adjLst/>
              </dgm:shape>
            </dgm:if>
            <dgm:else name="Name13">
              <dgm:shape xmlns:r="http://schemas.openxmlformats.org/officeDocument/2006/relationships" rot="5" type="mathMinus" r:blip="">
                <dgm:adjLst/>
              </dgm:shape>
            </dgm:else>
          </dgm:choose>
          <dgm:presOf/>
          <dgm:constrLst/>
          <dgm:ruleLst/>
        </dgm:layoutNode>
      </dgm:if>
      <dgm:else name="Name14"/>
    </dgm:choose>
    <dgm:forEach name="Name15" axis="ch" ptType="node" cnt="1">
      <dgm:layoutNode name="downArrow" styleLbl="node1">
        <dgm:alg type="sp"/>
        <dgm:shape xmlns:r="http://schemas.openxmlformats.org/officeDocument/2006/relationships" type="downArrow" r:blip="">
          <dgm:adjLst/>
        </dgm:shape>
        <dgm:presOf/>
        <dgm:constrLst/>
        <dgm:ruleLst/>
      </dgm:layoutNode>
      <dgm:layoutNode name="down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forEach name="Name16" axis="ch" ptType="node" st="2" cnt="1">
      <dgm:layoutNode name="upArrow" styleLbl="node1">
        <dgm:alg type="sp"/>
        <dgm:shape xmlns:r="http://schemas.openxmlformats.org/officeDocument/2006/relationships" type="upArrow" r:blip="">
          <dgm:adjLst/>
        </dgm:shape>
        <dgm:presOf/>
        <dgm:constrLst/>
        <dgm:ruleLst/>
      </dgm:layoutNode>
      <dgm:layoutNode name="upArrowText" styleLbl="revTx">
        <dgm:varLst>
          <dgm:bulletEnabled val="1"/>
        </dgm:varLst>
        <dgm:alg type="tx">
          <dgm:param type="txAnchorVertCh" val="mid"/>
        </dgm:alg>
        <dgm:shape xmlns:r="http://schemas.openxmlformats.org/officeDocument/2006/relationships" type="rect" r:blip="">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arrow6">
  <dgm:title val=""/>
  <dgm:desc val=""/>
  <dgm:catLst>
    <dgm:cat type="relationship" pri="12600"/>
    <dgm:cat type="process" pri="29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Lst>
      <dgm:cxnLst>
        <dgm:cxn modelId="3" srcId="0" destId="1" srcOrd="0" destOrd="0"/>
        <dgm:cxn modelId="4" srcId="0" destId="2" srcOrd="1" destOrd="0"/>
      </dgm:cxnLst>
      <dgm:bg/>
      <dgm:whole/>
    </dgm:dataModel>
  </dgm:clrData>
  <dgm:layoutNode name="compositeShape">
    <dgm:varLst>
      <dgm:chMax val="2"/>
      <dgm:dir/>
      <dgm:resizeHandles val="exact"/>
    </dgm:varLst>
    <dgm:alg type="composite">
      <dgm:param type="horzAlign" val="ctr"/>
      <dgm:param type="vertAlign" val="mid"/>
      <dgm:param type="ar" val="2.5"/>
    </dgm:alg>
    <dgm:shape xmlns:r="http://schemas.openxmlformats.org/officeDocument/2006/relationships" r:blip="">
      <dgm:adjLst/>
    </dgm:shape>
    <dgm:presOf/>
    <dgm:constrLst>
      <dgm:constr type="primFontSz" for="des" ptType="node" op="equ"/>
      <dgm:constr type="w" for="ch" forName="ribbon" refType="h" refFor="ch" refForName="ribbon" fact="2.5"/>
      <dgm:constr type="h" for="ch" forName="leftArrowText" refType="h" fact="0.49"/>
      <dgm:constr type="ctrY" for="ch" forName="leftArrowText" refType="ctrY" refFor="ch" refForName="ribbon"/>
      <dgm:constr type="ctrYOff" for="ch" forName="leftArrowText" refType="h" refFor="ch" refForName="ribbon" fact="-0.08"/>
      <dgm:constr type="l" for="ch" forName="leftArrowText" refType="w" refFor="ch" refForName="ribbon" fact="0.12"/>
      <dgm:constr type="r" for="ch" forName="leftArrowText" refType="w" refFor="ch" refForName="ribbon" fact="0.45"/>
      <dgm:constr type="h" for="ch" forName="rightArrowText" refType="h" fact="0.49"/>
      <dgm:constr type="ctrY" for="ch" forName="rightArrowText" refType="ctrY" refFor="ch" refForName="ribbon"/>
      <dgm:constr type="ctrYOff" for="ch" forName="rightArrowText" refType="h" refFor="ch" refForName="ribbon" fact="0.08"/>
      <dgm:constr type="l" for="ch" forName="rightArrowText" refType="w" refFor="ch" refForName="ribbon" fact="0.5"/>
      <dgm:constr type="r" for="ch" forName="rightArrowText" refType="w" refFor="ch" refForName="ribbon" fact="0.89"/>
    </dgm:constrLst>
    <dgm:ruleLst/>
    <dgm:choose name="Name0">
      <dgm:if name="Name1" axis="ch" ptType="node" func="cnt" op="gte" val="1">
        <dgm:layoutNode name="ribbon" styleLbl="node1">
          <dgm:alg type="sp"/>
          <dgm:shape xmlns:r="http://schemas.openxmlformats.org/officeDocument/2006/relationships" type="leftRightRibbon" r:blip="">
            <dgm:adjLst/>
          </dgm:shape>
          <dgm:presOf/>
          <dgm:constrLst/>
          <dgm:ruleLst/>
        </dgm:layoutNode>
        <dgm:layoutNode name="leftArrowText" styleLbl="node1">
          <dgm:varLst>
            <dgm:chMax val="0"/>
            <dgm:bulletEnabled val="1"/>
          </dgm:varLst>
          <dgm:alg type="tx">
            <dgm:param type="txAnchorVertCh" val="mid"/>
          </dgm:alg>
          <dgm:shape xmlns:r="http://schemas.openxmlformats.org/officeDocument/2006/relationships" type="rect" r:blip="" hideGeom="1">
            <dgm:adjLst/>
          </dgm:shape>
          <dgm:choose name="Name2">
            <dgm:if name="Name3" func="var" arg="dir" op="equ" val="norm">
              <dgm:presOf axis="ch desOrSelf" ptType="node node" st="1 1" cnt="1 0"/>
            </dgm:if>
            <dgm:else name="Name4">
              <dgm:presOf axis="ch desOrSelf" ptType="node node" st="2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layoutNode name="rightArrowText" styleLbl="node1">
          <dgm:varLst>
            <dgm:chMax val="0"/>
            <dgm:bulletEnabled val="1"/>
          </dgm:varLst>
          <dgm:alg type="tx">
            <dgm:param type="txAnchorVertCh" val="mid"/>
          </dgm:alg>
          <dgm:shape xmlns:r="http://schemas.openxmlformats.org/officeDocument/2006/relationships" type="rect" r:blip="" hideGeom="1">
            <dgm:adjLst/>
          </dgm:shape>
          <dgm:choose name="Name5">
            <dgm:if name="Name6" func="var" arg="dir" op="equ" val="norm">
              <dgm:presOf axis="ch desOrSelf" ptType="node node" st="2 1" cnt="1 0"/>
            </dgm:if>
            <dgm:else name="Name7">
              <dgm:presOf axis="ch desOrSelf" ptType="node node" st="1 1" cnt="1 0"/>
            </dgm:else>
          </dgm:choose>
          <dgm:constrLst>
            <dgm:constr type="primFontSz" val="65"/>
            <dgm:constr type="tMarg" refType="primFontSz" fact="0.28"/>
            <dgm:constr type="lMarg"/>
            <dgm:constr type="bMarg" refType="primFontSz" fact="0.3"/>
            <dgm:constr type="rMarg"/>
          </dgm:constrLst>
          <dgm:ruleLst>
            <dgm:rule type="primFontSz" val="5" fact="NaN" max="NaN"/>
          </dgm:ruleLst>
        </dgm:layoutNode>
      </dgm:if>
      <dgm:else name="Name8"/>
    </dgm:choose>
  </dgm:layoutNode>
</dgm:layoutDef>
</file>

<file path=ppt/diagrams/layout5.xml><?xml version="1.0" encoding="utf-8"?>
<dgm:layoutDef xmlns:dgm="http://schemas.openxmlformats.org/drawingml/2006/diagram" xmlns:a="http://schemas.openxmlformats.org/drawingml/2006/main" uniqueId="urn:microsoft.com/office/officeart/2009/layout/ReverseList">
  <dgm:title val=""/>
  <dgm:desc val=""/>
  <dgm:catLst>
    <dgm:cat type="relationship" pri="136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4267550403"/>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36b8ae40d00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36b8ae40d00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g36b8ae40d00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 name="Google Shape;65;g36b8ae40d0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On the basis of divergent international cultures, organisations undertake international business initiatives with a trend of cultural awareness to acquire resources and sales enhancement from foreign countries. </a:t>
            </a:r>
            <a:r>
              <a:rPr lang="en-GB" sz="1200" dirty="0">
                <a:solidFill>
                  <a:schemeClr val="dk1"/>
                </a:solidFill>
                <a:latin typeface="Times New Roman"/>
                <a:ea typeface="Times New Roman"/>
                <a:cs typeface="Times New Roman"/>
                <a:sym typeface="Times New Roman"/>
              </a:rPr>
              <a:t>As China is becoming a global manufacturing hub, the growth rate of Chinese firms is comparatively higher. This presentation aims to underline the outlook of cultural elements and negotiation strategy which need to follow a UK organisation while partnering with a Chinese firm. Different theoretical models and frameworks will be applied in this presentation which will try to capture theoretical concerns and principles to assess the importance of cross-cultural negotiation across the international business market. </a:t>
            </a:r>
            <a:endParaRPr sz="1200" dirty="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36b8ae40d00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36b8ae40d00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Based on Taylor's point of view, culture is considered a "complex whole" which makes up social institutions and ideas of people as a society member. As culture is a combination of morals, beliefs, knowledge, and communication habits, hence, culture strongly encompasses individual aspects of human thoughts and behavioural patterns which are shared within society. In this aspect, a well-structured cultural sense is likely beneficial for long term business growth through attracting top talents as well as maintaining a positive work atmosphere which drives success and continuous innovation. </a:t>
            </a:r>
            <a:endParaRPr sz="1200" dirty="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g36b8ae40d00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 name="Google Shape;90;g36b8ae40d00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Key elements of culture are formed as social organisation, economy, belief, government, customs and tradition. An adequate sense of cultural elements is highly effective in the international business landscape to achieve business goals across the global market by maintaining a competitive position and fostering innovation. In this aspect, influencing elements of culture like customs and social norms belong as informal rules which govern people's behaviour within the societal landscape.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4"/>
        <p:cNvGrpSpPr/>
        <p:nvPr/>
      </p:nvGrpSpPr>
      <p:grpSpPr>
        <a:xfrm>
          <a:off x="0" y="0"/>
          <a:ext cx="0" cy="0"/>
          <a:chOff x="0" y="0"/>
          <a:chExt cx="0" cy="0"/>
        </a:xfrm>
      </p:grpSpPr>
      <p:sp>
        <p:nvSpPr>
          <p:cNvPr id="95" name="Google Shape;95;g36b8ae40d00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 name="Google Shape;96;g36b8ae40d00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None/>
            </a:pPr>
            <a:r>
              <a:rPr lang="en-GB" sz="1100" b="0" i="0" u="none" strike="noStrike" cap="none" dirty="0">
                <a:solidFill>
                  <a:srgbClr val="000000"/>
                </a:solidFill>
                <a:effectLst/>
                <a:latin typeface="Arial"/>
                <a:ea typeface="Arial"/>
                <a:cs typeface="Arial"/>
                <a:sym typeface="Arial"/>
              </a:rPr>
              <a:t>The theoretical principle of Trompenaars’s cultural dimension model helps to assess dynamic variations of culture and technological integration in global business. Applying the theoretical insight of Trompenaars’s cross-cultural dimension model, a concise cultural difference between the UK and China is underlined. In this aspect, this theory also brings additional value to establish a strong knowledge about cross-cultural differences in the business landscape, which is greatly varied in the UK and Chinese business. In order to build stronger business relationships between UK-based firm and a Chinese firm, it is necessary to follow country-oriented negotiation standards and cultural rules under certain circumstances.</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36b8ae40d00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2" name="Google Shape;102;g36b8ae40d00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According to a detailed evaluation of the UK and China's cross-cultural dimensions, Chinese organisations maintain a relational and symbolic approach to building trust. On the other hand, trust building methods of UK organisations are navigated through formal negotiations. Chinese people are usually more relation oriented and multi-tasking than the UK.  However, the degree of expressed emotion is less among Chinese people compared to the UK with a strong emotional awareness. In China, organisations are usually familiar with group-oriented reward processes by resisting flat team infrastructure. On the contrary, Individualism vs. Communitarianism of this cross-cultural dimension signifies that UK based organisations promote individuals and reward individual performance as per professional merit instead of a group task. </a:t>
            </a:r>
            <a:endParaRPr sz="1200" dirty="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36b8ae40d00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 name="Google Shape;110;g36b8ae40d00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strong theoretical influence of </a:t>
            </a:r>
            <a:r>
              <a:rPr lang="en-GB" sz="1200" b="1" i="1">
                <a:solidFill>
                  <a:schemeClr val="dk1"/>
                </a:solidFill>
                <a:latin typeface="Times New Roman"/>
                <a:ea typeface="Times New Roman"/>
                <a:cs typeface="Times New Roman"/>
                <a:sym typeface="Times New Roman"/>
              </a:rPr>
              <a:t>Confucianism </a:t>
            </a:r>
            <a:r>
              <a:rPr lang="en-GB" sz="1200">
                <a:solidFill>
                  <a:schemeClr val="dk1"/>
                </a:solidFill>
                <a:latin typeface="Times New Roman"/>
                <a:ea typeface="Times New Roman"/>
                <a:cs typeface="Times New Roman"/>
                <a:sym typeface="Times New Roman"/>
              </a:rPr>
              <a:t>regulates Chinese customs which illustrate greater respect for hierarchy with cultural appreciation for harmony instead of conflict. Cultural elements are strongly influenced by </a:t>
            </a:r>
            <a:r>
              <a:rPr lang="en-GB" sz="1200" b="1" i="1">
                <a:solidFill>
                  <a:schemeClr val="dk1"/>
                </a:solidFill>
                <a:latin typeface="Times New Roman"/>
                <a:ea typeface="Times New Roman"/>
                <a:cs typeface="Times New Roman"/>
                <a:sym typeface="Times New Roman"/>
              </a:rPr>
              <a:t>Confucianism principles </a:t>
            </a:r>
            <a:r>
              <a:rPr lang="en-GB" sz="1200">
                <a:solidFill>
                  <a:schemeClr val="dk1"/>
                </a:solidFill>
                <a:latin typeface="Times New Roman"/>
                <a:ea typeface="Times New Roman"/>
                <a:cs typeface="Times New Roman"/>
                <a:sym typeface="Times New Roman"/>
              </a:rPr>
              <a:t>which shape communication style, business practices and organisational culture. In this aspect, it can be examined that Chinese cultural elements such as respect for hierarchy, relationships, and harmony are considered essential factors to influence organisational structure and policies.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g36b8ae40d00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6" name="Google Shape;116;g36b8ae40d00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1200"/>
              </a:spcBef>
              <a:spcAft>
                <a:spcPts val="0"/>
              </a:spcAft>
              <a:buClr>
                <a:srgbClr val="000000"/>
              </a:buClr>
              <a:buSzPts val="1100"/>
              <a:buFont typeface="Arial"/>
              <a:buNone/>
              <a:tabLst/>
              <a:defRPr/>
            </a:pPr>
            <a:r>
              <a:rPr lang="en-IN" sz="1100" b="0" i="0" u="none" strike="noStrike" cap="none" dirty="0">
                <a:solidFill>
                  <a:srgbClr val="000000"/>
                </a:solidFill>
                <a:effectLst/>
                <a:latin typeface="Arial"/>
                <a:ea typeface="Arial"/>
                <a:cs typeface="Arial"/>
                <a:sym typeface="Arial"/>
              </a:rPr>
              <a:t>From this controversial partnership engagement, it can be identified that to maintain a strong image across the Chinese market, it is necessary to avoid confrontation. It's further effective to maintain harmony as resulting; PwC may comprise independence work, by focused strong relationship management with this Chinese Real Estate firm. As UK credited with lower ranking </a:t>
            </a:r>
            <a:r>
              <a:rPr lang="en-GB" sz="1100" b="0" i="0" u="none" strike="noStrike" cap="none" dirty="0">
                <a:solidFill>
                  <a:srgbClr val="000000"/>
                </a:solidFill>
                <a:effectLst/>
                <a:latin typeface="Arial"/>
                <a:ea typeface="Arial"/>
                <a:cs typeface="Arial"/>
                <a:sym typeface="Arial"/>
              </a:rPr>
              <a:t>of power distance index </a:t>
            </a:r>
            <a:r>
              <a:rPr lang="en-IN" sz="1100" b="0" i="0" u="none" strike="noStrike" cap="none" dirty="0">
                <a:solidFill>
                  <a:srgbClr val="000000"/>
                </a:solidFill>
                <a:effectLst/>
                <a:latin typeface="Arial"/>
                <a:ea typeface="Arial"/>
                <a:cs typeface="Arial"/>
                <a:sym typeface="Arial"/>
              </a:rPr>
              <a:t>in cultural comparison tool, it help to evaluate that, PwC has poor authority in their workplace management with a risk of cross cultural awareness. As a result, it directly leads to below-standard working functions with a risk of systematic vulnerabilities in the Chinese capital market. The partnership between PwC and </a:t>
            </a:r>
            <a:r>
              <a:rPr lang="en-IN" sz="1100" b="0" i="0" u="none" strike="noStrike" cap="none" dirty="0" err="1">
                <a:solidFill>
                  <a:srgbClr val="000000"/>
                </a:solidFill>
                <a:effectLst/>
                <a:latin typeface="Arial"/>
                <a:ea typeface="Arial"/>
                <a:cs typeface="Arial"/>
                <a:sym typeface="Arial"/>
              </a:rPr>
              <a:t>Evergrande</a:t>
            </a:r>
            <a:r>
              <a:rPr lang="en-IN" sz="1100" b="0" i="0" u="none" strike="noStrike" cap="none" dirty="0">
                <a:solidFill>
                  <a:srgbClr val="000000"/>
                </a:solidFill>
                <a:effectLst/>
                <a:latin typeface="Arial"/>
                <a:ea typeface="Arial"/>
                <a:cs typeface="Arial"/>
                <a:sym typeface="Arial"/>
              </a:rPr>
              <a:t> group delivered greater cultural lessons through discovering the effectiveness of ethical standards and internal control across the cross cultural business landscape. </a:t>
            </a:r>
            <a:endParaRPr lang="en-IN" sz="1100" dirty="0">
              <a:effectLst/>
              <a:latin typeface="Arial"/>
              <a:ea typeface="Arial"/>
            </a:endParaRPr>
          </a:p>
          <a:p>
            <a:pPr marL="0" lvl="0" indent="0" algn="l" rtl="0">
              <a:spcBef>
                <a:spcPts val="120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36b8ae40d00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36b8ae40d00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In order to actively listen and prioritise both parties' decisions and ideas, collaborative negotiation strategies enhance the likelihood of mutually beneficial outcomes. In this aspect, this strategic dimension demands long term perspective and patience to integrate mutually beneficial solutions. Collaborative negotiation strategies help to develop rapport through actively listening to the ideas of each party to develop strong business relations. In sum, the uniqueness of collaborative negotiation blends fairness and creativity to resolve any conflict situations as well as boost individual decision-making capability which is familiar with a productive business environment. </a:t>
            </a:r>
            <a:endParaRPr sz="1200" dirty="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36b8ae40d00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36b8ae40d00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On the basis of bargaining power assessment, this negotiation strategy addresses key values and interests of both parties, by ensuring the lowest implementation complexities and addressing core priorities elements. The statistical result of this negotiation strategy is more powerful compared to other negotiation strategies to attract investment by making strategic decisions in cross-cultural business. In this aspect, if a UK firm will follow the theoretical norms and principles of this negotiation strategy will bring additional opportunities with growth prospectus to make smarter business deals with a Chinese firm. </a:t>
            </a:r>
            <a:endParaRPr sz="1200" dirty="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Google Shape;135;g36b8ae40d00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6" name="Google Shape;136;g36b8ae40d00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presentation successfully addresses all elements which are mentioned in the study objectives from a theoretical lens by tailoring key approaches of communication elements and negotiation strategies to avoid a risk of misunderstanding. In addition, it can be effective for UK-based firms to conduct strong market research about the Chinese market by capturing deeper knowledge about cultural norms, traditions, beliefs and ethics which are the leading factors of motivation by avoiding the risk of conflicts from the working style of both countries’ cultures.   </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36b8ae40d0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36b8ae40d0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36b8ae40d00_0_5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36b8ae40d00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notesSlide" Target="../notesSlides/notesSlide3.xml"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3.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5.xml" /><Relationship Id="rId1" Type="http://schemas.openxmlformats.org/officeDocument/2006/relationships/slideLayout" Target="../slideLayouts/slideLayout3.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6.xml" /><Relationship Id="rId1" Type="http://schemas.openxmlformats.org/officeDocument/2006/relationships/slideLayout" Target="../slideLayouts/slideLayout3.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7.xml"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8.xml" /><Relationship Id="rId1" Type="http://schemas.openxmlformats.org/officeDocument/2006/relationships/slideLayout" Target="../slideLayouts/slideLayout3.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9.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9.xml" /><Relationship Id="rId1" Type="http://schemas.openxmlformats.org/officeDocument/2006/relationships/slideLayout" Target="../slideLayouts/slideLayout3.xml" /></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 /><Relationship Id="rId7" Type="http://schemas.microsoft.com/office/2007/relationships/diagramDrawing" Target="../diagrams/drawing4.xml" /><Relationship Id="rId2" Type="http://schemas.openxmlformats.org/officeDocument/2006/relationships/notesSlide" Target="../notesSlides/notesSlide10.xml" /><Relationship Id="rId1" Type="http://schemas.openxmlformats.org/officeDocument/2006/relationships/slideLayout" Target="../slideLayouts/slideLayout3.xml" /><Relationship Id="rId6" Type="http://schemas.openxmlformats.org/officeDocument/2006/relationships/diagramColors" Target="../diagrams/colors4.xml" /><Relationship Id="rId5" Type="http://schemas.openxmlformats.org/officeDocument/2006/relationships/diagramQuickStyle" Target="../diagrams/quickStyle4.xml" /><Relationship Id="rId4" Type="http://schemas.openxmlformats.org/officeDocument/2006/relationships/diagramLayout" Target="../diagrams/layout4.xml" /></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11.xml" /><Relationship Id="rId1" Type="http://schemas.openxmlformats.org/officeDocument/2006/relationships/slideLayout" Target="../slideLayouts/slideLayout3.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12.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notesSlide" Target="../notesSlides/notesSlide12.xml" /><Relationship Id="rId1" Type="http://schemas.openxmlformats.org/officeDocument/2006/relationships/slideLayout" Target="../slideLayouts/slideLayout3.xml" /></Relationships>
</file>

<file path=ppt/slides/_rels/slide13.xml.rels><?xml version="1.0" encoding="UTF-8" standalone="yes"?>
<Relationships xmlns="http://schemas.openxmlformats.org/package/2006/relationships"><Relationship Id="rId3" Type="http://schemas.openxmlformats.org/officeDocument/2006/relationships/hyperlink" Target="https://itif.org/publications/2024/09/16/china-is-rapidly-becoming-a-leading-innovator-in-advanced-industries/" TargetMode="External" /><Relationship Id="rId7" Type="http://schemas.openxmlformats.org/officeDocument/2006/relationships/hyperlink" Target="https://www.thtconsulting.com/resources/culture-explore/compare-countries/" TargetMode="External" /><Relationship Id="rId2" Type="http://schemas.openxmlformats.org/officeDocument/2006/relationships/notesSlide" Target="../notesSlides/notesSlide13.xml" /><Relationship Id="rId1" Type="http://schemas.openxmlformats.org/officeDocument/2006/relationships/slideLayout" Target="../slideLayouts/slideLayout3.xml" /><Relationship Id="rId6" Type="http://schemas.openxmlformats.org/officeDocument/2006/relationships/hyperlink" Target="https://economictimes.indiatimes.com/industry/services/consultancy-/-audit/pwc-in-major-accounting-scandal-china-may-impose-record-fine-on-pricewaterhousecoopers-over-evergrande-auditing-work/articleshow/110552383.cms?from=mdr" TargetMode="External" /><Relationship Id="rId5" Type="http://schemas.openxmlformats.org/officeDocument/2006/relationships/hyperlink" Target="https://www.pwc.com/gx/en/news-room/press-releases/2024/pwc-network-statement-regarding-pwc-zhong-tian-administrative-penalties.html" TargetMode="External" /><Relationship Id="rId4" Type="http://schemas.openxmlformats.org/officeDocument/2006/relationships/hyperlink" Target="https://www.internationalaccountingbulletin.com/news/pwc-faces-partner-exits-evergrande-audit/#:~:text=PwC%20China%2C%20locally%20called%20Zhongtian,months%2C%20starting%20in%20September%202024" TargetMode="External" /></Relationships>
</file>

<file path=ppt/slides/_rels/slide14.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14.xml" /><Relationship Id="rId1" Type="http://schemas.openxmlformats.org/officeDocument/2006/relationships/slideLayout" Target="../slideLayouts/slideLayout3.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AD1DC"/>
        </a:solidFill>
        <a:effectLst/>
      </p:bgPr>
    </p:bg>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p>
            <a:pPr marL="0" lvl="0" indent="0" algn="ctr" rtl="0">
              <a:lnSpc>
                <a:spcPct val="150000"/>
              </a:lnSpc>
              <a:spcBef>
                <a:spcPts val="1200"/>
              </a:spcBef>
              <a:spcAft>
                <a:spcPts val="0"/>
              </a:spcAft>
              <a:buNone/>
            </a:pPr>
            <a:endParaRPr sz="1400" b="1">
              <a:solidFill>
                <a:srgbClr val="000000"/>
              </a:solidFill>
              <a:latin typeface="Times New Roman"/>
              <a:ea typeface="Times New Roman"/>
              <a:cs typeface="Times New Roman"/>
              <a:sym typeface="Times New Roman"/>
            </a:endParaRPr>
          </a:p>
          <a:p>
            <a:pPr marL="0" lvl="0" indent="0" algn="ctr" rtl="0">
              <a:spcBef>
                <a:spcPts val="1200"/>
              </a:spcBef>
              <a:spcAft>
                <a:spcPts val="0"/>
              </a:spcAft>
              <a:buNone/>
            </a:pPr>
            <a:endParaRPr/>
          </a:p>
        </p:txBody>
      </p:sp>
      <p:graphicFrame>
        <p:nvGraphicFramePr>
          <p:cNvPr id="55" name="Google Shape;55;p13"/>
          <p:cNvGraphicFramePr/>
          <p:nvPr/>
        </p:nvGraphicFramePr>
        <p:xfrm>
          <a:off x="952500" y="1826300"/>
          <a:ext cx="7239000" cy="2498480"/>
        </p:xfrm>
        <a:graphic>
          <a:graphicData uri="http://schemas.openxmlformats.org/drawingml/2006/table">
            <a:tbl>
              <a:tblPr>
                <a:noFill/>
                <a:tableStyleId>{C6996403-01F9-4870-AF10-119955D54AA1}</a:tableStyleId>
              </a:tblPr>
              <a:tblGrid>
                <a:gridCol w="3619500">
                  <a:extLst>
                    <a:ext uri="{9D8B030D-6E8A-4147-A177-3AD203B41FA5}">
                      <a16:colId xmlns:a16="http://schemas.microsoft.com/office/drawing/2014/main" val="20000"/>
                    </a:ext>
                  </a:extLst>
                </a:gridCol>
                <a:gridCol w="3619500">
                  <a:extLst>
                    <a:ext uri="{9D8B030D-6E8A-4147-A177-3AD203B41FA5}">
                      <a16:colId xmlns:a16="http://schemas.microsoft.com/office/drawing/2014/main" val="20001"/>
                    </a:ext>
                  </a:extLst>
                </a:gridCol>
              </a:tblGrid>
              <a:tr h="381000">
                <a:tc>
                  <a:txBody>
                    <a:bodyPr/>
                    <a:lstStyle/>
                    <a:p>
                      <a:pPr marL="0" lvl="0" indent="0" algn="ctr" rtl="0">
                        <a:lnSpc>
                          <a:spcPct val="150000"/>
                        </a:lnSpc>
                        <a:spcBef>
                          <a:spcPts val="1200"/>
                        </a:spcBef>
                        <a:spcAft>
                          <a:spcPts val="1200"/>
                        </a:spcAft>
                        <a:buNone/>
                      </a:pPr>
                      <a:r>
                        <a:rPr lang="en-GB" b="1">
                          <a:latin typeface="Times New Roman"/>
                          <a:ea typeface="Times New Roman"/>
                          <a:cs typeface="Times New Roman"/>
                          <a:sym typeface="Times New Roman"/>
                        </a:rPr>
                        <a:t>Programme: BA (Hons) Business Management</a:t>
                      </a:r>
                      <a:endParaRPr b="1">
                        <a:latin typeface="Times New Roman"/>
                        <a:ea typeface="Times New Roman"/>
                        <a:cs typeface="Times New Roman"/>
                        <a:sym typeface="Times New Roman"/>
                      </a:endParaRPr>
                    </a:p>
                  </a:txBody>
                  <a:tcPr marL="68575" marR="68575" marT="91425" marB="91425">
                    <a:lnL w="11425" cap="flat" cmpd="sng">
                      <a:solidFill>
                        <a:srgbClr val="000000"/>
                      </a:solidFill>
                      <a:prstDash val="solid"/>
                      <a:round/>
                      <a:headEnd type="none" w="sm" len="sm"/>
                      <a:tailEnd type="none" w="sm" len="sm"/>
                    </a:lnL>
                    <a:lnR w="11425" cap="flat" cmpd="sng">
                      <a:solidFill>
                        <a:srgbClr val="000000"/>
                      </a:solidFill>
                      <a:prstDash val="solid"/>
                      <a:round/>
                      <a:headEnd type="none" w="sm" len="sm"/>
                      <a:tailEnd type="none" w="sm" len="sm"/>
                    </a:lnR>
                    <a:lnT w="11425" cap="flat" cmpd="sng">
                      <a:solidFill>
                        <a:srgbClr val="000000"/>
                      </a:solidFill>
                      <a:prstDash val="solid"/>
                      <a:round/>
                      <a:headEnd type="none" w="sm" len="sm"/>
                      <a:tailEnd type="none" w="sm" len="sm"/>
                    </a:lnT>
                    <a:lnB w="11425" cap="flat" cmpd="sng">
                      <a:solidFill>
                        <a:srgbClr val="000000"/>
                      </a:solidFill>
                      <a:prstDash val="solid"/>
                      <a:round/>
                      <a:headEnd type="none" w="sm" len="sm"/>
                      <a:tailEnd type="none" w="sm" len="sm"/>
                    </a:lnB>
                  </a:tcPr>
                </a:tc>
                <a:tc>
                  <a:txBody>
                    <a:bodyPr/>
                    <a:lstStyle/>
                    <a:p>
                      <a:pPr marL="0" lvl="0" indent="0" algn="ctr" rtl="0">
                        <a:lnSpc>
                          <a:spcPct val="150000"/>
                        </a:lnSpc>
                        <a:spcBef>
                          <a:spcPts val="1200"/>
                        </a:spcBef>
                        <a:spcAft>
                          <a:spcPts val="1200"/>
                        </a:spcAft>
                        <a:buNone/>
                      </a:pPr>
                      <a:r>
                        <a:rPr lang="en-GB" b="1">
                          <a:latin typeface="Times New Roman"/>
                          <a:ea typeface="Times New Roman"/>
                          <a:cs typeface="Times New Roman"/>
                          <a:sym typeface="Times New Roman"/>
                        </a:rPr>
                        <a:t>Module: International Business Communications</a:t>
                      </a:r>
                      <a:endParaRPr b="1">
                        <a:latin typeface="Times New Roman"/>
                        <a:ea typeface="Times New Roman"/>
                        <a:cs typeface="Times New Roman"/>
                        <a:sym typeface="Times New Roman"/>
                      </a:endParaRPr>
                    </a:p>
                  </a:txBody>
                  <a:tcPr marL="68575" marR="68575" marT="91425" marB="91425">
                    <a:lnL w="11425" cap="flat" cmpd="sng">
                      <a:solidFill>
                        <a:srgbClr val="000000"/>
                      </a:solidFill>
                      <a:prstDash val="solid"/>
                      <a:round/>
                      <a:headEnd type="none" w="sm" len="sm"/>
                      <a:tailEnd type="none" w="sm" len="sm"/>
                    </a:lnL>
                    <a:lnR w="11425" cap="flat" cmpd="sng">
                      <a:solidFill>
                        <a:srgbClr val="000000"/>
                      </a:solidFill>
                      <a:prstDash val="solid"/>
                      <a:round/>
                      <a:headEnd type="none" w="sm" len="sm"/>
                      <a:tailEnd type="none" w="sm" len="sm"/>
                    </a:lnR>
                    <a:lnT w="11425" cap="flat" cmpd="sng">
                      <a:solidFill>
                        <a:srgbClr val="000000"/>
                      </a:solidFill>
                      <a:prstDash val="solid"/>
                      <a:round/>
                      <a:headEnd type="none" w="sm" len="sm"/>
                      <a:tailEnd type="none" w="sm" len="sm"/>
                    </a:lnT>
                    <a:lnB w="11425" cap="flat" cmpd="sng">
                      <a:solidFill>
                        <a:srgbClr val="000000"/>
                      </a:solidFill>
                      <a:prstDash val="solid"/>
                      <a:round/>
                      <a:headEnd type="none" w="sm" len="sm"/>
                      <a:tailEnd type="none" w="sm" len="sm"/>
                    </a:lnB>
                  </a:tcPr>
                </a:tc>
                <a:extLst>
                  <a:ext uri="{0D108BD9-81ED-4DB2-BD59-A6C34878D82A}">
                    <a16:rowId xmlns:a16="http://schemas.microsoft.com/office/drawing/2014/main" val="10000"/>
                  </a:ext>
                </a:extLst>
              </a:tr>
              <a:tr h="381000">
                <a:tc>
                  <a:txBody>
                    <a:bodyPr/>
                    <a:lstStyle/>
                    <a:p>
                      <a:pPr marL="0" lvl="0" indent="0" algn="ctr" rtl="0">
                        <a:lnSpc>
                          <a:spcPct val="150000"/>
                        </a:lnSpc>
                        <a:spcBef>
                          <a:spcPts val="1200"/>
                        </a:spcBef>
                        <a:spcAft>
                          <a:spcPts val="1200"/>
                        </a:spcAft>
                        <a:buNone/>
                      </a:pPr>
                      <a:r>
                        <a:rPr lang="en-GB" b="1">
                          <a:latin typeface="Times New Roman"/>
                          <a:ea typeface="Times New Roman"/>
                          <a:cs typeface="Times New Roman"/>
                          <a:sym typeface="Times New Roman"/>
                        </a:rPr>
                        <a:t>Component 2: Practical: Individual Presentation on Cross-Cultural Negotiations </a:t>
                      </a:r>
                      <a:endParaRPr b="1">
                        <a:latin typeface="Times New Roman"/>
                        <a:ea typeface="Times New Roman"/>
                        <a:cs typeface="Times New Roman"/>
                        <a:sym typeface="Times New Roman"/>
                      </a:endParaRPr>
                    </a:p>
                  </a:txBody>
                  <a:tcPr marL="68575" marR="68575" marT="91425" marB="91425">
                    <a:lnL w="11425" cap="flat" cmpd="sng">
                      <a:solidFill>
                        <a:srgbClr val="000000"/>
                      </a:solidFill>
                      <a:prstDash val="solid"/>
                      <a:round/>
                      <a:headEnd type="none" w="sm" len="sm"/>
                      <a:tailEnd type="none" w="sm" len="sm"/>
                    </a:lnL>
                    <a:lnR w="11425" cap="flat" cmpd="sng">
                      <a:solidFill>
                        <a:srgbClr val="000000"/>
                      </a:solidFill>
                      <a:prstDash val="solid"/>
                      <a:round/>
                      <a:headEnd type="none" w="sm" len="sm"/>
                      <a:tailEnd type="none" w="sm" len="sm"/>
                    </a:lnR>
                    <a:lnT w="11425" cap="flat" cmpd="sng">
                      <a:solidFill>
                        <a:srgbClr val="000000"/>
                      </a:solidFill>
                      <a:prstDash val="solid"/>
                      <a:round/>
                      <a:headEnd type="none" w="sm" len="sm"/>
                      <a:tailEnd type="none" w="sm" len="sm"/>
                    </a:lnT>
                    <a:lnB w="11425" cap="flat" cmpd="sng">
                      <a:solidFill>
                        <a:srgbClr val="000000"/>
                      </a:solidFill>
                      <a:prstDash val="solid"/>
                      <a:round/>
                      <a:headEnd type="none" w="sm" len="sm"/>
                      <a:tailEnd type="none" w="sm" len="sm"/>
                    </a:lnB>
                  </a:tcPr>
                </a:tc>
                <a:tc>
                  <a:txBody>
                    <a:bodyPr/>
                    <a:lstStyle/>
                    <a:p>
                      <a:pPr marL="0" lvl="0" indent="0" algn="ctr" rtl="0">
                        <a:lnSpc>
                          <a:spcPct val="150000"/>
                        </a:lnSpc>
                        <a:spcBef>
                          <a:spcPts val="1200"/>
                        </a:spcBef>
                        <a:spcAft>
                          <a:spcPts val="1200"/>
                        </a:spcAft>
                        <a:buNone/>
                      </a:pPr>
                      <a:r>
                        <a:rPr lang="en-GB" b="1">
                          <a:latin typeface="Times New Roman"/>
                          <a:ea typeface="Times New Roman"/>
                          <a:cs typeface="Times New Roman"/>
                          <a:sym typeface="Times New Roman"/>
                        </a:rPr>
                        <a:t>Module code: LCBB6001</a:t>
                      </a:r>
                      <a:endParaRPr b="1">
                        <a:latin typeface="Times New Roman"/>
                        <a:ea typeface="Times New Roman"/>
                        <a:cs typeface="Times New Roman"/>
                        <a:sym typeface="Times New Roman"/>
                      </a:endParaRPr>
                    </a:p>
                  </a:txBody>
                  <a:tcPr marL="68575" marR="68575" marT="91425" marB="91425">
                    <a:lnL w="11425" cap="flat" cmpd="sng">
                      <a:solidFill>
                        <a:srgbClr val="000000"/>
                      </a:solidFill>
                      <a:prstDash val="solid"/>
                      <a:round/>
                      <a:headEnd type="none" w="sm" len="sm"/>
                      <a:tailEnd type="none" w="sm" len="sm"/>
                    </a:lnL>
                    <a:lnR w="11425" cap="flat" cmpd="sng">
                      <a:solidFill>
                        <a:srgbClr val="000000"/>
                      </a:solidFill>
                      <a:prstDash val="solid"/>
                      <a:round/>
                      <a:headEnd type="none" w="sm" len="sm"/>
                      <a:tailEnd type="none" w="sm" len="sm"/>
                    </a:lnR>
                    <a:lnT w="11425" cap="flat" cmpd="sng">
                      <a:solidFill>
                        <a:srgbClr val="000000"/>
                      </a:solidFill>
                      <a:prstDash val="solid"/>
                      <a:round/>
                      <a:headEnd type="none" w="sm" len="sm"/>
                      <a:tailEnd type="none" w="sm" len="sm"/>
                    </a:lnT>
                    <a:lnB w="11425" cap="flat" cmpd="sng">
                      <a:solidFill>
                        <a:srgbClr val="000000"/>
                      </a:solidFill>
                      <a:prstDash val="solid"/>
                      <a:round/>
                      <a:headEnd type="none" w="sm" len="sm"/>
                      <a:tailEnd type="none" w="sm" len="sm"/>
                    </a:lnB>
                  </a:tcPr>
                </a:tc>
                <a:extLst>
                  <a:ext uri="{0D108BD9-81ED-4DB2-BD59-A6C34878D82A}">
                    <a16:rowId xmlns:a16="http://schemas.microsoft.com/office/drawing/2014/main" val="10001"/>
                  </a:ext>
                </a:extLst>
              </a:tr>
              <a:tr h="381000">
                <a:tc>
                  <a:txBody>
                    <a:bodyPr/>
                    <a:lstStyle/>
                    <a:p>
                      <a:pPr marL="0" lvl="0" indent="0" algn="ctr" rtl="0">
                        <a:lnSpc>
                          <a:spcPct val="150000"/>
                        </a:lnSpc>
                        <a:spcBef>
                          <a:spcPts val="1200"/>
                        </a:spcBef>
                        <a:spcAft>
                          <a:spcPts val="1200"/>
                        </a:spcAft>
                        <a:buNone/>
                      </a:pPr>
                      <a:r>
                        <a:rPr lang="en-GB" b="1">
                          <a:latin typeface="Times New Roman"/>
                          <a:ea typeface="Times New Roman"/>
                          <a:cs typeface="Times New Roman"/>
                          <a:sym typeface="Times New Roman"/>
                        </a:rPr>
                        <a:t>Module Lead: Dr Rexon Nting</a:t>
                      </a:r>
                      <a:endParaRPr b="1">
                        <a:latin typeface="Times New Roman"/>
                        <a:ea typeface="Times New Roman"/>
                        <a:cs typeface="Times New Roman"/>
                        <a:sym typeface="Times New Roman"/>
                      </a:endParaRPr>
                    </a:p>
                  </a:txBody>
                  <a:tcPr marL="68575" marR="68575" marT="91425" marB="91425">
                    <a:lnL w="11425" cap="flat" cmpd="sng">
                      <a:solidFill>
                        <a:srgbClr val="000000"/>
                      </a:solidFill>
                      <a:prstDash val="solid"/>
                      <a:round/>
                      <a:headEnd type="none" w="sm" len="sm"/>
                      <a:tailEnd type="none" w="sm" len="sm"/>
                    </a:lnL>
                    <a:lnR w="11425" cap="flat" cmpd="sng">
                      <a:solidFill>
                        <a:srgbClr val="000000"/>
                      </a:solidFill>
                      <a:prstDash val="solid"/>
                      <a:round/>
                      <a:headEnd type="none" w="sm" len="sm"/>
                      <a:tailEnd type="none" w="sm" len="sm"/>
                    </a:lnR>
                    <a:lnT w="11425" cap="flat" cmpd="sng">
                      <a:solidFill>
                        <a:srgbClr val="000000"/>
                      </a:solidFill>
                      <a:prstDash val="solid"/>
                      <a:round/>
                      <a:headEnd type="none" w="sm" len="sm"/>
                      <a:tailEnd type="none" w="sm" len="sm"/>
                    </a:lnT>
                    <a:lnB w="11425" cap="flat" cmpd="sng">
                      <a:solidFill>
                        <a:srgbClr val="000000"/>
                      </a:solidFill>
                      <a:prstDash val="solid"/>
                      <a:round/>
                      <a:headEnd type="none" w="sm" len="sm"/>
                      <a:tailEnd type="none" w="sm" len="sm"/>
                    </a:lnB>
                  </a:tcPr>
                </a:tc>
                <a:tc>
                  <a:txBody>
                    <a:bodyPr/>
                    <a:lstStyle/>
                    <a:p>
                      <a:pPr marL="0" lvl="0" indent="0" algn="ctr" rtl="0">
                        <a:lnSpc>
                          <a:spcPct val="150000"/>
                        </a:lnSpc>
                        <a:spcBef>
                          <a:spcPts val="1200"/>
                        </a:spcBef>
                        <a:spcAft>
                          <a:spcPts val="1200"/>
                        </a:spcAft>
                        <a:buNone/>
                      </a:pPr>
                      <a:r>
                        <a:rPr lang="en-GB" b="1">
                          <a:latin typeface="Times New Roman"/>
                          <a:ea typeface="Times New Roman"/>
                          <a:cs typeface="Times New Roman"/>
                          <a:sym typeface="Times New Roman"/>
                        </a:rPr>
                        <a:t>Lecturer: Mr. Afzal Munna</a:t>
                      </a:r>
                      <a:endParaRPr b="1">
                        <a:latin typeface="Times New Roman"/>
                        <a:ea typeface="Times New Roman"/>
                        <a:cs typeface="Times New Roman"/>
                        <a:sym typeface="Times New Roman"/>
                      </a:endParaRPr>
                    </a:p>
                  </a:txBody>
                  <a:tcPr marL="68575" marR="68575" marT="91425" marB="91425">
                    <a:lnL w="11425" cap="flat" cmpd="sng">
                      <a:solidFill>
                        <a:srgbClr val="000000"/>
                      </a:solidFill>
                      <a:prstDash val="solid"/>
                      <a:round/>
                      <a:headEnd type="none" w="sm" len="sm"/>
                      <a:tailEnd type="none" w="sm" len="sm"/>
                    </a:lnL>
                    <a:lnR w="11425" cap="flat" cmpd="sng">
                      <a:solidFill>
                        <a:srgbClr val="000000"/>
                      </a:solidFill>
                      <a:prstDash val="solid"/>
                      <a:round/>
                      <a:headEnd type="none" w="sm" len="sm"/>
                      <a:tailEnd type="none" w="sm" len="sm"/>
                    </a:lnR>
                    <a:lnT w="11425" cap="flat" cmpd="sng">
                      <a:solidFill>
                        <a:srgbClr val="000000"/>
                      </a:solidFill>
                      <a:prstDash val="solid"/>
                      <a:round/>
                      <a:headEnd type="none" w="sm" len="sm"/>
                      <a:tailEnd type="none" w="sm" len="sm"/>
                    </a:lnT>
                    <a:lnB w="11425" cap="flat" cmpd="sng">
                      <a:solidFill>
                        <a:srgbClr val="000000"/>
                      </a:solidFill>
                      <a:prstDash val="solid"/>
                      <a:round/>
                      <a:headEnd type="none" w="sm" len="sm"/>
                      <a:tailEnd type="none" w="sm" len="sm"/>
                    </a:lnB>
                  </a:tcPr>
                </a:tc>
                <a:extLst>
                  <a:ext uri="{0D108BD9-81ED-4DB2-BD59-A6C34878D82A}">
                    <a16:rowId xmlns:a16="http://schemas.microsoft.com/office/drawing/2014/main" val="10002"/>
                  </a:ext>
                </a:extLst>
              </a:tr>
              <a:tr h="381000">
                <a:tc>
                  <a:txBody>
                    <a:bodyPr/>
                    <a:lstStyle/>
                    <a:p>
                      <a:pPr marL="0" lvl="0" indent="0" algn="ctr" rtl="0">
                        <a:lnSpc>
                          <a:spcPct val="150000"/>
                        </a:lnSpc>
                        <a:spcBef>
                          <a:spcPts val="1200"/>
                        </a:spcBef>
                        <a:spcAft>
                          <a:spcPts val="1200"/>
                        </a:spcAft>
                        <a:buNone/>
                      </a:pPr>
                      <a:r>
                        <a:rPr lang="en-GB" b="1">
                          <a:latin typeface="Times New Roman"/>
                          <a:ea typeface="Times New Roman"/>
                          <a:cs typeface="Times New Roman"/>
                          <a:sym typeface="Times New Roman"/>
                        </a:rPr>
                        <a:t>Student name: Mihaela Ruxandra Iancu</a:t>
                      </a:r>
                      <a:endParaRPr b="1">
                        <a:latin typeface="Times New Roman"/>
                        <a:ea typeface="Times New Roman"/>
                        <a:cs typeface="Times New Roman"/>
                        <a:sym typeface="Times New Roman"/>
                      </a:endParaRPr>
                    </a:p>
                  </a:txBody>
                  <a:tcPr marL="68575" marR="68575" marT="91425" marB="91425">
                    <a:lnL w="11425" cap="flat" cmpd="sng">
                      <a:solidFill>
                        <a:srgbClr val="000000"/>
                      </a:solidFill>
                      <a:prstDash val="solid"/>
                      <a:round/>
                      <a:headEnd type="none" w="sm" len="sm"/>
                      <a:tailEnd type="none" w="sm" len="sm"/>
                    </a:lnL>
                    <a:lnR w="11425" cap="flat" cmpd="sng">
                      <a:solidFill>
                        <a:srgbClr val="000000"/>
                      </a:solidFill>
                      <a:prstDash val="solid"/>
                      <a:round/>
                      <a:headEnd type="none" w="sm" len="sm"/>
                      <a:tailEnd type="none" w="sm" len="sm"/>
                    </a:lnR>
                    <a:lnT w="11425" cap="flat" cmpd="sng">
                      <a:solidFill>
                        <a:srgbClr val="000000"/>
                      </a:solidFill>
                      <a:prstDash val="solid"/>
                      <a:round/>
                      <a:headEnd type="none" w="sm" len="sm"/>
                      <a:tailEnd type="none" w="sm" len="sm"/>
                    </a:lnT>
                  </a:tcPr>
                </a:tc>
                <a:tc>
                  <a:txBody>
                    <a:bodyPr/>
                    <a:lstStyle/>
                    <a:p>
                      <a:pPr marL="0" lvl="0" indent="0" algn="ctr" rtl="0">
                        <a:lnSpc>
                          <a:spcPct val="150000"/>
                        </a:lnSpc>
                        <a:spcBef>
                          <a:spcPts val="1200"/>
                        </a:spcBef>
                        <a:spcAft>
                          <a:spcPts val="1200"/>
                        </a:spcAft>
                        <a:buNone/>
                      </a:pPr>
                      <a:r>
                        <a:rPr lang="en-GB" b="1" dirty="0">
                          <a:latin typeface="Times New Roman"/>
                          <a:ea typeface="Times New Roman"/>
                          <a:cs typeface="Times New Roman"/>
                          <a:sym typeface="Times New Roman"/>
                        </a:rPr>
                        <a:t>Student number: 2133740</a:t>
                      </a:r>
                      <a:endParaRPr b="1" dirty="0">
                        <a:latin typeface="Times New Roman"/>
                        <a:ea typeface="Times New Roman"/>
                        <a:cs typeface="Times New Roman"/>
                        <a:sym typeface="Times New Roman"/>
                      </a:endParaRPr>
                    </a:p>
                  </a:txBody>
                  <a:tcPr marL="68575" marR="68575" marT="91425" marB="91425">
                    <a:lnL w="11425" cap="flat" cmpd="sng">
                      <a:solidFill>
                        <a:srgbClr val="000000"/>
                      </a:solidFill>
                      <a:prstDash val="solid"/>
                      <a:round/>
                      <a:headEnd type="none" w="sm" len="sm"/>
                      <a:tailEnd type="none" w="sm" len="sm"/>
                    </a:lnL>
                    <a:lnR w="11425" cap="flat" cmpd="sng">
                      <a:solidFill>
                        <a:srgbClr val="000000"/>
                      </a:solidFill>
                      <a:prstDash val="solid"/>
                      <a:round/>
                      <a:headEnd type="none" w="sm" len="sm"/>
                      <a:tailEnd type="none" w="sm" len="sm"/>
                    </a:lnR>
                    <a:lnT w="11425" cap="flat" cmpd="sng">
                      <a:solidFill>
                        <a:srgbClr val="000000"/>
                      </a:solidFill>
                      <a:prstDash val="solid"/>
                      <a:round/>
                      <a:headEnd type="none" w="sm" len="sm"/>
                      <a:tailEnd type="none" w="sm" len="sm"/>
                    </a:lnT>
                  </a:tcPr>
                </a:tc>
                <a:extLst>
                  <a:ext uri="{0D108BD9-81ED-4DB2-BD59-A6C34878D82A}">
                    <a16:rowId xmlns:a16="http://schemas.microsoft.com/office/drawing/2014/main" val="10003"/>
                  </a:ext>
                </a:extLst>
              </a:tr>
            </a:tbl>
          </a:graphicData>
        </a:graphic>
      </p:graphicFrame>
      <p:pic>
        <p:nvPicPr>
          <p:cNvPr id="56" name="Google Shape;56;p13"/>
          <p:cNvPicPr preferRelativeResize="0"/>
          <p:nvPr/>
        </p:nvPicPr>
        <p:blipFill>
          <a:blip r:embed="rId3">
            <a:alphaModFix/>
          </a:blip>
          <a:stretch>
            <a:fillRect/>
          </a:stretch>
        </p:blipFill>
        <p:spPr>
          <a:xfrm>
            <a:off x="3022425" y="171450"/>
            <a:ext cx="3600450" cy="14478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2CC"/>
        </a:solidFill>
        <a:effectLst/>
      </p:bgPr>
    </p:bg>
    <p:spTree>
      <p:nvGrpSpPr>
        <p:cNvPr id="1" name="Shape 60"/>
        <p:cNvGrpSpPr/>
        <p:nvPr/>
      </p:nvGrpSpPr>
      <p:grpSpPr>
        <a:xfrm>
          <a:off x="0" y="0"/>
          <a:ext cx="0" cy="0"/>
          <a:chOff x="0" y="0"/>
          <a:chExt cx="0" cy="0"/>
        </a:xfrm>
      </p:grpSpPr>
      <p:sp>
        <p:nvSpPr>
          <p:cNvPr id="61" name="Google Shape;61;p14"/>
          <p:cNvSpPr txBox="1">
            <a:spLocks noGrp="1"/>
          </p:cNvSpPr>
          <p:nvPr>
            <p:ph type="ctrTitle"/>
          </p:nvPr>
        </p:nvSpPr>
        <p:spPr>
          <a:xfrm>
            <a:off x="311700" y="-47950"/>
            <a:ext cx="8520600" cy="708300"/>
          </a:xfrm>
          <a:prstGeom prst="rect">
            <a:avLst/>
          </a:prstGeom>
        </p:spPr>
        <p:txBody>
          <a:bodyPr spcFirstLastPara="1" wrap="square" lIns="91425" tIns="91425" rIns="91425" bIns="91425" anchor="b" anchorCtr="0">
            <a:normAutofit fontScale="90000"/>
          </a:bodyPr>
          <a:lstStyle/>
          <a:p>
            <a:pPr marL="0" lvl="0" indent="0" algn="ctr" rtl="0">
              <a:spcBef>
                <a:spcPts val="0"/>
              </a:spcBef>
              <a:spcAft>
                <a:spcPts val="0"/>
              </a:spcAft>
              <a:buNone/>
            </a:pPr>
            <a:r>
              <a:rPr lang="en-GB" sz="3600" b="1">
                <a:latin typeface="Times New Roman"/>
                <a:ea typeface="Times New Roman"/>
                <a:cs typeface="Times New Roman"/>
                <a:sym typeface="Times New Roman"/>
              </a:rPr>
              <a:t>Table of contents</a:t>
            </a:r>
            <a:endParaRPr sz="3600" b="1">
              <a:latin typeface="Times New Roman"/>
              <a:ea typeface="Times New Roman"/>
              <a:cs typeface="Times New Roman"/>
              <a:sym typeface="Times New Roman"/>
            </a:endParaRPr>
          </a:p>
        </p:txBody>
      </p:sp>
      <p:sp>
        <p:nvSpPr>
          <p:cNvPr id="62" name="Google Shape;62;p14"/>
          <p:cNvSpPr txBox="1">
            <a:spLocks noGrp="1"/>
          </p:cNvSpPr>
          <p:nvPr>
            <p:ph type="subTitle" idx="1"/>
          </p:nvPr>
        </p:nvSpPr>
        <p:spPr>
          <a:xfrm>
            <a:off x="311700" y="660350"/>
            <a:ext cx="8520600" cy="4058405"/>
          </a:xfrm>
          <a:prstGeom prst="rect">
            <a:avLst/>
          </a:prstGeom>
        </p:spPr>
        <p:txBody>
          <a:bodyPr spcFirstLastPara="1" wrap="square" lIns="91425" tIns="91425" rIns="91425" bIns="91425" anchor="t" anchorCtr="0">
            <a:noAutofit/>
          </a:bodyPr>
          <a:lstStyle/>
          <a:p>
            <a:pPr marL="0" lvl="0" indent="0" algn="just" rtl="0">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Slide 3: Introduction</a:t>
            </a:r>
            <a:endParaRPr sz="1200" dirty="0">
              <a:solidFill>
                <a:schemeClr val="dk1"/>
              </a:solidFill>
              <a:latin typeface="Times New Roman"/>
              <a:ea typeface="Times New Roman"/>
              <a:cs typeface="Times New Roman"/>
              <a:sym typeface="Times New Roman"/>
            </a:endParaRPr>
          </a:p>
          <a:p>
            <a:pPr marL="0" lvl="0" indent="0" algn="just" rtl="0">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Slide 4: Definition of Culture</a:t>
            </a:r>
            <a:endParaRPr sz="1200" dirty="0">
              <a:solidFill>
                <a:schemeClr val="dk1"/>
              </a:solidFill>
              <a:latin typeface="Times New Roman"/>
              <a:ea typeface="Times New Roman"/>
              <a:cs typeface="Times New Roman"/>
              <a:sym typeface="Times New Roman"/>
            </a:endParaRPr>
          </a:p>
          <a:p>
            <a:pPr marL="0" lvl="0" indent="0" algn="just" rtl="0">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Slide 5: Cultural Elements</a:t>
            </a:r>
            <a:endParaRPr sz="1200" dirty="0">
              <a:solidFill>
                <a:schemeClr val="dk1"/>
              </a:solidFill>
              <a:latin typeface="Times New Roman"/>
              <a:ea typeface="Times New Roman"/>
              <a:cs typeface="Times New Roman"/>
              <a:sym typeface="Times New Roman"/>
            </a:endParaRPr>
          </a:p>
          <a:p>
            <a:pPr marL="0" lvl="0" indent="0" algn="just" rtl="0">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Slide 6: Theoretical application to assess the impact of Culture</a:t>
            </a:r>
            <a:endParaRPr sz="1200" dirty="0">
              <a:solidFill>
                <a:schemeClr val="dk1"/>
              </a:solidFill>
              <a:latin typeface="Times New Roman"/>
              <a:ea typeface="Times New Roman"/>
              <a:cs typeface="Times New Roman"/>
              <a:sym typeface="Times New Roman"/>
            </a:endParaRPr>
          </a:p>
          <a:p>
            <a:pPr marL="0" lvl="0" indent="0" algn="just" rtl="0">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Slide 7:  Theoretical application to assess the impact of Culture</a:t>
            </a:r>
            <a:endParaRPr sz="1200" dirty="0">
              <a:solidFill>
                <a:schemeClr val="dk1"/>
              </a:solidFill>
              <a:latin typeface="Times New Roman"/>
              <a:ea typeface="Times New Roman"/>
              <a:cs typeface="Times New Roman"/>
              <a:sym typeface="Times New Roman"/>
            </a:endParaRPr>
          </a:p>
          <a:p>
            <a:pPr marL="0" lvl="0" indent="0" algn="just" rtl="0">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Slide 8: Chinese Cultural elements to overcome</a:t>
            </a:r>
            <a:endParaRPr sz="1200" dirty="0">
              <a:solidFill>
                <a:schemeClr val="dk1"/>
              </a:solidFill>
              <a:latin typeface="Times New Roman"/>
              <a:ea typeface="Times New Roman"/>
              <a:cs typeface="Times New Roman"/>
              <a:sym typeface="Times New Roman"/>
            </a:endParaRPr>
          </a:p>
          <a:p>
            <a:pPr marL="0" lvl="0" indent="0" algn="just" rtl="0">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Slide 9: Chinese Cultural elements to overcome</a:t>
            </a:r>
            <a:endParaRPr sz="1200" dirty="0">
              <a:solidFill>
                <a:schemeClr val="dk1"/>
              </a:solidFill>
              <a:latin typeface="Times New Roman"/>
              <a:ea typeface="Times New Roman"/>
              <a:cs typeface="Times New Roman"/>
              <a:sym typeface="Times New Roman"/>
            </a:endParaRPr>
          </a:p>
          <a:p>
            <a:pPr marL="0" lvl="0" indent="0" algn="just" rtl="0">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Slide 10: Negotiation Strategies to achieve deal </a:t>
            </a:r>
            <a:endParaRPr sz="1200" dirty="0">
              <a:solidFill>
                <a:schemeClr val="dk1"/>
              </a:solidFill>
              <a:latin typeface="Times New Roman"/>
              <a:ea typeface="Times New Roman"/>
              <a:cs typeface="Times New Roman"/>
              <a:sym typeface="Times New Roman"/>
            </a:endParaRPr>
          </a:p>
          <a:p>
            <a:pPr marL="0" lvl="0" indent="0" algn="just" rtl="0">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Slide 11: Negotiation Strategies to achieve deal </a:t>
            </a:r>
            <a:endParaRPr sz="1200" dirty="0">
              <a:solidFill>
                <a:schemeClr val="dk1"/>
              </a:solidFill>
              <a:latin typeface="Times New Roman"/>
              <a:ea typeface="Times New Roman"/>
              <a:cs typeface="Times New Roman"/>
              <a:sym typeface="Times New Roman"/>
            </a:endParaRPr>
          </a:p>
          <a:p>
            <a:pPr marL="0" lvl="0" indent="0" algn="just" rtl="0">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Slide 12: Conclusion</a:t>
            </a:r>
            <a:endParaRPr sz="1200" dirty="0">
              <a:solidFill>
                <a:schemeClr val="dk1"/>
              </a:solidFill>
              <a:latin typeface="Times New Roman"/>
              <a:ea typeface="Times New Roman"/>
              <a:cs typeface="Times New Roman"/>
              <a:sym typeface="Times New Roman"/>
            </a:endParaRPr>
          </a:p>
          <a:p>
            <a:pPr marL="0" lvl="0" indent="0" algn="just" rtl="0">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Slide 13: References</a:t>
            </a:r>
            <a:endParaRPr sz="1200" dirty="0">
              <a:solidFill>
                <a:schemeClr val="dk1"/>
              </a:solidFill>
              <a:latin typeface="Times New Roman"/>
              <a:ea typeface="Times New Roman"/>
              <a:cs typeface="Times New Roman"/>
              <a:sym typeface="Times New Roman"/>
            </a:endParaRPr>
          </a:p>
          <a:p>
            <a:pPr marL="0" lvl="0" indent="0" algn="just" rtl="0">
              <a:spcBef>
                <a:spcPts val="1200"/>
              </a:spcBef>
              <a:spcAft>
                <a:spcPts val="0"/>
              </a:spcAft>
              <a:buNone/>
            </a:pPr>
            <a:r>
              <a:rPr lang="en-GB" sz="1200" dirty="0">
                <a:solidFill>
                  <a:schemeClr val="dk1"/>
                </a:solidFill>
                <a:latin typeface="Times New Roman"/>
                <a:ea typeface="Times New Roman"/>
                <a:cs typeface="Times New Roman"/>
                <a:sym typeface="Times New Roman"/>
              </a:rPr>
              <a:t>Slide 14: Thank you  </a:t>
            </a:r>
            <a:endParaRPr sz="1200" dirty="0">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10000"/>
            <a:lum/>
          </a:blip>
          <a:srcRect/>
          <a:stretch>
            <a:fillRect t="-1000" b="-1000"/>
          </a:stretch>
        </a:blipFill>
        <a:effectLst/>
      </p:bgPr>
    </p:bg>
    <p:spTree>
      <p:nvGrpSpPr>
        <p:cNvPr id="1" name="Shape 66"/>
        <p:cNvGrpSpPr/>
        <p:nvPr/>
      </p:nvGrpSpPr>
      <p:grpSpPr>
        <a:xfrm>
          <a:off x="0" y="0"/>
          <a:ext cx="0" cy="0"/>
          <a:chOff x="0" y="0"/>
          <a:chExt cx="0" cy="0"/>
        </a:xfrm>
      </p:grpSpPr>
      <p:sp>
        <p:nvSpPr>
          <p:cNvPr id="67" name="Google Shape;67;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dirty="0">
                <a:latin typeface="Times New Roman"/>
                <a:ea typeface="Times New Roman"/>
                <a:cs typeface="Times New Roman"/>
                <a:sym typeface="Times New Roman"/>
              </a:rPr>
              <a:t>Introduction </a:t>
            </a:r>
            <a:endParaRPr b="1" dirty="0">
              <a:latin typeface="Times New Roman"/>
              <a:ea typeface="Times New Roman"/>
              <a:cs typeface="Times New Roman"/>
              <a:sym typeface="Times New Roman"/>
            </a:endParaRPr>
          </a:p>
        </p:txBody>
      </p:sp>
      <p:sp>
        <p:nvSpPr>
          <p:cNvPr id="68" name="Google Shape;68;p15"/>
          <p:cNvSpPr txBox="1">
            <a:spLocks noGrp="1"/>
          </p:cNvSpPr>
          <p:nvPr>
            <p:ph type="body" idx="1"/>
          </p:nvPr>
        </p:nvSpPr>
        <p:spPr>
          <a:xfrm>
            <a:off x="311700" y="1152475"/>
            <a:ext cx="8168400" cy="3416400"/>
          </a:xfrm>
          <a:prstGeom prst="rect">
            <a:avLst/>
          </a:prstGeom>
        </p:spPr>
        <p:txBody>
          <a:bodyPr spcFirstLastPara="1" wrap="square" lIns="91425" tIns="91425" rIns="91425" bIns="91425" anchor="t" anchorCtr="0">
            <a:normAutofit/>
          </a:bodyPr>
          <a:lstStyle/>
          <a:p>
            <a:pPr marL="457200" lvl="0" indent="-228600" algn="just" rtl="0">
              <a:lnSpc>
                <a:spcPct val="150000"/>
              </a:lnSpc>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a:t>
            </a:r>
            <a:r>
              <a:rPr lang="en-GB" sz="700" dirty="0">
                <a:solidFill>
                  <a:schemeClr val="dk1"/>
                </a:solidFill>
                <a:latin typeface="Times New Roman"/>
                <a:ea typeface="Times New Roman"/>
                <a:cs typeface="Times New Roman"/>
                <a:sym typeface="Times New Roman"/>
              </a:rPr>
              <a:t>      </a:t>
            </a:r>
            <a:r>
              <a:rPr lang="en-GB" sz="1200" dirty="0">
                <a:solidFill>
                  <a:schemeClr val="dk1"/>
                </a:solidFill>
                <a:latin typeface="Times New Roman"/>
                <a:ea typeface="Times New Roman"/>
                <a:cs typeface="Times New Roman"/>
                <a:sym typeface="Times New Roman"/>
              </a:rPr>
              <a:t>Growing innovation advancement and low-cost production are the backbone of Chinese companies to lead with global competitors (Atkinson, 2024)</a:t>
            </a:r>
            <a:endParaRPr sz="1200" dirty="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a:t>
            </a:r>
            <a:r>
              <a:rPr lang="en-GB" sz="700" dirty="0">
                <a:solidFill>
                  <a:schemeClr val="dk1"/>
                </a:solidFill>
                <a:latin typeface="Times New Roman"/>
                <a:ea typeface="Times New Roman"/>
                <a:cs typeface="Times New Roman"/>
                <a:sym typeface="Times New Roman"/>
              </a:rPr>
              <a:t>      </a:t>
            </a:r>
            <a:r>
              <a:rPr lang="en-GB" sz="1200" dirty="0">
                <a:solidFill>
                  <a:schemeClr val="dk1"/>
                </a:solidFill>
                <a:latin typeface="Times New Roman"/>
                <a:ea typeface="Times New Roman"/>
                <a:cs typeface="Times New Roman"/>
                <a:sym typeface="Times New Roman"/>
              </a:rPr>
              <a:t>This presentation is going to examine the value of cultural awareness and adaptability in cross-cultural negotiations.</a:t>
            </a:r>
            <a:endParaRPr sz="1200" dirty="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a:t>
            </a:r>
            <a:r>
              <a:rPr lang="en-GB" sz="700" dirty="0">
                <a:solidFill>
                  <a:schemeClr val="dk1"/>
                </a:solidFill>
                <a:latin typeface="Times New Roman"/>
                <a:ea typeface="Times New Roman"/>
                <a:cs typeface="Times New Roman"/>
                <a:sym typeface="Times New Roman"/>
              </a:rPr>
              <a:t>      </a:t>
            </a:r>
            <a:r>
              <a:rPr lang="en-GB" sz="1200" dirty="0">
                <a:solidFill>
                  <a:schemeClr val="dk1"/>
                </a:solidFill>
                <a:latin typeface="Times New Roman"/>
                <a:ea typeface="Times New Roman"/>
                <a:cs typeface="Times New Roman"/>
                <a:sym typeface="Times New Roman"/>
              </a:rPr>
              <a:t>This presentation will capture norms and strategic outlook of cross-cultural negotiation with applicable theories by highlighting a partnership engagement between a UK firm and a Chinese firm. </a:t>
            </a:r>
            <a:endParaRPr sz="1200" dirty="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a:t>
            </a:r>
            <a:r>
              <a:rPr lang="en-GB" sz="700" dirty="0">
                <a:solidFill>
                  <a:schemeClr val="dk1"/>
                </a:solidFill>
                <a:latin typeface="Times New Roman"/>
                <a:ea typeface="Times New Roman"/>
                <a:cs typeface="Times New Roman"/>
                <a:sym typeface="Times New Roman"/>
              </a:rPr>
              <a:t>      </a:t>
            </a:r>
            <a:r>
              <a:rPr lang="en-GB" sz="1200" dirty="0">
                <a:solidFill>
                  <a:schemeClr val="dk1"/>
                </a:solidFill>
                <a:latin typeface="Times New Roman"/>
                <a:ea typeface="Times New Roman"/>
                <a:cs typeface="Times New Roman"/>
                <a:sym typeface="Times New Roman"/>
              </a:rPr>
              <a:t>A theoretical application of cross-cultural theory wills trying to introduce in this presentation to add theoretical insights into evidence-based evaluation. </a:t>
            </a:r>
            <a:endParaRPr sz="1200" dirty="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sz="2200" b="1">
                <a:latin typeface="Times New Roman"/>
                <a:ea typeface="Times New Roman"/>
                <a:cs typeface="Times New Roman"/>
                <a:sym typeface="Times New Roman"/>
              </a:rPr>
              <a:t>Definition of culture </a:t>
            </a:r>
            <a:endParaRPr sz="3800" b="1"/>
          </a:p>
        </p:txBody>
      </p:sp>
      <p:sp>
        <p:nvSpPr>
          <p:cNvPr id="74" name="Google Shape;74;p16"/>
          <p:cNvSpPr txBox="1">
            <a:spLocks noGrp="1"/>
          </p:cNvSpPr>
          <p:nvPr>
            <p:ph type="body" idx="1"/>
          </p:nvPr>
        </p:nvSpPr>
        <p:spPr>
          <a:xfrm>
            <a:off x="5620650" y="1152475"/>
            <a:ext cx="2578200" cy="3444600"/>
          </a:xfrm>
          <a:prstGeom prst="rect">
            <a:avLst/>
          </a:prstGeom>
        </p:spPr>
        <p:txBody>
          <a:bodyPr spcFirstLastPara="1" wrap="square" lIns="91425" tIns="91425" rIns="91425" bIns="91425" anchor="t" anchorCtr="0">
            <a:normAutofit lnSpcReduction="10000"/>
          </a:bodyPr>
          <a:lstStyle/>
          <a:p>
            <a:pPr marL="457200" lvl="0" indent="-22860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t>
            </a:r>
            <a:r>
              <a:rPr lang="en-GB" sz="700">
                <a:solidFill>
                  <a:schemeClr val="dk1"/>
                </a:solidFill>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Culture lines up with the way of life by fostering general beliefs and customs.</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t>
            </a:r>
            <a:r>
              <a:rPr lang="en-GB" sz="700">
                <a:solidFill>
                  <a:schemeClr val="dk1"/>
                </a:solidFill>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According to Edward B Tylor, culture is neither biologically inherited nor innate, as culture is a complex approach which includes beliefs, knowledge, law, morals and communication habits acquired by people (Tylor, 2021)</a:t>
            </a:r>
            <a:endParaRPr sz="120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a:p>
        </p:txBody>
      </p:sp>
      <p:grpSp>
        <p:nvGrpSpPr>
          <p:cNvPr id="75" name="Google Shape;75;p16"/>
          <p:cNvGrpSpPr/>
          <p:nvPr/>
        </p:nvGrpSpPr>
        <p:grpSpPr>
          <a:xfrm>
            <a:off x="721963" y="902257"/>
            <a:ext cx="3339000" cy="3339000"/>
            <a:chOff x="2902488" y="902232"/>
            <a:chExt cx="3339000" cy="3339000"/>
          </a:xfrm>
        </p:grpSpPr>
        <p:sp>
          <p:nvSpPr>
            <p:cNvPr id="76" name="Google Shape;76;p16"/>
            <p:cNvSpPr/>
            <p:nvPr/>
          </p:nvSpPr>
          <p:spPr>
            <a:xfrm rot="-5400000">
              <a:off x="2902488" y="902232"/>
              <a:ext cx="3339000" cy="3339000"/>
            </a:xfrm>
            <a:prstGeom prst="ellipse">
              <a:avLst/>
            </a:prstGeom>
            <a:noFill/>
            <a:ln w="19050" cap="flat" cmpd="sng">
              <a:solidFill>
                <a:srgbClr val="1D7E75"/>
              </a:solidFill>
              <a:prstDash val="dash"/>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16"/>
            <p:cNvSpPr/>
            <p:nvPr/>
          </p:nvSpPr>
          <p:spPr>
            <a:xfrm>
              <a:off x="3123875" y="1123625"/>
              <a:ext cx="2896500" cy="2896200"/>
            </a:xfrm>
            <a:prstGeom prst="pie">
              <a:avLst>
                <a:gd name="adj1" fmla="val 2689583"/>
                <a:gd name="adj2" fmla="val 13510993"/>
              </a:avLst>
            </a:prstGeom>
            <a:solidFill>
              <a:srgbClr val="83E3D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 name="Google Shape;78;p16"/>
          <p:cNvGrpSpPr/>
          <p:nvPr/>
        </p:nvGrpSpPr>
        <p:grpSpPr>
          <a:xfrm>
            <a:off x="1483513" y="1663807"/>
            <a:ext cx="1815900" cy="1815900"/>
            <a:chOff x="3664038" y="1663782"/>
            <a:chExt cx="1815900" cy="1815900"/>
          </a:xfrm>
        </p:grpSpPr>
        <p:sp>
          <p:nvSpPr>
            <p:cNvPr id="79" name="Google Shape;79;p16"/>
            <p:cNvSpPr/>
            <p:nvPr/>
          </p:nvSpPr>
          <p:spPr>
            <a:xfrm>
              <a:off x="3664038" y="1663782"/>
              <a:ext cx="1815900" cy="1815900"/>
            </a:xfrm>
            <a:prstGeom prst="ellipse">
              <a:avLst/>
            </a:prstGeom>
            <a:solidFill>
              <a:srgbClr val="1B786F"/>
            </a:solidFill>
            <a:ln>
              <a:noFill/>
            </a:ln>
            <a:effectLst>
              <a:outerShdw blurRad="228600" dist="50800" dir="5400000" algn="tl" rotWithShape="0">
                <a:srgbClr val="000000">
                  <a:alpha val="549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16"/>
            <p:cNvSpPr txBox="1"/>
            <p:nvPr/>
          </p:nvSpPr>
          <p:spPr>
            <a:xfrm>
              <a:off x="3899988" y="2158482"/>
              <a:ext cx="1344000" cy="826500"/>
            </a:xfrm>
            <a:prstGeom prst="rect">
              <a:avLst/>
            </a:prstGeom>
            <a:noFill/>
            <a:ln>
              <a:noFill/>
            </a:ln>
          </p:spPr>
          <p:txBody>
            <a:bodyPr spcFirstLastPara="1" wrap="square" lIns="91425" tIns="91425" rIns="91425" bIns="91425" anchor="ctr" anchorCtr="0">
              <a:noAutofit/>
            </a:bodyPr>
            <a:lstStyle/>
            <a:p>
              <a:pPr marL="0" lvl="0" indent="0" algn="ctr" rtl="0">
                <a:lnSpc>
                  <a:spcPct val="115000"/>
                </a:lnSpc>
                <a:spcBef>
                  <a:spcPts val="0"/>
                </a:spcBef>
                <a:spcAft>
                  <a:spcPts val="0"/>
                </a:spcAft>
                <a:buNone/>
              </a:pPr>
              <a:r>
                <a:rPr lang="en-GB" b="1">
                  <a:solidFill>
                    <a:srgbClr val="FFFFFF"/>
                  </a:solidFill>
                  <a:latin typeface="Times New Roman"/>
                  <a:ea typeface="Times New Roman"/>
                  <a:cs typeface="Times New Roman"/>
                  <a:sym typeface="Times New Roman"/>
                </a:rPr>
                <a:t>Concept of culture </a:t>
              </a:r>
              <a:endParaRPr b="1">
                <a:solidFill>
                  <a:srgbClr val="FFFFFF"/>
                </a:solidFill>
                <a:latin typeface="Times New Roman"/>
                <a:ea typeface="Times New Roman"/>
                <a:cs typeface="Times New Roman"/>
                <a:sym typeface="Times New Roman"/>
              </a:endParaRPr>
            </a:p>
          </p:txBody>
        </p:sp>
      </p:grpSp>
      <p:grpSp>
        <p:nvGrpSpPr>
          <p:cNvPr id="81" name="Google Shape;81;p16"/>
          <p:cNvGrpSpPr/>
          <p:nvPr/>
        </p:nvGrpSpPr>
        <p:grpSpPr>
          <a:xfrm>
            <a:off x="643896" y="551925"/>
            <a:ext cx="2079775" cy="1068600"/>
            <a:chOff x="2055105" y="551921"/>
            <a:chExt cx="1186206" cy="1068600"/>
          </a:xfrm>
        </p:grpSpPr>
        <p:sp>
          <p:nvSpPr>
            <p:cNvPr id="82" name="Google Shape;82;p16"/>
            <p:cNvSpPr/>
            <p:nvPr/>
          </p:nvSpPr>
          <p:spPr>
            <a:xfrm>
              <a:off x="2055105" y="551921"/>
              <a:ext cx="1068600" cy="1068600"/>
            </a:xfrm>
            <a:prstGeom prst="ellipse">
              <a:avLst/>
            </a:prstGeom>
            <a:solidFill>
              <a:srgbClr val="155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16"/>
            <p:cNvSpPr txBox="1"/>
            <p:nvPr/>
          </p:nvSpPr>
          <p:spPr>
            <a:xfrm>
              <a:off x="2055112" y="635921"/>
              <a:ext cx="1186200" cy="900600"/>
            </a:xfrm>
            <a:prstGeom prst="rect">
              <a:avLst/>
            </a:prstGeom>
            <a:noFill/>
            <a:ln>
              <a:noFill/>
            </a:ln>
          </p:spPr>
          <p:txBody>
            <a:bodyPr spcFirstLastPara="1" wrap="square" lIns="91425" tIns="91425" rIns="91425" bIns="91425" anchor="ctr" anchorCtr="0">
              <a:noAutofit/>
            </a:bodyPr>
            <a:lstStyle/>
            <a:p>
              <a:pPr marL="457200" lvl="0" indent="-228600" algn="just" rtl="0">
                <a:lnSpc>
                  <a:spcPct val="150000"/>
                </a:lnSpc>
                <a:spcBef>
                  <a:spcPts val="1200"/>
                </a:spcBef>
                <a:spcAft>
                  <a:spcPts val="1200"/>
                </a:spcAft>
                <a:buClr>
                  <a:schemeClr val="dk1"/>
                </a:buClr>
                <a:buSzPts val="1100"/>
                <a:buFont typeface="Arial"/>
                <a:buNone/>
              </a:pPr>
              <a:r>
                <a:rPr lang="en-GB" sz="1100" b="1">
                  <a:solidFill>
                    <a:schemeClr val="lt1"/>
                  </a:solidFill>
                  <a:latin typeface="Times New Roman"/>
                  <a:ea typeface="Times New Roman"/>
                  <a:cs typeface="Times New Roman"/>
                  <a:sym typeface="Times New Roman"/>
                </a:rPr>
                <a:t>A </a:t>
              </a:r>
              <a:r>
                <a:rPr lang="en-GB" sz="1200" b="1">
                  <a:solidFill>
                    <a:schemeClr val="lt1"/>
                  </a:solidFill>
                  <a:latin typeface="Times New Roman"/>
                  <a:ea typeface="Times New Roman"/>
                  <a:cs typeface="Times New Roman"/>
                  <a:sym typeface="Times New Roman"/>
                </a:rPr>
                <a:t>complex approach </a:t>
              </a:r>
              <a:endParaRPr sz="700" b="1">
                <a:solidFill>
                  <a:schemeClr val="lt1"/>
                </a:solidFill>
                <a:latin typeface="Times New Roman"/>
                <a:ea typeface="Times New Roman"/>
                <a:cs typeface="Times New Roman"/>
                <a:sym typeface="Times New Roman"/>
              </a:endParaRPr>
            </a:p>
          </p:txBody>
        </p:sp>
      </p:grpSp>
      <p:grpSp>
        <p:nvGrpSpPr>
          <p:cNvPr id="84" name="Google Shape;84;p16"/>
          <p:cNvGrpSpPr/>
          <p:nvPr/>
        </p:nvGrpSpPr>
        <p:grpSpPr>
          <a:xfrm>
            <a:off x="2610865" y="3054700"/>
            <a:ext cx="1676099" cy="1068600"/>
            <a:chOff x="5214448" y="3234278"/>
            <a:chExt cx="1068600" cy="1068600"/>
          </a:xfrm>
        </p:grpSpPr>
        <p:sp>
          <p:nvSpPr>
            <p:cNvPr id="85" name="Google Shape;85;p16"/>
            <p:cNvSpPr/>
            <p:nvPr/>
          </p:nvSpPr>
          <p:spPr>
            <a:xfrm>
              <a:off x="5214448" y="3234278"/>
              <a:ext cx="1068600" cy="1068600"/>
            </a:xfrm>
            <a:prstGeom prst="ellipse">
              <a:avLst/>
            </a:prstGeom>
            <a:solidFill>
              <a:srgbClr val="155B5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100"/>
            </a:p>
          </p:txBody>
        </p:sp>
        <p:sp>
          <p:nvSpPr>
            <p:cNvPr id="86" name="Google Shape;86;p16"/>
            <p:cNvSpPr txBox="1"/>
            <p:nvPr/>
          </p:nvSpPr>
          <p:spPr>
            <a:xfrm>
              <a:off x="5367375" y="3402503"/>
              <a:ext cx="762600" cy="732300"/>
            </a:xfrm>
            <a:prstGeom prst="rect">
              <a:avLst/>
            </a:prstGeom>
            <a:noFill/>
            <a:ln>
              <a:noFill/>
            </a:ln>
          </p:spPr>
          <p:txBody>
            <a:bodyPr spcFirstLastPara="1" wrap="square" lIns="91425" tIns="91425" rIns="91425" bIns="91425" anchor="ctr" anchorCtr="0">
              <a:noAutofit/>
            </a:bodyPr>
            <a:lstStyle/>
            <a:p>
              <a:pPr marL="457200" lvl="0" indent="-228600" rtl="0">
                <a:lnSpc>
                  <a:spcPct val="150000"/>
                </a:lnSpc>
                <a:spcBef>
                  <a:spcPts val="1200"/>
                </a:spcBef>
                <a:spcAft>
                  <a:spcPts val="0"/>
                </a:spcAft>
                <a:buClr>
                  <a:schemeClr val="dk1"/>
                </a:buClr>
                <a:buSzPts val="1100"/>
                <a:buFont typeface="Arial"/>
                <a:buNone/>
              </a:pPr>
              <a:r>
                <a:rPr lang="en-GB" sz="1100" b="1" dirty="0">
                  <a:solidFill>
                    <a:schemeClr val="lt1"/>
                  </a:solidFill>
                  <a:latin typeface="Times New Roman"/>
                  <a:ea typeface="Times New Roman"/>
                  <a:cs typeface="Times New Roman"/>
                  <a:sym typeface="Times New Roman"/>
                </a:rPr>
                <a:t>Edward B Tylor</a:t>
              </a:r>
              <a:endParaRPr sz="1100" b="1" dirty="0">
                <a:solidFill>
                  <a:schemeClr val="lt1"/>
                </a:solidFill>
                <a:latin typeface="Times New Roman"/>
                <a:ea typeface="Times New Roman"/>
                <a:cs typeface="Times New Roman"/>
                <a:sym typeface="Times New Roman"/>
              </a:endParaRPr>
            </a:p>
            <a:p>
              <a:pPr marL="0" lvl="0" indent="0" algn="just" rtl="0">
                <a:lnSpc>
                  <a:spcPct val="115000"/>
                </a:lnSpc>
                <a:spcBef>
                  <a:spcPts val="1200"/>
                </a:spcBef>
                <a:spcAft>
                  <a:spcPts val="0"/>
                </a:spcAft>
                <a:buNone/>
              </a:pPr>
              <a:endParaRPr sz="1100" dirty="0">
                <a:solidFill>
                  <a:srgbClr val="FFFFFF"/>
                </a:solidFill>
                <a:latin typeface="Times New Roman"/>
                <a:ea typeface="Times New Roman"/>
                <a:cs typeface="Times New Roman"/>
                <a:sym typeface="Times New Roman"/>
              </a:endParaRPr>
            </a:p>
          </p:txBody>
        </p:sp>
      </p:grpSp>
      <p:sp>
        <p:nvSpPr>
          <p:cNvPr id="87" name="Google Shape;87;p16"/>
          <p:cNvSpPr txBox="1"/>
          <p:nvPr/>
        </p:nvSpPr>
        <p:spPr>
          <a:xfrm>
            <a:off x="56175" y="4305584"/>
            <a:ext cx="40611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200"/>
              </a:spcBef>
              <a:spcAft>
                <a:spcPts val="1200"/>
              </a:spcAft>
              <a:buNone/>
            </a:pPr>
            <a:r>
              <a:rPr lang="en-GB" sz="1200" dirty="0">
                <a:solidFill>
                  <a:schemeClr val="dk1"/>
                </a:solidFill>
                <a:latin typeface="Times New Roman"/>
                <a:ea typeface="Times New Roman"/>
                <a:cs typeface="Times New Roman"/>
                <a:sym typeface="Times New Roman"/>
              </a:rPr>
              <a:t>(Source: Self prepared)</a:t>
            </a:r>
            <a:endParaRPr sz="1200" dirty="0">
              <a:solidFill>
                <a:schemeClr val="dk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a:latin typeface="Times New Roman"/>
                <a:ea typeface="Times New Roman"/>
                <a:cs typeface="Times New Roman"/>
                <a:sym typeface="Times New Roman"/>
              </a:rPr>
              <a:t>Cultural elements  </a:t>
            </a:r>
            <a:endParaRPr b="1">
              <a:latin typeface="Times New Roman"/>
              <a:ea typeface="Times New Roman"/>
              <a:cs typeface="Times New Roman"/>
              <a:sym typeface="Times New Roman"/>
            </a:endParaRPr>
          </a:p>
        </p:txBody>
      </p:sp>
      <p:sp>
        <p:nvSpPr>
          <p:cNvPr id="93" name="Google Shape;93;p17"/>
          <p:cNvSpPr txBox="1">
            <a:spLocks noGrp="1"/>
          </p:cNvSpPr>
          <p:nvPr>
            <p:ph type="body" idx="1"/>
          </p:nvPr>
        </p:nvSpPr>
        <p:spPr>
          <a:xfrm>
            <a:off x="311700" y="1152475"/>
            <a:ext cx="4090500" cy="3416400"/>
          </a:xfrm>
          <a:prstGeom prst="rect">
            <a:avLst/>
          </a:prstGeom>
        </p:spPr>
        <p:txBody>
          <a:bodyPr spcFirstLastPara="1" wrap="square" lIns="91425" tIns="91425" rIns="91425" bIns="91425" anchor="t" anchorCtr="0">
            <a:normAutofit/>
          </a:bodyPr>
          <a:lstStyle/>
          <a:p>
            <a:pPr marL="457200" lvl="0" indent="-22860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t>
            </a:r>
            <a:r>
              <a:rPr lang="en-GB" sz="700">
                <a:solidFill>
                  <a:schemeClr val="dk1"/>
                </a:solidFill>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Major elements of culture: Language; belief system; economy; traditions and customs; social organisation; knowledge and education; government and art (Tylor, 2021)</a:t>
            </a:r>
            <a:endParaRPr sz="120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t>
            </a:r>
            <a:r>
              <a:rPr lang="en-GB" sz="700">
                <a:solidFill>
                  <a:schemeClr val="dk1"/>
                </a:solidFill>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On the contrary,</a:t>
            </a:r>
            <a:r>
              <a:rPr lang="en-GB" sz="1200" i="1">
                <a:solidFill>
                  <a:schemeClr val="dk1"/>
                </a:solidFill>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Novia (2023) points out that, cultural elements consist of </a:t>
            </a:r>
            <a:r>
              <a:rPr lang="en-GB" sz="1200" i="1">
                <a:solidFill>
                  <a:schemeClr val="dk1"/>
                </a:solidFill>
                <a:latin typeface="Times New Roman"/>
                <a:ea typeface="Times New Roman"/>
                <a:cs typeface="Times New Roman"/>
                <a:sym typeface="Times New Roman"/>
              </a:rPr>
              <a:t>social organisation; religion; language; arts </a:t>
            </a:r>
            <a:r>
              <a:rPr lang="en-GB" sz="1200">
                <a:solidFill>
                  <a:schemeClr val="dk1"/>
                </a:solidFill>
                <a:latin typeface="Times New Roman"/>
                <a:ea typeface="Times New Roman"/>
                <a:cs typeface="Times New Roman"/>
                <a:sym typeface="Times New Roman"/>
              </a:rPr>
              <a:t>and </a:t>
            </a:r>
            <a:r>
              <a:rPr lang="en-GB" sz="1200" i="1">
                <a:solidFill>
                  <a:schemeClr val="dk1"/>
                </a:solidFill>
                <a:latin typeface="Times New Roman"/>
                <a:ea typeface="Times New Roman"/>
                <a:cs typeface="Times New Roman"/>
                <a:sym typeface="Times New Roman"/>
              </a:rPr>
              <a:t>literature; history; economy; customs </a:t>
            </a:r>
            <a:r>
              <a:rPr lang="en-GB" sz="1200">
                <a:solidFill>
                  <a:schemeClr val="dk1"/>
                </a:solidFill>
                <a:latin typeface="Times New Roman"/>
                <a:ea typeface="Times New Roman"/>
                <a:cs typeface="Times New Roman"/>
                <a:sym typeface="Times New Roman"/>
              </a:rPr>
              <a:t>and </a:t>
            </a:r>
            <a:r>
              <a:rPr lang="en-GB" sz="1200" i="1">
                <a:solidFill>
                  <a:schemeClr val="dk1"/>
                </a:solidFill>
                <a:latin typeface="Times New Roman"/>
                <a:ea typeface="Times New Roman"/>
                <a:cs typeface="Times New Roman"/>
                <a:sym typeface="Times New Roman"/>
              </a:rPr>
              <a:t>traditions and government.</a:t>
            </a:r>
            <a:endParaRPr sz="1200" i="1">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t>
            </a:r>
            <a:r>
              <a:rPr lang="en-GB" sz="700">
                <a:solidFill>
                  <a:schemeClr val="dk1"/>
                </a:solidFill>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Develop consumer relations, and shape communication to influence employee engagement.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1200"/>
              </a:spcBef>
              <a:spcAft>
                <a:spcPts val="1200"/>
              </a:spcAft>
              <a:buNone/>
            </a:pPr>
            <a:endParaRPr/>
          </a:p>
        </p:txBody>
      </p:sp>
      <p:graphicFrame>
        <p:nvGraphicFramePr>
          <p:cNvPr id="2" name="Diagram 1"/>
          <p:cNvGraphicFramePr/>
          <p:nvPr>
            <p:extLst>
              <p:ext uri="{D42A27DB-BD31-4B8C-83A1-F6EECF244321}">
                <p14:modId xmlns:p14="http://schemas.microsoft.com/office/powerpoint/2010/main" val="1902826455"/>
              </p:ext>
            </p:extLst>
          </p:nvPr>
        </p:nvGraphicFramePr>
        <p:xfrm>
          <a:off x="5306433" y="1070441"/>
          <a:ext cx="3082329" cy="2924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6217575" y="4227130"/>
            <a:ext cx="1858201" cy="415498"/>
          </a:xfrm>
          <a:prstGeom prst="rect">
            <a:avLst/>
          </a:prstGeom>
        </p:spPr>
        <p:txBody>
          <a:bodyPr wrap="none">
            <a:spAutoFit/>
          </a:bodyPr>
          <a:lstStyle/>
          <a:p>
            <a:pPr lvl="0" algn="ctr">
              <a:lnSpc>
                <a:spcPct val="150000"/>
              </a:lnSpc>
              <a:spcBef>
                <a:spcPts val="1200"/>
              </a:spcBef>
              <a:spcAft>
                <a:spcPts val="1200"/>
              </a:spcAft>
            </a:pPr>
            <a:r>
              <a:rPr lang="en-GB" dirty="0">
                <a:solidFill>
                  <a:schemeClr val="dk1"/>
                </a:solidFill>
                <a:latin typeface="Times New Roman"/>
                <a:ea typeface="Times New Roman"/>
                <a:cs typeface="Times New Roman"/>
                <a:sym typeface="Times New Roman"/>
              </a:rPr>
              <a:t>(Source: Self prepared)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7"/>
        <p:cNvGrpSpPr/>
        <p:nvPr/>
      </p:nvGrpSpPr>
      <p:grpSpPr>
        <a:xfrm>
          <a:off x="0" y="0"/>
          <a:ext cx="0" cy="0"/>
          <a:chOff x="0" y="0"/>
          <a:chExt cx="0" cy="0"/>
        </a:xfrm>
      </p:grpSpPr>
      <p:sp>
        <p:nvSpPr>
          <p:cNvPr id="98" name="Google Shape;98;p18"/>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lnSpc>
                <a:spcPct val="115000"/>
              </a:lnSpc>
              <a:spcBef>
                <a:spcPts val="2400"/>
              </a:spcBef>
              <a:spcAft>
                <a:spcPts val="0"/>
              </a:spcAft>
              <a:buClr>
                <a:schemeClr val="dk1"/>
              </a:buClr>
              <a:buSzPts val="1100"/>
              <a:buFont typeface="Arial"/>
              <a:buNone/>
            </a:pPr>
            <a:r>
              <a:rPr lang="en-GB" sz="2200" b="1" dirty="0">
                <a:latin typeface="Times New Roman"/>
                <a:ea typeface="Times New Roman"/>
                <a:cs typeface="Times New Roman"/>
                <a:sym typeface="Times New Roman"/>
              </a:rPr>
              <a:t>Theoretical application to assess the impact of culture </a:t>
            </a:r>
            <a:endParaRPr sz="2200" b="1" dirty="0">
              <a:latin typeface="Times New Roman"/>
              <a:ea typeface="Times New Roman"/>
              <a:cs typeface="Times New Roman"/>
              <a:sym typeface="Times New Roman"/>
            </a:endParaRPr>
          </a:p>
          <a:p>
            <a:pPr marL="0" lvl="0" indent="0" algn="ctr" rtl="0">
              <a:spcBef>
                <a:spcPts val="600"/>
              </a:spcBef>
              <a:spcAft>
                <a:spcPts val="0"/>
              </a:spcAft>
              <a:buNone/>
            </a:pPr>
            <a:endParaRPr sz="2200" b="1" dirty="0">
              <a:latin typeface="Times New Roman"/>
              <a:ea typeface="Times New Roman"/>
              <a:cs typeface="Times New Roman"/>
              <a:sym typeface="Times New Roman"/>
            </a:endParaRPr>
          </a:p>
        </p:txBody>
      </p:sp>
      <p:sp>
        <p:nvSpPr>
          <p:cNvPr id="99" name="Google Shape;99;p18"/>
          <p:cNvSpPr txBox="1">
            <a:spLocks noGrp="1"/>
          </p:cNvSpPr>
          <p:nvPr>
            <p:ph type="body" idx="1"/>
          </p:nvPr>
        </p:nvSpPr>
        <p:spPr>
          <a:xfrm>
            <a:off x="4502750" y="1152475"/>
            <a:ext cx="4329600" cy="3416400"/>
          </a:xfrm>
          <a:prstGeom prst="rect">
            <a:avLst/>
          </a:prstGeom>
        </p:spPr>
        <p:txBody>
          <a:bodyPr spcFirstLastPara="1" wrap="square" lIns="91425" tIns="91425" rIns="91425" bIns="91425" anchor="t" anchorCtr="0">
            <a:normAutofit/>
          </a:bodyPr>
          <a:lstStyle/>
          <a:p>
            <a:pPr marL="457200" lvl="0" indent="-228600" algn="l" rtl="0">
              <a:lnSpc>
                <a:spcPct val="150000"/>
              </a:lnSpc>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a:t>
            </a:r>
            <a:r>
              <a:rPr lang="en-GB" sz="700" dirty="0">
                <a:solidFill>
                  <a:schemeClr val="dk1"/>
                </a:solidFill>
                <a:latin typeface="Times New Roman"/>
                <a:ea typeface="Times New Roman"/>
                <a:cs typeface="Times New Roman"/>
                <a:sym typeface="Times New Roman"/>
              </a:rPr>
              <a:t>      </a:t>
            </a:r>
            <a:r>
              <a:rPr lang="en-GB" sz="1200" dirty="0">
                <a:solidFill>
                  <a:schemeClr val="dk1"/>
                </a:solidFill>
                <a:latin typeface="Times New Roman"/>
                <a:ea typeface="Times New Roman"/>
                <a:cs typeface="Times New Roman"/>
                <a:sym typeface="Times New Roman"/>
              </a:rPr>
              <a:t>The cultural dimension model of Trompenaars outlines four organisational culture types and seven cultural dimensions (</a:t>
            </a:r>
            <a:r>
              <a:rPr lang="en-GB" sz="1200" dirty="0" err="1">
                <a:solidFill>
                  <a:schemeClr val="dk1"/>
                </a:solidFill>
                <a:latin typeface="Times New Roman"/>
                <a:ea typeface="Times New Roman"/>
                <a:cs typeface="Times New Roman"/>
                <a:sym typeface="Times New Roman"/>
              </a:rPr>
              <a:t>Bai</a:t>
            </a:r>
            <a:r>
              <a:rPr lang="en-GB" sz="1200" dirty="0">
                <a:solidFill>
                  <a:schemeClr val="dk1"/>
                </a:solidFill>
                <a:latin typeface="Times New Roman"/>
                <a:ea typeface="Times New Roman"/>
                <a:cs typeface="Times New Roman"/>
                <a:sym typeface="Times New Roman"/>
              </a:rPr>
              <a:t>, 2025)</a:t>
            </a:r>
            <a:endParaRPr sz="1200" dirty="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a:t>
            </a:r>
            <a:r>
              <a:rPr lang="en-GB" sz="700" dirty="0">
                <a:solidFill>
                  <a:schemeClr val="dk1"/>
                </a:solidFill>
                <a:latin typeface="Times New Roman"/>
                <a:ea typeface="Times New Roman"/>
                <a:cs typeface="Times New Roman"/>
                <a:sym typeface="Times New Roman"/>
              </a:rPr>
              <a:t>      </a:t>
            </a:r>
            <a:r>
              <a:rPr lang="en-GB" sz="1200" dirty="0">
                <a:solidFill>
                  <a:schemeClr val="dk1"/>
                </a:solidFill>
                <a:latin typeface="Times New Roman"/>
                <a:ea typeface="Times New Roman"/>
                <a:cs typeface="Times New Roman"/>
                <a:sym typeface="Times New Roman"/>
              </a:rPr>
              <a:t>In China, communication is formally regulated through an indirect approach wherein, UK communication style is structured with a direct mode </a:t>
            </a:r>
            <a:endParaRPr sz="1200" dirty="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dirty="0"/>
          </a:p>
        </p:txBody>
      </p:sp>
      <p:graphicFrame>
        <p:nvGraphicFramePr>
          <p:cNvPr id="2" name="Diagram 1"/>
          <p:cNvGraphicFramePr/>
          <p:nvPr>
            <p:extLst>
              <p:ext uri="{D42A27DB-BD31-4B8C-83A1-F6EECF244321}">
                <p14:modId xmlns:p14="http://schemas.microsoft.com/office/powerpoint/2010/main" val="4189653049"/>
              </p:ext>
            </p:extLst>
          </p:nvPr>
        </p:nvGraphicFramePr>
        <p:xfrm>
          <a:off x="275672" y="1388763"/>
          <a:ext cx="4012333" cy="31837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1883660" y="4183439"/>
            <a:ext cx="1858201" cy="415498"/>
          </a:xfrm>
          <a:prstGeom prst="rect">
            <a:avLst/>
          </a:prstGeom>
        </p:spPr>
        <p:txBody>
          <a:bodyPr wrap="none">
            <a:spAutoFit/>
          </a:bodyPr>
          <a:lstStyle/>
          <a:p>
            <a:pPr lvl="0" algn="ctr">
              <a:lnSpc>
                <a:spcPct val="150000"/>
              </a:lnSpc>
              <a:spcBef>
                <a:spcPts val="1200"/>
              </a:spcBef>
              <a:spcAft>
                <a:spcPts val="1200"/>
              </a:spcAft>
            </a:pPr>
            <a:r>
              <a:rPr lang="en-GB" dirty="0">
                <a:solidFill>
                  <a:schemeClr val="dk1"/>
                </a:solidFill>
                <a:latin typeface="Times New Roman"/>
                <a:ea typeface="Times New Roman"/>
                <a:cs typeface="Times New Roman"/>
                <a:sym typeface="Times New Roman"/>
              </a:rPr>
              <a:t>(Source: Self prepared)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lnSpc>
                <a:spcPct val="115000"/>
              </a:lnSpc>
              <a:spcBef>
                <a:spcPts val="2400"/>
              </a:spcBef>
              <a:spcAft>
                <a:spcPts val="0"/>
              </a:spcAft>
              <a:buClr>
                <a:schemeClr val="dk1"/>
              </a:buClr>
              <a:buSzPct val="50000"/>
              <a:buFont typeface="Arial"/>
              <a:buNone/>
            </a:pPr>
            <a:r>
              <a:rPr lang="en-GB" sz="2200" b="1">
                <a:latin typeface="Times New Roman"/>
                <a:ea typeface="Times New Roman"/>
                <a:cs typeface="Times New Roman"/>
                <a:sym typeface="Times New Roman"/>
              </a:rPr>
              <a:t>Theoretical application to assess the impact of culture </a:t>
            </a:r>
            <a:endParaRPr sz="2200" b="1">
              <a:latin typeface="Times New Roman"/>
              <a:ea typeface="Times New Roman"/>
              <a:cs typeface="Times New Roman"/>
              <a:sym typeface="Times New Roman"/>
            </a:endParaRPr>
          </a:p>
          <a:p>
            <a:pPr marL="0" lvl="0" indent="0" algn="l" rtl="0">
              <a:spcBef>
                <a:spcPts val="600"/>
              </a:spcBef>
              <a:spcAft>
                <a:spcPts val="0"/>
              </a:spcAft>
              <a:buNone/>
            </a:pPr>
            <a:endParaRPr/>
          </a:p>
        </p:txBody>
      </p:sp>
      <p:sp>
        <p:nvSpPr>
          <p:cNvPr id="105" name="Google Shape;105;p19"/>
          <p:cNvSpPr txBox="1">
            <a:spLocks noGrp="1"/>
          </p:cNvSpPr>
          <p:nvPr>
            <p:ph type="body" idx="1"/>
          </p:nvPr>
        </p:nvSpPr>
        <p:spPr>
          <a:xfrm>
            <a:off x="311700" y="1152475"/>
            <a:ext cx="3504600" cy="3416400"/>
          </a:xfrm>
          <a:prstGeom prst="rect">
            <a:avLst/>
          </a:prstGeom>
        </p:spPr>
        <p:txBody>
          <a:bodyPr spcFirstLastPara="1" wrap="square" lIns="91425" tIns="91425" rIns="91425" bIns="91425" anchor="t" anchorCtr="0">
            <a:normAutofit fontScale="85000" lnSpcReduction="10000"/>
          </a:bodyPr>
          <a:lstStyle/>
          <a:p>
            <a:pPr marL="457200" lvl="0" indent="-228600" algn="just" rtl="0">
              <a:lnSpc>
                <a:spcPct val="150000"/>
              </a:lnSpc>
              <a:spcBef>
                <a:spcPts val="1200"/>
              </a:spcBef>
              <a:spcAft>
                <a:spcPts val="0"/>
              </a:spcAft>
              <a:buClr>
                <a:schemeClr val="dk1"/>
              </a:buClr>
              <a:buSzPct val="91666"/>
              <a:buFont typeface="Arial"/>
              <a:buNone/>
            </a:pPr>
            <a:r>
              <a:rPr lang="en-GB" sz="1200" dirty="0">
                <a:solidFill>
                  <a:schemeClr val="dk1"/>
                </a:solidFill>
                <a:latin typeface="Times New Roman"/>
                <a:ea typeface="Times New Roman"/>
                <a:cs typeface="Times New Roman"/>
                <a:sym typeface="Times New Roman"/>
              </a:rPr>
              <a:t>●</a:t>
            </a:r>
            <a:r>
              <a:rPr lang="en-GB" sz="700" dirty="0">
                <a:solidFill>
                  <a:schemeClr val="dk1"/>
                </a:solidFill>
                <a:latin typeface="Times New Roman"/>
                <a:ea typeface="Times New Roman"/>
                <a:cs typeface="Times New Roman"/>
                <a:sym typeface="Times New Roman"/>
              </a:rPr>
              <a:t>      </a:t>
            </a:r>
            <a:r>
              <a:rPr lang="en-GB" sz="1200" dirty="0">
                <a:solidFill>
                  <a:schemeClr val="dk1"/>
                </a:solidFill>
                <a:latin typeface="Times New Roman"/>
                <a:ea typeface="Times New Roman"/>
                <a:cs typeface="Times New Roman"/>
                <a:sym typeface="Times New Roman"/>
              </a:rPr>
              <a:t>Application of the Cultural dimension model of Trompenaars highlights cross cultural communication styles from different cultures including the UK and China (</a:t>
            </a:r>
            <a:r>
              <a:rPr lang="en-GB" sz="1200" dirty="0" err="1">
                <a:solidFill>
                  <a:schemeClr val="dk1"/>
                </a:solidFill>
                <a:latin typeface="Times New Roman"/>
                <a:ea typeface="Times New Roman"/>
                <a:cs typeface="Times New Roman"/>
                <a:sym typeface="Times New Roman"/>
              </a:rPr>
              <a:t>Bojadjiev</a:t>
            </a:r>
            <a:r>
              <a:rPr lang="en-GB" sz="1200" dirty="0">
                <a:solidFill>
                  <a:schemeClr val="dk1"/>
                </a:solidFill>
                <a:latin typeface="Times New Roman"/>
                <a:ea typeface="Times New Roman"/>
                <a:cs typeface="Times New Roman"/>
                <a:sym typeface="Times New Roman"/>
              </a:rPr>
              <a:t> </a:t>
            </a:r>
            <a:r>
              <a:rPr lang="en-GB" sz="1200" i="1" dirty="0">
                <a:solidFill>
                  <a:schemeClr val="dk1"/>
                </a:solidFill>
                <a:latin typeface="Times New Roman"/>
                <a:ea typeface="Times New Roman"/>
                <a:cs typeface="Times New Roman"/>
                <a:sym typeface="Times New Roman"/>
              </a:rPr>
              <a:t>et al. </a:t>
            </a:r>
            <a:r>
              <a:rPr lang="en-GB" sz="1200" dirty="0">
                <a:solidFill>
                  <a:schemeClr val="dk1"/>
                </a:solidFill>
                <a:latin typeface="Times New Roman"/>
                <a:ea typeface="Times New Roman"/>
                <a:cs typeface="Times New Roman"/>
                <a:sym typeface="Times New Roman"/>
              </a:rPr>
              <a:t>2023)</a:t>
            </a:r>
            <a:endParaRPr sz="1200" dirty="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ct val="91666"/>
              <a:buFont typeface="Arial"/>
              <a:buNone/>
            </a:pPr>
            <a:r>
              <a:rPr lang="en-GB" sz="1200" dirty="0">
                <a:solidFill>
                  <a:schemeClr val="dk1"/>
                </a:solidFill>
                <a:latin typeface="Times New Roman"/>
                <a:ea typeface="Times New Roman"/>
                <a:cs typeface="Times New Roman"/>
                <a:sym typeface="Times New Roman"/>
              </a:rPr>
              <a:t>●</a:t>
            </a:r>
            <a:r>
              <a:rPr lang="en-GB" sz="700" dirty="0">
                <a:solidFill>
                  <a:schemeClr val="dk1"/>
                </a:solidFill>
                <a:latin typeface="Times New Roman"/>
                <a:ea typeface="Times New Roman"/>
                <a:cs typeface="Times New Roman"/>
                <a:sym typeface="Times New Roman"/>
              </a:rPr>
              <a:t>      </a:t>
            </a:r>
            <a:r>
              <a:rPr lang="en-GB" sz="1200" dirty="0">
                <a:solidFill>
                  <a:schemeClr val="dk1"/>
                </a:solidFill>
                <a:latin typeface="Times New Roman"/>
                <a:ea typeface="Times New Roman"/>
                <a:cs typeface="Times New Roman"/>
                <a:sym typeface="Times New Roman"/>
              </a:rPr>
              <a:t>The UK is universalism through applying rules across different situations whereas, organisational cultural policies are fair to equal treatment of individuals (Trompenaars Hampden-Turner, 2021)</a:t>
            </a:r>
            <a:endParaRPr sz="1200" dirty="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ct val="91666"/>
              <a:buFont typeface="Arial"/>
              <a:buNone/>
            </a:pPr>
            <a:r>
              <a:rPr lang="en-GB" sz="1200" dirty="0">
                <a:solidFill>
                  <a:schemeClr val="dk1"/>
                </a:solidFill>
                <a:latin typeface="Times New Roman"/>
                <a:ea typeface="Times New Roman"/>
                <a:cs typeface="Times New Roman"/>
                <a:sym typeface="Times New Roman"/>
              </a:rPr>
              <a:t>●</a:t>
            </a:r>
            <a:r>
              <a:rPr lang="en-GB" sz="700" dirty="0">
                <a:solidFill>
                  <a:schemeClr val="dk1"/>
                </a:solidFill>
                <a:latin typeface="Times New Roman"/>
                <a:ea typeface="Times New Roman"/>
                <a:cs typeface="Times New Roman"/>
                <a:sym typeface="Times New Roman"/>
              </a:rPr>
              <a:t>      </a:t>
            </a:r>
            <a:r>
              <a:rPr lang="en-GB" sz="1200" dirty="0">
                <a:solidFill>
                  <a:schemeClr val="dk1"/>
                </a:solidFill>
                <a:latin typeface="Times New Roman"/>
                <a:ea typeface="Times New Roman"/>
                <a:cs typeface="Times New Roman"/>
                <a:sym typeface="Times New Roman"/>
              </a:rPr>
              <a:t>China follow the particularism rule wherein, this country's culture prioritise its own beliefs over any formal agreement (Trompenaars Hampden-Turner, 2021)</a:t>
            </a:r>
            <a:endParaRPr sz="1200" dirty="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dirty="0"/>
          </a:p>
        </p:txBody>
      </p:sp>
      <p:pic>
        <p:nvPicPr>
          <p:cNvPr id="106" name="Google Shape;106;p19"/>
          <p:cNvPicPr preferRelativeResize="0"/>
          <p:nvPr/>
        </p:nvPicPr>
        <p:blipFill>
          <a:blip r:embed="rId3">
            <a:alphaModFix/>
          </a:blip>
          <a:stretch>
            <a:fillRect/>
          </a:stretch>
        </p:blipFill>
        <p:spPr>
          <a:xfrm>
            <a:off x="3968700" y="1170125"/>
            <a:ext cx="5022899" cy="2618320"/>
          </a:xfrm>
          <a:prstGeom prst="rect">
            <a:avLst/>
          </a:prstGeom>
          <a:noFill/>
          <a:ln>
            <a:noFill/>
          </a:ln>
        </p:spPr>
      </p:pic>
      <p:sp>
        <p:nvSpPr>
          <p:cNvPr id="107" name="Google Shape;107;p19"/>
          <p:cNvSpPr txBox="1"/>
          <p:nvPr/>
        </p:nvSpPr>
        <p:spPr>
          <a:xfrm>
            <a:off x="5246100" y="3940850"/>
            <a:ext cx="3586200" cy="369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200"/>
              </a:spcBef>
              <a:spcAft>
                <a:spcPts val="1200"/>
              </a:spcAft>
              <a:buNone/>
            </a:pPr>
            <a:r>
              <a:rPr lang="en-GB" sz="1200" dirty="0">
                <a:solidFill>
                  <a:schemeClr val="dk1"/>
                </a:solidFill>
                <a:latin typeface="Times New Roman"/>
                <a:ea typeface="Times New Roman"/>
                <a:cs typeface="Times New Roman"/>
                <a:sym typeface="Times New Roman"/>
              </a:rPr>
              <a:t>(Source: Trompenaars Hampden-Turner, 2021)</a:t>
            </a:r>
            <a:endParaRPr sz="1200" dirty="0">
              <a:solidFill>
                <a:schemeClr val="dk1"/>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a:latin typeface="Times New Roman"/>
                <a:ea typeface="Times New Roman"/>
                <a:cs typeface="Times New Roman"/>
                <a:sym typeface="Times New Roman"/>
              </a:rPr>
              <a:t>Chinese Cultural elements to overcome</a:t>
            </a:r>
            <a:endParaRPr b="1">
              <a:latin typeface="Times New Roman"/>
              <a:ea typeface="Times New Roman"/>
              <a:cs typeface="Times New Roman"/>
              <a:sym typeface="Times New Roman"/>
            </a:endParaRPr>
          </a:p>
        </p:txBody>
      </p:sp>
      <p:sp>
        <p:nvSpPr>
          <p:cNvPr id="113" name="Google Shape;113;p20"/>
          <p:cNvSpPr txBox="1">
            <a:spLocks noGrp="1"/>
          </p:cNvSpPr>
          <p:nvPr>
            <p:ph type="body" idx="1"/>
          </p:nvPr>
        </p:nvSpPr>
        <p:spPr>
          <a:xfrm>
            <a:off x="4502750" y="1152475"/>
            <a:ext cx="4329600" cy="3416400"/>
          </a:xfrm>
          <a:prstGeom prst="rect">
            <a:avLst/>
          </a:prstGeom>
        </p:spPr>
        <p:txBody>
          <a:bodyPr spcFirstLastPara="1" wrap="square" lIns="91425" tIns="91425" rIns="91425" bIns="91425" anchor="t" anchorCtr="0">
            <a:normAutofit/>
          </a:bodyPr>
          <a:lstStyle/>
          <a:p>
            <a:pPr marL="457200" lvl="0" indent="-228600" algn="just" rtl="0">
              <a:lnSpc>
                <a:spcPct val="150000"/>
              </a:lnSpc>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a:t>
            </a:r>
            <a:r>
              <a:rPr lang="en-GB" sz="700" dirty="0">
                <a:solidFill>
                  <a:schemeClr val="dk1"/>
                </a:solidFill>
                <a:latin typeface="Times New Roman"/>
                <a:ea typeface="Times New Roman"/>
                <a:cs typeface="Times New Roman"/>
                <a:sym typeface="Times New Roman"/>
              </a:rPr>
              <a:t>      </a:t>
            </a:r>
            <a:r>
              <a:rPr lang="en-GB" sz="1200" dirty="0">
                <a:solidFill>
                  <a:schemeClr val="dk1"/>
                </a:solidFill>
                <a:latin typeface="Times New Roman"/>
                <a:ea typeface="Times New Roman"/>
                <a:cs typeface="Times New Roman"/>
                <a:sym typeface="Times New Roman"/>
              </a:rPr>
              <a:t>Chinese cultural elements portray business relationships with equal value of individual stakeholders as a central pillar of corporate ethical decision-making (Nguyen and </a:t>
            </a:r>
            <a:r>
              <a:rPr lang="en-GB" sz="1200" dirty="0" err="1">
                <a:solidFill>
                  <a:schemeClr val="dk1"/>
                </a:solidFill>
                <a:latin typeface="Times New Roman"/>
                <a:ea typeface="Times New Roman"/>
                <a:cs typeface="Times New Roman"/>
                <a:sym typeface="Times New Roman"/>
              </a:rPr>
              <a:t>Yehm</a:t>
            </a:r>
            <a:r>
              <a:rPr lang="en-GB" sz="1200" dirty="0">
                <a:solidFill>
                  <a:schemeClr val="dk1"/>
                </a:solidFill>
                <a:latin typeface="Times New Roman"/>
                <a:ea typeface="Times New Roman"/>
                <a:cs typeface="Times New Roman"/>
                <a:sym typeface="Times New Roman"/>
              </a:rPr>
              <a:t>, 2022)</a:t>
            </a:r>
            <a:endParaRPr sz="1200" dirty="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a:t>
            </a:r>
            <a:r>
              <a:rPr lang="en-GB" sz="700" dirty="0">
                <a:solidFill>
                  <a:schemeClr val="dk1"/>
                </a:solidFill>
                <a:latin typeface="Times New Roman"/>
                <a:ea typeface="Times New Roman"/>
                <a:cs typeface="Times New Roman"/>
                <a:sym typeface="Times New Roman"/>
              </a:rPr>
              <a:t>      </a:t>
            </a:r>
            <a:r>
              <a:rPr lang="en-GB" sz="1200" dirty="0">
                <a:solidFill>
                  <a:schemeClr val="dk1"/>
                </a:solidFill>
                <a:latin typeface="Times New Roman"/>
                <a:ea typeface="Times New Roman"/>
                <a:cs typeface="Times New Roman"/>
                <a:sym typeface="Times New Roman"/>
              </a:rPr>
              <a:t>According to Lau </a:t>
            </a:r>
            <a:r>
              <a:rPr lang="en-GB" sz="1200" i="1" dirty="0">
                <a:solidFill>
                  <a:schemeClr val="dk1"/>
                </a:solidFill>
                <a:latin typeface="Times New Roman"/>
                <a:ea typeface="Times New Roman"/>
                <a:cs typeface="Times New Roman"/>
                <a:sym typeface="Times New Roman"/>
              </a:rPr>
              <a:t>et al. </a:t>
            </a:r>
            <a:r>
              <a:rPr lang="en-GB" sz="1200" dirty="0">
                <a:solidFill>
                  <a:schemeClr val="dk1"/>
                </a:solidFill>
                <a:latin typeface="Times New Roman"/>
                <a:ea typeface="Times New Roman"/>
                <a:cs typeface="Times New Roman"/>
                <a:sym typeface="Times New Roman"/>
              </a:rPr>
              <a:t>(2023), cultural harmony maintains a mediator role between leadership effectiveness and transformational leadership, on the basis of Confucianism perspective. </a:t>
            </a:r>
            <a:endParaRPr sz="1200" dirty="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dirty="0"/>
          </a:p>
        </p:txBody>
      </p:sp>
      <p:graphicFrame>
        <p:nvGraphicFramePr>
          <p:cNvPr id="2" name="Diagram 1"/>
          <p:cNvGraphicFramePr/>
          <p:nvPr>
            <p:extLst>
              <p:ext uri="{D42A27DB-BD31-4B8C-83A1-F6EECF244321}">
                <p14:modId xmlns:p14="http://schemas.microsoft.com/office/powerpoint/2010/main" val="2123803934"/>
              </p:ext>
            </p:extLst>
          </p:nvPr>
        </p:nvGraphicFramePr>
        <p:xfrm>
          <a:off x="1305542" y="1089166"/>
          <a:ext cx="3257095" cy="28342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1995107" y="3949377"/>
            <a:ext cx="1858201" cy="415498"/>
          </a:xfrm>
          <a:prstGeom prst="rect">
            <a:avLst/>
          </a:prstGeom>
        </p:spPr>
        <p:txBody>
          <a:bodyPr wrap="none">
            <a:spAutoFit/>
          </a:bodyPr>
          <a:lstStyle/>
          <a:p>
            <a:pPr lvl="0" algn="ctr">
              <a:lnSpc>
                <a:spcPct val="150000"/>
              </a:lnSpc>
              <a:spcBef>
                <a:spcPts val="1200"/>
              </a:spcBef>
              <a:spcAft>
                <a:spcPts val="1200"/>
              </a:spcAft>
            </a:pPr>
            <a:r>
              <a:rPr lang="en-GB" dirty="0">
                <a:solidFill>
                  <a:schemeClr val="dk1"/>
                </a:solidFill>
                <a:latin typeface="Times New Roman"/>
                <a:ea typeface="Times New Roman"/>
                <a:cs typeface="Times New Roman"/>
                <a:sym typeface="Times New Roman"/>
              </a:rPr>
              <a:t>(Source: Self prepared)</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Clr>
                <a:schemeClr val="dk1"/>
              </a:buClr>
              <a:buSzPct val="39285"/>
              <a:buFont typeface="Arial"/>
              <a:buNone/>
            </a:pPr>
            <a:r>
              <a:rPr lang="en-GB" b="1" dirty="0">
                <a:latin typeface="Times New Roman"/>
                <a:ea typeface="Times New Roman"/>
                <a:cs typeface="Times New Roman"/>
                <a:sym typeface="Times New Roman"/>
              </a:rPr>
              <a:t>Chinese Cultural elements to overcome</a:t>
            </a:r>
            <a:endParaRPr b="1" dirty="0">
              <a:latin typeface="Times New Roman"/>
              <a:ea typeface="Times New Roman"/>
              <a:cs typeface="Times New Roman"/>
              <a:sym typeface="Times New Roman"/>
            </a:endParaRPr>
          </a:p>
          <a:p>
            <a:pPr marL="0" lvl="0" indent="0" algn="ctr" rtl="0">
              <a:spcBef>
                <a:spcPts val="0"/>
              </a:spcBef>
              <a:spcAft>
                <a:spcPts val="0"/>
              </a:spcAft>
              <a:buNone/>
            </a:pPr>
            <a:endParaRPr dirty="0"/>
          </a:p>
        </p:txBody>
      </p:sp>
      <p:sp>
        <p:nvSpPr>
          <p:cNvPr id="119" name="Google Shape;119;p21"/>
          <p:cNvSpPr txBox="1">
            <a:spLocks noGrp="1"/>
          </p:cNvSpPr>
          <p:nvPr>
            <p:ph type="body" idx="1"/>
          </p:nvPr>
        </p:nvSpPr>
        <p:spPr>
          <a:xfrm>
            <a:off x="311700" y="1142352"/>
            <a:ext cx="3861924" cy="3416400"/>
          </a:xfrm>
          <a:prstGeom prst="rect">
            <a:avLst/>
          </a:prstGeom>
        </p:spPr>
        <p:txBody>
          <a:bodyPr spcFirstLastPara="1" wrap="square" lIns="91425" tIns="91425" rIns="91425" bIns="91425" anchor="t" anchorCtr="0">
            <a:noAutofit/>
          </a:bodyPr>
          <a:lstStyle/>
          <a:p>
            <a:pPr lvl="0" algn="just">
              <a:lnSpc>
                <a:spcPct val="150000"/>
              </a:lnSpc>
            </a:pPr>
            <a:r>
              <a:rPr lang="en-IN" sz="1050" dirty="0">
                <a:latin typeface="Times New Roman" pitchFamily="18" charset="0"/>
                <a:cs typeface="Times New Roman" pitchFamily="18" charset="0"/>
              </a:rPr>
              <a:t>A UK-based professional service network, PwC (PricewaterhouseCoopers) involved in a  partnership bonding with a Chinese real estate company, </a:t>
            </a:r>
            <a:r>
              <a:rPr lang="en-IN" sz="1050" dirty="0" err="1">
                <a:latin typeface="Times New Roman" pitchFamily="18" charset="0"/>
                <a:cs typeface="Times New Roman" pitchFamily="18" charset="0"/>
              </a:rPr>
              <a:t>Evergrande</a:t>
            </a:r>
            <a:r>
              <a:rPr lang="en-IN" sz="1050" dirty="0">
                <a:latin typeface="Times New Roman" pitchFamily="18" charset="0"/>
                <a:cs typeface="Times New Roman" pitchFamily="18" charset="0"/>
              </a:rPr>
              <a:t> Group (PWC, 2024)</a:t>
            </a:r>
          </a:p>
          <a:p>
            <a:pPr lvl="0" algn="just">
              <a:lnSpc>
                <a:spcPct val="150000"/>
              </a:lnSpc>
            </a:pPr>
            <a:r>
              <a:rPr lang="en-IN" sz="1050" dirty="0">
                <a:latin typeface="Times New Roman" pitchFamily="18" charset="0"/>
                <a:cs typeface="Times New Roman" pitchFamily="18" charset="0"/>
              </a:rPr>
              <a:t>UK score only 35, a  lower ranking of power distance index (The Culture Factor, 2023)</a:t>
            </a:r>
          </a:p>
          <a:p>
            <a:pPr lvl="0" algn="just">
              <a:lnSpc>
                <a:spcPct val="150000"/>
              </a:lnSpc>
            </a:pPr>
            <a:r>
              <a:rPr lang="en-IN" sz="1050" dirty="0">
                <a:latin typeface="Times New Roman" pitchFamily="18" charset="0"/>
                <a:cs typeface="Times New Roman" pitchFamily="18" charset="0"/>
              </a:rPr>
              <a:t>China score 80, a higher ranking of power distance index (The Culture Factor, 2023)</a:t>
            </a:r>
          </a:p>
          <a:p>
            <a:pPr lvl="0" algn="just">
              <a:lnSpc>
                <a:spcPct val="150000"/>
              </a:lnSpc>
            </a:pPr>
            <a:r>
              <a:rPr lang="en-IN" sz="1050" dirty="0">
                <a:latin typeface="Times New Roman" pitchFamily="18" charset="0"/>
                <a:cs typeface="Times New Roman" pitchFamily="18" charset="0"/>
              </a:rPr>
              <a:t>The major criteria of this partnership are to audit the financial statements of </a:t>
            </a:r>
            <a:r>
              <a:rPr lang="en-IN" sz="1050" dirty="0" err="1">
                <a:latin typeface="Times New Roman" pitchFamily="18" charset="0"/>
                <a:cs typeface="Times New Roman" pitchFamily="18" charset="0"/>
              </a:rPr>
              <a:t>Evergrande</a:t>
            </a:r>
            <a:r>
              <a:rPr lang="en-IN" sz="1050" dirty="0">
                <a:latin typeface="Times New Roman" pitchFamily="18" charset="0"/>
                <a:cs typeface="Times New Roman" pitchFamily="18" charset="0"/>
              </a:rPr>
              <a:t> group which comes on regulatory security for financial misconduct and audit failure (The Economic Times, 2024)</a:t>
            </a:r>
          </a:p>
          <a:p>
            <a:pPr lvl="0" algn="just">
              <a:lnSpc>
                <a:spcPct val="150000"/>
              </a:lnSpc>
            </a:pPr>
            <a:r>
              <a:rPr lang="en-IN" sz="1050" dirty="0">
                <a:latin typeface="Times New Roman" pitchFamily="18" charset="0"/>
                <a:cs typeface="Times New Roman" pitchFamily="18" charset="0"/>
              </a:rPr>
              <a:t>As Chinese culture prioritise workplace ethics and regulatory norms greater than the UK, hence, inadequate business regulation of PwC resulted in a £44.7 million fine (International Accounting Bulletin, 2025)</a:t>
            </a:r>
          </a:p>
          <a:p>
            <a:pPr marL="0" lvl="0" indent="0" algn="just" rtl="0">
              <a:lnSpc>
                <a:spcPct val="150000"/>
              </a:lnSpc>
              <a:spcBef>
                <a:spcPts val="1200"/>
              </a:spcBef>
              <a:spcAft>
                <a:spcPts val="1200"/>
              </a:spcAft>
              <a:buNone/>
            </a:pPr>
            <a:endParaRPr sz="1050" dirty="0">
              <a:latin typeface="Times New Roman" pitchFamily="18" charset="0"/>
              <a:cs typeface="Times New Roman" pitchFamily="18" charset="0"/>
            </a:endParaRPr>
          </a:p>
        </p:txBody>
      </p:sp>
      <p:sp>
        <p:nvSpPr>
          <p:cNvPr id="121" name="Google Shape;121;p21"/>
          <p:cNvSpPr txBox="1"/>
          <p:nvPr/>
        </p:nvSpPr>
        <p:spPr>
          <a:xfrm>
            <a:off x="4841600" y="4149250"/>
            <a:ext cx="3848700" cy="769411"/>
          </a:xfrm>
          <a:prstGeom prst="rect">
            <a:avLst/>
          </a:prstGeom>
          <a:noFill/>
          <a:ln>
            <a:noFill/>
          </a:ln>
        </p:spPr>
        <p:txBody>
          <a:bodyPr spcFirstLastPara="1" wrap="square" lIns="91425" tIns="91425" rIns="91425" bIns="91425" anchor="t" anchorCtr="0">
            <a:spAutoFit/>
          </a:bodyPr>
          <a:lstStyle/>
          <a:p>
            <a:pPr lvl="0" algn="just">
              <a:lnSpc>
                <a:spcPct val="150000"/>
              </a:lnSpc>
              <a:spcBef>
                <a:spcPts val="1200"/>
              </a:spcBef>
              <a:spcAft>
                <a:spcPts val="1200"/>
              </a:spcAft>
            </a:pPr>
            <a:r>
              <a:rPr lang="en-GB" sz="1200" dirty="0">
                <a:solidFill>
                  <a:schemeClr val="dk1"/>
                </a:solidFill>
                <a:latin typeface="Times New Roman"/>
                <a:ea typeface="Times New Roman"/>
                <a:cs typeface="Times New Roman"/>
                <a:sym typeface="Times New Roman"/>
              </a:rPr>
              <a:t>(</a:t>
            </a:r>
            <a:r>
              <a:rPr lang="en-GB" sz="1200" dirty="0" err="1">
                <a:solidFill>
                  <a:schemeClr val="dk1"/>
                </a:solidFill>
                <a:latin typeface="Times New Roman"/>
                <a:ea typeface="Times New Roman"/>
                <a:cs typeface="Times New Roman"/>
                <a:sym typeface="Times New Roman"/>
              </a:rPr>
              <a:t>Source:The</a:t>
            </a:r>
            <a:r>
              <a:rPr lang="en-GB" sz="1200" dirty="0">
                <a:solidFill>
                  <a:schemeClr val="dk1"/>
                </a:solidFill>
                <a:latin typeface="Times New Roman"/>
                <a:ea typeface="Times New Roman"/>
                <a:cs typeface="Times New Roman"/>
                <a:sym typeface="Times New Roman"/>
              </a:rPr>
              <a:t> Culture Factor, 2023)</a:t>
            </a:r>
            <a:endParaRPr sz="1200" dirty="0">
              <a:solidFill>
                <a:schemeClr val="dk1"/>
              </a:solidFill>
              <a:latin typeface="Times New Roman"/>
              <a:ea typeface="Times New Roman"/>
              <a:cs typeface="Times New Roman"/>
              <a:sym typeface="Times New Roman"/>
            </a:endParaRPr>
          </a:p>
        </p:txBody>
      </p:sp>
      <p:pic>
        <p:nvPicPr>
          <p:cNvPr id="6" name="Picture 5"/>
          <p:cNvPicPr/>
          <p:nvPr/>
        </p:nvPicPr>
        <p:blipFill>
          <a:blip r:embed="rId3"/>
          <a:stretch>
            <a:fillRect/>
          </a:stretch>
        </p:blipFill>
        <p:spPr>
          <a:xfrm>
            <a:off x="4173624" y="1346295"/>
            <a:ext cx="4516676" cy="252681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a:latin typeface="Times New Roman"/>
                <a:ea typeface="Times New Roman"/>
                <a:cs typeface="Times New Roman"/>
                <a:sym typeface="Times New Roman"/>
              </a:rPr>
              <a:t>Negotiation Strategies to achieve deal</a:t>
            </a:r>
            <a:endParaRPr b="1">
              <a:latin typeface="Times New Roman"/>
              <a:ea typeface="Times New Roman"/>
              <a:cs typeface="Times New Roman"/>
              <a:sym typeface="Times New Roman"/>
            </a:endParaRPr>
          </a:p>
        </p:txBody>
      </p:sp>
      <p:sp>
        <p:nvSpPr>
          <p:cNvPr id="127" name="Google Shape;127;p22"/>
          <p:cNvSpPr txBox="1">
            <a:spLocks noGrp="1"/>
          </p:cNvSpPr>
          <p:nvPr>
            <p:ph type="body" idx="1"/>
          </p:nvPr>
        </p:nvSpPr>
        <p:spPr>
          <a:xfrm>
            <a:off x="4502750" y="1152475"/>
            <a:ext cx="4329600" cy="3416400"/>
          </a:xfrm>
          <a:prstGeom prst="rect">
            <a:avLst/>
          </a:prstGeom>
        </p:spPr>
        <p:txBody>
          <a:bodyPr spcFirstLastPara="1" wrap="square" lIns="91425" tIns="91425" rIns="91425" bIns="91425" anchor="t" anchorCtr="0">
            <a:normAutofit/>
          </a:bodyPr>
          <a:lstStyle/>
          <a:p>
            <a:pPr marL="457200" lvl="0" indent="-228600" algn="just" rtl="0">
              <a:lnSpc>
                <a:spcPct val="150000"/>
              </a:lnSpc>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a:t>
            </a:r>
            <a:r>
              <a:rPr lang="en-GB" sz="700" dirty="0">
                <a:solidFill>
                  <a:schemeClr val="dk1"/>
                </a:solidFill>
                <a:latin typeface="Times New Roman"/>
                <a:ea typeface="Times New Roman"/>
                <a:cs typeface="Times New Roman"/>
                <a:sym typeface="Times New Roman"/>
              </a:rPr>
              <a:t>      </a:t>
            </a:r>
            <a:r>
              <a:rPr lang="en-GB" sz="1200" dirty="0">
                <a:solidFill>
                  <a:schemeClr val="dk1"/>
                </a:solidFill>
                <a:latin typeface="Times New Roman"/>
                <a:ea typeface="Times New Roman"/>
                <a:cs typeface="Times New Roman"/>
                <a:sym typeface="Times New Roman"/>
              </a:rPr>
              <a:t>A collaborative negotiation strategy equally acknowledges the key perspectives of other parties.</a:t>
            </a:r>
            <a:endParaRPr sz="1200" dirty="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a:t>
            </a:r>
            <a:r>
              <a:rPr lang="en-GB" sz="700" dirty="0">
                <a:solidFill>
                  <a:schemeClr val="dk1"/>
                </a:solidFill>
                <a:latin typeface="Times New Roman"/>
                <a:ea typeface="Times New Roman"/>
                <a:cs typeface="Times New Roman"/>
                <a:sym typeface="Times New Roman"/>
              </a:rPr>
              <a:t>  </a:t>
            </a:r>
            <a:r>
              <a:rPr lang="en-GB" sz="1200" dirty="0">
                <a:solidFill>
                  <a:schemeClr val="dk1"/>
                </a:solidFill>
                <a:latin typeface="Times New Roman"/>
                <a:ea typeface="Times New Roman"/>
                <a:cs typeface="Times New Roman"/>
                <a:sym typeface="Times New Roman"/>
              </a:rPr>
              <a:t>In the collaborative negotiation technique, individual stakeholders foster a partnership mind-set which further leads long long-term effectiveness through increased transparency with operational reliability (</a:t>
            </a:r>
            <a:r>
              <a:rPr lang="en-GB" sz="1200" dirty="0" err="1">
                <a:solidFill>
                  <a:schemeClr val="dk1"/>
                </a:solidFill>
                <a:latin typeface="Times New Roman"/>
                <a:ea typeface="Times New Roman"/>
                <a:cs typeface="Times New Roman"/>
                <a:sym typeface="Times New Roman"/>
              </a:rPr>
              <a:t>Egbumokei</a:t>
            </a:r>
            <a:r>
              <a:rPr lang="en-GB" sz="1200" dirty="0">
                <a:solidFill>
                  <a:schemeClr val="dk1"/>
                </a:solidFill>
                <a:latin typeface="Times New Roman"/>
                <a:ea typeface="Times New Roman"/>
                <a:cs typeface="Times New Roman"/>
                <a:sym typeface="Times New Roman"/>
              </a:rPr>
              <a:t> </a:t>
            </a:r>
            <a:r>
              <a:rPr lang="en-GB" sz="1200" i="1" dirty="0">
                <a:solidFill>
                  <a:schemeClr val="dk1"/>
                </a:solidFill>
                <a:latin typeface="Times New Roman"/>
                <a:ea typeface="Times New Roman"/>
                <a:cs typeface="Times New Roman"/>
                <a:sym typeface="Times New Roman"/>
              </a:rPr>
              <a:t>et al. </a:t>
            </a:r>
            <a:r>
              <a:rPr lang="en-GB" sz="1200" dirty="0">
                <a:solidFill>
                  <a:schemeClr val="dk1"/>
                </a:solidFill>
                <a:latin typeface="Times New Roman"/>
                <a:ea typeface="Times New Roman"/>
                <a:cs typeface="Times New Roman"/>
                <a:sym typeface="Times New Roman"/>
              </a:rPr>
              <a:t>2024)</a:t>
            </a:r>
            <a:endParaRPr sz="1200" dirty="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dirty="0"/>
          </a:p>
        </p:txBody>
      </p:sp>
      <p:graphicFrame>
        <p:nvGraphicFramePr>
          <p:cNvPr id="2" name="Diagram 1"/>
          <p:cNvGraphicFramePr/>
          <p:nvPr>
            <p:extLst>
              <p:ext uri="{D42A27DB-BD31-4B8C-83A1-F6EECF244321}">
                <p14:modId xmlns:p14="http://schemas.microsoft.com/office/powerpoint/2010/main" val="3406590151"/>
              </p:ext>
            </p:extLst>
          </p:nvPr>
        </p:nvGraphicFramePr>
        <p:xfrm>
          <a:off x="712588" y="1407338"/>
          <a:ext cx="3172832" cy="21816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1448060" y="3242530"/>
            <a:ext cx="2774408" cy="415498"/>
          </a:xfrm>
          <a:prstGeom prst="rect">
            <a:avLst/>
          </a:prstGeom>
        </p:spPr>
        <p:txBody>
          <a:bodyPr wrap="square">
            <a:spAutoFit/>
          </a:bodyPr>
          <a:lstStyle/>
          <a:p>
            <a:pPr lvl="0" algn="ctr">
              <a:lnSpc>
                <a:spcPct val="150000"/>
              </a:lnSpc>
              <a:spcBef>
                <a:spcPts val="1200"/>
              </a:spcBef>
              <a:spcAft>
                <a:spcPts val="1200"/>
              </a:spcAft>
            </a:pPr>
            <a:r>
              <a:rPr lang="en-GB" dirty="0">
                <a:solidFill>
                  <a:schemeClr val="dk1"/>
                </a:solidFill>
                <a:latin typeface="Times New Roman"/>
                <a:ea typeface="Times New Roman"/>
                <a:cs typeface="Times New Roman"/>
                <a:sym typeface="Times New Roman"/>
              </a:rPr>
              <a:t>(Source: Self prepared)</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23"/>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Clr>
                <a:schemeClr val="dk1"/>
              </a:buClr>
              <a:buSzPct val="39285"/>
              <a:buFont typeface="Arial"/>
              <a:buNone/>
            </a:pPr>
            <a:r>
              <a:rPr lang="en-GB" b="1">
                <a:latin typeface="Times New Roman"/>
                <a:ea typeface="Times New Roman"/>
                <a:cs typeface="Times New Roman"/>
                <a:sym typeface="Times New Roman"/>
              </a:rPr>
              <a:t>Negotiation Strategies to achieve deal</a:t>
            </a:r>
            <a:endParaRPr b="1">
              <a:latin typeface="Times New Roman"/>
              <a:ea typeface="Times New Roman"/>
              <a:cs typeface="Times New Roman"/>
              <a:sym typeface="Times New Roman"/>
            </a:endParaRPr>
          </a:p>
          <a:p>
            <a:pPr marL="0" lvl="0" indent="0" algn="ctr" rtl="0">
              <a:spcBef>
                <a:spcPts val="0"/>
              </a:spcBef>
              <a:spcAft>
                <a:spcPts val="0"/>
              </a:spcAft>
              <a:buNone/>
            </a:pPr>
            <a:endParaRPr/>
          </a:p>
        </p:txBody>
      </p:sp>
      <p:sp>
        <p:nvSpPr>
          <p:cNvPr id="133" name="Google Shape;133;p23"/>
          <p:cNvSpPr txBox="1">
            <a:spLocks noGrp="1"/>
          </p:cNvSpPr>
          <p:nvPr>
            <p:ph type="body" idx="1"/>
          </p:nvPr>
        </p:nvSpPr>
        <p:spPr>
          <a:xfrm>
            <a:off x="311700" y="1152475"/>
            <a:ext cx="3504600" cy="3416400"/>
          </a:xfrm>
          <a:prstGeom prst="rect">
            <a:avLst/>
          </a:prstGeom>
        </p:spPr>
        <p:txBody>
          <a:bodyPr spcFirstLastPara="1" wrap="square" lIns="91425" tIns="91425" rIns="91425" bIns="91425" anchor="t" anchorCtr="0">
            <a:normAutofit/>
          </a:bodyPr>
          <a:lstStyle/>
          <a:p>
            <a:pPr marL="457200" lvl="0" indent="-228600" algn="just" rtl="0">
              <a:lnSpc>
                <a:spcPct val="150000"/>
              </a:lnSpc>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a:t>
            </a:r>
            <a:r>
              <a:rPr lang="en-GB" sz="700" dirty="0">
                <a:solidFill>
                  <a:schemeClr val="dk1"/>
                </a:solidFill>
                <a:latin typeface="Times New Roman"/>
                <a:ea typeface="Times New Roman"/>
                <a:cs typeface="Times New Roman"/>
                <a:sym typeface="Times New Roman"/>
              </a:rPr>
              <a:t>      </a:t>
            </a:r>
            <a:r>
              <a:rPr lang="en-GB" sz="1200" dirty="0">
                <a:solidFill>
                  <a:schemeClr val="dk1"/>
                </a:solidFill>
                <a:latin typeface="Times New Roman"/>
                <a:ea typeface="Times New Roman"/>
                <a:cs typeface="Times New Roman"/>
                <a:sym typeface="Times New Roman"/>
              </a:rPr>
              <a:t>As per the suggestion of </a:t>
            </a:r>
            <a:r>
              <a:rPr lang="en-GB" sz="1200" dirty="0" err="1">
                <a:solidFill>
                  <a:schemeClr val="dk1"/>
                </a:solidFill>
                <a:latin typeface="Times New Roman"/>
                <a:ea typeface="Times New Roman"/>
                <a:cs typeface="Times New Roman"/>
                <a:sym typeface="Times New Roman"/>
              </a:rPr>
              <a:t>Peleckis</a:t>
            </a:r>
            <a:r>
              <a:rPr lang="en-GB" sz="1200" dirty="0">
                <a:solidFill>
                  <a:schemeClr val="dk1"/>
                </a:solidFill>
                <a:latin typeface="Times New Roman"/>
                <a:ea typeface="Times New Roman"/>
                <a:cs typeface="Times New Roman"/>
                <a:sym typeface="Times New Roman"/>
              </a:rPr>
              <a:t> (2020), strategy preparation model is another kind of negotiation strategy which has been developed based on bargaining power assessment.</a:t>
            </a:r>
            <a:endParaRPr sz="1200" dirty="0">
              <a:solidFill>
                <a:schemeClr val="dk1"/>
              </a:solidFill>
              <a:latin typeface="Times New Roman"/>
              <a:ea typeface="Times New Roman"/>
              <a:cs typeface="Times New Roman"/>
              <a:sym typeface="Times New Roman"/>
            </a:endParaRPr>
          </a:p>
          <a:p>
            <a:pPr marL="457200" lvl="0" indent="-228600" algn="just" rtl="0">
              <a:lnSpc>
                <a:spcPct val="150000"/>
              </a:lnSpc>
              <a:spcBef>
                <a:spcPts val="1200"/>
              </a:spcBef>
              <a:spcAft>
                <a:spcPts val="0"/>
              </a:spcAft>
              <a:buClr>
                <a:schemeClr val="dk1"/>
              </a:buClr>
              <a:buSzPts val="1100"/>
              <a:buFont typeface="Arial"/>
              <a:buNone/>
            </a:pPr>
            <a:r>
              <a:rPr lang="en-GB" sz="1200" dirty="0">
                <a:solidFill>
                  <a:schemeClr val="dk1"/>
                </a:solidFill>
                <a:latin typeface="Times New Roman"/>
                <a:ea typeface="Times New Roman"/>
                <a:cs typeface="Times New Roman"/>
                <a:sym typeface="Times New Roman"/>
              </a:rPr>
              <a:t>●</a:t>
            </a:r>
            <a:r>
              <a:rPr lang="en-GB" sz="700" dirty="0">
                <a:solidFill>
                  <a:schemeClr val="dk1"/>
                </a:solidFill>
                <a:latin typeface="Times New Roman"/>
                <a:ea typeface="Times New Roman"/>
                <a:cs typeface="Times New Roman"/>
                <a:sym typeface="Times New Roman"/>
              </a:rPr>
              <a:t>      </a:t>
            </a:r>
            <a:r>
              <a:rPr lang="en-GB" sz="1200" dirty="0">
                <a:solidFill>
                  <a:schemeClr val="dk1"/>
                </a:solidFill>
                <a:latin typeface="Times New Roman"/>
                <a:ea typeface="Times New Roman"/>
                <a:cs typeface="Times New Roman"/>
                <a:sym typeface="Times New Roman"/>
              </a:rPr>
              <a:t>As a part of an independent systematic unit of core negotiation procedure, this strategy reinforces electronic business negotiations and international business negotiations. </a:t>
            </a:r>
            <a:endParaRPr sz="1200" dirty="0">
              <a:solidFill>
                <a:schemeClr val="dk1"/>
              </a:solidFill>
              <a:latin typeface="Times New Roman"/>
              <a:ea typeface="Times New Roman"/>
              <a:cs typeface="Times New Roman"/>
              <a:sym typeface="Times New Roman"/>
            </a:endParaRPr>
          </a:p>
          <a:p>
            <a:pPr marL="0" lvl="0" indent="0" algn="l" rtl="0">
              <a:spcBef>
                <a:spcPts val="1200"/>
              </a:spcBef>
              <a:spcAft>
                <a:spcPts val="1200"/>
              </a:spcAft>
              <a:buNone/>
            </a:pPr>
            <a:endParaRPr dirty="0"/>
          </a:p>
        </p:txBody>
      </p:sp>
      <p:graphicFrame>
        <p:nvGraphicFramePr>
          <p:cNvPr id="2" name="Diagram 1"/>
          <p:cNvGraphicFramePr/>
          <p:nvPr>
            <p:extLst>
              <p:ext uri="{D42A27DB-BD31-4B8C-83A1-F6EECF244321}">
                <p14:modId xmlns:p14="http://schemas.microsoft.com/office/powerpoint/2010/main" val="3403243222"/>
              </p:ext>
            </p:extLst>
          </p:nvPr>
        </p:nvGraphicFramePr>
        <p:xfrm>
          <a:off x="3951998" y="1008023"/>
          <a:ext cx="4536631" cy="31276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p:cNvSpPr/>
          <p:nvPr/>
        </p:nvSpPr>
        <p:spPr>
          <a:xfrm>
            <a:off x="5783781" y="4074210"/>
            <a:ext cx="1858201" cy="415498"/>
          </a:xfrm>
          <a:prstGeom prst="rect">
            <a:avLst/>
          </a:prstGeom>
        </p:spPr>
        <p:txBody>
          <a:bodyPr wrap="none">
            <a:spAutoFit/>
          </a:bodyPr>
          <a:lstStyle/>
          <a:p>
            <a:pPr lvl="0" algn="ctr">
              <a:lnSpc>
                <a:spcPct val="150000"/>
              </a:lnSpc>
              <a:spcBef>
                <a:spcPts val="1200"/>
              </a:spcBef>
              <a:spcAft>
                <a:spcPts val="1200"/>
              </a:spcAft>
            </a:pPr>
            <a:r>
              <a:rPr lang="en-GB" dirty="0">
                <a:solidFill>
                  <a:schemeClr val="dk1"/>
                </a:solidFill>
                <a:latin typeface="Times New Roman"/>
                <a:ea typeface="Times New Roman"/>
                <a:cs typeface="Times New Roman"/>
                <a:sym typeface="Times New Roman"/>
              </a:rPr>
              <a:t>(Source: Self prepared)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2000"/>
            <a:lum/>
          </a:blip>
          <a:srcRect/>
          <a:stretch>
            <a:fillRect t="-2000" b="-2000"/>
          </a:stretch>
        </a:blipFill>
        <a:effectLst/>
      </p:bgPr>
    </p:bg>
    <p:spTree>
      <p:nvGrpSpPr>
        <p:cNvPr id="1" name="Shape 137"/>
        <p:cNvGrpSpPr/>
        <p:nvPr/>
      </p:nvGrpSpPr>
      <p:grpSpPr>
        <a:xfrm>
          <a:off x="0" y="0"/>
          <a:ext cx="0" cy="0"/>
          <a:chOff x="0" y="0"/>
          <a:chExt cx="0" cy="0"/>
        </a:xfrm>
      </p:grpSpPr>
      <p:sp>
        <p:nvSpPr>
          <p:cNvPr id="138" name="Google Shape;138;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a:latin typeface="Times New Roman"/>
                <a:ea typeface="Times New Roman"/>
                <a:cs typeface="Times New Roman"/>
                <a:sym typeface="Times New Roman"/>
              </a:rPr>
              <a:t>Conclusion </a:t>
            </a:r>
            <a:endParaRPr b="1">
              <a:latin typeface="Times New Roman"/>
              <a:ea typeface="Times New Roman"/>
              <a:cs typeface="Times New Roman"/>
              <a:sym typeface="Times New Roman"/>
            </a:endParaRPr>
          </a:p>
        </p:txBody>
      </p:sp>
      <p:sp>
        <p:nvSpPr>
          <p:cNvPr id="139" name="Google Shape;139;p24"/>
          <p:cNvSpPr txBox="1">
            <a:spLocks noGrp="1"/>
          </p:cNvSpPr>
          <p:nvPr>
            <p:ph type="body" idx="1"/>
          </p:nvPr>
        </p:nvSpPr>
        <p:spPr>
          <a:xfrm>
            <a:off x="941475" y="1152475"/>
            <a:ext cx="7890900" cy="3416400"/>
          </a:xfrm>
          <a:prstGeom prst="rect">
            <a:avLst/>
          </a:prstGeom>
        </p:spPr>
        <p:txBody>
          <a:bodyPr spcFirstLastPara="1" wrap="square" lIns="91425" tIns="91425" rIns="91425" bIns="91425" anchor="t" anchorCtr="0">
            <a:normAutofit/>
          </a:bodyPr>
          <a:lstStyle/>
          <a:p>
            <a:pPr marL="457200" lvl="0" indent="-228600" algn="just" rtl="0">
              <a:lnSpc>
                <a:spcPct val="150000"/>
              </a:lnSpc>
              <a:spcBef>
                <a:spcPts val="1200"/>
              </a:spcBef>
              <a:spcAft>
                <a:spcPts val="0"/>
              </a:spcAft>
              <a:buNone/>
            </a:pPr>
            <a:r>
              <a:rPr lang="en-GB" sz="1200">
                <a:solidFill>
                  <a:schemeClr val="dk1"/>
                </a:solidFill>
                <a:latin typeface="Times New Roman"/>
                <a:ea typeface="Times New Roman"/>
                <a:cs typeface="Times New Roman"/>
                <a:sym typeface="Times New Roman"/>
              </a:rPr>
              <a:t>●</a:t>
            </a:r>
            <a:r>
              <a:rPr lang="en-GB" sz="700">
                <a:solidFill>
                  <a:schemeClr val="dk1"/>
                </a:solidFill>
                <a:latin typeface="Times New Roman"/>
                <a:ea typeface="Times New Roman"/>
                <a:cs typeface="Times New Roman"/>
                <a:sym typeface="Times New Roman"/>
              </a:rPr>
              <a:t>      </a:t>
            </a:r>
            <a:r>
              <a:rPr lang="en-GB" sz="1200">
                <a:solidFill>
                  <a:schemeClr val="dk1"/>
                </a:solidFill>
                <a:latin typeface="Times New Roman"/>
                <a:ea typeface="Times New Roman"/>
                <a:cs typeface="Times New Roman"/>
                <a:sym typeface="Times New Roman"/>
              </a:rPr>
              <a:t>In conclusion, cross cultural negotiation accordingly acted as a bridge to manage communication gaps and lead greater directions to form successful collaborations.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The business partnership between the UK and China comes with several opportunities and complexities which demand respect and the value of cultural differences</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3F3F3"/>
        </a:solidFill>
        <a:effectLst/>
      </p:bgPr>
    </p:bg>
    <p:spTree>
      <p:nvGrpSpPr>
        <p:cNvPr id="1" name="Shape 143"/>
        <p:cNvGrpSpPr/>
        <p:nvPr/>
      </p:nvGrpSpPr>
      <p:grpSpPr>
        <a:xfrm>
          <a:off x="0" y="0"/>
          <a:ext cx="0" cy="0"/>
          <a:chOff x="0" y="0"/>
          <a:chExt cx="0" cy="0"/>
        </a:xfrm>
      </p:grpSpPr>
      <p:sp>
        <p:nvSpPr>
          <p:cNvPr id="144" name="Google Shape;144;p25"/>
          <p:cNvSpPr txBox="1">
            <a:spLocks noGrp="1"/>
          </p:cNvSpPr>
          <p:nvPr>
            <p:ph type="title"/>
          </p:nvPr>
        </p:nvSpPr>
        <p:spPr>
          <a:xfrm>
            <a:off x="385236" y="63943"/>
            <a:ext cx="8520600" cy="941883"/>
          </a:xfrm>
          <a:prstGeom prst="rect">
            <a:avLst/>
          </a:prstGeom>
        </p:spPr>
        <p:txBody>
          <a:bodyPr spcFirstLastPara="1" wrap="square" lIns="91425" tIns="91425" rIns="91425" bIns="91425" anchor="t" anchorCtr="0">
            <a:normAutofit/>
          </a:bodyPr>
          <a:lstStyle/>
          <a:p>
            <a:pPr marL="0" lvl="0" indent="0" algn="ctr" rtl="0">
              <a:spcBef>
                <a:spcPts val="0"/>
              </a:spcBef>
              <a:spcAft>
                <a:spcPts val="0"/>
              </a:spcAft>
              <a:buNone/>
            </a:pPr>
            <a:r>
              <a:rPr lang="en-GB" b="1" dirty="0">
                <a:latin typeface="Times New Roman"/>
                <a:ea typeface="Times New Roman"/>
                <a:cs typeface="Times New Roman"/>
                <a:sym typeface="Times New Roman"/>
              </a:rPr>
              <a:t>References</a:t>
            </a:r>
            <a:endParaRPr b="1" dirty="0">
              <a:latin typeface="Times New Roman"/>
              <a:ea typeface="Times New Roman"/>
              <a:cs typeface="Times New Roman"/>
              <a:sym typeface="Times New Roman"/>
            </a:endParaRPr>
          </a:p>
        </p:txBody>
      </p:sp>
      <p:sp>
        <p:nvSpPr>
          <p:cNvPr id="145" name="Google Shape;145;p25"/>
          <p:cNvSpPr txBox="1">
            <a:spLocks noGrp="1"/>
          </p:cNvSpPr>
          <p:nvPr>
            <p:ph type="body" idx="1"/>
          </p:nvPr>
        </p:nvSpPr>
        <p:spPr>
          <a:xfrm>
            <a:off x="89522" y="623454"/>
            <a:ext cx="8932984" cy="4385763"/>
          </a:xfrm>
          <a:prstGeom prst="rect">
            <a:avLst/>
          </a:prstGeom>
        </p:spPr>
        <p:txBody>
          <a:bodyPr spcFirstLastPara="1" wrap="square" lIns="91425" tIns="91425" rIns="91425" bIns="91425" anchor="t" anchorCtr="0">
            <a:noAutofit/>
          </a:bodyPr>
          <a:lstStyle/>
          <a:p>
            <a:pPr algn="just">
              <a:lnSpc>
                <a:spcPct val="150000"/>
              </a:lnSpc>
            </a:pPr>
            <a:r>
              <a:rPr lang="en-IN" sz="700" dirty="0">
                <a:latin typeface="Times New Roman" pitchFamily="18" charset="0"/>
                <a:cs typeface="Times New Roman" pitchFamily="18" charset="0"/>
              </a:rPr>
              <a:t>Atkinson, R (2024) ‘China Is Rapidly Becoming a Leading Innovator in Advanced Industries’, </a:t>
            </a:r>
            <a:r>
              <a:rPr lang="en-IN" sz="700" i="1" dirty="0">
                <a:latin typeface="Times New Roman" pitchFamily="18" charset="0"/>
                <a:cs typeface="Times New Roman" pitchFamily="18" charset="0"/>
              </a:rPr>
              <a:t>ITIF</a:t>
            </a:r>
            <a:r>
              <a:rPr lang="en-IN" sz="700" dirty="0">
                <a:latin typeface="Times New Roman" pitchFamily="18" charset="0"/>
                <a:cs typeface="Times New Roman" pitchFamily="18" charset="0"/>
              </a:rPr>
              <a:t>. Available at:</a:t>
            </a:r>
            <a:r>
              <a:rPr lang="en-IN" sz="700" dirty="0">
                <a:latin typeface="Times New Roman" pitchFamily="18" charset="0"/>
                <a:cs typeface="Times New Roman" pitchFamily="18" charset="0"/>
                <a:hlinkClick r:id="rId3"/>
              </a:rPr>
              <a:t> </a:t>
            </a:r>
            <a:r>
              <a:rPr lang="en-IN" sz="700" dirty="0">
                <a:latin typeface="Times New Roman" pitchFamily="18" charset="0"/>
                <a:cs typeface="Times New Roman" pitchFamily="18" charset="0"/>
              </a:rPr>
              <a:t>https://itif.org/publications/2024/09/16/china-is-rapidly-becoming-a-leading-innovator-in-advanced-industries/</a:t>
            </a:r>
            <a:r>
              <a:rPr lang="en-IN" sz="700" u="sng" dirty="0">
                <a:latin typeface="Times New Roman" pitchFamily="18" charset="0"/>
                <a:cs typeface="Times New Roman" pitchFamily="18" charset="0"/>
              </a:rPr>
              <a:t> </a:t>
            </a:r>
            <a:r>
              <a:rPr lang="en-IN" sz="700" dirty="0">
                <a:latin typeface="Times New Roman" pitchFamily="18" charset="0"/>
                <a:cs typeface="Times New Roman" pitchFamily="18" charset="0"/>
              </a:rPr>
              <a:t>(Accessed: 28 June 2025)</a:t>
            </a:r>
          </a:p>
          <a:p>
            <a:pPr algn="just">
              <a:lnSpc>
                <a:spcPct val="150000"/>
              </a:lnSpc>
            </a:pPr>
            <a:r>
              <a:rPr lang="en-IN" sz="700" dirty="0" err="1">
                <a:latin typeface="Times New Roman" pitchFamily="18" charset="0"/>
                <a:cs typeface="Times New Roman" pitchFamily="18" charset="0"/>
              </a:rPr>
              <a:t>Aydoğan</a:t>
            </a:r>
            <a:r>
              <a:rPr lang="en-IN" sz="700" dirty="0">
                <a:latin typeface="Times New Roman" pitchFamily="18" charset="0"/>
                <a:cs typeface="Times New Roman" pitchFamily="18" charset="0"/>
              </a:rPr>
              <a:t>, R., </a:t>
            </a:r>
            <a:r>
              <a:rPr lang="en-IN" sz="700" dirty="0" err="1">
                <a:latin typeface="Times New Roman" pitchFamily="18" charset="0"/>
                <a:cs typeface="Times New Roman" pitchFamily="18" charset="0"/>
              </a:rPr>
              <a:t>Kafali</a:t>
            </a:r>
            <a:r>
              <a:rPr lang="en-IN" sz="700" dirty="0">
                <a:latin typeface="Times New Roman" pitchFamily="18" charset="0"/>
                <a:cs typeface="Times New Roman" pitchFamily="18" charset="0"/>
              </a:rPr>
              <a:t>, Ö., </a:t>
            </a:r>
            <a:r>
              <a:rPr lang="en-IN" sz="700" dirty="0" err="1">
                <a:latin typeface="Times New Roman" pitchFamily="18" charset="0"/>
                <a:cs typeface="Times New Roman" pitchFamily="18" charset="0"/>
              </a:rPr>
              <a:t>Arslan</a:t>
            </a:r>
            <a:r>
              <a:rPr lang="en-IN" sz="700" dirty="0">
                <a:latin typeface="Times New Roman" pitchFamily="18" charset="0"/>
                <a:cs typeface="Times New Roman" pitchFamily="18" charset="0"/>
              </a:rPr>
              <a:t>, F., </a:t>
            </a:r>
            <a:r>
              <a:rPr lang="en-IN" sz="700" dirty="0" err="1">
                <a:latin typeface="Times New Roman" pitchFamily="18" charset="0"/>
                <a:cs typeface="Times New Roman" pitchFamily="18" charset="0"/>
              </a:rPr>
              <a:t>Jonker</a:t>
            </a:r>
            <a:r>
              <a:rPr lang="en-IN" sz="700" dirty="0">
                <a:latin typeface="Times New Roman" pitchFamily="18" charset="0"/>
                <a:cs typeface="Times New Roman" pitchFamily="18" charset="0"/>
              </a:rPr>
              <a:t>, C. M., and Singh, M. P. (2021) ‘Nova: Value-based negotiation of norms’, </a:t>
            </a:r>
            <a:r>
              <a:rPr lang="en-IN" sz="700" i="1" dirty="0">
                <a:latin typeface="Times New Roman" pitchFamily="18" charset="0"/>
                <a:cs typeface="Times New Roman" pitchFamily="18" charset="0"/>
              </a:rPr>
              <a:t>ACM Transactions on Intelligent Systems and Technology (TIST)</a:t>
            </a:r>
            <a:r>
              <a:rPr lang="en-IN" sz="700" dirty="0">
                <a:latin typeface="Times New Roman" pitchFamily="18" charset="0"/>
                <a:cs typeface="Times New Roman" pitchFamily="18" charset="0"/>
              </a:rPr>
              <a:t>, 12(4), pp. 1-29.</a:t>
            </a:r>
          </a:p>
          <a:p>
            <a:pPr algn="just">
              <a:lnSpc>
                <a:spcPct val="150000"/>
              </a:lnSpc>
            </a:pPr>
            <a:r>
              <a:rPr lang="en-IN" sz="700" dirty="0" err="1">
                <a:latin typeface="Times New Roman" pitchFamily="18" charset="0"/>
                <a:cs typeface="Times New Roman" pitchFamily="18" charset="0"/>
              </a:rPr>
              <a:t>Bai</a:t>
            </a:r>
            <a:r>
              <a:rPr lang="en-IN" sz="700" dirty="0">
                <a:latin typeface="Times New Roman" pitchFamily="18" charset="0"/>
                <a:cs typeface="Times New Roman" pitchFamily="18" charset="0"/>
              </a:rPr>
              <a:t>, X. (2025) ‘A Critical Analysis of </a:t>
            </a:r>
            <a:r>
              <a:rPr lang="en-IN" sz="700" dirty="0" err="1">
                <a:latin typeface="Times New Roman" pitchFamily="18" charset="0"/>
                <a:cs typeface="Times New Roman" pitchFamily="18" charset="0"/>
              </a:rPr>
              <a:t>Fons</a:t>
            </a:r>
            <a:r>
              <a:rPr lang="en-IN" sz="700" dirty="0">
                <a:latin typeface="Times New Roman" pitchFamily="18" charset="0"/>
                <a:cs typeface="Times New Roman" pitchFamily="18" charset="0"/>
              </a:rPr>
              <a:t> </a:t>
            </a:r>
            <a:r>
              <a:rPr lang="en-IN" sz="700" dirty="0" err="1">
                <a:latin typeface="Times New Roman" pitchFamily="18" charset="0"/>
                <a:cs typeface="Times New Roman" pitchFamily="18" charset="0"/>
              </a:rPr>
              <a:t>Trompenaars</a:t>
            </a:r>
            <a:r>
              <a:rPr lang="en-IN" sz="700" dirty="0">
                <a:latin typeface="Times New Roman" pitchFamily="18" charset="0"/>
                <a:cs typeface="Times New Roman" pitchFamily="18" charset="0"/>
              </a:rPr>
              <a:t>’ Intercultural Research’, In </a:t>
            </a:r>
            <a:r>
              <a:rPr lang="en-IN" sz="700" i="1" dirty="0">
                <a:latin typeface="Times New Roman" pitchFamily="18" charset="0"/>
                <a:cs typeface="Times New Roman" pitchFamily="18" charset="0"/>
              </a:rPr>
              <a:t>World Conference on Information Systems for Business Management. </a:t>
            </a:r>
            <a:r>
              <a:rPr lang="en-IN" sz="700" dirty="0">
                <a:latin typeface="Times New Roman" pitchFamily="18" charset="0"/>
                <a:cs typeface="Times New Roman" pitchFamily="18" charset="0"/>
              </a:rPr>
              <a:t>pp. 155-165</a:t>
            </a:r>
          </a:p>
          <a:p>
            <a:pPr algn="just">
              <a:lnSpc>
                <a:spcPct val="150000"/>
              </a:lnSpc>
            </a:pPr>
            <a:r>
              <a:rPr lang="en-IN" sz="700" dirty="0" err="1">
                <a:latin typeface="Times New Roman" pitchFamily="18" charset="0"/>
                <a:cs typeface="Times New Roman" pitchFamily="18" charset="0"/>
              </a:rPr>
              <a:t>Bojadjiev</a:t>
            </a:r>
            <a:r>
              <a:rPr lang="en-IN" sz="700" dirty="0">
                <a:latin typeface="Times New Roman" pitchFamily="18" charset="0"/>
                <a:cs typeface="Times New Roman" pitchFamily="18" charset="0"/>
              </a:rPr>
              <a:t>, M. I., </a:t>
            </a:r>
            <a:r>
              <a:rPr lang="en-IN" sz="700" dirty="0" err="1">
                <a:latin typeface="Times New Roman" pitchFamily="18" charset="0"/>
                <a:cs typeface="Times New Roman" pitchFamily="18" charset="0"/>
              </a:rPr>
              <a:t>Vaneva</a:t>
            </a:r>
            <a:r>
              <a:rPr lang="en-IN" sz="700" dirty="0">
                <a:latin typeface="Times New Roman" pitchFamily="18" charset="0"/>
                <a:cs typeface="Times New Roman" pitchFamily="18" charset="0"/>
              </a:rPr>
              <a:t>, M., </a:t>
            </a:r>
            <a:r>
              <a:rPr lang="en-IN" sz="700" dirty="0" err="1">
                <a:latin typeface="Times New Roman" pitchFamily="18" charset="0"/>
                <a:cs typeface="Times New Roman" pitchFamily="18" charset="0"/>
              </a:rPr>
              <a:t>Tomovska</a:t>
            </a:r>
            <a:r>
              <a:rPr lang="en-IN" sz="700" dirty="0">
                <a:latin typeface="Times New Roman" pitchFamily="18" charset="0"/>
                <a:cs typeface="Times New Roman" pitchFamily="18" charset="0"/>
              </a:rPr>
              <a:t> </a:t>
            </a:r>
            <a:r>
              <a:rPr lang="en-IN" sz="700" dirty="0" err="1">
                <a:latin typeface="Times New Roman" pitchFamily="18" charset="0"/>
                <a:cs typeface="Times New Roman" pitchFamily="18" charset="0"/>
              </a:rPr>
              <a:t>Misoska</a:t>
            </a:r>
            <a:r>
              <a:rPr lang="en-IN" sz="700" dirty="0">
                <a:latin typeface="Times New Roman" pitchFamily="18" charset="0"/>
                <a:cs typeface="Times New Roman" pitchFamily="18" charset="0"/>
              </a:rPr>
              <a:t>, A., </a:t>
            </a:r>
            <a:r>
              <a:rPr lang="en-IN" sz="700" dirty="0" err="1">
                <a:latin typeface="Times New Roman" pitchFamily="18" charset="0"/>
                <a:cs typeface="Times New Roman" pitchFamily="18" charset="0"/>
              </a:rPr>
              <a:t>Mileva</a:t>
            </a:r>
            <a:r>
              <a:rPr lang="en-IN" sz="700" dirty="0">
                <a:latin typeface="Times New Roman" pitchFamily="18" charset="0"/>
                <a:cs typeface="Times New Roman" pitchFamily="18" charset="0"/>
              </a:rPr>
              <a:t>, I., and </a:t>
            </a:r>
            <a:r>
              <a:rPr lang="en-IN" sz="700" dirty="0" err="1">
                <a:latin typeface="Times New Roman" pitchFamily="18" charset="0"/>
                <a:cs typeface="Times New Roman" pitchFamily="18" charset="0"/>
              </a:rPr>
              <a:t>Andonova</a:t>
            </a:r>
            <a:r>
              <a:rPr lang="en-IN" sz="700" dirty="0">
                <a:latin typeface="Times New Roman" pitchFamily="18" charset="0"/>
                <a:cs typeface="Times New Roman" pitchFamily="18" charset="0"/>
              </a:rPr>
              <a:t>, M. (2023). ‘The ninth dimension of national culture: Unpacking cross-cultural communication styles’, </a:t>
            </a:r>
            <a:r>
              <a:rPr lang="en-IN" sz="700" i="1" dirty="0">
                <a:latin typeface="Times New Roman" pitchFamily="18" charset="0"/>
                <a:cs typeface="Times New Roman" pitchFamily="18" charset="0"/>
              </a:rPr>
              <a:t>Interdisciplinary Description of Complex Systems</a:t>
            </a:r>
            <a:r>
              <a:rPr lang="en-IN" sz="700" dirty="0">
                <a:latin typeface="Times New Roman" pitchFamily="18" charset="0"/>
                <a:cs typeface="Times New Roman" pitchFamily="18" charset="0"/>
              </a:rPr>
              <a:t>: </a:t>
            </a:r>
            <a:r>
              <a:rPr lang="en-IN" sz="700" i="1" dirty="0">
                <a:latin typeface="Times New Roman" pitchFamily="18" charset="0"/>
                <a:cs typeface="Times New Roman" pitchFamily="18" charset="0"/>
              </a:rPr>
              <a:t>INDECS</a:t>
            </a:r>
            <a:r>
              <a:rPr lang="en-IN" sz="700" dirty="0">
                <a:latin typeface="Times New Roman" pitchFamily="18" charset="0"/>
                <a:cs typeface="Times New Roman" pitchFamily="18" charset="0"/>
              </a:rPr>
              <a:t>, 21(5), pp. 471-494.</a:t>
            </a:r>
          </a:p>
          <a:p>
            <a:pPr algn="just">
              <a:lnSpc>
                <a:spcPct val="150000"/>
              </a:lnSpc>
            </a:pPr>
            <a:r>
              <a:rPr lang="en-IN" sz="700" dirty="0" err="1">
                <a:latin typeface="Times New Roman" pitchFamily="18" charset="0"/>
                <a:cs typeface="Times New Roman" pitchFamily="18" charset="0"/>
              </a:rPr>
              <a:t>Egbumokei</a:t>
            </a:r>
            <a:r>
              <a:rPr lang="en-IN" sz="700" dirty="0">
                <a:latin typeface="Times New Roman" pitchFamily="18" charset="0"/>
                <a:cs typeface="Times New Roman" pitchFamily="18" charset="0"/>
              </a:rPr>
              <a:t>, P. I., </a:t>
            </a:r>
            <a:r>
              <a:rPr lang="en-IN" sz="700" dirty="0" err="1">
                <a:latin typeface="Times New Roman" pitchFamily="18" charset="0"/>
                <a:cs typeface="Times New Roman" pitchFamily="18" charset="0"/>
              </a:rPr>
              <a:t>Dienagha</a:t>
            </a:r>
            <a:r>
              <a:rPr lang="en-IN" sz="700" dirty="0">
                <a:latin typeface="Times New Roman" pitchFamily="18" charset="0"/>
                <a:cs typeface="Times New Roman" pitchFamily="18" charset="0"/>
              </a:rPr>
              <a:t>, I. N., </a:t>
            </a:r>
            <a:r>
              <a:rPr lang="en-IN" sz="700" dirty="0" err="1">
                <a:latin typeface="Times New Roman" pitchFamily="18" charset="0"/>
                <a:cs typeface="Times New Roman" pitchFamily="18" charset="0"/>
              </a:rPr>
              <a:t>Digitemie</a:t>
            </a:r>
            <a:r>
              <a:rPr lang="en-IN" sz="700" dirty="0">
                <a:latin typeface="Times New Roman" pitchFamily="18" charset="0"/>
                <a:cs typeface="Times New Roman" pitchFamily="18" charset="0"/>
              </a:rPr>
              <a:t>, W. N., </a:t>
            </a:r>
            <a:r>
              <a:rPr lang="en-IN" sz="700" dirty="0" err="1">
                <a:latin typeface="Times New Roman" pitchFamily="18" charset="0"/>
                <a:cs typeface="Times New Roman" pitchFamily="18" charset="0"/>
              </a:rPr>
              <a:t>Onukwulu</a:t>
            </a:r>
            <a:r>
              <a:rPr lang="en-IN" sz="700" dirty="0">
                <a:latin typeface="Times New Roman" pitchFamily="18" charset="0"/>
                <a:cs typeface="Times New Roman" pitchFamily="18" charset="0"/>
              </a:rPr>
              <a:t>, E. C., and </a:t>
            </a:r>
            <a:r>
              <a:rPr lang="en-IN" sz="700" dirty="0" err="1">
                <a:latin typeface="Times New Roman" pitchFamily="18" charset="0"/>
                <a:cs typeface="Times New Roman" pitchFamily="18" charset="0"/>
              </a:rPr>
              <a:t>Oladipo</a:t>
            </a:r>
            <a:r>
              <a:rPr lang="en-IN" sz="700" dirty="0">
                <a:latin typeface="Times New Roman" pitchFamily="18" charset="0"/>
                <a:cs typeface="Times New Roman" pitchFamily="18" charset="0"/>
              </a:rPr>
              <a:t>, O. T. (2024) ‘Cost-effective contract negotiation strategies for international oil &amp; gas projects’, </a:t>
            </a:r>
            <a:r>
              <a:rPr lang="en-IN" sz="700" i="1" dirty="0">
                <a:latin typeface="Times New Roman" pitchFamily="18" charset="0"/>
                <a:cs typeface="Times New Roman" pitchFamily="18" charset="0"/>
              </a:rPr>
              <a:t>International Journal of Multidisciplinary Research and Growth Evaluation</a:t>
            </a:r>
            <a:r>
              <a:rPr lang="en-IN" sz="700" dirty="0">
                <a:latin typeface="Times New Roman" pitchFamily="18" charset="0"/>
                <a:cs typeface="Times New Roman" pitchFamily="18" charset="0"/>
              </a:rPr>
              <a:t>, 5(4), pp. 2582-7138.</a:t>
            </a:r>
          </a:p>
          <a:p>
            <a:pPr algn="just">
              <a:lnSpc>
                <a:spcPct val="150000"/>
              </a:lnSpc>
            </a:pPr>
            <a:r>
              <a:rPr lang="en-IN" sz="700" dirty="0">
                <a:latin typeface="Times New Roman" pitchFamily="18" charset="0"/>
                <a:cs typeface="Times New Roman" pitchFamily="18" charset="0"/>
              </a:rPr>
              <a:t>International Accounting Bulletin (2025) </a:t>
            </a:r>
            <a:r>
              <a:rPr lang="en-IN" sz="700" i="1" dirty="0">
                <a:latin typeface="Times New Roman" pitchFamily="18" charset="0"/>
                <a:cs typeface="Times New Roman" pitchFamily="18" charset="0"/>
              </a:rPr>
              <a:t>PwC partner exits amid repercussions from </a:t>
            </a:r>
            <a:r>
              <a:rPr lang="en-IN" sz="700" i="1" dirty="0" err="1">
                <a:latin typeface="Times New Roman" pitchFamily="18" charset="0"/>
                <a:cs typeface="Times New Roman" pitchFamily="18" charset="0"/>
              </a:rPr>
              <a:t>Evergrande</a:t>
            </a:r>
            <a:r>
              <a:rPr lang="en-IN" sz="700" i="1" dirty="0">
                <a:latin typeface="Times New Roman" pitchFamily="18" charset="0"/>
                <a:cs typeface="Times New Roman" pitchFamily="18" charset="0"/>
              </a:rPr>
              <a:t> audit</a:t>
            </a:r>
            <a:r>
              <a:rPr lang="en-IN" sz="700" dirty="0">
                <a:latin typeface="Times New Roman" pitchFamily="18" charset="0"/>
                <a:cs typeface="Times New Roman" pitchFamily="18" charset="0"/>
              </a:rPr>
              <a:t>. Available at:</a:t>
            </a:r>
            <a:r>
              <a:rPr lang="en-IN" sz="700" dirty="0">
                <a:latin typeface="Times New Roman" pitchFamily="18" charset="0"/>
                <a:cs typeface="Times New Roman" pitchFamily="18" charset="0"/>
                <a:hlinkClick r:id="rId4"/>
              </a:rPr>
              <a:t> </a:t>
            </a:r>
            <a:r>
              <a:rPr lang="en-IN" sz="700" dirty="0">
                <a:latin typeface="Times New Roman" pitchFamily="18" charset="0"/>
                <a:cs typeface="Times New Roman" pitchFamily="18" charset="0"/>
              </a:rPr>
              <a:t>https://www.internationalaccountingbulletin.com/news/pwc-faces-partner-exits-evergrande-audit/#:~:text=PwC%20China%2C%20locally%20called%20Zhongtian,months%2C%20starting%20in%20September%202024. (Accessed: 28 June 2025)</a:t>
            </a:r>
          </a:p>
          <a:p>
            <a:pPr algn="just">
              <a:lnSpc>
                <a:spcPct val="150000"/>
              </a:lnSpc>
            </a:pPr>
            <a:r>
              <a:rPr lang="en-IN" sz="700" dirty="0">
                <a:latin typeface="Times New Roman" pitchFamily="18" charset="0"/>
                <a:cs typeface="Times New Roman" pitchFamily="18" charset="0"/>
              </a:rPr>
              <a:t>Lau, W. K., Nguyen, L. D., Pham, L. N., and </a:t>
            </a:r>
            <a:r>
              <a:rPr lang="en-IN" sz="700" dirty="0" err="1">
                <a:latin typeface="Times New Roman" pitchFamily="18" charset="0"/>
                <a:cs typeface="Times New Roman" pitchFamily="18" charset="0"/>
              </a:rPr>
              <a:t>Cernas</a:t>
            </a:r>
            <a:r>
              <a:rPr lang="en-IN" sz="700" dirty="0">
                <a:latin typeface="Times New Roman" pitchFamily="18" charset="0"/>
                <a:cs typeface="Times New Roman" pitchFamily="18" charset="0"/>
              </a:rPr>
              <a:t>-Ortiz, D. A. (2023) ‘The mediating role of harmony in effective leadership in China: From a Confucianism perspective’. </a:t>
            </a:r>
            <a:r>
              <a:rPr lang="en-IN" sz="700" i="1" dirty="0">
                <a:latin typeface="Times New Roman" pitchFamily="18" charset="0"/>
                <a:cs typeface="Times New Roman" pitchFamily="18" charset="0"/>
              </a:rPr>
              <a:t>Asia Pacific Business Review, </a:t>
            </a:r>
            <a:r>
              <a:rPr lang="en-IN" sz="700" dirty="0">
                <a:latin typeface="Times New Roman" pitchFamily="18" charset="0"/>
                <a:cs typeface="Times New Roman" pitchFamily="18" charset="0"/>
              </a:rPr>
              <a:t>29(3), pp. 546-569.</a:t>
            </a:r>
          </a:p>
          <a:p>
            <a:pPr algn="just">
              <a:lnSpc>
                <a:spcPct val="150000"/>
              </a:lnSpc>
            </a:pPr>
            <a:r>
              <a:rPr lang="en-IN" sz="700" dirty="0">
                <a:latin typeface="Times New Roman" pitchFamily="18" charset="0"/>
                <a:cs typeface="Times New Roman" pitchFamily="18" charset="0"/>
              </a:rPr>
              <a:t>Nguyen, T. H. N., and </a:t>
            </a:r>
            <a:r>
              <a:rPr lang="en-IN" sz="700" dirty="0" err="1">
                <a:latin typeface="Times New Roman" pitchFamily="18" charset="0"/>
                <a:cs typeface="Times New Roman" pitchFamily="18" charset="0"/>
              </a:rPr>
              <a:t>Yeh</a:t>
            </a:r>
            <a:r>
              <a:rPr lang="en-IN" sz="700" dirty="0">
                <a:latin typeface="Times New Roman" pitchFamily="18" charset="0"/>
                <a:cs typeface="Times New Roman" pitchFamily="18" charset="0"/>
              </a:rPr>
              <a:t>, Q. J. (2022) ‘Enhancing employee's work ethics and social responsibility awareness in Chinese organisations: the roles of Confucian diligence tradition, western values and participative leadership’, </a:t>
            </a:r>
            <a:r>
              <a:rPr lang="en-IN" sz="700" i="1" dirty="0">
                <a:latin typeface="Times New Roman" pitchFamily="18" charset="0"/>
                <a:cs typeface="Times New Roman" pitchFamily="18" charset="0"/>
              </a:rPr>
              <a:t>International Journal of Business Governance and Ethics, </a:t>
            </a:r>
            <a:r>
              <a:rPr lang="en-IN" sz="700" dirty="0">
                <a:latin typeface="Times New Roman" pitchFamily="18" charset="0"/>
                <a:cs typeface="Times New Roman" pitchFamily="18" charset="0"/>
              </a:rPr>
              <a:t>16(1), pp.54-87.</a:t>
            </a:r>
          </a:p>
          <a:p>
            <a:pPr algn="just">
              <a:lnSpc>
                <a:spcPct val="150000"/>
              </a:lnSpc>
            </a:pPr>
            <a:r>
              <a:rPr lang="en-IN" sz="700" dirty="0" err="1">
                <a:latin typeface="Times New Roman" pitchFamily="18" charset="0"/>
                <a:cs typeface="Times New Roman" pitchFamily="18" charset="0"/>
              </a:rPr>
              <a:t>Novia</a:t>
            </a:r>
            <a:r>
              <a:rPr lang="en-IN" sz="700" dirty="0">
                <a:latin typeface="Times New Roman" pitchFamily="18" charset="0"/>
                <a:cs typeface="Times New Roman" pitchFamily="18" charset="0"/>
              </a:rPr>
              <a:t>, L. (2023) ‘Cultures around the World-Exploring the 8 Elements of Culture’,</a:t>
            </a:r>
            <a:r>
              <a:rPr lang="en-IN" sz="700" i="1" dirty="0">
                <a:latin typeface="Times New Roman" pitchFamily="18" charset="0"/>
                <a:cs typeface="Times New Roman" pitchFamily="18" charset="0"/>
              </a:rPr>
              <a:t> </a:t>
            </a:r>
            <a:r>
              <a:rPr lang="en-IN" sz="700" i="1" dirty="0" err="1">
                <a:latin typeface="Times New Roman" pitchFamily="18" charset="0"/>
                <a:cs typeface="Times New Roman" pitchFamily="18" charset="0"/>
              </a:rPr>
              <a:t>Ananta</a:t>
            </a:r>
            <a:r>
              <a:rPr lang="en-IN" sz="700" i="1" dirty="0">
                <a:latin typeface="Times New Roman" pitchFamily="18" charset="0"/>
                <a:cs typeface="Times New Roman" pitchFamily="18" charset="0"/>
              </a:rPr>
              <a:t> </a:t>
            </a:r>
            <a:r>
              <a:rPr lang="en-IN" sz="700" i="1" dirty="0" err="1">
                <a:latin typeface="Times New Roman" pitchFamily="18" charset="0"/>
                <a:cs typeface="Times New Roman" pitchFamily="18" charset="0"/>
              </a:rPr>
              <a:t>Vidya</a:t>
            </a:r>
            <a:r>
              <a:rPr lang="en-IN" sz="700" i="1" dirty="0">
                <a:latin typeface="Times New Roman" pitchFamily="18" charset="0"/>
                <a:cs typeface="Times New Roman" pitchFamily="18" charset="0"/>
              </a:rPr>
              <a:t>.</a:t>
            </a:r>
            <a:endParaRPr lang="en-IN" sz="700" dirty="0">
              <a:latin typeface="Times New Roman" pitchFamily="18" charset="0"/>
              <a:cs typeface="Times New Roman" pitchFamily="18" charset="0"/>
            </a:endParaRPr>
          </a:p>
          <a:p>
            <a:pPr algn="just">
              <a:lnSpc>
                <a:spcPct val="150000"/>
              </a:lnSpc>
            </a:pPr>
            <a:r>
              <a:rPr lang="en-IN" sz="700" dirty="0" err="1">
                <a:latin typeface="Times New Roman" pitchFamily="18" charset="0"/>
                <a:cs typeface="Times New Roman" pitchFamily="18" charset="0"/>
              </a:rPr>
              <a:t>Peleckis</a:t>
            </a:r>
            <a:r>
              <a:rPr lang="en-IN" sz="700" dirty="0">
                <a:latin typeface="Times New Roman" pitchFamily="18" charset="0"/>
                <a:cs typeface="Times New Roman" pitchFamily="18" charset="0"/>
              </a:rPr>
              <a:t>, K. (2020) ‘International business negotiation strategies based on bargaining power assessment: the case of attracting investments’, </a:t>
            </a:r>
            <a:r>
              <a:rPr lang="en-IN" sz="700" i="1" dirty="0">
                <a:latin typeface="Times New Roman" pitchFamily="18" charset="0"/>
                <a:cs typeface="Times New Roman" pitchFamily="18" charset="0"/>
              </a:rPr>
              <a:t>Journal of business economics and management, </a:t>
            </a:r>
            <a:r>
              <a:rPr lang="en-IN" sz="700" dirty="0">
                <a:latin typeface="Times New Roman" pitchFamily="18" charset="0"/>
                <a:cs typeface="Times New Roman" pitchFamily="18" charset="0"/>
              </a:rPr>
              <a:t>17(6), pp. 882-900.</a:t>
            </a:r>
          </a:p>
          <a:p>
            <a:pPr algn="just">
              <a:lnSpc>
                <a:spcPct val="150000"/>
              </a:lnSpc>
            </a:pPr>
            <a:r>
              <a:rPr lang="en-IN" sz="700" dirty="0">
                <a:latin typeface="Times New Roman" pitchFamily="18" charset="0"/>
                <a:cs typeface="Times New Roman" pitchFamily="18" charset="0"/>
              </a:rPr>
              <a:t>PWC (2024) </a:t>
            </a:r>
            <a:r>
              <a:rPr lang="en-IN" sz="700" i="1" dirty="0">
                <a:latin typeface="Times New Roman" pitchFamily="18" charset="0"/>
                <a:cs typeface="Times New Roman" pitchFamily="18" charset="0"/>
              </a:rPr>
              <a:t>PwC Network statement on PwC China </a:t>
            </a:r>
            <a:r>
              <a:rPr lang="en-IN" sz="700" i="1" dirty="0" err="1">
                <a:latin typeface="Times New Roman" pitchFamily="18" charset="0"/>
                <a:cs typeface="Times New Roman" pitchFamily="18" charset="0"/>
              </a:rPr>
              <a:t>Evergrande</a:t>
            </a:r>
            <a:r>
              <a:rPr lang="en-IN" sz="700" i="1" dirty="0">
                <a:latin typeface="Times New Roman" pitchFamily="18" charset="0"/>
                <a:cs typeface="Times New Roman" pitchFamily="18" charset="0"/>
              </a:rPr>
              <a:t> matter</a:t>
            </a:r>
            <a:r>
              <a:rPr lang="en-IN" sz="700" dirty="0">
                <a:latin typeface="Times New Roman" pitchFamily="18" charset="0"/>
                <a:cs typeface="Times New Roman" pitchFamily="18" charset="0"/>
              </a:rPr>
              <a:t>. Available at:</a:t>
            </a:r>
            <a:r>
              <a:rPr lang="en-IN" sz="700" dirty="0">
                <a:latin typeface="Times New Roman" pitchFamily="18" charset="0"/>
                <a:cs typeface="Times New Roman" pitchFamily="18" charset="0"/>
                <a:hlinkClick r:id="rId5"/>
              </a:rPr>
              <a:t> </a:t>
            </a:r>
            <a:r>
              <a:rPr lang="en-IN" sz="700" dirty="0">
                <a:latin typeface="Times New Roman" pitchFamily="18" charset="0"/>
                <a:cs typeface="Times New Roman" pitchFamily="18" charset="0"/>
              </a:rPr>
              <a:t>https://www.pwc.com/gx/en/news-room/press-releases/2024/pwc-network-statement-regarding-pwc-zhong-tian-administrative-penalties.html (Accessed: 28 June 2025)</a:t>
            </a:r>
          </a:p>
          <a:p>
            <a:pPr algn="just">
              <a:lnSpc>
                <a:spcPct val="150000"/>
              </a:lnSpc>
            </a:pPr>
            <a:r>
              <a:rPr lang="en-IN" sz="700" dirty="0">
                <a:latin typeface="Times New Roman" pitchFamily="18" charset="0"/>
                <a:cs typeface="Times New Roman" pitchFamily="18" charset="0"/>
              </a:rPr>
              <a:t>The Culture Factor (2023) </a:t>
            </a:r>
            <a:r>
              <a:rPr lang="en-IN" sz="700" i="1" dirty="0">
                <a:latin typeface="Times New Roman" pitchFamily="18" charset="0"/>
                <a:cs typeface="Times New Roman" pitchFamily="18" charset="0"/>
              </a:rPr>
              <a:t>Country Comparison tool</a:t>
            </a:r>
            <a:r>
              <a:rPr lang="en-IN" sz="700" dirty="0">
                <a:latin typeface="Times New Roman" pitchFamily="18" charset="0"/>
                <a:cs typeface="Times New Roman" pitchFamily="18" charset="0"/>
              </a:rPr>
              <a:t>. Available </a:t>
            </a:r>
            <a:r>
              <a:rPr lang="en-IN" sz="700" dirty="0" err="1">
                <a:latin typeface="Times New Roman" pitchFamily="18" charset="0"/>
                <a:cs typeface="Times New Roman" pitchFamily="18" charset="0"/>
              </a:rPr>
              <a:t>at:https</a:t>
            </a:r>
            <a:r>
              <a:rPr lang="en-IN" sz="700" dirty="0">
                <a:latin typeface="Times New Roman" pitchFamily="18" charset="0"/>
                <a:cs typeface="Times New Roman" pitchFamily="18" charset="0"/>
              </a:rPr>
              <a:t>://www.theculturefactor.com/country-comparison-tool?countries=china%2Cunited+kingdom (Accessed: 2</a:t>
            </a:r>
            <a:r>
              <a:rPr lang="en-IN" sz="700" baseline="30000" dirty="0">
                <a:latin typeface="Times New Roman" pitchFamily="18" charset="0"/>
                <a:cs typeface="Times New Roman" pitchFamily="18" charset="0"/>
              </a:rPr>
              <a:t>nd</a:t>
            </a:r>
            <a:r>
              <a:rPr lang="en-IN" sz="700" dirty="0">
                <a:latin typeface="Times New Roman" pitchFamily="18" charset="0"/>
                <a:cs typeface="Times New Roman" pitchFamily="18" charset="0"/>
              </a:rPr>
              <a:t> July 2025)</a:t>
            </a:r>
          </a:p>
          <a:p>
            <a:pPr algn="just">
              <a:lnSpc>
                <a:spcPct val="150000"/>
              </a:lnSpc>
            </a:pPr>
            <a:r>
              <a:rPr lang="en-IN" sz="700" dirty="0">
                <a:latin typeface="Times New Roman" pitchFamily="18" charset="0"/>
                <a:cs typeface="Times New Roman" pitchFamily="18" charset="0"/>
              </a:rPr>
              <a:t>The Economic Times (2024</a:t>
            </a:r>
            <a:r>
              <a:rPr lang="en-IN" sz="700" i="1" dirty="0">
                <a:latin typeface="Times New Roman" pitchFamily="18" charset="0"/>
                <a:cs typeface="Times New Roman" pitchFamily="18" charset="0"/>
              </a:rPr>
              <a:t>) PwC in major accounting scandal? China may impose record fine on PricewaterhouseCoopers over </a:t>
            </a:r>
            <a:r>
              <a:rPr lang="en-IN" sz="700" i="1" dirty="0" err="1">
                <a:latin typeface="Times New Roman" pitchFamily="18" charset="0"/>
                <a:cs typeface="Times New Roman" pitchFamily="18" charset="0"/>
              </a:rPr>
              <a:t>Evergrande</a:t>
            </a:r>
            <a:r>
              <a:rPr lang="en-IN" sz="700" i="1" dirty="0">
                <a:latin typeface="Times New Roman" pitchFamily="18" charset="0"/>
                <a:cs typeface="Times New Roman" pitchFamily="18" charset="0"/>
              </a:rPr>
              <a:t> auditing work</a:t>
            </a:r>
            <a:r>
              <a:rPr lang="en-IN" sz="700" dirty="0">
                <a:latin typeface="Times New Roman" pitchFamily="18" charset="0"/>
                <a:cs typeface="Times New Roman" pitchFamily="18" charset="0"/>
              </a:rPr>
              <a:t>. Available at:</a:t>
            </a:r>
            <a:r>
              <a:rPr lang="en-IN" sz="700" dirty="0">
                <a:latin typeface="Times New Roman" pitchFamily="18" charset="0"/>
                <a:cs typeface="Times New Roman" pitchFamily="18" charset="0"/>
                <a:hlinkClick r:id="rId6"/>
              </a:rPr>
              <a:t> </a:t>
            </a:r>
            <a:r>
              <a:rPr lang="en-IN" sz="700" dirty="0">
                <a:latin typeface="Times New Roman" pitchFamily="18" charset="0"/>
                <a:cs typeface="Times New Roman" pitchFamily="18" charset="0"/>
              </a:rPr>
              <a:t>https://economictimes.indiatimes.com/industry/services/consultancy-/-audit/pwc-in-major-accounting-scandal-china-may-impose-record-fine-on-pricewaterhousecoopers-over-evergrande-auditing-work/articleshow/110552383.cms?from=mdr (Accessed: 28 June 2025)</a:t>
            </a:r>
          </a:p>
          <a:p>
            <a:pPr algn="just">
              <a:lnSpc>
                <a:spcPct val="150000"/>
              </a:lnSpc>
            </a:pPr>
            <a:r>
              <a:rPr lang="en-IN" sz="700" dirty="0" err="1">
                <a:latin typeface="Times New Roman" pitchFamily="18" charset="0"/>
                <a:cs typeface="Times New Roman" pitchFamily="18" charset="0"/>
              </a:rPr>
              <a:t>Trompenaars</a:t>
            </a:r>
            <a:r>
              <a:rPr lang="en-IN" sz="700" dirty="0">
                <a:latin typeface="Times New Roman" pitchFamily="18" charset="0"/>
                <a:cs typeface="Times New Roman" pitchFamily="18" charset="0"/>
              </a:rPr>
              <a:t> Hampden-Turner (2021) </a:t>
            </a:r>
            <a:r>
              <a:rPr lang="en-IN" sz="700" i="1" dirty="0">
                <a:latin typeface="Times New Roman" pitchFamily="18" charset="0"/>
                <a:cs typeface="Times New Roman" pitchFamily="18" charset="0"/>
              </a:rPr>
              <a:t>Explore what binds and divides for reconciliation.</a:t>
            </a:r>
            <a:r>
              <a:rPr lang="en-IN" sz="700" dirty="0">
                <a:latin typeface="Times New Roman" pitchFamily="18" charset="0"/>
                <a:cs typeface="Times New Roman" pitchFamily="18" charset="0"/>
              </a:rPr>
              <a:t> Available at:</a:t>
            </a:r>
            <a:r>
              <a:rPr lang="en-IN" sz="700" dirty="0">
                <a:latin typeface="Times New Roman" pitchFamily="18" charset="0"/>
                <a:cs typeface="Times New Roman" pitchFamily="18" charset="0"/>
                <a:hlinkClick r:id="rId7"/>
              </a:rPr>
              <a:t> </a:t>
            </a:r>
            <a:r>
              <a:rPr lang="en-IN" sz="700" dirty="0">
                <a:latin typeface="Times New Roman" pitchFamily="18" charset="0"/>
                <a:cs typeface="Times New Roman" pitchFamily="18" charset="0"/>
              </a:rPr>
              <a:t>https://www.thtconsulting.com/resources/culture-explore/compare-countries/ (Accessed: 28 June 2025)</a:t>
            </a:r>
          </a:p>
          <a:p>
            <a:pPr algn="just">
              <a:lnSpc>
                <a:spcPct val="150000"/>
              </a:lnSpc>
            </a:pPr>
            <a:r>
              <a:rPr lang="en-IN" sz="700" dirty="0" err="1">
                <a:latin typeface="Times New Roman" pitchFamily="18" charset="0"/>
                <a:cs typeface="Times New Roman" pitchFamily="18" charset="0"/>
              </a:rPr>
              <a:t>Tylor</a:t>
            </a:r>
            <a:r>
              <a:rPr lang="en-IN" sz="700" dirty="0">
                <a:latin typeface="Times New Roman" pitchFamily="18" charset="0"/>
                <a:cs typeface="Times New Roman" pitchFamily="18" charset="0"/>
              </a:rPr>
              <a:t>, E. B. (2021) ‘The science of culture [1873]’, </a:t>
            </a:r>
            <a:r>
              <a:rPr lang="en-IN" sz="700" i="1" dirty="0">
                <a:latin typeface="Times New Roman" pitchFamily="18" charset="0"/>
                <a:cs typeface="Times New Roman" pitchFamily="18" charset="0"/>
              </a:rPr>
              <a:t>Readings for a history of anthropological theory</a:t>
            </a:r>
            <a:r>
              <a:rPr lang="en-IN" sz="700" dirty="0">
                <a:latin typeface="Times New Roman" pitchFamily="18" charset="0"/>
                <a:cs typeface="Times New Roman" pitchFamily="18" charset="0"/>
              </a:rPr>
              <a:t>, pp. 19-31.</a:t>
            </a:r>
          </a:p>
          <a:p>
            <a:pPr marL="0" lvl="0" indent="0" algn="just" rtl="0">
              <a:lnSpc>
                <a:spcPct val="150000"/>
              </a:lnSpc>
              <a:spcAft>
                <a:spcPts val="1200"/>
              </a:spcAft>
              <a:buSzPts val="275"/>
              <a:buNone/>
            </a:pPr>
            <a:endParaRPr sz="700" dirty="0">
              <a:latin typeface="Times New Roman" pitchFamily="18" charset="0"/>
              <a:ea typeface="Times New Roman"/>
              <a:cs typeface="Times New Roman" pitchFamily="18" charset="0"/>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pic>
        <p:nvPicPr>
          <p:cNvPr id="150" name="Google Shape;150;p26"/>
          <p:cNvPicPr preferRelativeResize="0"/>
          <p:nvPr/>
        </p:nvPicPr>
        <p:blipFill>
          <a:blip r:embed="rId3">
            <a:alphaModFix/>
          </a:blip>
          <a:stretch>
            <a:fillRect/>
          </a:stretch>
        </p:blipFill>
        <p:spPr>
          <a:xfrm>
            <a:off x="152400" y="152400"/>
            <a:ext cx="8602134" cy="4838701"/>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2688</Words>
  <Application>Microsoft Office PowerPoint</Application>
  <PresentationFormat>Expunere pe ecran (16:9)</PresentationFormat>
  <Paragraphs>111</Paragraphs>
  <Slides>14</Slides>
  <Notes>14</Notes>
  <HiddenSlides>0</HiddenSlides>
  <MMClips>0</MMClips>
  <ScaleCrop>false</ScaleCrop>
  <HeadingPairs>
    <vt:vector size="4" baseType="variant">
      <vt:variant>
        <vt:lpstr>Temă</vt:lpstr>
      </vt:variant>
      <vt:variant>
        <vt:i4>1</vt:i4>
      </vt:variant>
      <vt:variant>
        <vt:lpstr>Titluri diapozitive</vt:lpstr>
      </vt:variant>
      <vt:variant>
        <vt:i4>14</vt:i4>
      </vt:variant>
    </vt:vector>
  </HeadingPairs>
  <TitlesOfParts>
    <vt:vector size="15" baseType="lpstr">
      <vt:lpstr>Simple Light</vt:lpstr>
      <vt:lpstr> </vt:lpstr>
      <vt:lpstr>Table of contents</vt:lpstr>
      <vt:lpstr>Introduction </vt:lpstr>
      <vt:lpstr>Definition of culture </vt:lpstr>
      <vt:lpstr>Cultural elements  </vt:lpstr>
      <vt:lpstr>Theoretical application to assess the impact of culture  </vt:lpstr>
      <vt:lpstr>Theoretical application to assess the impact of culture  </vt:lpstr>
      <vt:lpstr>Chinese Cultural elements to overcome</vt:lpstr>
      <vt:lpstr>Chinese Cultural elements to overcome </vt:lpstr>
      <vt:lpstr>Negotiation Strategies to achieve deal</vt:lpstr>
      <vt:lpstr>Negotiation Strategies to achieve deal </vt:lpstr>
      <vt:lpstr>Conclusion </vt:lpstr>
      <vt:lpstr>References</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cp:lastModifiedBy>Mihaela Iancu</cp:lastModifiedBy>
  <cp:revision>2</cp:revision>
  <dcterms:modified xsi:type="dcterms:W3CDTF">2025-07-26T11:15:01Z</dcterms:modified>
</cp:coreProperties>
</file>