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4630400" cy="8229600"/>
  <p:notesSz cx="8229600" cy="14630400"/>
  <p:embeddedFontLst>
    <p:embeddedFont>
      <p:font typeface="Platypi Medium" panose="020B0604020202020204" charset="0"/>
      <p:regular r:id="rId15"/>
    </p:embeddedFont>
    <p:embeddedFont>
      <p:font typeface="Source Serif 4" panose="020B0604020202020204" charset="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47" d="100"/>
          <a:sy n="47" d="100"/>
        </p:scale>
        <p:origin x="103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88928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3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3F0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3F0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3F0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3F0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3F0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3F0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3F0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3F0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3F0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3F0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3F0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9187815"/>
          </a:xfrm>
          <a:prstGeom prst="rect">
            <a:avLst/>
          </a:prstGeom>
          <a:solidFill>
            <a:srgbClr val="DFDFE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9187815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194" y="323850"/>
            <a:ext cx="13806011" cy="7823359"/>
          </a:xfrm>
          <a:prstGeom prst="rect">
            <a:avLst/>
          </a:prstGeom>
        </p:spPr>
      </p:pic>
      <p:pic>
        <p:nvPicPr>
          <p:cNvPr id="5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2194" y="8215908"/>
            <a:ext cx="13806011" cy="61864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3080028"/>
            <a:ext cx="6003727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201B18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The Dead Sea Scrolls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3879533"/>
            <a:ext cx="11844338" cy="5669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dirty="0">
                <a:solidFill>
                  <a:srgbClr val="201B18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Connecting Ancient Manuscripts to the Hebrew Bible</a:t>
            </a:r>
            <a:endParaRPr lang="en-US" sz="3550" dirty="0"/>
          </a:p>
        </p:txBody>
      </p:sp>
      <p:sp>
        <p:nvSpPr>
          <p:cNvPr id="4" name="Text 2"/>
          <p:cNvSpPr/>
          <p:nvPr/>
        </p:nvSpPr>
        <p:spPr>
          <a:xfrm>
            <a:off x="793790" y="4786670"/>
            <a:ext cx="13042821" cy="9180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</a:rPr>
              <a:t>  Lenuta  Raducanu </a:t>
            </a:r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</a:rPr>
              <a:t>HPRS 5910 – Jews , Christians  and Romans : From Maccabees to Masada </a:t>
            </a:r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</a:rPr>
              <a:t>March 2026</a:t>
            </a:r>
            <a:endParaRPr lang="en-US" sz="17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382679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201B18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The Discovery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93790" y="3431619"/>
            <a:ext cx="7556421" cy="2415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Discovered between 1947 and 1956 in caves near Qumran, Judean Desert [1]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Bedouin shepherd Muhammad edh-Dhib found first scrolls accidentally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Over 900 manuscripts discovered across 11 caves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Written in Hebrew, Aramaic, and Greek</a:t>
            </a:r>
            <a:endParaRPr lang="en-US" sz="17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201228"/>
            <a:ext cx="6612136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201B18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Contents of the Scrolls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93790" y="3250168"/>
            <a:ext cx="7556421" cy="2778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Biblical texts: earliest copies of Hebrew Bible books (except Esther and Nehemiah) [2]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Apocryphal writings: Book of Enoch, Book of Jubilees, Temple Scroll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Sectarian documents: Community Rule, War Scroll, pesharim commentaries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Over 225 biblical manuscript copies dating to 250 BCE - 68 CE</a:t>
            </a:r>
            <a:endParaRPr lang="en-US" sz="17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209681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201B18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Connection to the Hebrew Bible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93790" y="3967401"/>
            <a:ext cx="7556421" cy="20523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Scrolls predate previous oldest manuscripts by 1,000 years [3]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95% textual agreement with Masoretic Text demonstrates faithful preservation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Bridge manuscript gap from 250 BCE to 900 CE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Confirm accuracy of biblical transmission across centuries</a:t>
            </a:r>
            <a:endParaRPr lang="en-US" sz="17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745581"/>
            <a:ext cx="6579751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201B18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The Great Isaiah Scroll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93790" y="3794522"/>
            <a:ext cx="7556421" cy="1689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Only nearly complete biblical book among the scrolls [4]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Copied more than 100 years before Common Era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Contains messianic prophecies including Isaiah 53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21 copies of Isaiah found at Qumran, showing its importance</a:t>
            </a:r>
            <a:endParaRPr lang="en-US" sz="17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564130"/>
            <a:ext cx="6549747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201B18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The Maccabean Period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93790" y="3613071"/>
            <a:ext cx="7556421" cy="20523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Maccabean Revolt began 167 BCE against Seleucid ruler Antiochus IV Epiphanes [5]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Led by Mattathias and his sons, particularly Judas Maccabee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Struggle against forced Hellenization and temple desecration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Victory celebrated in Jewish festival of Hanukkah</a:t>
            </a:r>
            <a:endParaRPr lang="en-US" sz="17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745581"/>
            <a:ext cx="7318058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201B18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The Hasmonean Dynasty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93790" y="3794522"/>
            <a:ext cx="7556421" cy="1689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142 BCE: Simon Maccabee established independent Jewish state [6]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Dynasty named after ancestor Hasmoneus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Combined roles of high priest and political ruler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Period of Jewish independence until Roman conquest in 63 BCE</a:t>
            </a:r>
            <a:endParaRPr lang="en-US" sz="17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564130"/>
            <a:ext cx="7256145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201B18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The Qumran Community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93790" y="3613071"/>
            <a:ext cx="7556421" cy="20523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Likely inhabited by Essenes, an ascetic Jewish sect [7]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Separated from mainstream Judaism during Hasmonean period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Viewed themselves as "sons of light" in spiritual warfare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Practiced communal living, ritual bathing, and intensive scripture study</a:t>
            </a:r>
            <a:endParaRPr lang="en-US" sz="17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391132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201B18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Significance for Biblical Scholarship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93790" y="4148852"/>
            <a:ext cx="7556421" cy="1689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Demonstrate textual variants existed in Second Temple period [8]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Provide insight into Jewish messianic expectations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Reveal diversity of Jewish religious thought before 70 CE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Illuminate development of biblical canon</a:t>
            </a:r>
            <a:endParaRPr lang="en-US" sz="17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382679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201B18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Key Takeaways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93790" y="3431619"/>
            <a:ext cx="7556421" cy="2415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Dead Sea Scrolls confirm remarkable preservation of Hebrew Bible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Provide crucial historical context for Maccabean and Hasmonean periods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Offer window into diverse Second Temple Judaism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Remain invaluable resource for biblical and historical scholarship</a:t>
            </a:r>
            <a:endParaRPr lang="en-US" sz="17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0932" y="628531"/>
            <a:ext cx="5084683" cy="6355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000"/>
              </a:lnSpc>
              <a:buNone/>
            </a:pPr>
            <a:r>
              <a:rPr lang="en-US" sz="4000" dirty="0">
                <a:solidFill>
                  <a:srgbClr val="201B18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References</a:t>
            </a:r>
            <a:endParaRPr lang="en-US" sz="4000" dirty="0"/>
          </a:p>
        </p:txBody>
      </p:sp>
      <p:sp>
        <p:nvSpPr>
          <p:cNvPr id="4" name="Text 1"/>
          <p:cNvSpPr/>
          <p:nvPr/>
        </p:nvSpPr>
        <p:spPr>
          <a:xfrm>
            <a:off x="790932" y="1537573"/>
            <a:ext cx="7562136" cy="6169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[1] Shanks, H. (ed.) (1992) </a:t>
            </a:r>
            <a:r>
              <a:rPr lang="en-US" sz="1600" i="1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Understanding the Dead Sea Scrolls</a:t>
            </a:r>
            <a:r>
              <a:rPr lang="en-US" sz="160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. New York: Random House.</a:t>
            </a:r>
            <a:endParaRPr lang="en-US" sz="1600" dirty="0"/>
          </a:p>
        </p:txBody>
      </p:sp>
      <p:sp>
        <p:nvSpPr>
          <p:cNvPr id="5" name="Text 2"/>
          <p:cNvSpPr/>
          <p:nvPr/>
        </p:nvSpPr>
        <p:spPr>
          <a:xfrm>
            <a:off x="790932" y="2359700"/>
            <a:ext cx="7562136" cy="6169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[2] Vermes, G. (2004) </a:t>
            </a:r>
            <a:r>
              <a:rPr lang="en-US" sz="1600" i="1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The Complete Dead Sea Scrolls in English</a:t>
            </a:r>
            <a:r>
              <a:rPr lang="en-US" sz="160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. London: Penguin Books.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790932" y="3181826"/>
            <a:ext cx="7562136" cy="3084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[3] Burrows, M. (1955) </a:t>
            </a:r>
            <a:r>
              <a:rPr lang="en-US" sz="1600" i="1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The Dead Sea Scrolls</a:t>
            </a:r>
            <a:r>
              <a:rPr lang="en-US" sz="160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. New York: Viking Press.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790932" y="3695462"/>
            <a:ext cx="7562136" cy="6169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[4] Archer, G. L. (1974) </a:t>
            </a:r>
            <a:r>
              <a:rPr lang="en-US" sz="1600" i="1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A Survey of Old Testament Introduction</a:t>
            </a:r>
            <a:r>
              <a:rPr lang="en-US" sz="160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. Chicago: Moody Press.</a:t>
            </a: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790932" y="4517588"/>
            <a:ext cx="7562136" cy="6169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[5] VanderKam, J. C. (2004) </a:t>
            </a:r>
            <a:r>
              <a:rPr lang="en-US" sz="1600" i="1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From Joshua to Caiaphas</a:t>
            </a:r>
            <a:r>
              <a:rPr lang="en-US" sz="160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. Minneapolis: Fortress Press.</a:t>
            </a:r>
            <a:endParaRPr lang="en-US" sz="1600" dirty="0"/>
          </a:p>
        </p:txBody>
      </p:sp>
      <p:sp>
        <p:nvSpPr>
          <p:cNvPr id="9" name="Text 6"/>
          <p:cNvSpPr/>
          <p:nvPr/>
        </p:nvSpPr>
        <p:spPr>
          <a:xfrm>
            <a:off x="790932" y="5339715"/>
            <a:ext cx="7562136" cy="6169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[6] Schiffman, L. H. (1994) </a:t>
            </a:r>
            <a:r>
              <a:rPr lang="en-US" sz="1600" i="1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Reclaiming the Dead Sea Scrolls</a:t>
            </a:r>
            <a:r>
              <a:rPr lang="en-US" sz="160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. Philadelphia: Jewish Publication Society.</a:t>
            </a:r>
            <a:endParaRPr lang="en-US" sz="1600" dirty="0"/>
          </a:p>
        </p:txBody>
      </p:sp>
      <p:sp>
        <p:nvSpPr>
          <p:cNvPr id="10" name="Text 7"/>
          <p:cNvSpPr/>
          <p:nvPr/>
        </p:nvSpPr>
        <p:spPr>
          <a:xfrm>
            <a:off x="790932" y="6161842"/>
            <a:ext cx="7562136" cy="6169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[7] Collins, J. J. (2010) </a:t>
            </a:r>
            <a:r>
              <a:rPr lang="en-US" sz="1600" i="1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Beyond the Qumran Community</a:t>
            </a:r>
            <a:r>
              <a:rPr lang="en-US" sz="160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. Grand Rapids: Eerdmans.</a:t>
            </a:r>
            <a:endParaRPr lang="en-US" sz="1600" dirty="0"/>
          </a:p>
        </p:txBody>
      </p:sp>
      <p:sp>
        <p:nvSpPr>
          <p:cNvPr id="11" name="Text 8"/>
          <p:cNvSpPr/>
          <p:nvPr/>
        </p:nvSpPr>
        <p:spPr>
          <a:xfrm>
            <a:off x="790932" y="6983968"/>
            <a:ext cx="7562136" cy="6169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60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[8] Flint, P. W. and VanderKam, J. C. (eds.) (1999) </a:t>
            </a:r>
            <a:r>
              <a:rPr lang="en-US" sz="1600" i="1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The Dead Sea Scrolls After Fifty Years</a:t>
            </a:r>
            <a:r>
              <a:rPr lang="en-US" sz="160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. Leiden: Brill.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610</Words>
  <Application>Microsoft Office PowerPoint</Application>
  <PresentationFormat>Custom</PresentationFormat>
  <Paragraphs>71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Source Serif 4</vt:lpstr>
      <vt:lpstr>Platypi Medium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2026-03-17T15:05:01Z</dcterms:created>
  <dcterms:modified xsi:type="dcterms:W3CDTF">2026-03-17T15:06:02Z</dcterms:modified>
</cp:coreProperties>
</file>