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57" r:id="rId4"/>
    <p:sldId id="260" r:id="rId5"/>
    <p:sldId id="266" r:id="rId6"/>
    <p:sldId id="267" r:id="rId7"/>
    <p:sldId id="261" r:id="rId8"/>
    <p:sldId id="263" r:id="rId9"/>
    <p:sldId id="25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5" Type="http://schemas.microsoft.com/office/2016/11/relationships/changesInfo" Target="changesInfos/changesInfo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ah Motala (2130912)" userId="603c5109-517e-4179-a62d-88089026b362" providerId="ADAL" clId="{4592083A-A035-9345-85F3-F886006920DC}"/>
    <pc:docChg chg="modSld">
      <pc:chgData name="Fatemah Motala (2130912)" userId="603c5109-517e-4179-a62d-88089026b362" providerId="ADAL" clId="{4592083A-A035-9345-85F3-F886006920DC}" dt="2022-08-05T21:49:25.286" v="11" actId="20577"/>
      <pc:docMkLst>
        <pc:docMk/>
      </pc:docMkLst>
      <pc:sldChg chg="modSp">
        <pc:chgData name="Fatemah Motala (2130912)" userId="603c5109-517e-4179-a62d-88089026b362" providerId="ADAL" clId="{4592083A-A035-9345-85F3-F886006920DC}" dt="2022-08-05T21:49:25.286" v="11" actId="20577"/>
        <pc:sldMkLst>
          <pc:docMk/>
          <pc:sldMk cId="2469877517" sldId="256"/>
        </pc:sldMkLst>
        <pc:spChg chg="mod">
          <ac:chgData name="Fatemah Motala (2130912)" userId="603c5109-517e-4179-a62d-88089026b362" providerId="ADAL" clId="{4592083A-A035-9345-85F3-F886006920DC}" dt="2022-08-05T21:49:25.286" v="11" actId="20577"/>
          <ac:spMkLst>
            <pc:docMk/>
            <pc:sldMk cId="2469877517" sldId="256"/>
            <ac:spMk id="4" creationId="{90FAAF54-DFD3-64E0-743B-BC299ACD7572}"/>
          </ac:spMkLst>
        </pc:spChg>
      </pc:sldChg>
    </pc:docChg>
  </pc:docChgLst>
  <pc:docChgLst>
    <pc:chgData name="Fatemah Motala" userId="603c5109-517e-4179-a62d-88089026b362" providerId="ADAL" clId="{0AE1EE21-E1AD-3248-9663-148E16208B5E}"/>
    <pc:docChg chg="modSld">
      <pc:chgData name="Fatemah Motala" userId="603c5109-517e-4179-a62d-88089026b362" providerId="ADAL" clId="{0AE1EE21-E1AD-3248-9663-148E16208B5E}" dt="2022-08-05T21:48:43.376" v="0" actId="20577"/>
      <pc:docMkLst>
        <pc:docMk/>
      </pc:docMkLst>
      <pc:sldChg chg="modSp">
        <pc:chgData name="Fatemah Motala" userId="603c5109-517e-4179-a62d-88089026b362" providerId="ADAL" clId="{0AE1EE21-E1AD-3248-9663-148E16208B5E}" dt="2022-08-05T21:48:43.376" v="0" actId="20577"/>
        <pc:sldMkLst>
          <pc:docMk/>
          <pc:sldMk cId="2469877517" sldId="256"/>
        </pc:sldMkLst>
        <pc:spChg chg="mod">
          <ac:chgData name="Fatemah Motala" userId="603c5109-517e-4179-a62d-88089026b362" providerId="ADAL" clId="{0AE1EE21-E1AD-3248-9663-148E16208B5E}" dt="2022-08-05T21:48:43.376" v="0" actId="20577"/>
          <ac:spMkLst>
            <pc:docMk/>
            <pc:sldMk cId="2469877517" sldId="256"/>
            <ac:spMk id="4" creationId="{90FAAF54-DFD3-64E0-743B-BC299ACD75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society.org.uk/career-advice/career-development/soft-skills/time-management" TargetMode="External" /><Relationship Id="rId2" Type="http://schemas.openxmlformats.org/officeDocument/2006/relationships/hyperlink" Target="https://www.thelawyerportal.com/blog/law-skills-develop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053CF-EA67-A1A6-9F1D-E246FF30EA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Lawyer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DC3833-1CEC-3613-B813-EA6445A321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My career choice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AAF54-DFD3-64E0-743B-BC299ACD7572}"/>
              </a:ext>
            </a:extLst>
          </p:cNvPr>
          <p:cNvSpPr txBox="1"/>
          <p:nvPr/>
        </p:nvSpPr>
        <p:spPr>
          <a:xfrm>
            <a:off x="4201885" y="4571999"/>
            <a:ext cx="45747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 err="1"/>
              <a:t>Hussam</a:t>
            </a:r>
            <a:r>
              <a:rPr lang="en-US" dirty="0"/>
              <a:t> Raja </a:t>
            </a:r>
          </a:p>
          <a:p>
            <a:pPr algn="l"/>
            <a:r>
              <a:rPr lang="en-US" dirty="0"/>
              <a:t>University of Wales trinity </a:t>
            </a:r>
            <a:r>
              <a:rPr lang="en-US" dirty="0" err="1"/>
              <a:t>st</a:t>
            </a:r>
            <a:r>
              <a:rPr lang="en-US"/>
              <a:t> </a:t>
            </a:r>
            <a:r>
              <a:rPr lang="en-US" dirty="0"/>
              <a:t>D</a:t>
            </a:r>
            <a:r>
              <a:rPr lang="en-US"/>
              <a:t>avid </a:t>
            </a:r>
            <a:endParaRPr lang="en-US" dirty="0"/>
          </a:p>
          <a:p>
            <a:pPr algn="l"/>
            <a:r>
              <a:rPr lang="en-US" dirty="0"/>
              <a:t>2130911</a:t>
            </a:r>
          </a:p>
        </p:txBody>
      </p:sp>
    </p:spTree>
    <p:extLst>
      <p:ext uri="{BB962C8B-B14F-4D97-AF65-F5344CB8AC3E}">
        <p14:creationId xmlns:p14="http://schemas.microsoft.com/office/powerpoint/2010/main" val="2469877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FE102-83DA-07F4-AE0A-A643C5AF0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FA3B0-3E3F-D621-39C0-6D80EA2BE10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 have spent time in court before I have been in court for my own actions </a:t>
            </a:r>
            <a:r>
              <a:rPr lang="en-US" dirty="0" err="1"/>
              <a:t>aswell</a:t>
            </a:r>
            <a:r>
              <a:rPr lang="en-US" dirty="0"/>
              <a:t> as seeing friends and family in the system where some of them were wrongly accused I saw it break families apart due to lawyers not being able to carry out vital tasks that could have changed the </a:t>
            </a:r>
            <a:r>
              <a:rPr lang="en-US" dirty="0" err="1"/>
              <a:t>virdict</a:t>
            </a:r>
            <a:r>
              <a:rPr lang="en-US" dirty="0"/>
              <a:t> and been in </a:t>
            </a:r>
            <a:r>
              <a:rPr lang="en-US" dirty="0" err="1"/>
              <a:t>favour</a:t>
            </a:r>
            <a:r>
              <a:rPr lang="en-US" dirty="0"/>
              <a:t> of the </a:t>
            </a:r>
            <a:r>
              <a:rPr lang="en-US" dirty="0" err="1"/>
              <a:t>defendents</a:t>
            </a:r>
            <a:r>
              <a:rPr lang="en-US" dirty="0"/>
              <a:t> I have seen some of these people win </a:t>
            </a:r>
            <a:r>
              <a:rPr lang="en-US" dirty="0" err="1"/>
              <a:t>apeels</a:t>
            </a:r>
            <a:r>
              <a:rPr lang="en-US" dirty="0"/>
              <a:t> with better lawyers </a:t>
            </a:r>
          </a:p>
          <a:p>
            <a:r>
              <a:rPr lang="en-US" dirty="0"/>
              <a:t>I want to help and stand up for people who really can not stand up for them selves in the system and are wrongfully accused </a:t>
            </a:r>
          </a:p>
          <a:p>
            <a:r>
              <a:rPr lang="en-US" dirty="0"/>
              <a:t> I </a:t>
            </a:r>
            <a:r>
              <a:rPr lang="en-US" dirty="0" err="1"/>
              <a:t>belive</a:t>
            </a:r>
            <a:r>
              <a:rPr lang="en-US" dirty="0"/>
              <a:t> I have a few of these qualities that you would require to become a lawyer and with further education I can secure more knowledge , I can </a:t>
            </a:r>
            <a:r>
              <a:rPr lang="en-US" dirty="0" err="1"/>
              <a:t>posess</a:t>
            </a:r>
            <a:r>
              <a:rPr lang="en-US" dirty="0"/>
              <a:t> all the qualities to become a fully qualified lawyer </a:t>
            </a:r>
          </a:p>
        </p:txBody>
      </p:sp>
    </p:spTree>
    <p:extLst>
      <p:ext uri="{BB962C8B-B14F-4D97-AF65-F5344CB8AC3E}">
        <p14:creationId xmlns:p14="http://schemas.microsoft.com/office/powerpoint/2010/main" val="654734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C8F4C-EDD3-0BC2-03F6-1F3DF81E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skils</a:t>
            </a:r>
            <a:r>
              <a:rPr lang="en-US" dirty="0"/>
              <a:t> that would be </a:t>
            </a:r>
            <a:r>
              <a:rPr lang="en-US" dirty="0" err="1"/>
              <a:t>reqired</a:t>
            </a:r>
            <a:r>
              <a:rPr lang="en-US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8BB31-8405-42BA-52C8-B3D6189040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Teamwork.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Initiative and Independence.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Problem Solving.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Verbal  Communication 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Understanding People</a:t>
            </a:r>
          </a:p>
          <a:p>
            <a:r>
              <a:rPr lang="en-US" b="1" i="0" dirty="0">
                <a:solidFill>
                  <a:srgbClr val="3B3B3B"/>
                </a:solidFill>
                <a:effectLst/>
                <a:latin typeface="Lato" panose="02000000000000000000" pitchFamily="2" charset="0"/>
              </a:rPr>
              <a:t>Research Skills/ Preparation</a:t>
            </a:r>
            <a:endParaRPr lang="en-US" b="0" i="0" dirty="0">
              <a:solidFill>
                <a:srgbClr val="3B3B3B"/>
              </a:solidFill>
              <a:effectLst/>
              <a:latin typeface="Lato" panose="02000000000000000000" pitchFamily="2" charset="0"/>
            </a:endParaRPr>
          </a:p>
          <a:p>
            <a:r>
              <a:rPr lang="en-US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Cofidence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 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Work Under Pressure 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time </a:t>
            </a:r>
            <a:r>
              <a:rPr lang="en-US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manegement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115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C3E69-B3EE-7210-A3BB-B456A869E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swot</a:t>
            </a:r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E1043CA-25D6-AE91-26DB-00A20EC20A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5425442"/>
              </p:ext>
            </p:extLst>
          </p:nvPr>
        </p:nvGraphicFramePr>
        <p:xfrm>
          <a:off x="8720088" y="4484076"/>
          <a:ext cx="3143250" cy="22785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50">
                  <a:extLst>
                    <a:ext uri="{9D8B030D-6E8A-4147-A177-3AD203B41FA5}">
                      <a16:colId xmlns:a16="http://schemas.microsoft.com/office/drawing/2014/main" val="3711499380"/>
                    </a:ext>
                  </a:extLst>
                </a:gridCol>
              </a:tblGrid>
              <a:tr h="406802">
                <a:tc>
                  <a:txBody>
                    <a:bodyPr/>
                    <a:lstStyle/>
                    <a:p>
                      <a:r>
                        <a:rPr lang="en-US" dirty="0"/>
                        <a:t>Threats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200707"/>
                  </a:ext>
                </a:extLst>
              </a:tr>
              <a:tr h="406802">
                <a:tc>
                  <a:txBody>
                    <a:bodyPr/>
                    <a:lstStyle/>
                    <a:p>
                      <a:r>
                        <a:rPr lang="en-US" dirty="0"/>
                        <a:t>People who will be on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6480274"/>
                  </a:ext>
                </a:extLst>
              </a:tr>
              <a:tr h="406802">
                <a:tc>
                  <a:txBody>
                    <a:bodyPr/>
                    <a:lstStyle/>
                    <a:p>
                      <a:r>
                        <a:rPr lang="en-US" dirty="0"/>
                        <a:t>Others being there with more </a:t>
                      </a:r>
                      <a:r>
                        <a:rPr lang="en-US" dirty="0" err="1"/>
                        <a:t>expirence</a:t>
                      </a:r>
                      <a:r>
                        <a:rPr lang="en-US" dirty="0"/>
                        <a:t> / qualifications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5514382"/>
                  </a:ext>
                </a:extLst>
              </a:tr>
              <a:tr h="412451">
                <a:tc>
                  <a:txBody>
                    <a:bodyPr/>
                    <a:lstStyle/>
                    <a:p>
                      <a:r>
                        <a:rPr lang="en-US" dirty="0"/>
                        <a:t>Timing is very important in law 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156386"/>
                  </a:ext>
                </a:extLst>
              </a:tr>
              <a:tr h="41245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61406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CB12E1E-4785-CFC5-D57E-165F932FAC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1750838"/>
              </p:ext>
            </p:extLst>
          </p:nvPr>
        </p:nvGraphicFramePr>
        <p:xfrm>
          <a:off x="8720088" y="1532371"/>
          <a:ext cx="3143250" cy="20424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50">
                  <a:extLst>
                    <a:ext uri="{9D8B030D-6E8A-4147-A177-3AD203B41FA5}">
                      <a16:colId xmlns:a16="http://schemas.microsoft.com/office/drawing/2014/main" val="3711499380"/>
                    </a:ext>
                  </a:extLst>
                </a:gridCol>
              </a:tblGrid>
              <a:tr h="409617">
                <a:tc>
                  <a:txBody>
                    <a:bodyPr/>
                    <a:lstStyle/>
                    <a:p>
                      <a:r>
                        <a:rPr lang="en-US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200707"/>
                  </a:ext>
                </a:extLst>
              </a:tr>
              <a:tr h="404006">
                <a:tc>
                  <a:txBody>
                    <a:bodyPr/>
                    <a:lstStyle/>
                    <a:p>
                      <a:r>
                        <a:rPr lang="en-US" b="0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Time </a:t>
                      </a:r>
                      <a:r>
                        <a:rPr lang="en-US" b="0" i="0" dirty="0" err="1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manegement</a:t>
                      </a:r>
                      <a:r>
                        <a:rPr lang="en-US" b="0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5514382"/>
                  </a:ext>
                </a:extLst>
              </a:tr>
              <a:tr h="409617">
                <a:tc>
                  <a:txBody>
                    <a:bodyPr/>
                    <a:lstStyle/>
                    <a:p>
                      <a:r>
                        <a:rPr lang="en-US" dirty="0"/>
                        <a:t>Writing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0267"/>
                  </a:ext>
                </a:extLst>
              </a:tr>
              <a:tr h="40961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156386"/>
                  </a:ext>
                </a:extLst>
              </a:tr>
              <a:tr h="40961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15410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6686054-4CAC-B05D-6CB4-6ACCE51FE6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4087676"/>
              </p:ext>
            </p:extLst>
          </p:nvPr>
        </p:nvGraphicFramePr>
        <p:xfrm>
          <a:off x="485320" y="1650281"/>
          <a:ext cx="3143250" cy="2041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50">
                  <a:extLst>
                    <a:ext uri="{9D8B030D-6E8A-4147-A177-3AD203B41FA5}">
                      <a16:colId xmlns:a16="http://schemas.microsoft.com/office/drawing/2014/main" val="3711499380"/>
                    </a:ext>
                  </a:extLst>
                </a:gridCol>
              </a:tblGrid>
              <a:tr h="408214">
                <a:tc>
                  <a:txBody>
                    <a:bodyPr/>
                    <a:lstStyle/>
                    <a:p>
                      <a:r>
                        <a:rPr lang="en-US" dirty="0"/>
                        <a:t>Strengths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200707"/>
                  </a:ext>
                </a:extLst>
              </a:tr>
              <a:tr h="408214">
                <a:tc>
                  <a:txBody>
                    <a:bodyPr/>
                    <a:lstStyle/>
                    <a:p>
                      <a:r>
                        <a:rPr lang="en-US" dirty="0"/>
                        <a:t>Hard worker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8200781"/>
                  </a:ext>
                </a:extLst>
              </a:tr>
              <a:tr h="408214">
                <a:tc>
                  <a:txBody>
                    <a:bodyPr/>
                    <a:lstStyle/>
                    <a:p>
                      <a:r>
                        <a:rPr lang="en-US" dirty="0"/>
                        <a:t>team working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5514382"/>
                  </a:ext>
                </a:extLst>
              </a:tr>
              <a:tr h="408214">
                <a:tc>
                  <a:txBody>
                    <a:bodyPr/>
                    <a:lstStyle/>
                    <a:p>
                      <a:r>
                        <a:rPr lang="en-US" dirty="0"/>
                        <a:t>Leading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6212747"/>
                  </a:ext>
                </a:extLst>
              </a:tr>
              <a:tr h="408214">
                <a:tc>
                  <a:txBody>
                    <a:bodyPr/>
                    <a:lstStyle/>
                    <a:p>
                      <a:r>
                        <a:rPr lang="en-US" b="0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Understanding People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156386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64CFA6AF-46D4-E871-6FC6-AC205003FE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8597094"/>
              </p:ext>
            </p:extLst>
          </p:nvPr>
        </p:nvGraphicFramePr>
        <p:xfrm>
          <a:off x="632732" y="4484076"/>
          <a:ext cx="3143250" cy="20555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50">
                  <a:extLst>
                    <a:ext uri="{9D8B030D-6E8A-4147-A177-3AD203B41FA5}">
                      <a16:colId xmlns:a16="http://schemas.microsoft.com/office/drawing/2014/main" val="3711499380"/>
                    </a:ext>
                  </a:extLst>
                </a:gridCol>
              </a:tblGrid>
              <a:tr h="238633">
                <a:tc>
                  <a:txBody>
                    <a:bodyPr/>
                    <a:lstStyle/>
                    <a:p>
                      <a:r>
                        <a:rPr lang="en-US" dirty="0" err="1"/>
                        <a:t>Opertunity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200707"/>
                  </a:ext>
                </a:extLst>
              </a:tr>
              <a:tr h="404006">
                <a:tc>
                  <a:txBody>
                    <a:bodyPr/>
                    <a:lstStyle/>
                    <a:p>
                      <a:r>
                        <a:rPr lang="en-US" dirty="0"/>
                        <a:t>Learn to </a:t>
                      </a:r>
                      <a:r>
                        <a:rPr lang="en-US" dirty="0" err="1"/>
                        <a:t>maken</a:t>
                      </a:r>
                      <a:r>
                        <a:rPr lang="en-US" dirty="0"/>
                        <a:t> sure always on time  / early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5514382"/>
                  </a:ext>
                </a:extLst>
              </a:tr>
              <a:tr h="409617">
                <a:tc>
                  <a:txBody>
                    <a:bodyPr/>
                    <a:lstStyle/>
                    <a:p>
                      <a:r>
                        <a:rPr lang="en-US" dirty="0"/>
                        <a:t>Learn the way lawyers would write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0267"/>
                  </a:ext>
                </a:extLst>
              </a:tr>
              <a:tr h="40961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156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1475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BA1C1-AEDB-7394-6A76-3D856392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Teamwork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9A8DD-1E14-BDAF-21EB-A6DC162E0F1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Team work is essential when becoming a lawyer, for example if you had a high profile case you would need a team of employee or colleagues in different fields to find out different pieces of information that would be vital to your case . I </a:t>
            </a:r>
            <a:r>
              <a:rPr lang="en-US" dirty="0" err="1"/>
              <a:t>beilieve</a:t>
            </a:r>
            <a:r>
              <a:rPr lang="en-US" dirty="0"/>
              <a:t> I have  leadership skills and I can adapt to any situation where I can take orders and also carry out tasks in other words I am a good solider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733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473DC-F5AE-B875-D217-B58FB5B78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Speaking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05F9C-2060-E468-8428-244EF3764CC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Speaking skills are very important when being a lawyer . In some situations as a lawyer  you will find yourself in a </a:t>
            </a:r>
            <a:r>
              <a:rPr lang="en-US" dirty="0" err="1"/>
              <a:t>possition</a:t>
            </a:r>
            <a:r>
              <a:rPr lang="en-US" dirty="0"/>
              <a:t> where you need to speak either to sway a judge towards </a:t>
            </a:r>
            <a:r>
              <a:rPr lang="en-US" dirty="0" err="1"/>
              <a:t>leanensy</a:t>
            </a:r>
            <a:r>
              <a:rPr lang="en-US" dirty="0"/>
              <a:t> or towards a firm sentence whatever situation you find yourself in as a lawyer you will need to have speaking skills and I think I am more than capable to become a lawyer .</a:t>
            </a:r>
          </a:p>
        </p:txBody>
      </p:sp>
    </p:spTree>
    <p:extLst>
      <p:ext uri="{BB962C8B-B14F-4D97-AF65-F5344CB8AC3E}">
        <p14:creationId xmlns:p14="http://schemas.microsoft.com/office/powerpoint/2010/main" val="3919088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DB090-7274-D973-67A5-0C9383674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</a:t>
            </a:r>
            <a:r>
              <a:rPr lang="en-US" dirty="0" err="1"/>
              <a:t>mangment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E9740-2157-1E30-5B09-421A95EC2B6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3359" y="1697634"/>
            <a:ext cx="10941188" cy="860667"/>
          </a:xfrm>
        </p:spPr>
        <p:txBody>
          <a:bodyPr>
            <a:noAutofit/>
          </a:bodyPr>
          <a:lstStyle/>
          <a:p>
            <a:r>
              <a:rPr lang="en-US" sz="1800" dirty="0"/>
              <a:t> I think I have a lot of the </a:t>
            </a:r>
            <a:r>
              <a:rPr lang="en-US" sz="1800" dirty="0" err="1"/>
              <a:t>skils</a:t>
            </a:r>
            <a:r>
              <a:rPr lang="en-US" sz="1800" dirty="0"/>
              <a:t> already but I do have a few that I need to work on the first one I </a:t>
            </a:r>
            <a:r>
              <a:rPr lang="en-US" sz="1800" dirty="0" err="1"/>
              <a:t>personaly</a:t>
            </a:r>
            <a:r>
              <a:rPr lang="en-US" sz="1800" dirty="0"/>
              <a:t> </a:t>
            </a:r>
            <a:r>
              <a:rPr lang="en-US" sz="1800" dirty="0" err="1"/>
              <a:t>belive</a:t>
            </a:r>
            <a:r>
              <a:rPr lang="en-US" sz="1800" dirty="0"/>
              <a:t> I need to work on is time </a:t>
            </a:r>
            <a:r>
              <a:rPr lang="en-US" sz="1800" dirty="0" err="1"/>
              <a:t>mangement</a:t>
            </a:r>
            <a:r>
              <a:rPr lang="en-US" sz="1800" dirty="0"/>
              <a:t> this is something I think I have always needed help in I have started to use some of the techniques I have learnt using the </a:t>
            </a:r>
            <a:r>
              <a:rPr lang="en-US" sz="1800" dirty="0" err="1"/>
              <a:t>elsenhower</a:t>
            </a:r>
            <a:r>
              <a:rPr lang="en-US" sz="1800" dirty="0"/>
              <a:t> method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93C8BB8-D1C9-FBED-B2A6-DB5C4119B4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7501709"/>
              </p:ext>
            </p:extLst>
          </p:nvPr>
        </p:nvGraphicFramePr>
        <p:xfrm>
          <a:off x="2994620" y="3677919"/>
          <a:ext cx="5418666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6222">
                  <a:extLst>
                    <a:ext uri="{9D8B030D-6E8A-4147-A177-3AD203B41FA5}">
                      <a16:colId xmlns:a16="http://schemas.microsoft.com/office/drawing/2014/main" val="1382319721"/>
                    </a:ext>
                  </a:extLst>
                </a:gridCol>
                <a:gridCol w="1806222">
                  <a:extLst>
                    <a:ext uri="{9D8B030D-6E8A-4147-A177-3AD203B41FA5}">
                      <a16:colId xmlns:a16="http://schemas.microsoft.com/office/drawing/2014/main" val="701284021"/>
                    </a:ext>
                  </a:extLst>
                </a:gridCol>
                <a:gridCol w="1806222">
                  <a:extLst>
                    <a:ext uri="{9D8B030D-6E8A-4147-A177-3AD203B41FA5}">
                      <a16:colId xmlns:a16="http://schemas.microsoft.com/office/drawing/2014/main" val="22444644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Urgent 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Non urgent 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76405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Staying on top of all my </a:t>
                      </a:r>
                      <a:r>
                        <a:rPr lang="en-US" dirty="0" err="1"/>
                        <a:t>uni</a:t>
                      </a:r>
                      <a:r>
                        <a:rPr lang="en-US" dirty="0"/>
                        <a:t> work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0148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Important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Getting to </a:t>
                      </a:r>
                      <a:r>
                        <a:rPr lang="en-US" dirty="0" err="1"/>
                        <a:t>uni</a:t>
                      </a:r>
                      <a:r>
                        <a:rPr lang="en-US" dirty="0"/>
                        <a:t> / work on time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Relaxing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7283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74140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53910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8F7DC523-0029-8B06-EF9F-79C60B4793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5485020"/>
              </p:ext>
            </p:extLst>
          </p:nvPr>
        </p:nvGraphicFramePr>
        <p:xfrm>
          <a:off x="2994620" y="5339079"/>
          <a:ext cx="5418666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7188">
                  <a:extLst>
                    <a:ext uri="{9D8B030D-6E8A-4147-A177-3AD203B41FA5}">
                      <a16:colId xmlns:a16="http://schemas.microsoft.com/office/drawing/2014/main" val="3237727719"/>
                    </a:ext>
                  </a:extLst>
                </a:gridCol>
                <a:gridCol w="1815256">
                  <a:extLst>
                    <a:ext uri="{9D8B030D-6E8A-4147-A177-3AD203B41FA5}">
                      <a16:colId xmlns:a16="http://schemas.microsoft.com/office/drawing/2014/main" val="908445885"/>
                    </a:ext>
                  </a:extLst>
                </a:gridCol>
                <a:gridCol w="1806222">
                  <a:extLst>
                    <a:ext uri="{9D8B030D-6E8A-4147-A177-3AD203B41FA5}">
                      <a16:colId xmlns:a16="http://schemas.microsoft.com/office/drawing/2014/main" val="4214112827"/>
                    </a:ext>
                  </a:extLst>
                </a:gridCol>
              </a:tblGrid>
              <a:tr h="305282">
                <a:tc>
                  <a:txBody>
                    <a:bodyPr/>
                    <a:lstStyle/>
                    <a:p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Making money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6370143"/>
                  </a:ext>
                </a:extLst>
              </a:tr>
              <a:tr h="305282">
                <a:tc>
                  <a:txBody>
                    <a:bodyPr/>
                    <a:lstStyle/>
                    <a:p>
                      <a:r>
                        <a:rPr lang="en-US" dirty="0"/>
                        <a:t>Not important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Shopping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Playing x box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539668"/>
                  </a:ext>
                </a:extLst>
              </a:tr>
              <a:tr h="30528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Checkin</a:t>
                      </a:r>
                      <a:r>
                        <a:rPr lang="en-US" dirty="0"/>
                        <a:t> emails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Watchimg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t.v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9286865"/>
                  </a:ext>
                </a:extLst>
              </a:tr>
              <a:tr h="30528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4111009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504B2843-D305-990B-AC3B-6D278371CE85}"/>
              </a:ext>
            </a:extLst>
          </p:cNvPr>
          <p:cNvSpPr txBox="1"/>
          <p:nvPr/>
        </p:nvSpPr>
        <p:spPr>
          <a:xfrm>
            <a:off x="297209" y="3094484"/>
            <a:ext cx="107078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“A career in law can be fast-paced and demanding, so it's important to manage your time well. Good time management makes you more productive and stops you feeling stressed”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777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475F6-CEFB-435B-FB1C-6ABE419AE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87341-232A-A30D-7880-36BE0587A79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find that I have nearly all the </a:t>
            </a:r>
            <a:r>
              <a:rPr lang="en-US" dirty="0" err="1"/>
              <a:t>skils</a:t>
            </a:r>
            <a:r>
              <a:rPr lang="en-US" dirty="0"/>
              <a:t> to become a lawyer but one crucial skill that I need to work on is my writing . We live in a </a:t>
            </a:r>
            <a:r>
              <a:rPr lang="en-US" dirty="0" err="1"/>
              <a:t>genaration</a:t>
            </a:r>
            <a:r>
              <a:rPr lang="en-US" dirty="0"/>
              <a:t> where we rely on our technology to do all our work, hardly anything is written by hand which is why my hand writing has deteriorated over time however I intended to work on this and improve it . </a:t>
            </a:r>
          </a:p>
        </p:txBody>
      </p:sp>
    </p:spTree>
    <p:extLst>
      <p:ext uri="{BB962C8B-B14F-4D97-AF65-F5344CB8AC3E}">
        <p14:creationId xmlns:p14="http://schemas.microsoft.com/office/powerpoint/2010/main" val="1479747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0900C-D0F0-7B7E-2D1F-FD4ABDAF0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A7A83-319D-9F0F-24FB-0746714AD35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 ford, </a:t>
            </a:r>
            <a:r>
              <a:rPr lang="en-US" dirty="0" err="1"/>
              <a:t>i</a:t>
            </a:r>
            <a:r>
              <a:rPr lang="en-US" dirty="0"/>
              <a:t>, (2021), </a:t>
            </a:r>
            <a:r>
              <a:rPr lang="en-US" i="1" dirty="0"/>
              <a:t>The lawyer portal, </a:t>
            </a:r>
            <a:r>
              <a:rPr lang="en-US" dirty="0">
                <a:hlinkClick r:id="rId2"/>
              </a:rPr>
              <a:t>https://www.thelawyerportal.com/blog/law-skills-develop/</a:t>
            </a:r>
            <a:r>
              <a:rPr lang="en-US" i="1" dirty="0"/>
              <a:t> </a:t>
            </a:r>
            <a:r>
              <a:rPr lang="en-US" i="1" dirty="0" err="1"/>
              <a:t>avalible</a:t>
            </a:r>
            <a:r>
              <a:rPr lang="en-US" i="1" dirty="0"/>
              <a:t> at : (</a:t>
            </a:r>
            <a:r>
              <a:rPr lang="en-US" i="1" dirty="0" err="1"/>
              <a:t>acsessed</a:t>
            </a:r>
            <a:r>
              <a:rPr lang="en-US" i="1" dirty="0"/>
              <a:t> 4</a:t>
            </a:r>
            <a:r>
              <a:rPr lang="en-US" i="1" baseline="30000" dirty="0"/>
              <a:t>th</a:t>
            </a:r>
            <a:r>
              <a:rPr lang="en-US" i="1" dirty="0"/>
              <a:t> </a:t>
            </a:r>
            <a:r>
              <a:rPr lang="en-US" i="1" dirty="0" err="1"/>
              <a:t>augast</a:t>
            </a:r>
            <a:r>
              <a:rPr lang="en-US" i="1" dirty="0"/>
              <a:t> 2022)</a:t>
            </a:r>
          </a:p>
          <a:p>
            <a:r>
              <a:rPr lang="en-US" i="1" dirty="0"/>
              <a:t>The law society (2016) </a:t>
            </a:r>
            <a:r>
              <a:rPr lang="en-US" i="1" dirty="0">
                <a:hlinkClick r:id="rId3"/>
              </a:rPr>
              <a:t>https://www.lawsociety.org.uk/career-advice/career-development/soft-skills/time-management</a:t>
            </a:r>
            <a:r>
              <a:rPr lang="en-US" i="1" dirty="0"/>
              <a:t> </a:t>
            </a:r>
            <a:r>
              <a:rPr lang="en-US" i="1" dirty="0" err="1"/>
              <a:t>avalible</a:t>
            </a:r>
            <a:r>
              <a:rPr lang="en-US" i="1" dirty="0"/>
              <a:t> at : (</a:t>
            </a:r>
            <a:r>
              <a:rPr lang="en-US" i="1" dirty="0" err="1"/>
              <a:t>acsessed</a:t>
            </a:r>
            <a:r>
              <a:rPr lang="en-US" i="1" dirty="0"/>
              <a:t> 4</a:t>
            </a:r>
            <a:r>
              <a:rPr lang="en-US" i="1" baseline="30000" dirty="0"/>
              <a:t>th</a:t>
            </a:r>
            <a:r>
              <a:rPr lang="en-US" i="1" dirty="0"/>
              <a:t> </a:t>
            </a:r>
            <a:r>
              <a:rPr lang="en-US" i="1" dirty="0" err="1"/>
              <a:t>augast</a:t>
            </a:r>
            <a:r>
              <a:rPr lang="en-US" i="1" dirty="0"/>
              <a:t>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44454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Lawyer </vt:lpstr>
      <vt:lpstr>Introduction</vt:lpstr>
      <vt:lpstr>The skils that would be reqired  </vt:lpstr>
      <vt:lpstr>swot</vt:lpstr>
      <vt:lpstr>Teamwork</vt:lpstr>
      <vt:lpstr>Speaking skills </vt:lpstr>
      <vt:lpstr>Time mangment </vt:lpstr>
      <vt:lpstr>Writing </vt:lpstr>
      <vt:lpstr>Refrences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Lawyer </dc:title>
  <dc:creator>Fatemah Motala (2130912)</dc:creator>
  <cp:lastModifiedBy>Fatemah Motala (2130912)</cp:lastModifiedBy>
  <cp:revision>3</cp:revision>
  <dcterms:created xsi:type="dcterms:W3CDTF">2022-08-04T13:23:45Z</dcterms:created>
  <dcterms:modified xsi:type="dcterms:W3CDTF">2022-08-05T21:49:28Z</dcterms:modified>
</cp:coreProperties>
</file>