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p:sldMasterIdLst>
    <p:sldMasterId id="2147483664" r:id="rId1"/>
  </p:sldMasterIdLst>
  <p:notesMasterIdLst>
    <p:notesMasterId r:id="rId61"/>
  </p:notesMasterIdLst>
  <p:handoutMasterIdLst>
    <p:handoutMasterId r:id="rId62"/>
  </p:handoutMasterIdLst>
  <p:sldIdLst>
    <p:sldId id="364" r:id="rId2"/>
    <p:sldId id="535" r:id="rId3"/>
    <p:sldId id="536" r:id="rId4"/>
    <p:sldId id="560" r:id="rId5"/>
    <p:sldId id="537" r:id="rId6"/>
    <p:sldId id="538" r:id="rId7"/>
    <p:sldId id="485" r:id="rId8"/>
    <p:sldId id="486" r:id="rId9"/>
    <p:sldId id="547" r:id="rId10"/>
    <p:sldId id="487" r:id="rId11"/>
    <p:sldId id="489" r:id="rId12"/>
    <p:sldId id="548" r:id="rId13"/>
    <p:sldId id="549" r:id="rId14"/>
    <p:sldId id="550" r:id="rId15"/>
    <p:sldId id="551" r:id="rId16"/>
    <p:sldId id="552" r:id="rId17"/>
    <p:sldId id="490" r:id="rId18"/>
    <p:sldId id="543" r:id="rId19"/>
    <p:sldId id="559" r:id="rId20"/>
    <p:sldId id="553" r:id="rId21"/>
    <p:sldId id="554" r:id="rId22"/>
    <p:sldId id="555" r:id="rId23"/>
    <p:sldId id="556" r:id="rId24"/>
    <p:sldId id="557" r:id="rId25"/>
    <p:sldId id="558" r:id="rId26"/>
    <p:sldId id="491" r:id="rId27"/>
    <p:sldId id="544" r:id="rId28"/>
    <p:sldId id="545" r:id="rId29"/>
    <p:sldId id="546" r:id="rId30"/>
    <p:sldId id="493" r:id="rId31"/>
    <p:sldId id="494" r:id="rId32"/>
    <p:sldId id="495" r:id="rId33"/>
    <p:sldId id="496" r:id="rId34"/>
    <p:sldId id="497" r:id="rId35"/>
    <p:sldId id="498" r:id="rId36"/>
    <p:sldId id="499" r:id="rId37"/>
    <p:sldId id="500" r:id="rId38"/>
    <p:sldId id="561" r:id="rId39"/>
    <p:sldId id="503" r:id="rId40"/>
    <p:sldId id="562" r:id="rId41"/>
    <p:sldId id="504" r:id="rId42"/>
    <p:sldId id="505" r:id="rId43"/>
    <p:sldId id="506" r:id="rId44"/>
    <p:sldId id="509" r:id="rId45"/>
    <p:sldId id="510" r:id="rId46"/>
    <p:sldId id="513" r:id="rId47"/>
    <p:sldId id="514" r:id="rId48"/>
    <p:sldId id="515" r:id="rId49"/>
    <p:sldId id="519" r:id="rId50"/>
    <p:sldId id="520" r:id="rId51"/>
    <p:sldId id="521" r:id="rId52"/>
    <p:sldId id="523" r:id="rId53"/>
    <p:sldId id="529" r:id="rId54"/>
    <p:sldId id="539" r:id="rId55"/>
    <p:sldId id="540" r:id="rId56"/>
    <p:sldId id="541" r:id="rId57"/>
    <p:sldId id="542" r:id="rId58"/>
    <p:sldId id="531" r:id="rId59"/>
    <p:sldId id="532" r:id="rId60"/>
  </p:sldIdLst>
  <p:sldSz cx="9144000" cy="6858000" type="screen4x3"/>
  <p:notesSz cx="7010400" cy="9296400"/>
  <p:defaultTextStyle>
    <a:defPPr>
      <a:defRPr lang="en-US"/>
    </a:defPPr>
    <a:lvl1pPr algn="ctr" rtl="0" fontAlgn="base">
      <a:spcBef>
        <a:spcPct val="0"/>
      </a:spcBef>
      <a:spcAft>
        <a:spcPct val="0"/>
      </a:spcAft>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1pPr>
    <a:lvl2pPr marL="457200" algn="ctr" rtl="0" fontAlgn="base">
      <a:spcBef>
        <a:spcPct val="0"/>
      </a:spcBef>
      <a:spcAft>
        <a:spcPct val="0"/>
      </a:spcAft>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2pPr>
    <a:lvl3pPr marL="914400" algn="ctr" rtl="0" fontAlgn="base">
      <a:spcBef>
        <a:spcPct val="0"/>
      </a:spcBef>
      <a:spcAft>
        <a:spcPct val="0"/>
      </a:spcAft>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3pPr>
    <a:lvl4pPr marL="1371600" algn="ctr" rtl="0" fontAlgn="base">
      <a:spcBef>
        <a:spcPct val="0"/>
      </a:spcBef>
      <a:spcAft>
        <a:spcPct val="0"/>
      </a:spcAft>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4pPr>
    <a:lvl5pPr marL="1828800" algn="ctr" rtl="0" fontAlgn="base">
      <a:spcBef>
        <a:spcPct val="0"/>
      </a:spcBef>
      <a:spcAft>
        <a:spcPct val="0"/>
      </a:spcAft>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5pPr>
    <a:lvl6pPr marL="2286000" algn="l" defTabSz="914400" rtl="0" eaLnBrk="1" latinLnBrk="0" hangingPunct="1">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6pPr>
    <a:lvl7pPr marL="2743200" algn="l" defTabSz="914400" rtl="0" eaLnBrk="1" latinLnBrk="0" hangingPunct="1">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7pPr>
    <a:lvl8pPr marL="3200400" algn="l" defTabSz="914400" rtl="0" eaLnBrk="1" latinLnBrk="0" hangingPunct="1">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8pPr>
    <a:lvl9pPr marL="3657600" algn="l" defTabSz="914400" rtl="0" eaLnBrk="1" latinLnBrk="0" hangingPunct="1">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928">
          <p15:clr>
            <a:srgbClr val="A4A3A4"/>
          </p15:clr>
        </p15:guide>
        <p15:guide id="2" pos="2208">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85E08"/>
    <a:srgbClr val="0000FF"/>
    <a:srgbClr val="FF3300"/>
    <a:srgbClr val="0000CC"/>
    <a:srgbClr val="CC3300"/>
    <a:srgbClr val="FFA827"/>
    <a:srgbClr val="BE6A0E"/>
    <a:srgbClr val="EE8512"/>
    <a:srgbClr val="006600"/>
    <a:srgbClr val="0000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722" autoAdjust="0"/>
    <p:restoredTop sz="94568" autoAdjust="0"/>
  </p:normalViewPr>
  <p:slideViewPr>
    <p:cSldViewPr>
      <p:cViewPr varScale="1">
        <p:scale>
          <a:sx n="108" d="100"/>
          <a:sy n="108" d="100"/>
        </p:scale>
        <p:origin x="1410" y="96"/>
      </p:cViewPr>
      <p:guideLst>
        <p:guide orient="horz" pos="2160"/>
        <p:guide pos="2880"/>
      </p:guideLst>
    </p:cSldViewPr>
  </p:slideViewPr>
  <p:outlineViewPr>
    <p:cViewPr>
      <p:scale>
        <a:sx n="33" d="100"/>
        <a:sy n="33" d="100"/>
      </p:scale>
      <p:origin x="0" y="0"/>
    </p:cViewPr>
    <p:sldLst>
      <p:sld r:id="rId1" collapse="1"/>
    </p:sldLst>
  </p:outlineViewPr>
  <p:notesTextViewPr>
    <p:cViewPr>
      <p:scale>
        <a:sx n="100" d="100"/>
        <a:sy n="100" d="100"/>
      </p:scale>
      <p:origin x="0" y="0"/>
    </p:cViewPr>
  </p:notesTextViewPr>
  <p:sorterViewPr>
    <p:cViewPr>
      <p:scale>
        <a:sx n="110" d="100"/>
        <a:sy n="110" d="100"/>
      </p:scale>
      <p:origin x="0" y="12486"/>
    </p:cViewPr>
  </p:sorterViewPr>
  <p:notesViewPr>
    <p:cSldViewPr>
      <p:cViewPr varScale="1">
        <p:scale>
          <a:sx n="79" d="100"/>
          <a:sy n="79" d="100"/>
        </p:scale>
        <p:origin x="-2448" y="-84"/>
      </p:cViewPr>
      <p:guideLst>
        <p:guide orient="horz" pos="2928"/>
        <p:guide pos="2208"/>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notesMaster" Target="notesMasters/notesMaster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_rels/viewProps.xml.rels><?xml version="1.0" encoding="UTF-8" standalone="yes"?>
<Relationships xmlns="http://schemas.openxmlformats.org/package/2006/relationships"><Relationship Id="rId1" Type="http://schemas.openxmlformats.org/officeDocument/2006/relationships/slide" Target="slides/slid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3037840" cy="464820"/>
          </a:xfrm>
          <a:prstGeom prst="rect">
            <a:avLst/>
          </a:prstGeom>
          <a:noFill/>
          <a:ln w="9525">
            <a:noFill/>
            <a:miter lim="800000"/>
            <a:headEnd/>
            <a:tailEnd/>
          </a:ln>
          <a:effectLst/>
        </p:spPr>
        <p:txBody>
          <a:bodyPr vert="horz" wrap="none" lIns="93824" tIns="46913" rIns="93824" bIns="46913" numCol="1" anchor="ctr" anchorCtr="0" compatLnSpc="1">
            <a:prstTxWarp prst="textNoShape">
              <a:avLst/>
            </a:prstTxWarp>
          </a:bodyPr>
          <a:lstStyle>
            <a:lvl1pPr algn="l" eaLnBrk="0" hangingPunct="0">
              <a:defRPr sz="1200" b="0">
                <a:solidFill>
                  <a:schemeClr val="tx1"/>
                </a:solidFill>
                <a:effectLst/>
                <a:latin typeface="Times New Roman" pitchFamily="18" charset="0"/>
              </a:defRPr>
            </a:lvl1pPr>
          </a:lstStyle>
          <a:p>
            <a:endParaRPr lang="en-US"/>
          </a:p>
        </p:txBody>
      </p:sp>
      <p:sp>
        <p:nvSpPr>
          <p:cNvPr id="4099" name="Rectangle 3"/>
          <p:cNvSpPr>
            <a:spLocks noGrp="1" noChangeArrowheads="1"/>
          </p:cNvSpPr>
          <p:nvPr>
            <p:ph type="dt" sz="quarter" idx="1"/>
          </p:nvPr>
        </p:nvSpPr>
        <p:spPr bwMode="auto">
          <a:xfrm>
            <a:off x="3972560" y="0"/>
            <a:ext cx="3037840" cy="464820"/>
          </a:xfrm>
          <a:prstGeom prst="rect">
            <a:avLst/>
          </a:prstGeom>
          <a:noFill/>
          <a:ln w="9525">
            <a:noFill/>
            <a:miter lim="800000"/>
            <a:headEnd/>
            <a:tailEnd/>
          </a:ln>
          <a:effectLst/>
        </p:spPr>
        <p:txBody>
          <a:bodyPr vert="horz" wrap="none" lIns="93824" tIns="46913" rIns="93824" bIns="46913" numCol="1" anchor="ctr" anchorCtr="0" compatLnSpc="1">
            <a:prstTxWarp prst="textNoShape">
              <a:avLst/>
            </a:prstTxWarp>
          </a:bodyPr>
          <a:lstStyle>
            <a:lvl1pPr algn="r" eaLnBrk="0" hangingPunct="0">
              <a:defRPr sz="1200" b="0">
                <a:solidFill>
                  <a:schemeClr val="tx1"/>
                </a:solidFill>
                <a:effectLst/>
                <a:latin typeface="Times New Roman" pitchFamily="18" charset="0"/>
              </a:defRPr>
            </a:lvl1pPr>
          </a:lstStyle>
          <a:p>
            <a:endParaRPr lang="en-US"/>
          </a:p>
        </p:txBody>
      </p:sp>
      <p:sp>
        <p:nvSpPr>
          <p:cNvPr id="4100" name="Rectangle 4"/>
          <p:cNvSpPr>
            <a:spLocks noGrp="1" noChangeArrowheads="1"/>
          </p:cNvSpPr>
          <p:nvPr>
            <p:ph type="ftr" sz="quarter" idx="2"/>
          </p:nvPr>
        </p:nvSpPr>
        <p:spPr bwMode="auto">
          <a:xfrm>
            <a:off x="0" y="8831580"/>
            <a:ext cx="3037840" cy="464820"/>
          </a:xfrm>
          <a:prstGeom prst="rect">
            <a:avLst/>
          </a:prstGeom>
          <a:noFill/>
          <a:ln w="9525">
            <a:noFill/>
            <a:miter lim="800000"/>
            <a:headEnd/>
            <a:tailEnd/>
          </a:ln>
          <a:effectLst/>
        </p:spPr>
        <p:txBody>
          <a:bodyPr vert="horz" wrap="none" lIns="93824" tIns="46913" rIns="93824" bIns="46913" numCol="1" anchor="b" anchorCtr="0" compatLnSpc="1">
            <a:prstTxWarp prst="textNoShape">
              <a:avLst/>
            </a:prstTxWarp>
          </a:bodyPr>
          <a:lstStyle>
            <a:lvl1pPr algn="l" eaLnBrk="0" hangingPunct="0">
              <a:defRPr sz="1200" b="0">
                <a:solidFill>
                  <a:schemeClr val="tx1"/>
                </a:solidFill>
                <a:effectLst/>
                <a:latin typeface="Times New Roman" pitchFamily="18" charset="0"/>
              </a:defRPr>
            </a:lvl1pPr>
          </a:lstStyle>
          <a:p>
            <a:endParaRPr lang="en-US"/>
          </a:p>
        </p:txBody>
      </p:sp>
      <p:sp>
        <p:nvSpPr>
          <p:cNvPr id="4101" name="Rectangle 5"/>
          <p:cNvSpPr>
            <a:spLocks noGrp="1" noChangeArrowheads="1"/>
          </p:cNvSpPr>
          <p:nvPr>
            <p:ph type="sldNum" sz="quarter" idx="3"/>
          </p:nvPr>
        </p:nvSpPr>
        <p:spPr bwMode="auto">
          <a:xfrm>
            <a:off x="3972560" y="8831580"/>
            <a:ext cx="3037840" cy="464820"/>
          </a:xfrm>
          <a:prstGeom prst="rect">
            <a:avLst/>
          </a:prstGeom>
          <a:noFill/>
          <a:ln w="9525">
            <a:noFill/>
            <a:miter lim="800000"/>
            <a:headEnd/>
            <a:tailEnd/>
          </a:ln>
          <a:effectLst/>
        </p:spPr>
        <p:txBody>
          <a:bodyPr vert="horz" wrap="none" lIns="93824" tIns="46913" rIns="93824" bIns="46913" numCol="1" anchor="b" anchorCtr="0" compatLnSpc="1">
            <a:prstTxWarp prst="textNoShape">
              <a:avLst/>
            </a:prstTxWarp>
          </a:bodyPr>
          <a:lstStyle>
            <a:lvl1pPr algn="r" eaLnBrk="0" hangingPunct="0">
              <a:defRPr sz="1200" b="0">
                <a:solidFill>
                  <a:schemeClr val="tx1"/>
                </a:solidFill>
                <a:effectLst/>
                <a:latin typeface="Times New Roman" pitchFamily="18" charset="0"/>
              </a:defRPr>
            </a:lvl1pPr>
          </a:lstStyle>
          <a:p>
            <a:fld id="{CBA1AEF1-6DF7-4CBF-92FD-02ED9E31E47F}" type="slidenum">
              <a:rPr lang="en-US"/>
              <a:pPr/>
              <a:t>‹#›</a:t>
            </a:fld>
            <a:endParaRPr lang="en-US"/>
          </a:p>
        </p:txBody>
      </p:sp>
    </p:spTree>
    <p:extLst>
      <p:ext uri="{BB962C8B-B14F-4D97-AF65-F5344CB8AC3E}">
        <p14:creationId xmlns:p14="http://schemas.microsoft.com/office/powerpoint/2010/main" val="48091934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hdr" sz="quarter"/>
          </p:nvPr>
        </p:nvSpPr>
        <p:spPr bwMode="auto">
          <a:xfrm>
            <a:off x="0" y="0"/>
            <a:ext cx="3037840" cy="464820"/>
          </a:xfrm>
          <a:prstGeom prst="rect">
            <a:avLst/>
          </a:prstGeom>
          <a:noFill/>
          <a:ln w="9525">
            <a:noFill/>
            <a:miter lim="800000"/>
            <a:headEnd/>
            <a:tailEnd/>
          </a:ln>
          <a:effectLst/>
        </p:spPr>
        <p:txBody>
          <a:bodyPr vert="horz" wrap="square" lIns="93824" tIns="46913" rIns="93824" bIns="46913" numCol="1" anchor="t" anchorCtr="0" compatLnSpc="1">
            <a:prstTxWarp prst="textNoShape">
              <a:avLst/>
            </a:prstTxWarp>
          </a:bodyPr>
          <a:lstStyle>
            <a:lvl1pPr algn="l" eaLnBrk="0" hangingPunct="0">
              <a:defRPr sz="1200" b="0">
                <a:solidFill>
                  <a:schemeClr val="tx1"/>
                </a:solidFill>
                <a:effectLst/>
                <a:latin typeface="Times New Roman" pitchFamily="18" charset="0"/>
              </a:defRPr>
            </a:lvl1pPr>
          </a:lstStyle>
          <a:p>
            <a:endParaRPr lang="en-US"/>
          </a:p>
        </p:txBody>
      </p:sp>
      <p:sp>
        <p:nvSpPr>
          <p:cNvPr id="2051" name="Rectangle 3"/>
          <p:cNvSpPr>
            <a:spLocks noGrp="1" noChangeArrowheads="1"/>
          </p:cNvSpPr>
          <p:nvPr>
            <p:ph type="dt" idx="1"/>
          </p:nvPr>
        </p:nvSpPr>
        <p:spPr bwMode="auto">
          <a:xfrm>
            <a:off x="3972560" y="0"/>
            <a:ext cx="3037840" cy="464820"/>
          </a:xfrm>
          <a:prstGeom prst="rect">
            <a:avLst/>
          </a:prstGeom>
          <a:noFill/>
          <a:ln w="9525">
            <a:noFill/>
            <a:miter lim="800000"/>
            <a:headEnd/>
            <a:tailEnd/>
          </a:ln>
          <a:effectLst/>
        </p:spPr>
        <p:txBody>
          <a:bodyPr vert="horz" wrap="square" lIns="93824" tIns="46913" rIns="93824" bIns="46913" numCol="1" anchor="t" anchorCtr="0" compatLnSpc="1">
            <a:prstTxWarp prst="textNoShape">
              <a:avLst/>
            </a:prstTxWarp>
          </a:bodyPr>
          <a:lstStyle>
            <a:lvl1pPr algn="r" eaLnBrk="0" hangingPunct="0">
              <a:defRPr sz="1200" b="0">
                <a:solidFill>
                  <a:schemeClr val="tx1"/>
                </a:solidFill>
                <a:effectLst/>
                <a:latin typeface="Times New Roman" pitchFamily="18" charset="0"/>
              </a:defRPr>
            </a:lvl1pPr>
          </a:lstStyle>
          <a:p>
            <a:endParaRPr lang="en-US"/>
          </a:p>
        </p:txBody>
      </p:sp>
      <p:sp>
        <p:nvSpPr>
          <p:cNvPr id="2052" name="Rectangle 4"/>
          <p:cNvSpPr>
            <a:spLocks noGrp="1" noRot="1" noChangeAspect="1" noChangeArrowheads="1" noTextEdit="1"/>
          </p:cNvSpPr>
          <p:nvPr>
            <p:ph type="sldImg" idx="2"/>
          </p:nvPr>
        </p:nvSpPr>
        <p:spPr bwMode="auto">
          <a:xfrm>
            <a:off x="1182688" y="698500"/>
            <a:ext cx="4645025" cy="3482975"/>
          </a:xfrm>
          <a:prstGeom prst="rect">
            <a:avLst/>
          </a:prstGeom>
          <a:noFill/>
          <a:ln w="12700">
            <a:solidFill>
              <a:srgbClr val="000000"/>
            </a:solidFill>
            <a:miter lim="800000"/>
            <a:headEnd/>
            <a:tailEnd/>
          </a:ln>
          <a:effectLst/>
        </p:spPr>
      </p:sp>
      <p:sp>
        <p:nvSpPr>
          <p:cNvPr id="2053" name="Rectangle 5"/>
          <p:cNvSpPr>
            <a:spLocks noGrp="1" noChangeArrowheads="1"/>
          </p:cNvSpPr>
          <p:nvPr>
            <p:ph type="body" sz="quarter" idx="3"/>
          </p:nvPr>
        </p:nvSpPr>
        <p:spPr bwMode="auto">
          <a:xfrm>
            <a:off x="934720" y="4415790"/>
            <a:ext cx="5140960" cy="4183380"/>
          </a:xfrm>
          <a:prstGeom prst="rect">
            <a:avLst/>
          </a:prstGeom>
          <a:noFill/>
          <a:ln w="9525">
            <a:noFill/>
            <a:miter lim="800000"/>
            <a:headEnd/>
            <a:tailEnd/>
          </a:ln>
          <a:effectLst/>
        </p:spPr>
        <p:txBody>
          <a:bodyPr vert="horz" wrap="square" lIns="93824" tIns="46913" rIns="93824" bIns="46913"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54" name="Rectangle 6"/>
          <p:cNvSpPr>
            <a:spLocks noGrp="1" noChangeArrowheads="1"/>
          </p:cNvSpPr>
          <p:nvPr>
            <p:ph type="ftr" sz="quarter" idx="4"/>
          </p:nvPr>
        </p:nvSpPr>
        <p:spPr bwMode="auto">
          <a:xfrm>
            <a:off x="0" y="8831580"/>
            <a:ext cx="3037840" cy="464820"/>
          </a:xfrm>
          <a:prstGeom prst="rect">
            <a:avLst/>
          </a:prstGeom>
          <a:noFill/>
          <a:ln w="9525">
            <a:noFill/>
            <a:miter lim="800000"/>
            <a:headEnd/>
            <a:tailEnd/>
          </a:ln>
          <a:effectLst/>
        </p:spPr>
        <p:txBody>
          <a:bodyPr vert="horz" wrap="square" lIns="93824" tIns="46913" rIns="93824" bIns="46913" numCol="1" anchor="b" anchorCtr="0" compatLnSpc="1">
            <a:prstTxWarp prst="textNoShape">
              <a:avLst/>
            </a:prstTxWarp>
          </a:bodyPr>
          <a:lstStyle>
            <a:lvl1pPr algn="l" eaLnBrk="0" hangingPunct="0">
              <a:defRPr sz="1200" b="0">
                <a:solidFill>
                  <a:schemeClr val="tx1"/>
                </a:solidFill>
                <a:effectLst/>
                <a:latin typeface="Times New Roman" pitchFamily="18" charset="0"/>
              </a:defRPr>
            </a:lvl1pPr>
          </a:lstStyle>
          <a:p>
            <a:endParaRPr lang="en-US"/>
          </a:p>
        </p:txBody>
      </p:sp>
      <p:sp>
        <p:nvSpPr>
          <p:cNvPr id="2055" name="Rectangle 7"/>
          <p:cNvSpPr>
            <a:spLocks noGrp="1" noChangeArrowheads="1"/>
          </p:cNvSpPr>
          <p:nvPr>
            <p:ph type="sldNum" sz="quarter" idx="5"/>
          </p:nvPr>
        </p:nvSpPr>
        <p:spPr bwMode="auto">
          <a:xfrm>
            <a:off x="3972560" y="8831580"/>
            <a:ext cx="3037840" cy="464820"/>
          </a:xfrm>
          <a:prstGeom prst="rect">
            <a:avLst/>
          </a:prstGeom>
          <a:noFill/>
          <a:ln w="9525">
            <a:noFill/>
            <a:miter lim="800000"/>
            <a:headEnd/>
            <a:tailEnd/>
          </a:ln>
          <a:effectLst/>
        </p:spPr>
        <p:txBody>
          <a:bodyPr vert="horz" wrap="square" lIns="93824" tIns="46913" rIns="93824" bIns="46913" numCol="1" anchor="b" anchorCtr="0" compatLnSpc="1">
            <a:prstTxWarp prst="textNoShape">
              <a:avLst/>
            </a:prstTxWarp>
          </a:bodyPr>
          <a:lstStyle>
            <a:lvl1pPr algn="r" eaLnBrk="0" hangingPunct="0">
              <a:defRPr sz="1200" b="0">
                <a:solidFill>
                  <a:schemeClr val="tx1"/>
                </a:solidFill>
                <a:effectLst/>
                <a:latin typeface="Times New Roman" pitchFamily="18" charset="0"/>
              </a:defRPr>
            </a:lvl1pPr>
          </a:lstStyle>
          <a:p>
            <a:fld id="{E9959E96-1061-4E2E-B998-2EDD65CD9656}" type="slidenum">
              <a:rPr lang="en-US"/>
              <a:pPr/>
              <a:t>‹#›</a:t>
            </a:fld>
            <a:endParaRPr lang="en-US"/>
          </a:p>
        </p:txBody>
      </p:sp>
    </p:spTree>
    <p:extLst>
      <p:ext uri="{BB962C8B-B14F-4D97-AF65-F5344CB8AC3E}">
        <p14:creationId xmlns:p14="http://schemas.microsoft.com/office/powerpoint/2010/main" val="4035506191"/>
      </p:ext>
    </p:extLst>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EAA580E-6993-4F7D-B1E0-6A4B3A425227}" type="slidenum">
              <a:rPr lang="en-US"/>
              <a:pPr/>
              <a:t>1</a:t>
            </a:fld>
            <a:endParaRPr lang="en-US"/>
          </a:p>
        </p:txBody>
      </p:sp>
      <p:sp>
        <p:nvSpPr>
          <p:cNvPr id="8194" name="Rectangle 2"/>
          <p:cNvSpPr>
            <a:spLocks noGrp="1" noRot="1" noChangeAspect="1" noChangeArrowheads="1" noTextEdit="1"/>
          </p:cNvSpPr>
          <p:nvPr>
            <p:ph type="sldImg"/>
          </p:nvPr>
        </p:nvSpPr>
        <p:spPr>
          <a:ln cap="flat"/>
        </p:spPr>
      </p:sp>
      <p:sp>
        <p:nvSpPr>
          <p:cNvPr id="8195" name="Rectangle 3"/>
          <p:cNvSpPr>
            <a:spLocks noGrp="1" noChangeArrowheads="1"/>
          </p:cNvSpPr>
          <p:nvPr>
            <p:ph type="body" idx="1"/>
          </p:nvPr>
        </p:nvSpPr>
        <p:spPr>
          <a:ln/>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5</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7</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8</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10</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11</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26</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30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31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32</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33</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34</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35</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36</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37</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39</a:t>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41</a:t>
            </a:fld>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42</a:t>
            </a:fld>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43</a:t>
            </a:fld>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44</a:t>
            </a:fld>
            <a:endParaRPr 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45</a:t>
            </a:fld>
            <a:endParaRPr 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46</a:t>
            </a:fld>
            <a:endParaRPr 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47</a:t>
            </a:fld>
            <a:endParaRPr 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48</a:t>
            </a:fld>
            <a:endParaRPr 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49</a:t>
            </a:fld>
            <a:endParaRPr 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50</a:t>
            </a:fld>
            <a:endParaRPr 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51</a:t>
            </a:fld>
            <a:endParaRPr 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52</a:t>
            </a:fld>
            <a:endParaRPr 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53</a:t>
            </a:fld>
            <a:endParaRPr 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54</a:t>
            </a:fld>
            <a:endParaRPr 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55</a:t>
            </a:fld>
            <a:endParaRPr 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56</a:t>
            </a:fld>
            <a:endParaRPr 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57</a:t>
            </a:fld>
            <a:endParaRPr 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58</a:t>
            </a:fld>
            <a:endParaRPr 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59</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solidFill>
                  <a:srgbClr val="F85E08"/>
                </a:solidFill>
              </a:defRPr>
            </a:lvl1pPr>
          </a:lstStyle>
          <a:p>
            <a:r>
              <a:rPr lang="en-US" dirty="0"/>
              <a:t>Click to edit Master title style</a:t>
            </a:r>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cxnSp>
        <p:nvCxnSpPr>
          <p:cNvPr id="8" name="Straight Connector 7"/>
          <p:cNvCxnSpPr/>
          <p:nvPr/>
        </p:nvCxnSpPr>
        <p:spPr>
          <a:xfrm>
            <a:off x="685800" y="3398520"/>
            <a:ext cx="7848600" cy="1588"/>
          </a:xfrm>
          <a:prstGeom prst="line">
            <a:avLst/>
          </a:prstGeom>
          <a:ln w="19050">
            <a:solidFill>
              <a:srgbClr val="F85E08"/>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F85E08"/>
                </a:solidFill>
                <a:effectLst>
                  <a:outerShdw blurRad="38100" dist="38100" dir="2700000" algn="tl">
                    <a:srgbClr val="000000">
                      <a:alpha val="43137"/>
                    </a:srgbClr>
                  </a:outerShdw>
                </a:effectLst>
              </a:defRPr>
            </a:lvl1pPr>
          </a:lstStyle>
          <a:p>
            <a:r>
              <a:rPr lang="en-US" dirty="0"/>
              <a:t>Click to edit Master title style</a:t>
            </a:r>
          </a:p>
        </p:txBody>
      </p:sp>
      <p:sp>
        <p:nvSpPr>
          <p:cNvPr id="3" name="Content Placeholder 2"/>
          <p:cNvSpPr>
            <a:spLocks noGrp="1"/>
          </p:cNvSpPr>
          <p:nvPr>
            <p:ph idx="1"/>
          </p:nvPr>
        </p:nvSpPr>
        <p:spPr/>
        <p:txBody>
          <a:bodyPr/>
          <a:lstStyle>
            <a:lvl1pPr marL="288925" indent="-288925">
              <a:buClr>
                <a:srgbClr val="F85E08"/>
              </a:buClr>
              <a:buFont typeface="Wingdings" panose="05000000000000000000" pitchFamily="2" charset="2"/>
              <a:buChar char="§"/>
              <a:defRPr>
                <a:solidFill>
                  <a:schemeClr val="tx1">
                    <a:lumMod val="75000"/>
                    <a:lumOff val="25000"/>
                  </a:schemeClr>
                </a:solidFill>
              </a:defRPr>
            </a:lvl1pPr>
            <a:lvl2pPr marL="569913" indent="-295275">
              <a:buClr>
                <a:srgbClr val="F85E08"/>
              </a:buClr>
              <a:buFont typeface="Wingdings" panose="05000000000000000000" pitchFamily="2" charset="2"/>
              <a:buChar char="§"/>
              <a:defRPr>
                <a:solidFill>
                  <a:schemeClr val="tx1">
                    <a:lumMod val="75000"/>
                    <a:lumOff val="25000"/>
                  </a:schemeClr>
                </a:solidFill>
              </a:defRPr>
            </a:lvl2pPr>
            <a:lvl3pPr marL="860425" indent="-312738">
              <a:buClr>
                <a:srgbClr val="F85E08"/>
              </a:buClr>
              <a:buFont typeface="Wingdings" panose="05000000000000000000" pitchFamily="2" charset="2"/>
              <a:buChar char="§"/>
              <a:defRPr>
                <a:solidFill>
                  <a:schemeClr val="tx1">
                    <a:lumMod val="75000"/>
                    <a:lumOff val="25000"/>
                  </a:schemeClr>
                </a:solidFill>
              </a:defRPr>
            </a:lvl3pPr>
            <a:lvl4pPr marL="1141413" indent="-319088">
              <a:buClr>
                <a:srgbClr val="F85E08"/>
              </a:buClr>
              <a:buFont typeface="Wingdings" panose="05000000000000000000" pitchFamily="2" charset="2"/>
              <a:buChar char="§"/>
              <a:defRPr>
                <a:solidFill>
                  <a:schemeClr val="tx1">
                    <a:lumMod val="75000"/>
                    <a:lumOff val="25000"/>
                  </a:schemeClr>
                </a:solidFill>
              </a:defRPr>
            </a:lvl4pPr>
            <a:lvl5pPr marL="1312863" indent="-261938">
              <a:buClr>
                <a:srgbClr val="F85E08"/>
              </a:buClr>
              <a:buFont typeface="Wingdings" panose="05000000000000000000" pitchFamily="2" charset="2"/>
              <a:buChar char="§"/>
              <a:defRPr>
                <a:solidFill>
                  <a:schemeClr val="tx1">
                    <a:lumMod val="75000"/>
                    <a:lumOff val="25000"/>
                  </a:schemeClr>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p:cNvSpPr>
            <a:spLocks noGrp="1"/>
          </p:cNvSpPr>
          <p:nvPr>
            <p:ph type="sldNum" sz="quarter" idx="12"/>
          </p:nvPr>
        </p:nvSpPr>
        <p:spPr>
          <a:xfrm>
            <a:off x="7391400" y="6528816"/>
            <a:ext cx="1295400" cy="329184"/>
          </a:xfrm>
          <a:prstGeom prst="rect">
            <a:avLst/>
          </a:prstGeom>
        </p:spPr>
        <p:txBody>
          <a:bodyPr/>
          <a:lstStyle>
            <a:lvl1pPr algn="r">
              <a:defRPr sz="1200">
                <a:solidFill>
                  <a:srgbClr val="F85E08"/>
                </a:solidFill>
              </a:defRPr>
            </a:lvl1pPr>
          </a:lstStyle>
          <a:p>
            <a:r>
              <a:rPr lang="en-US"/>
              <a:t>Slide 1- </a:t>
            </a:r>
            <a:fld id="{0CFEC368-1D7A-4F81-ABF6-AE0E36BAF64C}" type="slidenum">
              <a:rPr lang="en-US" smtClean="0"/>
              <a:pPr/>
              <a:t>‹#›</a:t>
            </a:fld>
            <a:endParaRPr lang="en-US" dirty="0"/>
          </a:p>
        </p:txBody>
      </p:sp>
      <p:cxnSp>
        <p:nvCxnSpPr>
          <p:cNvPr id="8" name="Straight Connector 7"/>
          <p:cNvCxnSpPr/>
          <p:nvPr userDrawn="1"/>
        </p:nvCxnSpPr>
        <p:spPr>
          <a:xfrm>
            <a:off x="457200" y="1524000"/>
            <a:ext cx="8229600" cy="0"/>
          </a:xfrm>
          <a:prstGeom prst="line">
            <a:avLst/>
          </a:prstGeom>
          <a:ln>
            <a:solidFill>
              <a:srgbClr val="F85E08"/>
            </a:solidFill>
          </a:ln>
        </p:spPr>
        <p:style>
          <a:lnRef idx="2">
            <a:schemeClr val="accent2"/>
          </a:lnRef>
          <a:fillRef idx="0">
            <a:schemeClr val="accent2"/>
          </a:fillRef>
          <a:effectRef idx="1">
            <a:schemeClr val="accent2"/>
          </a:effectRef>
          <a:fontRef idx="minor">
            <a:schemeClr val="tx1"/>
          </a:fontRef>
        </p:style>
      </p:cxnSp>
      <p:cxnSp>
        <p:nvCxnSpPr>
          <p:cNvPr id="11" name="Straight Connector 10"/>
          <p:cNvCxnSpPr/>
          <p:nvPr userDrawn="1"/>
        </p:nvCxnSpPr>
        <p:spPr>
          <a:xfrm>
            <a:off x="457200" y="6477000"/>
            <a:ext cx="8224319" cy="0"/>
          </a:xfrm>
          <a:prstGeom prst="line">
            <a:avLst/>
          </a:prstGeom>
          <a:ln>
            <a:solidFill>
              <a:srgbClr val="F85E08"/>
            </a:solidFill>
          </a:ln>
        </p:spPr>
        <p:style>
          <a:lnRef idx="1">
            <a:schemeClr val="dk1"/>
          </a:lnRef>
          <a:fillRef idx="0">
            <a:schemeClr val="dk1"/>
          </a:fillRef>
          <a:effectRef idx="0">
            <a:schemeClr val="dk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18288"/>
            <a:ext cx="2895600" cy="329184"/>
          </a:xfrm>
          <a:prstGeom prst="rect">
            <a:avLst/>
          </a:prstGeom>
        </p:spPr>
        <p:txBody>
          <a:bodyPr/>
          <a:lstStyle/>
          <a:p>
            <a:r>
              <a:rPr lang="en-US"/>
              <a:t>Wednesday, October 30, 2013</a:t>
            </a:r>
          </a:p>
        </p:txBody>
      </p:sp>
      <p:sp>
        <p:nvSpPr>
          <p:cNvPr id="6" name="Footer Placeholder 5"/>
          <p:cNvSpPr>
            <a:spLocks noGrp="1"/>
          </p:cNvSpPr>
          <p:nvPr>
            <p:ph type="ftr" sz="quarter" idx="11"/>
          </p:nvPr>
        </p:nvSpPr>
        <p:spPr>
          <a:xfrm>
            <a:off x="3429000" y="18288"/>
            <a:ext cx="4114800" cy="329184"/>
          </a:xfrm>
          <a:prstGeom prst="rect">
            <a:avLst/>
          </a:prstGeom>
        </p:spPr>
        <p:txBody>
          <a:bodyPr/>
          <a:lstStyle/>
          <a:p>
            <a:pPr algn="r"/>
            <a:r>
              <a:rPr lang="en-US"/>
              <a:t>Copyrighted </a:t>
            </a:r>
            <a:endParaRPr lang="en-US" dirty="0"/>
          </a:p>
        </p:txBody>
      </p:sp>
      <p:sp>
        <p:nvSpPr>
          <p:cNvPr id="7" name="Slide Number Placeholder 6"/>
          <p:cNvSpPr>
            <a:spLocks noGrp="1"/>
          </p:cNvSpPr>
          <p:nvPr>
            <p:ph type="sldNum" sz="quarter" idx="12"/>
          </p:nvPr>
        </p:nvSpPr>
        <p:spPr>
          <a:xfrm>
            <a:off x="7620000" y="18288"/>
            <a:ext cx="1066800" cy="329184"/>
          </a:xfrm>
          <a:prstGeom prst="rect">
            <a:avLst/>
          </a:prstGeom>
        </p:spPr>
        <p:txBody>
          <a:bodyPr/>
          <a:lstStyle/>
          <a:p>
            <a:fld id="{0CFEC368-1D7A-4F81-ABF6-AE0E36BAF64C}"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18288"/>
            <a:ext cx="2895600" cy="329184"/>
          </a:xfrm>
          <a:prstGeom prst="rect">
            <a:avLst/>
          </a:prstGeom>
        </p:spPr>
        <p:txBody>
          <a:bodyPr/>
          <a:lstStyle/>
          <a:p>
            <a:r>
              <a:rPr lang="en-US"/>
              <a:t>Wednesday, October 30, 2013</a:t>
            </a:r>
          </a:p>
        </p:txBody>
      </p:sp>
      <p:sp>
        <p:nvSpPr>
          <p:cNvPr id="5" name="Footer Placeholder 4"/>
          <p:cNvSpPr>
            <a:spLocks noGrp="1"/>
          </p:cNvSpPr>
          <p:nvPr>
            <p:ph type="ftr" sz="quarter" idx="11"/>
          </p:nvPr>
        </p:nvSpPr>
        <p:spPr>
          <a:xfrm>
            <a:off x="3429000" y="18288"/>
            <a:ext cx="4114800" cy="329184"/>
          </a:xfrm>
          <a:prstGeom prst="rect">
            <a:avLst/>
          </a:prstGeom>
        </p:spPr>
        <p:txBody>
          <a:bodyPr/>
          <a:lstStyle/>
          <a:p>
            <a:pPr algn="r"/>
            <a:r>
              <a:rPr lang="en-US"/>
              <a:t>Copyrighted </a:t>
            </a:r>
            <a:endParaRPr lang="en-US" dirty="0"/>
          </a:p>
        </p:txBody>
      </p:sp>
      <p:sp>
        <p:nvSpPr>
          <p:cNvPr id="6" name="Slide Number Placeholder 5"/>
          <p:cNvSpPr>
            <a:spLocks noGrp="1"/>
          </p:cNvSpPr>
          <p:nvPr>
            <p:ph type="sldNum" sz="quarter" idx="12"/>
          </p:nvPr>
        </p:nvSpPr>
        <p:spPr>
          <a:xfrm>
            <a:off x="7620000" y="18288"/>
            <a:ext cx="1066800" cy="329184"/>
          </a:xfrm>
          <a:prstGeom prst="rect">
            <a:avLst/>
          </a:prstGeom>
        </p:spPr>
        <p:txBody>
          <a:bodyPr/>
          <a:lstStyle/>
          <a:p>
            <a:fld id="{0CFEC368-1D7A-4F81-ABF6-AE0E36BAF64C}"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457200" y="18288"/>
            <a:ext cx="2895600" cy="329184"/>
          </a:xfrm>
          <a:prstGeom prst="rect">
            <a:avLst/>
          </a:prstGeom>
        </p:spPr>
        <p:txBody>
          <a:bodyPr/>
          <a:lstStyle/>
          <a:p>
            <a:r>
              <a:rPr lang="en-US"/>
              <a:t>Wednesday, October 30, 2013</a:t>
            </a:r>
          </a:p>
        </p:txBody>
      </p:sp>
      <p:sp>
        <p:nvSpPr>
          <p:cNvPr id="5" name="Footer Placeholder 4"/>
          <p:cNvSpPr>
            <a:spLocks noGrp="1"/>
          </p:cNvSpPr>
          <p:nvPr>
            <p:ph type="ftr" sz="quarter" idx="11"/>
          </p:nvPr>
        </p:nvSpPr>
        <p:spPr>
          <a:xfrm>
            <a:off x="3429000" y="18288"/>
            <a:ext cx="4114800" cy="329184"/>
          </a:xfrm>
          <a:prstGeom prst="rect">
            <a:avLst/>
          </a:prstGeom>
        </p:spPr>
        <p:txBody>
          <a:bodyPr/>
          <a:lstStyle/>
          <a:p>
            <a:pPr algn="r"/>
            <a:r>
              <a:rPr lang="en-US"/>
              <a:t>Copyrighted </a:t>
            </a:r>
            <a:endParaRPr lang="en-US" dirty="0"/>
          </a:p>
        </p:txBody>
      </p:sp>
      <p:sp>
        <p:nvSpPr>
          <p:cNvPr id="6" name="Slide Number Placeholder 5"/>
          <p:cNvSpPr>
            <a:spLocks noGrp="1"/>
          </p:cNvSpPr>
          <p:nvPr>
            <p:ph type="sldNum" sz="quarter" idx="12"/>
          </p:nvPr>
        </p:nvSpPr>
        <p:spPr>
          <a:xfrm>
            <a:off x="7620000" y="18288"/>
            <a:ext cx="1066800" cy="329184"/>
          </a:xfrm>
          <a:prstGeom prst="rect">
            <a:avLst/>
          </a:prstGeom>
        </p:spPr>
        <p:txBody>
          <a:bodyPr/>
          <a:lstStyle/>
          <a:p>
            <a:fld id="{0CFEC368-1D7A-4F81-ABF6-AE0E36BAF64C}"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365760"/>
            <a:ext cx="8229600" cy="1158240"/>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ooter Placeholder 4"/>
          <p:cNvSpPr txBox="1">
            <a:spLocks/>
          </p:cNvSpPr>
          <p:nvPr userDrawn="1"/>
        </p:nvSpPr>
        <p:spPr>
          <a:xfrm>
            <a:off x="1524000" y="6528816"/>
            <a:ext cx="5867400" cy="329184"/>
          </a:xfrm>
          <a:prstGeom prst="rect">
            <a:avLst/>
          </a:prstGeom>
        </p:spPr>
        <p:txBody>
          <a:bodyPr/>
          <a:lstStyle>
            <a:defPPr>
              <a:defRPr lang="en-US"/>
            </a:defPPr>
            <a:lvl1pPr algn="ctr" rtl="0" fontAlgn="base">
              <a:spcBef>
                <a:spcPct val="0"/>
              </a:spcBef>
              <a:spcAft>
                <a:spcPct val="0"/>
              </a:spcAft>
              <a:defRPr sz="2800" b="1" i="1" kern="1200">
                <a:solidFill>
                  <a:srgbClr val="F85E08"/>
                </a:solidFill>
                <a:effectLst>
                  <a:outerShdw blurRad="38100" dist="38100" dir="2700000" algn="tl">
                    <a:srgbClr val="000000">
                      <a:alpha val="43137"/>
                    </a:srgbClr>
                  </a:outerShdw>
                </a:effectLst>
                <a:latin typeface="Tahoma" pitchFamily="34" charset="0"/>
                <a:ea typeface="+mn-ea"/>
                <a:cs typeface="+mn-cs"/>
              </a:defRPr>
            </a:lvl1pPr>
            <a:lvl2pPr marL="457200" algn="ctr" rtl="0" fontAlgn="base">
              <a:spcBef>
                <a:spcPct val="0"/>
              </a:spcBef>
              <a:spcAft>
                <a:spcPct val="0"/>
              </a:spcAft>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2pPr>
            <a:lvl3pPr marL="914400" algn="ctr" rtl="0" fontAlgn="base">
              <a:spcBef>
                <a:spcPct val="0"/>
              </a:spcBef>
              <a:spcAft>
                <a:spcPct val="0"/>
              </a:spcAft>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3pPr>
            <a:lvl4pPr marL="1371600" algn="ctr" rtl="0" fontAlgn="base">
              <a:spcBef>
                <a:spcPct val="0"/>
              </a:spcBef>
              <a:spcAft>
                <a:spcPct val="0"/>
              </a:spcAft>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4pPr>
            <a:lvl5pPr marL="1828800" algn="ctr" rtl="0" fontAlgn="base">
              <a:spcBef>
                <a:spcPct val="0"/>
              </a:spcBef>
              <a:spcAft>
                <a:spcPct val="0"/>
              </a:spcAft>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5pPr>
            <a:lvl6pPr marL="2286000" algn="l" defTabSz="914400" rtl="0" eaLnBrk="1" latinLnBrk="0" hangingPunct="1">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6pPr>
            <a:lvl7pPr marL="2743200" algn="l" defTabSz="914400" rtl="0" eaLnBrk="1" latinLnBrk="0" hangingPunct="1">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7pPr>
            <a:lvl8pPr marL="3200400" algn="l" defTabSz="914400" rtl="0" eaLnBrk="1" latinLnBrk="0" hangingPunct="1">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8pPr>
            <a:lvl9pPr marL="3657600" algn="l" defTabSz="914400" rtl="0" eaLnBrk="1" latinLnBrk="0" hangingPunct="1">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9pPr>
          </a:lstStyle>
          <a:p>
            <a:r>
              <a:rPr lang="en-US" sz="1200" dirty="0"/>
              <a:t>Copyright © 2014 Pearson Education, Inc. </a:t>
            </a:r>
          </a:p>
        </p:txBody>
      </p:sp>
      <p:sp>
        <p:nvSpPr>
          <p:cNvPr id="11" name="Slide Number Placeholder 5"/>
          <p:cNvSpPr txBox="1">
            <a:spLocks/>
          </p:cNvSpPr>
          <p:nvPr userDrawn="1"/>
        </p:nvSpPr>
        <p:spPr>
          <a:xfrm>
            <a:off x="7391400" y="6528816"/>
            <a:ext cx="1295400" cy="329184"/>
          </a:xfrm>
          <a:prstGeom prst="rect">
            <a:avLst/>
          </a:prstGeom>
        </p:spPr>
        <p:txBody>
          <a:bodyPr/>
          <a:lstStyle>
            <a:defPPr>
              <a:defRPr lang="en-US"/>
            </a:defPPr>
            <a:lvl1pPr algn="r" rtl="0" fontAlgn="base">
              <a:spcBef>
                <a:spcPct val="0"/>
              </a:spcBef>
              <a:spcAft>
                <a:spcPct val="0"/>
              </a:spcAft>
              <a:defRPr sz="1200" b="1" kern="1200">
                <a:solidFill>
                  <a:srgbClr val="F85E08"/>
                </a:solidFill>
                <a:effectLst>
                  <a:outerShdw blurRad="38100" dist="38100" dir="2700000" algn="tl">
                    <a:srgbClr val="000000">
                      <a:alpha val="43137"/>
                    </a:srgbClr>
                  </a:outerShdw>
                </a:effectLst>
                <a:latin typeface="Tahoma" pitchFamily="34" charset="0"/>
                <a:ea typeface="+mn-ea"/>
                <a:cs typeface="+mn-cs"/>
              </a:defRPr>
            </a:lvl1pPr>
            <a:lvl2pPr marL="457200" algn="ctr" rtl="0" fontAlgn="base">
              <a:spcBef>
                <a:spcPct val="0"/>
              </a:spcBef>
              <a:spcAft>
                <a:spcPct val="0"/>
              </a:spcAft>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2pPr>
            <a:lvl3pPr marL="914400" algn="ctr" rtl="0" fontAlgn="base">
              <a:spcBef>
                <a:spcPct val="0"/>
              </a:spcBef>
              <a:spcAft>
                <a:spcPct val="0"/>
              </a:spcAft>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3pPr>
            <a:lvl4pPr marL="1371600" algn="ctr" rtl="0" fontAlgn="base">
              <a:spcBef>
                <a:spcPct val="0"/>
              </a:spcBef>
              <a:spcAft>
                <a:spcPct val="0"/>
              </a:spcAft>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4pPr>
            <a:lvl5pPr marL="1828800" algn="ctr" rtl="0" fontAlgn="base">
              <a:spcBef>
                <a:spcPct val="0"/>
              </a:spcBef>
              <a:spcAft>
                <a:spcPct val="0"/>
              </a:spcAft>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5pPr>
            <a:lvl6pPr marL="2286000" algn="l" defTabSz="914400" rtl="0" eaLnBrk="1" latinLnBrk="0" hangingPunct="1">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6pPr>
            <a:lvl7pPr marL="2743200" algn="l" defTabSz="914400" rtl="0" eaLnBrk="1" latinLnBrk="0" hangingPunct="1">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7pPr>
            <a:lvl8pPr marL="3200400" algn="l" defTabSz="914400" rtl="0" eaLnBrk="1" latinLnBrk="0" hangingPunct="1">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8pPr>
            <a:lvl9pPr marL="3657600" algn="l" defTabSz="914400" rtl="0" eaLnBrk="1" latinLnBrk="0" hangingPunct="1">
              <a:defRPr sz="2800" b="1" kern="1200">
                <a:solidFill>
                  <a:srgbClr val="CC3300"/>
                </a:solidFill>
                <a:effectLst>
                  <a:outerShdw blurRad="38100" dist="38100" dir="2700000" algn="tl">
                    <a:srgbClr val="000000">
                      <a:alpha val="43137"/>
                    </a:srgbClr>
                  </a:outerShdw>
                </a:effectLst>
                <a:latin typeface="Tahoma" pitchFamily="34" charset="0"/>
                <a:ea typeface="+mn-ea"/>
                <a:cs typeface="+mn-cs"/>
              </a:defRPr>
            </a:lvl9pPr>
          </a:lstStyle>
          <a:p>
            <a:r>
              <a:rPr lang="en-US" sz="1200" dirty="0"/>
              <a:t>Slide 4- </a:t>
            </a:r>
            <a:fld id="{0CFEC368-1D7A-4F81-ABF6-AE0E36BAF64C}" type="slidenum">
              <a:rPr lang="en-US" sz="1200" smtClean="0"/>
              <a:pPr/>
              <a:t>‹#›</a:t>
            </a:fld>
            <a:endParaRPr lang="en-US" sz="1200" dirty="0"/>
          </a:p>
        </p:txBody>
      </p:sp>
      <p:cxnSp>
        <p:nvCxnSpPr>
          <p:cNvPr id="12" name="Straight Connector 11"/>
          <p:cNvCxnSpPr/>
          <p:nvPr userDrawn="1"/>
        </p:nvCxnSpPr>
        <p:spPr>
          <a:xfrm>
            <a:off x="462481" y="1524000"/>
            <a:ext cx="8224319"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userDrawn="1"/>
        </p:nvCxnSpPr>
        <p:spPr>
          <a:xfrm>
            <a:off x="457200" y="6477000"/>
            <a:ext cx="8224319" cy="0"/>
          </a:xfrm>
          <a:prstGeom prst="line">
            <a:avLst/>
          </a:prstGeom>
          <a:ln>
            <a:solidFill>
              <a:srgbClr val="F85E08"/>
            </a:solidFill>
          </a:ln>
        </p:spPr>
        <p:style>
          <a:lnRef idx="1">
            <a:schemeClr val="dk1"/>
          </a:lnRef>
          <a:fillRef idx="0">
            <a:schemeClr val="dk1"/>
          </a:fillRef>
          <a:effectRef idx="0">
            <a:schemeClr val="dk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2" r:id="rId8"/>
    <p:sldLayoutId id="2147483673" r:id="rId9"/>
    <p:sldLayoutId id="2147483674" r:id="rId10"/>
    <p:sldLayoutId id="2147483675" r:id="rId11"/>
  </p:sldLayoutIdLst>
  <p:hf hdr="0" dt="0"/>
  <p:txStyles>
    <p:titleStyle>
      <a:lvl1pPr algn="l" defTabSz="914400" rtl="0" eaLnBrk="1" latinLnBrk="0" hangingPunct="1">
        <a:lnSpc>
          <a:spcPts val="4000"/>
        </a:lnSpc>
        <a:spcBef>
          <a:spcPct val="0"/>
        </a:spcBef>
        <a:buNone/>
        <a:defRPr sz="4000" kern="1200" spc="-100" baseline="0">
          <a:solidFill>
            <a:srgbClr val="F85E08"/>
          </a:solidFill>
          <a:effectLst>
            <a:outerShdw blurRad="38100" dist="38100" dir="2700000" algn="tl">
              <a:srgbClr val="000000">
                <a:alpha val="43137"/>
              </a:srgbClr>
            </a:outerShdw>
          </a:effectLst>
          <a:latin typeface="+mj-lt"/>
          <a:ea typeface="+mj-ea"/>
          <a:cs typeface="+mj-cs"/>
        </a:defRPr>
      </a:lvl1pPr>
    </p:titleStyle>
    <p:bodyStyle>
      <a:lvl1pPr marL="288925" indent="-288925" algn="l" defTabSz="914400" rtl="0" eaLnBrk="1" latinLnBrk="0" hangingPunct="1">
        <a:spcBef>
          <a:spcPct val="20000"/>
        </a:spcBef>
        <a:buClr>
          <a:srgbClr val="F85E08"/>
        </a:buClr>
        <a:buSzPct val="85000"/>
        <a:buFont typeface="Wingdings" panose="05000000000000000000" pitchFamily="2" charset="2"/>
        <a:buChar char="§"/>
        <a:defRPr sz="3600" kern="1200">
          <a:solidFill>
            <a:schemeClr val="tx1">
              <a:lumMod val="75000"/>
              <a:lumOff val="25000"/>
            </a:schemeClr>
          </a:solidFill>
          <a:latin typeface="+mn-lt"/>
          <a:ea typeface="+mn-ea"/>
          <a:cs typeface="+mn-cs"/>
        </a:defRPr>
      </a:lvl1pPr>
      <a:lvl2pPr marL="569913" indent="-295275" algn="l" defTabSz="914400" rtl="0" eaLnBrk="1" latinLnBrk="0" hangingPunct="1">
        <a:spcBef>
          <a:spcPct val="20000"/>
        </a:spcBef>
        <a:buClr>
          <a:srgbClr val="F85E08"/>
        </a:buClr>
        <a:buSzPct val="85000"/>
        <a:buFont typeface="Wingdings" panose="05000000000000000000" pitchFamily="2" charset="2"/>
        <a:buChar char="§"/>
        <a:defRPr sz="3200" kern="1200">
          <a:solidFill>
            <a:schemeClr val="tx1">
              <a:lumMod val="75000"/>
              <a:lumOff val="25000"/>
            </a:schemeClr>
          </a:solidFill>
          <a:latin typeface="+mn-lt"/>
          <a:ea typeface="+mn-ea"/>
          <a:cs typeface="+mn-cs"/>
        </a:defRPr>
      </a:lvl2pPr>
      <a:lvl3pPr marL="796925" indent="-249238" algn="l" defTabSz="914400" rtl="0" eaLnBrk="1" latinLnBrk="0" hangingPunct="1">
        <a:spcBef>
          <a:spcPct val="20000"/>
        </a:spcBef>
        <a:buClr>
          <a:srgbClr val="F85E08"/>
        </a:buClr>
        <a:buSzPct val="90000"/>
        <a:buFont typeface="Wingdings" panose="05000000000000000000" pitchFamily="2" charset="2"/>
        <a:buChar char="§"/>
        <a:defRPr sz="2800" kern="1200">
          <a:solidFill>
            <a:schemeClr val="tx1">
              <a:lumMod val="75000"/>
              <a:lumOff val="25000"/>
            </a:schemeClr>
          </a:solidFill>
          <a:latin typeface="+mn-lt"/>
          <a:ea typeface="+mn-ea"/>
          <a:cs typeface="+mn-cs"/>
        </a:defRPr>
      </a:lvl3pPr>
      <a:lvl4pPr marL="1085850" indent="-263525" algn="l" defTabSz="914400" rtl="0" eaLnBrk="1" latinLnBrk="0" hangingPunct="1">
        <a:spcBef>
          <a:spcPct val="20000"/>
        </a:spcBef>
        <a:buClr>
          <a:srgbClr val="F85E08"/>
        </a:buClr>
        <a:buFont typeface="Wingdings" panose="05000000000000000000" pitchFamily="2" charset="2"/>
        <a:buChar char="§"/>
        <a:defRPr sz="2400" kern="1200">
          <a:solidFill>
            <a:schemeClr val="tx1">
              <a:lumMod val="75000"/>
              <a:lumOff val="25000"/>
            </a:schemeClr>
          </a:solidFill>
          <a:latin typeface="+mn-lt"/>
          <a:ea typeface="+mn-ea"/>
          <a:cs typeface="+mn-cs"/>
        </a:defRPr>
      </a:lvl4pPr>
      <a:lvl5pPr marL="1312863" indent="-261938" algn="l" defTabSz="914400" rtl="0" eaLnBrk="1" latinLnBrk="0" hangingPunct="1">
        <a:spcBef>
          <a:spcPct val="20000"/>
        </a:spcBef>
        <a:buClr>
          <a:srgbClr val="F85E08"/>
        </a:buClr>
        <a:buSzPct val="100000"/>
        <a:buFont typeface="Wingdings" panose="05000000000000000000" pitchFamily="2" charset="2"/>
        <a:buChar char="§"/>
        <a:defRPr sz="2000" kern="1200" baseline="0">
          <a:solidFill>
            <a:schemeClr val="tx1">
              <a:lumMod val="75000"/>
              <a:lumOff val="25000"/>
            </a:schemeClr>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youtube.com/watch?v=f2Kji24833Y"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wmf"/></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15.emf"/></Relationships>
</file>

<file path=ppt/slides/_rels/slide56.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6" name="Rectangle 8"/>
          <p:cNvSpPr>
            <a:spLocks noGrp="1" noChangeArrowheads="1"/>
          </p:cNvSpPr>
          <p:nvPr>
            <p:ph type="subTitle" idx="1"/>
          </p:nvPr>
        </p:nvSpPr>
        <p:spPr>
          <a:xfrm>
            <a:off x="685800" y="3657600"/>
            <a:ext cx="7086600" cy="2743200"/>
          </a:xfrm>
          <a:noFill/>
          <a:ln/>
        </p:spPr>
        <p:txBody>
          <a:bodyPr>
            <a:normAutofit/>
          </a:bodyPr>
          <a:lstStyle/>
          <a:p>
            <a:endParaRPr lang="en-US" sz="3200" b="1" dirty="0">
              <a:solidFill>
                <a:srgbClr val="F85E08"/>
              </a:solidFill>
            </a:endParaRPr>
          </a:p>
          <a:p>
            <a:r>
              <a:rPr lang="en-US" sz="4000" b="1" dirty="0"/>
              <a:t>Data Mining</a:t>
            </a:r>
            <a:endParaRPr lang="en-US" sz="4000" b="1" dirty="0">
              <a:solidFill>
                <a:srgbClr val="F85E08"/>
              </a:solidFill>
            </a:endParaRPr>
          </a:p>
        </p:txBody>
      </p:sp>
      <p:sp>
        <p:nvSpPr>
          <p:cNvPr id="5" name="Rectangle 4"/>
          <p:cNvSpPr>
            <a:spLocks noGrp="1" noChangeArrowheads="1"/>
          </p:cNvSpPr>
          <p:nvPr/>
        </p:nvSpPr>
        <p:spPr bwMode="auto">
          <a:xfrm>
            <a:off x="342900" y="304800"/>
            <a:ext cx="8458200" cy="22860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rtl="0" fontAlgn="base">
              <a:spcBef>
                <a:spcPct val="0"/>
              </a:spcBef>
              <a:spcAft>
                <a:spcPct val="0"/>
              </a:spcAft>
              <a:defRPr sz="3600">
                <a:solidFill>
                  <a:srgbClr val="CC3300"/>
                </a:solidFill>
                <a:effectLst>
                  <a:outerShdw blurRad="38100" dist="38100" dir="2700000" algn="tl">
                    <a:srgbClr val="C0C0C0"/>
                  </a:outerShdw>
                </a:effectLst>
                <a:latin typeface="+mj-lt"/>
                <a:ea typeface="+mj-ea"/>
                <a:cs typeface="+mj-cs"/>
              </a:defRPr>
            </a:lvl1pPr>
            <a:lvl2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2pPr>
            <a:lvl3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3pPr>
            <a:lvl4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4pPr>
            <a:lvl5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5pPr>
            <a:lvl6pPr marL="4572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6pPr>
            <a:lvl7pPr marL="9144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7pPr>
            <a:lvl8pPr marL="13716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8pPr>
            <a:lvl9pPr marL="18288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9pPr>
          </a:lstStyle>
          <a:p>
            <a:pPr>
              <a:spcBef>
                <a:spcPts val="1200"/>
              </a:spcBef>
            </a:pPr>
            <a:br>
              <a:rPr lang="en-US" sz="4800" b="1" dirty="0">
                <a:solidFill>
                  <a:srgbClr val="F85E08"/>
                </a:solidFill>
              </a:rPr>
            </a:br>
            <a:r>
              <a:rPr lang="en-US" sz="4800" b="1" dirty="0">
                <a:solidFill>
                  <a:srgbClr val="F85E08"/>
                </a:solidFill>
              </a:rPr>
              <a:t>Data Handling and Business</a:t>
            </a:r>
          </a:p>
          <a:p>
            <a:pPr>
              <a:spcBef>
                <a:spcPts val="1200"/>
              </a:spcBef>
            </a:pPr>
            <a:r>
              <a:rPr lang="en-US" sz="4800" dirty="0">
                <a:solidFill>
                  <a:srgbClr val="F85E08"/>
                </a:solidFill>
              </a:rPr>
              <a:t>Intelligence</a:t>
            </a:r>
            <a:r>
              <a:rPr lang="en-US" sz="4800" b="1" dirty="0">
                <a:solidFill>
                  <a:srgbClr val="F85E08"/>
                </a:solidFill>
              </a:rPr>
              <a:t> </a:t>
            </a:r>
            <a:endParaRPr lang="en-US" sz="4000" dirty="0">
              <a:solidFill>
                <a:srgbClr val="F85E08"/>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Objectives</a:t>
            </a:r>
          </a:p>
        </p:txBody>
      </p:sp>
      <p:sp>
        <p:nvSpPr>
          <p:cNvPr id="3" name="Content Placeholder 2"/>
          <p:cNvSpPr>
            <a:spLocks noGrp="1"/>
          </p:cNvSpPr>
          <p:nvPr>
            <p:ph idx="1"/>
          </p:nvPr>
        </p:nvSpPr>
        <p:spPr/>
        <p:txBody>
          <a:bodyPr/>
          <a:lstStyle/>
          <a:p>
            <a:r>
              <a:rPr lang="en-US" sz="2800" dirty="0"/>
              <a:t>Define data mining as an enabling technology for business intelligence</a:t>
            </a:r>
          </a:p>
          <a:p>
            <a:r>
              <a:rPr lang="en-US" sz="2800" dirty="0"/>
              <a:t>Understand the objectives and benefits of business analytics and data mining</a:t>
            </a:r>
          </a:p>
          <a:p>
            <a:r>
              <a:rPr lang="en-US" sz="2800" dirty="0"/>
              <a:t>Recognise the wide range of applications of data mining</a:t>
            </a:r>
          </a:p>
          <a:p>
            <a:r>
              <a:rPr lang="en-US" sz="2800" dirty="0"/>
              <a:t>Learn the standardized data mining processes</a:t>
            </a:r>
          </a:p>
          <a:p>
            <a:pPr lvl="1"/>
            <a:r>
              <a:rPr lang="en-US" sz="2400" dirty="0"/>
              <a:t>CRISP-DM</a:t>
            </a:r>
          </a:p>
          <a:p>
            <a:pPr lvl="1"/>
            <a:r>
              <a:rPr lang="en-US" sz="2400" dirty="0"/>
              <a:t>SEMMA</a:t>
            </a:r>
          </a:p>
          <a:p>
            <a:pPr lvl="1"/>
            <a:r>
              <a:rPr lang="en-US" sz="2400" dirty="0"/>
              <a:t>KDD</a:t>
            </a:r>
          </a:p>
        </p:txBody>
      </p:sp>
      <p:sp>
        <p:nvSpPr>
          <p:cNvPr id="4" name="Slide Number Placeholder 3"/>
          <p:cNvSpPr>
            <a:spLocks noGrp="1"/>
          </p:cNvSpPr>
          <p:nvPr>
            <p:ph type="sldNum" sz="quarter" idx="12"/>
          </p:nvPr>
        </p:nvSpPr>
        <p:spPr/>
        <p:txBody>
          <a:bodyPr/>
          <a:lstStyle/>
          <a:p>
            <a:r>
              <a:rPr lang="en-US"/>
              <a:t>Slide 1- </a:t>
            </a:r>
            <a:fld id="{0CFEC368-1D7A-4F81-ABF6-AE0E36BAF64C}" type="slidenum">
              <a:rPr lang="en-US" smtClean="0"/>
              <a:pPr/>
              <a:t>2</a:t>
            </a:fld>
            <a:endParaRPr lang="en-US" dirty="0"/>
          </a:p>
        </p:txBody>
      </p:sp>
      <p:sp>
        <p:nvSpPr>
          <p:cNvPr id="5" name="TextBox 4"/>
          <p:cNvSpPr txBox="1"/>
          <p:nvPr/>
        </p:nvSpPr>
        <p:spPr>
          <a:xfrm>
            <a:off x="6676603" y="6019800"/>
            <a:ext cx="2056397" cy="461665"/>
          </a:xfrm>
          <a:prstGeom prst="rect">
            <a:avLst/>
          </a:prstGeom>
          <a:noFill/>
        </p:spPr>
        <p:txBody>
          <a:bodyPr wrap="none" rtlCol="0">
            <a:spAutoFit/>
          </a:bodyPr>
          <a:lstStyle/>
          <a:p>
            <a:r>
              <a:rPr lang="en-US" sz="2400" b="0" i="1" dirty="0">
                <a:solidFill>
                  <a:srgbClr val="F85E08"/>
                </a:solidFill>
              </a:rPr>
              <a:t>(Continued…)</a:t>
            </a:r>
          </a:p>
        </p:txBody>
      </p:sp>
    </p:spTree>
    <p:extLst>
      <p:ext uri="{BB962C8B-B14F-4D97-AF65-F5344CB8AC3E}">
        <p14:creationId xmlns:p14="http://schemas.microsoft.com/office/powerpoint/2010/main" val="15168142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Objectives</a:t>
            </a:r>
          </a:p>
        </p:txBody>
      </p:sp>
      <p:sp>
        <p:nvSpPr>
          <p:cNvPr id="3" name="Content Placeholder 2"/>
          <p:cNvSpPr>
            <a:spLocks noGrp="1"/>
          </p:cNvSpPr>
          <p:nvPr>
            <p:ph idx="1"/>
          </p:nvPr>
        </p:nvSpPr>
        <p:spPr/>
        <p:txBody>
          <a:bodyPr/>
          <a:lstStyle/>
          <a:p>
            <a:r>
              <a:rPr lang="en-US" sz="2800" dirty="0"/>
              <a:t>Understand the steps involved in data preprocessing for data mining </a:t>
            </a:r>
          </a:p>
          <a:p>
            <a:r>
              <a:rPr lang="en-US" sz="2800" dirty="0"/>
              <a:t>Learn different methods and algorithms of data mining </a:t>
            </a:r>
          </a:p>
          <a:p>
            <a:r>
              <a:rPr lang="en-US" sz="2800" dirty="0"/>
              <a:t>Build awareness of the existing data mining software tools </a:t>
            </a:r>
          </a:p>
          <a:p>
            <a:pPr lvl="1"/>
            <a:r>
              <a:rPr lang="en-US" sz="2400" dirty="0"/>
              <a:t>Commercial versus free/open source</a:t>
            </a:r>
          </a:p>
          <a:p>
            <a:r>
              <a:rPr lang="en-US" sz="2800" dirty="0"/>
              <a:t>Understand the pitfalls and myths of data mining</a:t>
            </a:r>
          </a:p>
        </p:txBody>
      </p:sp>
      <p:sp>
        <p:nvSpPr>
          <p:cNvPr id="4" name="Slide Number Placeholder 3"/>
          <p:cNvSpPr>
            <a:spLocks noGrp="1"/>
          </p:cNvSpPr>
          <p:nvPr>
            <p:ph type="sldNum" sz="quarter" idx="12"/>
          </p:nvPr>
        </p:nvSpPr>
        <p:spPr/>
        <p:txBody>
          <a:bodyPr/>
          <a:lstStyle/>
          <a:p>
            <a:r>
              <a:rPr lang="en-US"/>
              <a:t>Slide 1- </a:t>
            </a:r>
            <a:fld id="{0CFEC368-1D7A-4F81-ABF6-AE0E36BAF64C}" type="slidenum">
              <a:rPr lang="en-US" smtClean="0"/>
              <a:pPr/>
              <a:t>3</a:t>
            </a:fld>
            <a:endParaRPr lang="en-US" dirty="0"/>
          </a:p>
        </p:txBody>
      </p:sp>
    </p:spTree>
    <p:extLst>
      <p:ext uri="{BB962C8B-B14F-4D97-AF65-F5344CB8AC3E}">
        <p14:creationId xmlns:p14="http://schemas.microsoft.com/office/powerpoint/2010/main" val="28928639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hlinkClick r:id="rId2"/>
              </a:rPr>
              <a:t>Data Mining an Australian Perspective</a:t>
            </a:r>
            <a:endParaRPr lang="en-US" dirty="0"/>
          </a:p>
        </p:txBody>
      </p:sp>
      <p:sp>
        <p:nvSpPr>
          <p:cNvPr id="4" name="Slide Number Placeholder 3"/>
          <p:cNvSpPr>
            <a:spLocks noGrp="1"/>
          </p:cNvSpPr>
          <p:nvPr>
            <p:ph type="sldNum" sz="quarter" idx="12"/>
          </p:nvPr>
        </p:nvSpPr>
        <p:spPr/>
        <p:txBody>
          <a:bodyPr/>
          <a:lstStyle/>
          <a:p>
            <a:r>
              <a:rPr lang="en-US"/>
              <a:t>Slide 1- </a:t>
            </a:r>
            <a:fld id="{0CFEC368-1D7A-4F81-ABF6-AE0E36BAF64C}" type="slidenum">
              <a:rPr lang="en-US" smtClean="0"/>
              <a:pPr/>
              <a:t>4</a:t>
            </a:fld>
            <a:endParaRPr lang="en-US" dirty="0"/>
          </a:p>
        </p:txBody>
      </p:sp>
    </p:spTree>
    <p:extLst>
      <p:ext uri="{BB962C8B-B14F-4D97-AF65-F5344CB8AC3E}">
        <p14:creationId xmlns:p14="http://schemas.microsoft.com/office/powerpoint/2010/main" val="31515857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Opening Vignette…</a:t>
            </a:r>
          </a:p>
        </p:txBody>
      </p:sp>
      <p:sp>
        <p:nvSpPr>
          <p:cNvPr id="3" name="Content Placeholder 2"/>
          <p:cNvSpPr>
            <a:spLocks noGrp="1"/>
          </p:cNvSpPr>
          <p:nvPr>
            <p:ph idx="1"/>
          </p:nvPr>
        </p:nvSpPr>
        <p:spPr>
          <a:xfrm>
            <a:off x="457200" y="1600200"/>
            <a:ext cx="8610600" cy="4876800"/>
          </a:xfrm>
        </p:spPr>
        <p:txBody>
          <a:bodyPr>
            <a:normAutofit/>
          </a:bodyPr>
          <a:lstStyle/>
          <a:p>
            <a:pPr>
              <a:buNone/>
            </a:pPr>
            <a:r>
              <a:rPr lang="en-US" dirty="0">
                <a:solidFill>
                  <a:srgbClr val="FF3300"/>
                </a:solidFill>
              </a:rPr>
              <a:t>Cabela’s Reels in More Customers</a:t>
            </a:r>
          </a:p>
          <a:p>
            <a:pPr>
              <a:buNone/>
            </a:pPr>
            <a:r>
              <a:rPr lang="en-US" dirty="0">
                <a:solidFill>
                  <a:srgbClr val="FF3300"/>
                </a:solidFill>
              </a:rPr>
              <a:t>with Advanced Analytics and Data Mining</a:t>
            </a:r>
          </a:p>
          <a:p>
            <a:r>
              <a:rPr lang="en-US" dirty="0"/>
              <a:t>Decision situation</a:t>
            </a:r>
          </a:p>
          <a:p>
            <a:r>
              <a:rPr lang="en-US" dirty="0"/>
              <a:t>Problem</a:t>
            </a:r>
          </a:p>
          <a:p>
            <a:r>
              <a:rPr lang="en-US" dirty="0"/>
              <a:t>Proposed solution</a:t>
            </a:r>
          </a:p>
          <a:p>
            <a:r>
              <a:rPr lang="en-US" dirty="0"/>
              <a:t>Results</a:t>
            </a:r>
          </a:p>
          <a:p>
            <a:r>
              <a:rPr lang="en-US" dirty="0"/>
              <a:t>Answer &amp; discuss the case questions.</a:t>
            </a:r>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29200" y="3429000"/>
            <a:ext cx="3526221" cy="1676400"/>
          </a:xfrm>
          <a:prstGeom prst="rect">
            <a:avLst/>
          </a:prstGeom>
          <a:noFill/>
          <a:ln w="9525">
            <a:solidFill>
              <a:srgbClr val="F85E08"/>
            </a:solidFill>
            <a:miter lim="800000"/>
            <a:headEnd/>
            <a:tailEnd/>
          </a:ln>
          <a:extLst>
            <a:ext uri="{909E8E84-426E-40dd-AFC4-6F175D3DCCD1}">
              <a14:hiddenFill xmlns:a14="http://schemas.microsoft.com/office/drawing/2010/main" xmlns="">
                <a:solidFill>
                  <a:schemeClr val="accent1"/>
                </a:solidFill>
              </a14:hiddenFill>
            </a:ext>
          </a:extLst>
        </p:spPr>
      </p:pic>
    </p:spTree>
    <p:extLst>
      <p:ext uri="{BB962C8B-B14F-4D97-AF65-F5344CB8AC3E}">
        <p14:creationId xmlns:p14="http://schemas.microsoft.com/office/powerpoint/2010/main" val="3151044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Questions for the Opening Vignette</a:t>
            </a:r>
          </a:p>
        </p:txBody>
      </p:sp>
      <p:sp>
        <p:nvSpPr>
          <p:cNvPr id="3" name="Content Placeholder 2"/>
          <p:cNvSpPr>
            <a:spLocks noGrp="1"/>
          </p:cNvSpPr>
          <p:nvPr>
            <p:ph idx="1"/>
          </p:nvPr>
        </p:nvSpPr>
        <p:spPr>
          <a:xfrm>
            <a:off x="457200" y="1600200"/>
            <a:ext cx="8610600" cy="4876800"/>
          </a:xfrm>
        </p:spPr>
        <p:txBody>
          <a:bodyPr>
            <a:noAutofit/>
          </a:bodyPr>
          <a:lstStyle/>
          <a:p>
            <a:pPr marL="463550" indent="-463550">
              <a:buFont typeface="+mj-lt"/>
              <a:buAutoNum type="arabicPeriod"/>
            </a:pPr>
            <a:r>
              <a:rPr lang="en-US" sz="2400" dirty="0"/>
              <a:t>Why should retailers, especially </a:t>
            </a:r>
            <a:r>
              <a:rPr lang="en-US" sz="2400" dirty="0" err="1"/>
              <a:t>omni</a:t>
            </a:r>
            <a:r>
              <a:rPr lang="en-US" sz="2400" dirty="0"/>
              <a:t>-channel retailers, pay extra attention to advanced analytics and data mining?</a:t>
            </a:r>
          </a:p>
          <a:p>
            <a:pPr marL="463550" indent="-463550">
              <a:buFont typeface="+mj-lt"/>
              <a:buAutoNum type="arabicPeriod"/>
            </a:pPr>
            <a:r>
              <a:rPr lang="en-US" sz="2400" dirty="0"/>
              <a:t>What are the top challenges for multi-channel retailers? Can you think of other industry segments that face similar problems/challenges?</a:t>
            </a:r>
          </a:p>
          <a:p>
            <a:pPr marL="463550" indent="-463550">
              <a:buFont typeface="+mj-lt"/>
              <a:buAutoNum type="arabicPeriod"/>
            </a:pPr>
            <a:r>
              <a:rPr lang="en-US" sz="2400" dirty="0"/>
              <a:t>What are the sources of data that retailers such as Cabela’s use for their data mining projects?</a:t>
            </a:r>
          </a:p>
          <a:p>
            <a:pPr marL="463550" indent="-463550">
              <a:buFont typeface="+mj-lt"/>
              <a:buAutoNum type="arabicPeriod"/>
            </a:pPr>
            <a:r>
              <a:rPr lang="en-US" sz="2400" dirty="0"/>
              <a:t>What does it mean to have a “single view of the customer”? How can it be accomplished?</a:t>
            </a:r>
          </a:p>
          <a:p>
            <a:pPr marL="463550" indent="-463550">
              <a:buFont typeface="+mj-lt"/>
              <a:buAutoNum type="arabicPeriod"/>
            </a:pPr>
            <a:r>
              <a:rPr lang="en-US" sz="2400" dirty="0"/>
              <a:t>What type of analytics help did Cabela’s get from their efforts? Can you think of any other potential benefits of analytics for large-scale retailers like Cabela’s?</a:t>
            </a:r>
          </a:p>
        </p:txBody>
      </p:sp>
      <p:sp>
        <p:nvSpPr>
          <p:cNvPr id="4" name="Slide Number Placeholder 3"/>
          <p:cNvSpPr>
            <a:spLocks noGrp="1"/>
          </p:cNvSpPr>
          <p:nvPr>
            <p:ph type="sldNum" sz="quarter" idx="12"/>
          </p:nvPr>
        </p:nvSpPr>
        <p:spPr/>
        <p:txBody>
          <a:bodyPr/>
          <a:lstStyle/>
          <a:p>
            <a:r>
              <a:rPr lang="en-US"/>
              <a:t>Slide 1- </a:t>
            </a:r>
            <a:fld id="{0CFEC368-1D7A-4F81-ABF6-AE0E36BAF64C}" type="slidenum">
              <a:rPr lang="en-US" smtClean="0"/>
              <a:pPr/>
              <a:t>6</a:t>
            </a:fld>
            <a:endParaRPr lang="en-US" dirty="0"/>
          </a:p>
        </p:txBody>
      </p:sp>
    </p:spTree>
    <p:extLst>
      <p:ext uri="{BB962C8B-B14F-4D97-AF65-F5344CB8AC3E}">
        <p14:creationId xmlns:p14="http://schemas.microsoft.com/office/powerpoint/2010/main" val="7007403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Data Mining Concepts and Definitions</a:t>
            </a:r>
            <a:br>
              <a:rPr lang="en-US" dirty="0"/>
            </a:br>
            <a:r>
              <a:rPr lang="en-US" dirty="0"/>
              <a:t>Why Data Mining?</a:t>
            </a:r>
          </a:p>
        </p:txBody>
      </p:sp>
      <p:sp>
        <p:nvSpPr>
          <p:cNvPr id="3" name="Content Placeholder 2"/>
          <p:cNvSpPr>
            <a:spLocks noGrp="1"/>
          </p:cNvSpPr>
          <p:nvPr>
            <p:ph idx="1"/>
          </p:nvPr>
        </p:nvSpPr>
        <p:spPr>
          <a:xfrm>
            <a:off x="457200" y="1600200"/>
            <a:ext cx="8686800" cy="4800600"/>
          </a:xfrm>
        </p:spPr>
        <p:txBody>
          <a:bodyPr/>
          <a:lstStyle/>
          <a:p>
            <a:r>
              <a:rPr lang="en-US" sz="2800" dirty="0"/>
              <a:t>More intense competition at the global scale. </a:t>
            </a:r>
          </a:p>
          <a:p>
            <a:r>
              <a:rPr lang="en-US" sz="2800" dirty="0"/>
              <a:t>Recognition of the value in data sources.</a:t>
            </a:r>
          </a:p>
          <a:p>
            <a:r>
              <a:rPr lang="en-US" sz="2800" dirty="0"/>
              <a:t>Availability of quality data on customers, vendors, transactions, Web, etc. </a:t>
            </a:r>
          </a:p>
          <a:p>
            <a:r>
              <a:rPr lang="en-US" sz="2800" dirty="0"/>
              <a:t>Consolidation and integration of data repositories into data warehouses.</a:t>
            </a:r>
          </a:p>
          <a:p>
            <a:r>
              <a:rPr lang="en-US" sz="2800" dirty="0"/>
              <a:t>The exponential increase in data processing and storage capabilities; and decrease in cost. </a:t>
            </a:r>
          </a:p>
          <a:p>
            <a:r>
              <a:rPr lang="en-US" sz="2800" dirty="0"/>
              <a:t>Movement toward conversion of information resources into nonphysical form.</a:t>
            </a:r>
          </a:p>
          <a:p>
            <a:endParaRPr lang="en-US" sz="2800" dirty="0"/>
          </a:p>
        </p:txBody>
      </p:sp>
    </p:spTree>
    <p:extLst>
      <p:ext uri="{BB962C8B-B14F-4D97-AF65-F5344CB8AC3E}">
        <p14:creationId xmlns:p14="http://schemas.microsoft.com/office/powerpoint/2010/main" val="21293254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Definition of Data Mining</a:t>
            </a:r>
          </a:p>
        </p:txBody>
      </p:sp>
      <p:sp>
        <p:nvSpPr>
          <p:cNvPr id="3" name="Content Placeholder 2"/>
          <p:cNvSpPr>
            <a:spLocks noGrp="1"/>
          </p:cNvSpPr>
          <p:nvPr>
            <p:ph idx="1"/>
          </p:nvPr>
        </p:nvSpPr>
        <p:spPr>
          <a:xfrm>
            <a:off x="1182688" y="1524000"/>
            <a:ext cx="7961312" cy="4800600"/>
          </a:xfrm>
        </p:spPr>
        <p:txBody>
          <a:bodyPr>
            <a:normAutofit lnSpcReduction="10000"/>
          </a:bodyPr>
          <a:lstStyle/>
          <a:p>
            <a:r>
              <a:rPr lang="en-US" sz="2800" dirty="0"/>
              <a:t>Data mining is the process through which previously unknown patterns in data are discovered. </a:t>
            </a:r>
          </a:p>
          <a:p>
            <a:r>
              <a:rPr lang="en-US" sz="2800" dirty="0"/>
              <a:t>“a process that uses statistical, mathematical, and artificial learning techniques to extract and identify useful information and subsequent knowledge from large sets of data.”</a:t>
            </a:r>
          </a:p>
          <a:p>
            <a:r>
              <a:rPr lang="en-US" sz="2800" dirty="0"/>
              <a:t>process of finding mathematical patterns from (usually) large sets of data; these can be rules, affinities, correlations, trends, or prediction models.</a:t>
            </a:r>
            <a:endParaRPr lang="en-GB" sz="2800" dirty="0"/>
          </a:p>
          <a:p>
            <a:endParaRPr lang="en-US" sz="2800" dirty="0"/>
          </a:p>
        </p:txBody>
      </p:sp>
      <p:pic>
        <p:nvPicPr>
          <p:cNvPr id="28675" name="Picture 3" descr="C:\Users\Dursun\AppData\Local\Microsoft\Windows\Temporary Internet Files\Content.IE5\P2EGSQWA\MCj02871280000[1].wmf"/>
          <p:cNvPicPr>
            <a:picLocks noChangeAspect="1" noChangeArrowheads="1"/>
          </p:cNvPicPr>
          <p:nvPr/>
        </p:nvPicPr>
        <p:blipFill>
          <a:blip r:embed="rId3" cstate="print"/>
          <a:srcRect/>
          <a:stretch>
            <a:fillRect/>
          </a:stretch>
        </p:blipFill>
        <p:spPr bwMode="auto">
          <a:xfrm>
            <a:off x="7435346" y="228600"/>
            <a:ext cx="1251454" cy="1219200"/>
          </a:xfrm>
          <a:prstGeom prst="rect">
            <a:avLst/>
          </a:prstGeom>
          <a:noFill/>
        </p:spPr>
      </p:pic>
      <p:pic>
        <p:nvPicPr>
          <p:cNvPr id="28677" name="Picture 5" descr="C:\Users\Dursun\AppData\Local\Microsoft\Windows\Temporary Internet Files\Content.IE5\JYCNXBSC\MCj03702060000[1].wmf"/>
          <p:cNvPicPr>
            <a:picLocks noChangeAspect="1" noChangeArrowheads="1"/>
          </p:cNvPicPr>
          <p:nvPr/>
        </p:nvPicPr>
        <p:blipFill>
          <a:blip r:embed="rId4" cstate="print"/>
          <a:srcRect/>
          <a:stretch>
            <a:fillRect/>
          </a:stretch>
        </p:blipFill>
        <p:spPr bwMode="auto">
          <a:xfrm>
            <a:off x="220911" y="2057400"/>
            <a:ext cx="1074489" cy="1295400"/>
          </a:xfrm>
          <a:prstGeom prst="rect">
            <a:avLst/>
          </a:prstGeom>
          <a:noFill/>
        </p:spPr>
      </p:pic>
    </p:spTree>
    <p:extLst>
      <p:ext uri="{BB962C8B-B14F-4D97-AF65-F5344CB8AC3E}">
        <p14:creationId xmlns:p14="http://schemas.microsoft.com/office/powerpoint/2010/main" val="5354307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a:buFont typeface="Monotype Sorts" charset="0"/>
              <a:buNone/>
            </a:pPr>
            <a:r>
              <a:rPr lang="ja-JP" altLang="en-US" dirty="0"/>
              <a:t>“</a:t>
            </a:r>
            <a:r>
              <a:rPr lang="en-US" dirty="0"/>
              <a:t>…</a:t>
            </a:r>
            <a:r>
              <a:rPr lang="en-US" dirty="0">
                <a:solidFill>
                  <a:schemeClr val="accent4"/>
                </a:solidFill>
              </a:rPr>
              <a:t>The non-trivial process of identifying </a:t>
            </a:r>
            <a:r>
              <a:rPr lang="en-US" u="sng" dirty="0">
                <a:solidFill>
                  <a:schemeClr val="accent4"/>
                </a:solidFill>
              </a:rPr>
              <a:t>valid</a:t>
            </a:r>
            <a:r>
              <a:rPr lang="en-US" dirty="0">
                <a:solidFill>
                  <a:schemeClr val="accent4"/>
                </a:solidFill>
              </a:rPr>
              <a:t>, </a:t>
            </a:r>
            <a:r>
              <a:rPr lang="en-US" u="sng" dirty="0">
                <a:solidFill>
                  <a:schemeClr val="accent4"/>
                </a:solidFill>
              </a:rPr>
              <a:t>novel</a:t>
            </a:r>
            <a:r>
              <a:rPr lang="en-US" dirty="0">
                <a:solidFill>
                  <a:schemeClr val="accent4"/>
                </a:solidFill>
              </a:rPr>
              <a:t>, potentially </a:t>
            </a:r>
            <a:r>
              <a:rPr lang="en-US" u="sng" dirty="0">
                <a:solidFill>
                  <a:schemeClr val="accent4"/>
                </a:solidFill>
              </a:rPr>
              <a:t>useful</a:t>
            </a:r>
            <a:r>
              <a:rPr lang="en-US" dirty="0">
                <a:solidFill>
                  <a:schemeClr val="accent4"/>
                </a:solidFill>
              </a:rPr>
              <a:t>, and ultimately </a:t>
            </a:r>
            <a:r>
              <a:rPr lang="en-US" u="sng" dirty="0">
                <a:solidFill>
                  <a:schemeClr val="accent4"/>
                </a:solidFill>
              </a:rPr>
              <a:t>understandable</a:t>
            </a:r>
            <a:r>
              <a:rPr lang="en-US" dirty="0">
                <a:solidFill>
                  <a:schemeClr val="accent4"/>
                </a:solidFill>
              </a:rPr>
              <a:t> patterns in data…</a:t>
            </a:r>
            <a:r>
              <a:rPr lang="ja-JP" altLang="en-US" dirty="0"/>
              <a:t>”</a:t>
            </a:r>
            <a:endParaRPr lang="en-US" dirty="0"/>
          </a:p>
          <a:p>
            <a:pPr>
              <a:buFont typeface="Monotype Sorts" charset="0"/>
              <a:buNone/>
            </a:pPr>
            <a:r>
              <a:rPr lang="en-US" sz="2400" dirty="0"/>
              <a:t>                         </a:t>
            </a:r>
            <a:r>
              <a:rPr lang="en-US" sz="1800" i="1" dirty="0"/>
              <a:t>Fayyad,</a:t>
            </a:r>
            <a:r>
              <a:rPr lang="en-US" sz="2400" i="1" dirty="0"/>
              <a:t> </a:t>
            </a:r>
            <a:r>
              <a:rPr lang="en-US" sz="1800" i="1" dirty="0" err="1"/>
              <a:t>Piatetsky</a:t>
            </a:r>
            <a:r>
              <a:rPr lang="en-US" sz="1800" i="1" dirty="0"/>
              <a:t>-Shapiro, Smyth [1996]</a:t>
            </a:r>
          </a:p>
          <a:p>
            <a:endParaRPr lang="en-US" dirty="0"/>
          </a:p>
        </p:txBody>
      </p:sp>
      <p:sp>
        <p:nvSpPr>
          <p:cNvPr id="4" name="Slide Number Placeholder 3"/>
          <p:cNvSpPr>
            <a:spLocks noGrp="1"/>
          </p:cNvSpPr>
          <p:nvPr>
            <p:ph type="sldNum" sz="quarter" idx="12"/>
          </p:nvPr>
        </p:nvSpPr>
        <p:spPr/>
        <p:txBody>
          <a:bodyPr/>
          <a:lstStyle/>
          <a:p>
            <a:r>
              <a:rPr lang="en-US"/>
              <a:t>Slide 1- </a:t>
            </a:r>
            <a:fld id="{0CFEC368-1D7A-4F81-ABF6-AE0E36BAF64C}" type="slidenum">
              <a:rPr lang="en-US" smtClean="0"/>
              <a:pPr/>
              <a:t>9</a:t>
            </a:fld>
            <a:endParaRPr lang="en-US" dirty="0"/>
          </a:p>
        </p:txBody>
      </p:sp>
    </p:spTree>
    <p:extLst>
      <p:ext uri="{BB962C8B-B14F-4D97-AF65-F5344CB8AC3E}">
        <p14:creationId xmlns:p14="http://schemas.microsoft.com/office/powerpoint/2010/main" val="28186921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p:nvPr/>
        </p:nvPicPr>
        <p:blipFill>
          <a:blip r:embed="rId3" cstate="print"/>
          <a:srcRect/>
          <a:stretch>
            <a:fillRect/>
          </a:stretch>
        </p:blipFill>
        <p:spPr bwMode="auto">
          <a:xfrm>
            <a:off x="1905000" y="1600200"/>
            <a:ext cx="5410200" cy="4724400"/>
          </a:xfrm>
          <a:prstGeom prst="rect">
            <a:avLst/>
          </a:prstGeom>
          <a:noFill/>
          <a:ln w="9525">
            <a:noFill/>
            <a:miter lim="800000"/>
            <a:headEnd/>
            <a:tailEnd/>
          </a:ln>
        </p:spPr>
      </p:pic>
      <p:sp>
        <p:nvSpPr>
          <p:cNvPr id="3" name="Title 2"/>
          <p:cNvSpPr>
            <a:spLocks noGrp="1"/>
          </p:cNvSpPr>
          <p:nvPr>
            <p:ph type="title"/>
          </p:nvPr>
        </p:nvSpPr>
        <p:spPr/>
        <p:txBody>
          <a:bodyPr/>
          <a:lstStyle/>
          <a:p>
            <a:r>
              <a:rPr lang="en-US" dirty="0"/>
              <a:t>Data Mining at the Intersection of Many Disciplines</a:t>
            </a:r>
          </a:p>
        </p:txBody>
      </p:sp>
    </p:spTree>
    <p:extLst>
      <p:ext uri="{BB962C8B-B14F-4D97-AF65-F5344CB8AC3E}">
        <p14:creationId xmlns:p14="http://schemas.microsoft.com/office/powerpoint/2010/main" val="21565346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Data in Data Mining</a:t>
            </a:r>
          </a:p>
        </p:txBody>
      </p:sp>
      <p:pic>
        <p:nvPicPr>
          <p:cNvPr id="4" name="Picture 3"/>
          <p:cNvPicPr/>
          <p:nvPr/>
        </p:nvPicPr>
        <p:blipFill>
          <a:blip r:embed="rId3" cstate="print"/>
          <a:srcRect/>
          <a:stretch>
            <a:fillRect/>
          </a:stretch>
        </p:blipFill>
        <p:spPr bwMode="auto">
          <a:xfrm>
            <a:off x="457200" y="3733800"/>
            <a:ext cx="6324600" cy="2590800"/>
          </a:xfrm>
          <a:prstGeom prst="rect">
            <a:avLst/>
          </a:prstGeom>
          <a:noFill/>
          <a:ln w="9525">
            <a:noFill/>
            <a:miter lim="800000"/>
            <a:headEnd/>
            <a:tailEnd/>
          </a:ln>
        </p:spPr>
      </p:pic>
      <p:sp>
        <p:nvSpPr>
          <p:cNvPr id="6" name="Content Placeholder 2"/>
          <p:cNvSpPr>
            <a:spLocks noGrp="1"/>
          </p:cNvSpPr>
          <p:nvPr>
            <p:ph idx="1"/>
          </p:nvPr>
        </p:nvSpPr>
        <p:spPr>
          <a:xfrm>
            <a:off x="457200" y="1524000"/>
            <a:ext cx="8686800" cy="2286000"/>
          </a:xfrm>
        </p:spPr>
        <p:txBody>
          <a:bodyPr/>
          <a:lstStyle/>
          <a:p>
            <a:r>
              <a:rPr lang="en-US" sz="2400" dirty="0"/>
              <a:t>Data: a collection of facts usually obtained as the result of experiences, observations, or experiments.</a:t>
            </a:r>
          </a:p>
          <a:p>
            <a:r>
              <a:rPr lang="en-US" sz="2400" dirty="0"/>
              <a:t>Data may consist of numbers, words, images, …</a:t>
            </a:r>
          </a:p>
          <a:p>
            <a:r>
              <a:rPr lang="en-US" sz="2400" dirty="0"/>
              <a:t>Data: lowest level of abstraction (from which information and knowledge are derived).</a:t>
            </a:r>
          </a:p>
        </p:txBody>
      </p:sp>
    </p:spTree>
    <p:extLst>
      <p:ext uri="{BB962C8B-B14F-4D97-AF65-F5344CB8AC3E}">
        <p14:creationId xmlns:p14="http://schemas.microsoft.com/office/powerpoint/2010/main" val="706326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92500" lnSpcReduction="20000"/>
          </a:bodyPr>
          <a:lstStyle/>
          <a:p>
            <a:r>
              <a:rPr lang="en-US" dirty="0">
                <a:solidFill>
                  <a:srgbClr val="FF0000"/>
                </a:solidFill>
              </a:rPr>
              <a:t>Categorical data</a:t>
            </a:r>
            <a:r>
              <a:rPr lang="en-US" dirty="0"/>
              <a:t>: labels of multiple classes used to divide a variable into specific groups e.g. race, sex, age group, and educational level.</a:t>
            </a:r>
          </a:p>
          <a:p>
            <a:r>
              <a:rPr lang="en-US" dirty="0"/>
              <a:t>Categorical data is also called </a:t>
            </a:r>
            <a:r>
              <a:rPr lang="en-US" dirty="0">
                <a:solidFill>
                  <a:srgbClr val="FF0000"/>
                </a:solidFill>
              </a:rPr>
              <a:t>discrete data</a:t>
            </a:r>
            <a:r>
              <a:rPr lang="en-US" dirty="0"/>
              <a:t> as it represents a finite number of countable values with no continuum between them. (Even if the values are numeric, these are nothing more than symbols. Cannot be made into fractions i.e. you cant have 1.2 males in a room!)</a:t>
            </a:r>
          </a:p>
        </p:txBody>
      </p:sp>
      <p:sp>
        <p:nvSpPr>
          <p:cNvPr id="4" name="Slide Number Placeholder 3"/>
          <p:cNvSpPr>
            <a:spLocks noGrp="1"/>
          </p:cNvSpPr>
          <p:nvPr>
            <p:ph type="sldNum" sz="quarter" idx="12"/>
          </p:nvPr>
        </p:nvSpPr>
        <p:spPr/>
        <p:txBody>
          <a:bodyPr/>
          <a:lstStyle/>
          <a:p>
            <a:r>
              <a:rPr lang="en-US"/>
              <a:t>Slide 1- </a:t>
            </a:r>
            <a:fld id="{0CFEC368-1D7A-4F81-ABF6-AE0E36BAF64C}" type="slidenum">
              <a:rPr lang="en-US" smtClean="0"/>
              <a:pPr/>
              <a:t>12</a:t>
            </a:fld>
            <a:endParaRPr lang="en-US" dirty="0"/>
          </a:p>
        </p:txBody>
      </p:sp>
    </p:spTree>
    <p:extLst>
      <p:ext uri="{BB962C8B-B14F-4D97-AF65-F5344CB8AC3E}">
        <p14:creationId xmlns:p14="http://schemas.microsoft.com/office/powerpoint/2010/main" val="28943043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solidFill>
                  <a:srgbClr val="FF0000"/>
                </a:solidFill>
              </a:rPr>
              <a:t>Nominal Data</a:t>
            </a:r>
            <a:r>
              <a:rPr lang="en-US" dirty="0"/>
              <a:t>: contains measurements of simple codes assigned to objects as labels, which are not measurements. E.g. Marital status can be categorised as single, married and divorced. Nominal data could also have binomial values i.e. yes/no, true/false, good/bad.</a:t>
            </a:r>
          </a:p>
        </p:txBody>
      </p:sp>
      <p:sp>
        <p:nvSpPr>
          <p:cNvPr id="4" name="Slide Number Placeholder 3"/>
          <p:cNvSpPr>
            <a:spLocks noGrp="1"/>
          </p:cNvSpPr>
          <p:nvPr>
            <p:ph type="sldNum" sz="quarter" idx="12"/>
          </p:nvPr>
        </p:nvSpPr>
        <p:spPr/>
        <p:txBody>
          <a:bodyPr/>
          <a:lstStyle/>
          <a:p>
            <a:r>
              <a:rPr lang="en-US"/>
              <a:t>Slide 1- </a:t>
            </a:r>
            <a:fld id="{0CFEC368-1D7A-4F81-ABF6-AE0E36BAF64C}" type="slidenum">
              <a:rPr lang="en-US" smtClean="0"/>
              <a:pPr/>
              <a:t>13</a:t>
            </a:fld>
            <a:endParaRPr lang="en-US" dirty="0"/>
          </a:p>
        </p:txBody>
      </p:sp>
    </p:spTree>
    <p:extLst>
      <p:ext uri="{BB962C8B-B14F-4D97-AF65-F5344CB8AC3E}">
        <p14:creationId xmlns:p14="http://schemas.microsoft.com/office/powerpoint/2010/main" val="27776814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solidFill>
                  <a:srgbClr val="FF0000"/>
                </a:solidFill>
              </a:rPr>
              <a:t>Ordinal data</a:t>
            </a:r>
            <a:r>
              <a:rPr lang="en-US" dirty="0"/>
              <a:t>: codes assigned to objects but with a rank order. i.e. for the variable – credit score could be categorised as: low, medium or high. Or age group: child, young, middle-aged, elderly</a:t>
            </a:r>
          </a:p>
        </p:txBody>
      </p:sp>
      <p:sp>
        <p:nvSpPr>
          <p:cNvPr id="4" name="Slide Number Placeholder 3"/>
          <p:cNvSpPr>
            <a:spLocks noGrp="1"/>
          </p:cNvSpPr>
          <p:nvPr>
            <p:ph type="sldNum" sz="quarter" idx="12"/>
          </p:nvPr>
        </p:nvSpPr>
        <p:spPr/>
        <p:txBody>
          <a:bodyPr/>
          <a:lstStyle/>
          <a:p>
            <a:r>
              <a:rPr lang="en-US"/>
              <a:t>Slide 1- </a:t>
            </a:r>
            <a:fld id="{0CFEC368-1D7A-4F81-ABF6-AE0E36BAF64C}" type="slidenum">
              <a:rPr lang="en-US" smtClean="0"/>
              <a:pPr/>
              <a:t>14</a:t>
            </a:fld>
            <a:endParaRPr lang="en-US" dirty="0"/>
          </a:p>
        </p:txBody>
      </p:sp>
    </p:spTree>
    <p:extLst>
      <p:ext uri="{BB962C8B-B14F-4D97-AF65-F5344CB8AC3E}">
        <p14:creationId xmlns:p14="http://schemas.microsoft.com/office/powerpoint/2010/main" val="15290550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solidFill>
                  <a:srgbClr val="FF0000"/>
                </a:solidFill>
              </a:rPr>
              <a:t>Numeric data</a:t>
            </a:r>
            <a:r>
              <a:rPr lang="en-US" dirty="0"/>
              <a:t>: numeric values of specific variables include age, number of children, total household income (in £’s), travel distance (in miles), temperature in (centigrade). Can be whole or fractional number.</a:t>
            </a:r>
          </a:p>
          <a:p>
            <a:r>
              <a:rPr lang="en-US" dirty="0"/>
              <a:t>Numeric data is </a:t>
            </a:r>
            <a:r>
              <a:rPr lang="en-US" dirty="0">
                <a:solidFill>
                  <a:srgbClr val="FF0000"/>
                </a:solidFill>
              </a:rPr>
              <a:t>continuous data</a:t>
            </a:r>
            <a:r>
              <a:rPr lang="en-US" dirty="0">
                <a:solidFill>
                  <a:schemeClr val="tx1"/>
                </a:solidFill>
              </a:rPr>
              <a:t> </a:t>
            </a:r>
            <a:r>
              <a:rPr lang="en-US" dirty="0">
                <a:solidFill>
                  <a:schemeClr val="accent5">
                    <a:lumMod val="75000"/>
                  </a:schemeClr>
                </a:solidFill>
              </a:rPr>
              <a:t>can contain fractional values</a:t>
            </a:r>
            <a:endParaRPr lang="en-US" dirty="0">
              <a:solidFill>
                <a:schemeClr val="tx1"/>
              </a:solidFill>
            </a:endParaRPr>
          </a:p>
          <a:p>
            <a:endParaRPr lang="en-US" dirty="0">
              <a:solidFill>
                <a:srgbClr val="FF0000"/>
              </a:solidFill>
            </a:endParaRPr>
          </a:p>
        </p:txBody>
      </p:sp>
      <p:sp>
        <p:nvSpPr>
          <p:cNvPr id="4" name="Slide Number Placeholder 3"/>
          <p:cNvSpPr>
            <a:spLocks noGrp="1"/>
          </p:cNvSpPr>
          <p:nvPr>
            <p:ph type="sldNum" sz="quarter" idx="12"/>
          </p:nvPr>
        </p:nvSpPr>
        <p:spPr/>
        <p:txBody>
          <a:bodyPr/>
          <a:lstStyle/>
          <a:p>
            <a:r>
              <a:rPr lang="en-US"/>
              <a:t>Slide 1- </a:t>
            </a:r>
            <a:fld id="{0CFEC368-1D7A-4F81-ABF6-AE0E36BAF64C}" type="slidenum">
              <a:rPr lang="en-US" smtClean="0"/>
              <a:pPr/>
              <a:t>15</a:t>
            </a:fld>
            <a:endParaRPr lang="en-US" dirty="0"/>
          </a:p>
        </p:txBody>
      </p:sp>
    </p:spTree>
    <p:extLst>
      <p:ext uri="{BB962C8B-B14F-4D97-AF65-F5344CB8AC3E}">
        <p14:creationId xmlns:p14="http://schemas.microsoft.com/office/powerpoint/2010/main" val="24778984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solidFill>
                  <a:srgbClr val="FF0000"/>
                </a:solidFill>
              </a:rPr>
              <a:t>Interval data</a:t>
            </a:r>
            <a:r>
              <a:rPr lang="en-US" dirty="0"/>
              <a:t>:  e.g. temperature scale</a:t>
            </a:r>
          </a:p>
          <a:p>
            <a:r>
              <a:rPr lang="en-US" dirty="0">
                <a:solidFill>
                  <a:srgbClr val="FF0000"/>
                </a:solidFill>
              </a:rPr>
              <a:t>Ratio data</a:t>
            </a:r>
            <a:r>
              <a:rPr lang="en-US" dirty="0"/>
              <a:t>: mass, length, </a:t>
            </a:r>
            <a:r>
              <a:rPr lang="en-US" dirty="0" err="1"/>
              <a:t>time,energy</a:t>
            </a:r>
            <a:r>
              <a:rPr lang="en-US" dirty="0"/>
              <a:t>,  </a:t>
            </a:r>
            <a:r>
              <a:rPr lang="en-US" dirty="0" err="1"/>
              <a:t>etc</a:t>
            </a:r>
            <a:r>
              <a:rPr lang="en-US" dirty="0"/>
              <a:t> </a:t>
            </a:r>
          </a:p>
        </p:txBody>
      </p:sp>
      <p:sp>
        <p:nvSpPr>
          <p:cNvPr id="4" name="Slide Number Placeholder 3"/>
          <p:cNvSpPr>
            <a:spLocks noGrp="1"/>
          </p:cNvSpPr>
          <p:nvPr>
            <p:ph type="sldNum" sz="quarter" idx="12"/>
          </p:nvPr>
        </p:nvSpPr>
        <p:spPr/>
        <p:txBody>
          <a:bodyPr/>
          <a:lstStyle/>
          <a:p>
            <a:r>
              <a:rPr lang="en-US"/>
              <a:t>Slide 1- </a:t>
            </a:r>
            <a:fld id="{0CFEC368-1D7A-4F81-ABF6-AE0E36BAF64C}" type="slidenum">
              <a:rPr lang="en-US" smtClean="0"/>
              <a:pPr/>
              <a:t>16</a:t>
            </a:fld>
            <a:endParaRPr lang="en-US" dirty="0"/>
          </a:p>
        </p:txBody>
      </p:sp>
    </p:spTree>
    <p:extLst>
      <p:ext uri="{BB962C8B-B14F-4D97-AF65-F5344CB8AC3E}">
        <p14:creationId xmlns:p14="http://schemas.microsoft.com/office/powerpoint/2010/main" val="29984520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65760"/>
            <a:ext cx="8534400" cy="1158240"/>
          </a:xfrm>
        </p:spPr>
        <p:txBody>
          <a:bodyPr/>
          <a:lstStyle/>
          <a:p>
            <a:r>
              <a:rPr lang="en-US" dirty="0"/>
              <a:t>What Does DM Do? </a:t>
            </a:r>
            <a:br>
              <a:rPr lang="en-US" dirty="0"/>
            </a:br>
            <a:r>
              <a:rPr lang="en-US" dirty="0"/>
              <a:t>How Does it Work?</a:t>
            </a:r>
          </a:p>
        </p:txBody>
      </p:sp>
      <p:sp>
        <p:nvSpPr>
          <p:cNvPr id="3" name="Content Placeholder 2"/>
          <p:cNvSpPr>
            <a:spLocks noGrp="1"/>
          </p:cNvSpPr>
          <p:nvPr>
            <p:ph idx="1"/>
          </p:nvPr>
        </p:nvSpPr>
        <p:spPr/>
        <p:txBody>
          <a:bodyPr>
            <a:normAutofit lnSpcReduction="10000"/>
          </a:bodyPr>
          <a:lstStyle/>
          <a:p>
            <a:r>
              <a:rPr lang="en-US" dirty="0"/>
              <a:t>DM extract patterns from data</a:t>
            </a:r>
          </a:p>
          <a:p>
            <a:pPr lvl="1"/>
            <a:r>
              <a:rPr lang="en-US" dirty="0"/>
              <a:t>Pattern: A mathematical (numeric and/or symbolic) relationship among data items</a:t>
            </a:r>
          </a:p>
          <a:p>
            <a:pPr lvl="4"/>
            <a:endParaRPr lang="en-US" dirty="0"/>
          </a:p>
          <a:p>
            <a:r>
              <a:rPr lang="en-US" dirty="0"/>
              <a:t>Types of patterns</a:t>
            </a:r>
          </a:p>
          <a:p>
            <a:pPr lvl="1"/>
            <a:r>
              <a:rPr lang="en-US" dirty="0"/>
              <a:t>Association</a:t>
            </a:r>
          </a:p>
          <a:p>
            <a:pPr lvl="1"/>
            <a:r>
              <a:rPr lang="en-US" dirty="0"/>
              <a:t>Prediction</a:t>
            </a:r>
          </a:p>
          <a:p>
            <a:pPr lvl="1"/>
            <a:r>
              <a:rPr lang="en-US" dirty="0"/>
              <a:t>Cluster (segmentation)</a:t>
            </a:r>
          </a:p>
          <a:p>
            <a:pPr lvl="1"/>
            <a:r>
              <a:rPr lang="en-US" dirty="0"/>
              <a:t>Sequential (or time series) relationships</a:t>
            </a:r>
          </a:p>
        </p:txBody>
      </p:sp>
    </p:spTree>
    <p:extLst>
      <p:ext uri="{BB962C8B-B14F-4D97-AF65-F5344CB8AC3E}">
        <p14:creationId xmlns:p14="http://schemas.microsoft.com/office/powerpoint/2010/main" val="12374250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r>
              <a:rPr lang="en-US" dirty="0"/>
              <a:t>Data mining tasks can be classified into three main categories: </a:t>
            </a:r>
          </a:p>
          <a:p>
            <a:pPr lvl="1"/>
            <a:r>
              <a:rPr lang="en-US" dirty="0"/>
              <a:t>prediction, </a:t>
            </a:r>
          </a:p>
          <a:p>
            <a:pPr lvl="1"/>
            <a:r>
              <a:rPr lang="en-US" dirty="0"/>
              <a:t>association, </a:t>
            </a:r>
          </a:p>
          <a:p>
            <a:pPr lvl="1"/>
            <a:r>
              <a:rPr lang="en-US" dirty="0"/>
              <a:t>and clustering. </a:t>
            </a:r>
          </a:p>
        </p:txBody>
      </p:sp>
      <p:sp>
        <p:nvSpPr>
          <p:cNvPr id="4" name="Slide Number Placeholder 3"/>
          <p:cNvSpPr>
            <a:spLocks noGrp="1"/>
          </p:cNvSpPr>
          <p:nvPr>
            <p:ph type="sldNum" sz="quarter" idx="12"/>
          </p:nvPr>
        </p:nvSpPr>
        <p:spPr/>
        <p:txBody>
          <a:bodyPr/>
          <a:lstStyle/>
          <a:p>
            <a:r>
              <a:rPr lang="en-US"/>
              <a:t>Slide 1- </a:t>
            </a:r>
            <a:fld id="{0CFEC368-1D7A-4F81-ABF6-AE0E36BAF64C}" type="slidenum">
              <a:rPr lang="en-US" smtClean="0"/>
              <a:pPr/>
              <a:t>18</a:t>
            </a:fld>
            <a:endParaRPr lang="en-US" dirty="0"/>
          </a:p>
        </p:txBody>
      </p:sp>
    </p:spTree>
    <p:extLst>
      <p:ext uri="{BB962C8B-B14F-4D97-AF65-F5344CB8AC3E}">
        <p14:creationId xmlns:p14="http://schemas.microsoft.com/office/powerpoint/2010/main" val="25186328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r>
              <a:rPr lang="en-US" dirty="0"/>
              <a:t>Based on the way in which the patterns are extracted from the historical data, the learning algorithms of data mining methods can be classified as either supervised or unsupervised</a:t>
            </a:r>
            <a:r>
              <a:rPr lang="en-GB" dirty="0"/>
              <a:t> </a:t>
            </a:r>
          </a:p>
          <a:p>
            <a:r>
              <a:rPr lang="en-GB" dirty="0"/>
              <a:t>(supervised = we know inputs </a:t>
            </a:r>
            <a:r>
              <a:rPr lang="en-GB" b="1" dirty="0"/>
              <a:t>and</a:t>
            </a:r>
            <a:r>
              <a:rPr lang="en-GB" dirty="0"/>
              <a:t> outputs)</a:t>
            </a:r>
            <a:endParaRPr lang="en-US" dirty="0"/>
          </a:p>
        </p:txBody>
      </p:sp>
      <p:sp>
        <p:nvSpPr>
          <p:cNvPr id="4" name="Slide Number Placeholder 3"/>
          <p:cNvSpPr>
            <a:spLocks noGrp="1"/>
          </p:cNvSpPr>
          <p:nvPr>
            <p:ph type="sldNum" sz="quarter" idx="12"/>
          </p:nvPr>
        </p:nvSpPr>
        <p:spPr/>
        <p:txBody>
          <a:bodyPr/>
          <a:lstStyle/>
          <a:p>
            <a:r>
              <a:rPr lang="en-US"/>
              <a:t>Slide 1- </a:t>
            </a:r>
            <a:fld id="{0CFEC368-1D7A-4F81-ABF6-AE0E36BAF64C}" type="slidenum">
              <a:rPr lang="en-US" smtClean="0"/>
              <a:pPr/>
              <a:t>19</a:t>
            </a:fld>
            <a:endParaRPr lang="en-US" dirty="0"/>
          </a:p>
        </p:txBody>
      </p:sp>
    </p:spTree>
    <p:extLst>
      <p:ext uri="{BB962C8B-B14F-4D97-AF65-F5344CB8AC3E}">
        <p14:creationId xmlns:p14="http://schemas.microsoft.com/office/powerpoint/2010/main" val="758129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Data Mining seeks to identify four main patterns</a:t>
            </a:r>
          </a:p>
        </p:txBody>
      </p:sp>
      <p:sp>
        <p:nvSpPr>
          <p:cNvPr id="3" name="Content Placeholder 2"/>
          <p:cNvSpPr>
            <a:spLocks noGrp="1"/>
          </p:cNvSpPr>
          <p:nvPr>
            <p:ph idx="1"/>
          </p:nvPr>
        </p:nvSpPr>
        <p:spPr/>
        <p:txBody>
          <a:bodyPr/>
          <a:lstStyle/>
          <a:p>
            <a:pPr marL="742950" indent="-742950">
              <a:buFont typeface="+mj-lt"/>
              <a:buAutoNum type="arabicPeriod"/>
            </a:pPr>
            <a:r>
              <a:rPr lang="en-US" dirty="0">
                <a:solidFill>
                  <a:srgbClr val="FF0000"/>
                </a:solidFill>
              </a:rPr>
              <a:t>Association: </a:t>
            </a:r>
            <a:r>
              <a:rPr lang="en-US" dirty="0"/>
              <a:t>find the commonly occurring groupings of things, such as possibly new fathers buying beer and nappies  found in market-basket analysis</a:t>
            </a:r>
          </a:p>
        </p:txBody>
      </p:sp>
      <p:sp>
        <p:nvSpPr>
          <p:cNvPr id="4" name="Slide Number Placeholder 3"/>
          <p:cNvSpPr>
            <a:spLocks noGrp="1"/>
          </p:cNvSpPr>
          <p:nvPr>
            <p:ph type="sldNum" sz="quarter" idx="12"/>
          </p:nvPr>
        </p:nvSpPr>
        <p:spPr/>
        <p:txBody>
          <a:bodyPr/>
          <a:lstStyle/>
          <a:p>
            <a:r>
              <a:rPr lang="en-US"/>
              <a:t>Slide 1- </a:t>
            </a:r>
            <a:fld id="{0CFEC368-1D7A-4F81-ABF6-AE0E36BAF64C}" type="slidenum">
              <a:rPr lang="en-US" smtClean="0"/>
              <a:pPr/>
              <a:t>20</a:t>
            </a:fld>
            <a:endParaRPr lang="en-US" dirty="0"/>
          </a:p>
        </p:txBody>
      </p:sp>
    </p:spTree>
    <p:extLst>
      <p:ext uri="{BB962C8B-B14F-4D97-AF65-F5344CB8AC3E}">
        <p14:creationId xmlns:p14="http://schemas.microsoft.com/office/powerpoint/2010/main" val="3888008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742950" indent="-742950">
              <a:buFont typeface="+mj-lt"/>
              <a:buAutoNum type="arabicPeriod" startAt="2"/>
            </a:pPr>
            <a:r>
              <a:rPr lang="en-US" dirty="0">
                <a:solidFill>
                  <a:srgbClr val="FF0000"/>
                </a:solidFill>
              </a:rPr>
              <a:t>Predictions</a:t>
            </a:r>
            <a:r>
              <a:rPr lang="en-US" dirty="0"/>
              <a:t>: tell us the nature of future occurrences of certain events based on what has happened in the past such as predicting the winner of the Grand National or temperature on a particular day.</a:t>
            </a:r>
          </a:p>
        </p:txBody>
      </p:sp>
      <p:sp>
        <p:nvSpPr>
          <p:cNvPr id="4" name="Slide Number Placeholder 3"/>
          <p:cNvSpPr>
            <a:spLocks noGrp="1"/>
          </p:cNvSpPr>
          <p:nvPr>
            <p:ph type="sldNum" sz="quarter" idx="12"/>
          </p:nvPr>
        </p:nvSpPr>
        <p:spPr/>
        <p:txBody>
          <a:bodyPr/>
          <a:lstStyle/>
          <a:p>
            <a:r>
              <a:rPr lang="en-US"/>
              <a:t>Slide 1- </a:t>
            </a:r>
            <a:fld id="{0CFEC368-1D7A-4F81-ABF6-AE0E36BAF64C}" type="slidenum">
              <a:rPr lang="en-US" smtClean="0"/>
              <a:pPr/>
              <a:t>21</a:t>
            </a:fld>
            <a:endParaRPr lang="en-US" dirty="0"/>
          </a:p>
        </p:txBody>
      </p:sp>
    </p:spTree>
    <p:extLst>
      <p:ext uri="{BB962C8B-B14F-4D97-AF65-F5344CB8AC3E}">
        <p14:creationId xmlns:p14="http://schemas.microsoft.com/office/powerpoint/2010/main" val="16369435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742950" indent="-742950">
              <a:buFont typeface="+mj-lt"/>
              <a:buAutoNum type="arabicPeriod" startAt="3"/>
            </a:pPr>
            <a:r>
              <a:rPr lang="en-US" dirty="0">
                <a:solidFill>
                  <a:srgbClr val="FF0000"/>
                </a:solidFill>
              </a:rPr>
              <a:t>Clusters</a:t>
            </a:r>
            <a:r>
              <a:rPr lang="en-US" dirty="0"/>
              <a:t>: identify natural groupings of things based on their known characteristics such as assigning customers in different segments based on their demographics and past purchase behaviours.</a:t>
            </a:r>
          </a:p>
          <a:p>
            <a:endParaRPr lang="en-US" dirty="0"/>
          </a:p>
        </p:txBody>
      </p:sp>
      <p:sp>
        <p:nvSpPr>
          <p:cNvPr id="4" name="Slide Number Placeholder 3"/>
          <p:cNvSpPr>
            <a:spLocks noGrp="1"/>
          </p:cNvSpPr>
          <p:nvPr>
            <p:ph type="sldNum" sz="quarter" idx="12"/>
          </p:nvPr>
        </p:nvSpPr>
        <p:spPr/>
        <p:txBody>
          <a:bodyPr/>
          <a:lstStyle/>
          <a:p>
            <a:r>
              <a:rPr lang="en-US"/>
              <a:t>Slide 1- </a:t>
            </a:r>
            <a:fld id="{0CFEC368-1D7A-4F81-ABF6-AE0E36BAF64C}" type="slidenum">
              <a:rPr lang="en-US" smtClean="0"/>
              <a:pPr/>
              <a:t>22</a:t>
            </a:fld>
            <a:endParaRPr lang="en-US" dirty="0"/>
          </a:p>
        </p:txBody>
      </p:sp>
    </p:spTree>
    <p:extLst>
      <p:ext uri="{BB962C8B-B14F-4D97-AF65-F5344CB8AC3E}">
        <p14:creationId xmlns:p14="http://schemas.microsoft.com/office/powerpoint/2010/main" val="2396085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742950" indent="-742950">
              <a:buFont typeface="+mj-lt"/>
              <a:buAutoNum type="arabicPeriod" startAt="4"/>
            </a:pPr>
            <a:r>
              <a:rPr lang="en-US" dirty="0">
                <a:solidFill>
                  <a:srgbClr val="FF0000"/>
                </a:solidFill>
              </a:rPr>
              <a:t>Sequential relationships</a:t>
            </a:r>
            <a:r>
              <a:rPr lang="en-US" dirty="0"/>
              <a:t>: discover time ordered events, such as predicting that an existing banking customer who already has a current account will open a savings account within a year or will leave the bank altogether.</a:t>
            </a:r>
          </a:p>
        </p:txBody>
      </p:sp>
      <p:sp>
        <p:nvSpPr>
          <p:cNvPr id="4" name="Slide Number Placeholder 3"/>
          <p:cNvSpPr>
            <a:spLocks noGrp="1"/>
          </p:cNvSpPr>
          <p:nvPr>
            <p:ph type="sldNum" sz="quarter" idx="12"/>
          </p:nvPr>
        </p:nvSpPr>
        <p:spPr/>
        <p:txBody>
          <a:bodyPr/>
          <a:lstStyle/>
          <a:p>
            <a:r>
              <a:rPr lang="en-US"/>
              <a:t>Slide 1- </a:t>
            </a:r>
            <a:fld id="{0CFEC368-1D7A-4F81-ABF6-AE0E36BAF64C}" type="slidenum">
              <a:rPr lang="en-US" smtClean="0"/>
              <a:pPr/>
              <a:t>23</a:t>
            </a:fld>
            <a:endParaRPr lang="en-US" dirty="0"/>
          </a:p>
        </p:txBody>
      </p:sp>
    </p:spTree>
    <p:extLst>
      <p:ext uri="{BB962C8B-B14F-4D97-AF65-F5344CB8AC3E}">
        <p14:creationId xmlns:p14="http://schemas.microsoft.com/office/powerpoint/2010/main" val="42942276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DM tasks 3 main categories: </a:t>
            </a:r>
          </a:p>
        </p:txBody>
      </p:sp>
      <p:sp>
        <p:nvSpPr>
          <p:cNvPr id="3" name="Content Placeholder 2"/>
          <p:cNvSpPr>
            <a:spLocks noGrp="1"/>
          </p:cNvSpPr>
          <p:nvPr>
            <p:ph idx="1"/>
          </p:nvPr>
        </p:nvSpPr>
        <p:spPr/>
        <p:txBody>
          <a:bodyPr/>
          <a:lstStyle/>
          <a:p>
            <a:r>
              <a:rPr lang="en-US" dirty="0"/>
              <a:t>Prediction</a:t>
            </a:r>
          </a:p>
          <a:p>
            <a:r>
              <a:rPr lang="en-US" dirty="0"/>
              <a:t>Classification</a:t>
            </a:r>
          </a:p>
          <a:p>
            <a:r>
              <a:rPr lang="en-US" dirty="0"/>
              <a:t>Clustering</a:t>
            </a:r>
          </a:p>
        </p:txBody>
      </p:sp>
      <p:sp>
        <p:nvSpPr>
          <p:cNvPr id="4" name="Slide Number Placeholder 3"/>
          <p:cNvSpPr>
            <a:spLocks noGrp="1"/>
          </p:cNvSpPr>
          <p:nvPr>
            <p:ph type="sldNum" sz="quarter" idx="12"/>
          </p:nvPr>
        </p:nvSpPr>
        <p:spPr/>
        <p:txBody>
          <a:bodyPr/>
          <a:lstStyle/>
          <a:p>
            <a:r>
              <a:rPr lang="en-US"/>
              <a:t>Slide 1- </a:t>
            </a:r>
            <a:fld id="{0CFEC368-1D7A-4F81-ABF6-AE0E36BAF64C}" type="slidenum">
              <a:rPr lang="en-US" smtClean="0"/>
              <a:pPr/>
              <a:t>24</a:t>
            </a:fld>
            <a:endParaRPr lang="en-US" dirty="0"/>
          </a:p>
        </p:txBody>
      </p:sp>
    </p:spTree>
    <p:extLst>
      <p:ext uri="{BB962C8B-B14F-4D97-AF65-F5344CB8AC3E}">
        <p14:creationId xmlns:p14="http://schemas.microsoft.com/office/powerpoint/2010/main" val="23687304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Prediction</a:t>
            </a:r>
          </a:p>
        </p:txBody>
      </p:sp>
      <p:sp>
        <p:nvSpPr>
          <p:cNvPr id="3" name="Content Placeholder 2"/>
          <p:cNvSpPr>
            <a:spLocks noGrp="1"/>
          </p:cNvSpPr>
          <p:nvPr>
            <p:ph idx="1"/>
          </p:nvPr>
        </p:nvSpPr>
        <p:spPr/>
        <p:txBody>
          <a:bodyPr/>
          <a:lstStyle/>
          <a:p>
            <a:r>
              <a:rPr lang="en-US" dirty="0"/>
              <a:t>Depending on the nature of what is being predicted, prediction can be named more specifically as </a:t>
            </a:r>
            <a:r>
              <a:rPr lang="en-US" dirty="0">
                <a:solidFill>
                  <a:srgbClr val="FF0000"/>
                </a:solidFill>
              </a:rPr>
              <a:t>classification</a:t>
            </a:r>
            <a:r>
              <a:rPr lang="en-US" dirty="0"/>
              <a:t> (if its dealing with class values “rainy”)</a:t>
            </a:r>
          </a:p>
          <a:p>
            <a:r>
              <a:rPr lang="en-US" dirty="0"/>
              <a:t>Or </a:t>
            </a:r>
            <a:r>
              <a:rPr lang="en-US" dirty="0">
                <a:solidFill>
                  <a:srgbClr val="FF0000"/>
                </a:solidFill>
              </a:rPr>
              <a:t>regression</a:t>
            </a:r>
            <a:r>
              <a:rPr lang="en-US" dirty="0"/>
              <a:t> if it is dealing with real numbers</a:t>
            </a:r>
          </a:p>
        </p:txBody>
      </p:sp>
      <p:sp>
        <p:nvSpPr>
          <p:cNvPr id="4" name="Slide Number Placeholder 3"/>
          <p:cNvSpPr>
            <a:spLocks noGrp="1"/>
          </p:cNvSpPr>
          <p:nvPr>
            <p:ph type="sldNum" sz="quarter" idx="12"/>
          </p:nvPr>
        </p:nvSpPr>
        <p:spPr/>
        <p:txBody>
          <a:bodyPr/>
          <a:lstStyle/>
          <a:p>
            <a:r>
              <a:rPr lang="en-US"/>
              <a:t>Slide 1- </a:t>
            </a:r>
            <a:fld id="{0CFEC368-1D7A-4F81-ABF6-AE0E36BAF64C}" type="slidenum">
              <a:rPr lang="en-US" smtClean="0"/>
              <a:pPr/>
              <a:t>25</a:t>
            </a:fld>
            <a:endParaRPr lang="en-US" dirty="0"/>
          </a:p>
        </p:txBody>
      </p:sp>
    </p:spTree>
    <p:extLst>
      <p:ext uri="{BB962C8B-B14F-4D97-AF65-F5344CB8AC3E}">
        <p14:creationId xmlns:p14="http://schemas.microsoft.com/office/powerpoint/2010/main" val="21342790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 Taxonomy for Data Mining Tasks</a:t>
            </a:r>
          </a:p>
        </p:txBody>
      </p:sp>
      <p:pic>
        <p:nvPicPr>
          <p:cNvPr id="4" name="Picture 3"/>
          <p:cNvPicPr/>
          <p:nvPr/>
        </p:nvPicPr>
        <p:blipFill>
          <a:blip r:embed="rId3" cstate="print"/>
          <a:srcRect/>
          <a:stretch>
            <a:fillRect/>
          </a:stretch>
        </p:blipFill>
        <p:spPr bwMode="auto">
          <a:xfrm>
            <a:off x="1676400" y="1600200"/>
            <a:ext cx="5867400" cy="4876800"/>
          </a:xfrm>
          <a:prstGeom prst="rect">
            <a:avLst/>
          </a:prstGeom>
          <a:noFill/>
          <a:ln w="9525">
            <a:noFill/>
            <a:miter lim="800000"/>
            <a:headEnd/>
            <a:tailEnd/>
          </a:ln>
        </p:spPr>
      </p:pic>
    </p:spTree>
    <p:extLst>
      <p:ext uri="{BB962C8B-B14F-4D97-AF65-F5344CB8AC3E}">
        <p14:creationId xmlns:p14="http://schemas.microsoft.com/office/powerpoint/2010/main" val="41607195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92500"/>
          </a:bodyPr>
          <a:lstStyle/>
          <a:p>
            <a:r>
              <a:rPr lang="en-US" dirty="0"/>
              <a:t>With supervised learning algorithms, the training data includes both the descriptive attributes (i.e., independent variables or decision variables) as well as the class attribute (i.e., output variable or result variable e.g. house price or type of iris). </a:t>
            </a:r>
          </a:p>
          <a:p>
            <a:r>
              <a:rPr lang="en-US" dirty="0"/>
              <a:t>In contrast, with unsupervised learning the training data includes only the descriptive attributes. </a:t>
            </a:r>
          </a:p>
        </p:txBody>
      </p:sp>
      <p:sp>
        <p:nvSpPr>
          <p:cNvPr id="4" name="Slide Number Placeholder 3"/>
          <p:cNvSpPr>
            <a:spLocks noGrp="1"/>
          </p:cNvSpPr>
          <p:nvPr>
            <p:ph type="sldNum" sz="quarter" idx="12"/>
          </p:nvPr>
        </p:nvSpPr>
        <p:spPr/>
        <p:txBody>
          <a:bodyPr/>
          <a:lstStyle/>
          <a:p>
            <a:r>
              <a:rPr lang="en-US"/>
              <a:t>Slide 1- </a:t>
            </a:r>
            <a:fld id="{0CFEC368-1D7A-4F81-ABF6-AE0E36BAF64C}" type="slidenum">
              <a:rPr lang="en-US" smtClean="0"/>
              <a:pPr/>
              <a:t>27</a:t>
            </a:fld>
            <a:endParaRPr lang="en-US" dirty="0"/>
          </a:p>
        </p:txBody>
      </p:sp>
    </p:spTree>
    <p:extLst>
      <p:ext uri="{BB962C8B-B14F-4D97-AF65-F5344CB8AC3E}">
        <p14:creationId xmlns:p14="http://schemas.microsoft.com/office/powerpoint/2010/main" val="41710033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92500"/>
          </a:bodyPr>
          <a:lstStyle/>
          <a:p>
            <a:r>
              <a:rPr lang="en-US" b="1" dirty="0"/>
              <a:t>Prediction</a:t>
            </a:r>
            <a:r>
              <a:rPr lang="en-US" dirty="0"/>
              <a:t>: the act of telling about the future. It differs from simple guessing by taking into account the experiences, opinions, and other relevant information in conducting the task of foretelling. A term that is commonly associated with prediction is </a:t>
            </a:r>
            <a:r>
              <a:rPr lang="en-US" i="1" dirty="0"/>
              <a:t>forecasting</a:t>
            </a:r>
            <a:r>
              <a:rPr lang="en-US" dirty="0"/>
              <a:t>.. In data mining terminology, </a:t>
            </a:r>
            <a:r>
              <a:rPr lang="en-US" i="1" dirty="0"/>
              <a:t>prediction </a:t>
            </a:r>
            <a:r>
              <a:rPr lang="en-US" dirty="0"/>
              <a:t>and </a:t>
            </a:r>
            <a:r>
              <a:rPr lang="en-US" i="1" dirty="0"/>
              <a:t>forecasting </a:t>
            </a:r>
            <a:r>
              <a:rPr lang="en-US" dirty="0"/>
              <a:t>are used synonymously.</a:t>
            </a:r>
            <a:endParaRPr lang="en-GB" dirty="0"/>
          </a:p>
        </p:txBody>
      </p:sp>
      <p:sp>
        <p:nvSpPr>
          <p:cNvPr id="4" name="Slide Number Placeholder 3"/>
          <p:cNvSpPr>
            <a:spLocks noGrp="1"/>
          </p:cNvSpPr>
          <p:nvPr>
            <p:ph type="sldNum" sz="quarter" idx="12"/>
          </p:nvPr>
        </p:nvSpPr>
        <p:spPr/>
        <p:txBody>
          <a:bodyPr/>
          <a:lstStyle/>
          <a:p>
            <a:r>
              <a:rPr lang="en-US"/>
              <a:t>Slide 1- </a:t>
            </a:r>
            <a:fld id="{0CFEC368-1D7A-4F81-ABF6-AE0E36BAF64C}" type="slidenum">
              <a:rPr lang="en-US" smtClean="0"/>
              <a:pPr/>
              <a:t>28</a:t>
            </a:fld>
            <a:endParaRPr lang="en-US" dirty="0"/>
          </a:p>
        </p:txBody>
      </p:sp>
    </p:spTree>
    <p:extLst>
      <p:ext uri="{BB962C8B-B14F-4D97-AF65-F5344CB8AC3E}">
        <p14:creationId xmlns:p14="http://schemas.microsoft.com/office/powerpoint/2010/main" val="18170582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r>
              <a:rPr lang="en-US" b="1" dirty="0"/>
              <a:t>Classification:</a:t>
            </a:r>
            <a:r>
              <a:rPr lang="en-US" dirty="0"/>
              <a:t> analysing the historical behavior of groups of entities with similar characteristics, to predict the future behavior of a new entity from its similarity to those groups</a:t>
            </a:r>
            <a:endParaRPr lang="en-GB" dirty="0"/>
          </a:p>
          <a:p>
            <a:r>
              <a:rPr lang="en-US" b="1" dirty="0"/>
              <a:t>Clustering:</a:t>
            </a:r>
            <a:r>
              <a:rPr lang="en-US" dirty="0"/>
              <a:t> finding groups of entities with similar characteristics</a:t>
            </a:r>
            <a:endParaRPr lang="en-GB" dirty="0"/>
          </a:p>
          <a:p>
            <a:endParaRPr lang="en-US" dirty="0"/>
          </a:p>
        </p:txBody>
      </p:sp>
      <p:sp>
        <p:nvSpPr>
          <p:cNvPr id="4" name="Slide Number Placeholder 3"/>
          <p:cNvSpPr>
            <a:spLocks noGrp="1"/>
          </p:cNvSpPr>
          <p:nvPr>
            <p:ph type="sldNum" sz="quarter" idx="12"/>
          </p:nvPr>
        </p:nvSpPr>
        <p:spPr/>
        <p:txBody>
          <a:bodyPr/>
          <a:lstStyle/>
          <a:p>
            <a:r>
              <a:rPr lang="en-US"/>
              <a:t>Slide 1- </a:t>
            </a:r>
            <a:fld id="{0CFEC368-1D7A-4F81-ABF6-AE0E36BAF64C}" type="slidenum">
              <a:rPr lang="en-US" smtClean="0"/>
              <a:pPr/>
              <a:t>29</a:t>
            </a:fld>
            <a:endParaRPr lang="en-US" dirty="0"/>
          </a:p>
        </p:txBody>
      </p:sp>
    </p:spTree>
    <p:extLst>
      <p:ext uri="{BB962C8B-B14F-4D97-AF65-F5344CB8AC3E}">
        <p14:creationId xmlns:p14="http://schemas.microsoft.com/office/powerpoint/2010/main" val="23913021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Data Mining Applications</a:t>
            </a:r>
          </a:p>
        </p:txBody>
      </p:sp>
      <p:sp>
        <p:nvSpPr>
          <p:cNvPr id="3" name="Content Placeholder 2"/>
          <p:cNvSpPr>
            <a:spLocks noGrp="1"/>
          </p:cNvSpPr>
          <p:nvPr>
            <p:ph idx="1"/>
          </p:nvPr>
        </p:nvSpPr>
        <p:spPr/>
        <p:txBody>
          <a:bodyPr/>
          <a:lstStyle/>
          <a:p>
            <a:r>
              <a:rPr lang="en-US" sz="2800" dirty="0"/>
              <a:t>Customer Relationship Management</a:t>
            </a:r>
          </a:p>
          <a:p>
            <a:pPr lvl="1"/>
            <a:r>
              <a:rPr lang="en-US" sz="2400" dirty="0"/>
              <a:t>Maximize return on marketing campaigns</a:t>
            </a:r>
          </a:p>
          <a:p>
            <a:pPr lvl="1"/>
            <a:r>
              <a:rPr lang="en-US" sz="2400" dirty="0"/>
              <a:t>Improve customer retention (churn analysis)</a:t>
            </a:r>
          </a:p>
          <a:p>
            <a:pPr lvl="1"/>
            <a:r>
              <a:rPr lang="en-US" sz="2400" dirty="0"/>
              <a:t>Maximize customer value (cross-, up-selling)</a:t>
            </a:r>
          </a:p>
          <a:p>
            <a:pPr lvl="1"/>
            <a:r>
              <a:rPr lang="en-US" sz="2400" dirty="0"/>
              <a:t>Identify and treat most valued customers</a:t>
            </a:r>
          </a:p>
          <a:p>
            <a:pPr lvl="3"/>
            <a:endParaRPr lang="en-US" sz="1100" dirty="0"/>
          </a:p>
          <a:p>
            <a:r>
              <a:rPr lang="en-US" sz="2800" dirty="0"/>
              <a:t>Banking &amp; Other Financial </a:t>
            </a:r>
          </a:p>
          <a:p>
            <a:pPr lvl="1"/>
            <a:r>
              <a:rPr lang="en-US" sz="2400" dirty="0"/>
              <a:t>Automate the loan application process </a:t>
            </a:r>
          </a:p>
          <a:p>
            <a:pPr lvl="1"/>
            <a:r>
              <a:rPr lang="en-US" sz="2400" dirty="0"/>
              <a:t>Detecting fraudulent transactions</a:t>
            </a:r>
          </a:p>
          <a:p>
            <a:pPr lvl="1"/>
            <a:r>
              <a:rPr lang="en-US" sz="2400" dirty="0"/>
              <a:t>Maximize customer value (cross-, up-selling)</a:t>
            </a:r>
          </a:p>
          <a:p>
            <a:pPr lvl="1"/>
            <a:r>
              <a:rPr lang="en-US" sz="2400" dirty="0"/>
              <a:t>Optimizing cash reserves with forecasting </a:t>
            </a:r>
          </a:p>
          <a:p>
            <a:pPr lvl="1"/>
            <a:endParaRPr lang="en-US" sz="2400" dirty="0"/>
          </a:p>
          <a:p>
            <a:pPr lvl="1"/>
            <a:endParaRPr lang="en-US" sz="2400" dirty="0"/>
          </a:p>
        </p:txBody>
      </p:sp>
    </p:spTree>
    <p:extLst>
      <p:ext uri="{BB962C8B-B14F-4D97-AF65-F5344CB8AC3E}">
        <p14:creationId xmlns:p14="http://schemas.microsoft.com/office/powerpoint/2010/main" val="69573106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Data Mining Applications (cont.)</a:t>
            </a:r>
          </a:p>
        </p:txBody>
      </p:sp>
      <p:sp>
        <p:nvSpPr>
          <p:cNvPr id="3" name="Content Placeholder 2"/>
          <p:cNvSpPr>
            <a:spLocks noGrp="1"/>
          </p:cNvSpPr>
          <p:nvPr>
            <p:ph idx="1"/>
          </p:nvPr>
        </p:nvSpPr>
        <p:spPr/>
        <p:txBody>
          <a:bodyPr/>
          <a:lstStyle/>
          <a:p>
            <a:r>
              <a:rPr lang="en-US" sz="2800" dirty="0"/>
              <a:t>Retailing and Logistics</a:t>
            </a:r>
          </a:p>
          <a:p>
            <a:pPr lvl="1"/>
            <a:r>
              <a:rPr lang="en-US" sz="2400" dirty="0"/>
              <a:t>Optimize inventory levels at different locations</a:t>
            </a:r>
          </a:p>
          <a:p>
            <a:pPr lvl="1"/>
            <a:r>
              <a:rPr lang="en-US" sz="2400" dirty="0"/>
              <a:t>Improve the store layout and sales promotions</a:t>
            </a:r>
          </a:p>
          <a:p>
            <a:pPr lvl="1"/>
            <a:r>
              <a:rPr lang="en-US" sz="2400" dirty="0"/>
              <a:t>Optimize logistics by predicting seasonal effects</a:t>
            </a:r>
          </a:p>
          <a:p>
            <a:pPr lvl="1"/>
            <a:r>
              <a:rPr lang="en-US" sz="2400" dirty="0"/>
              <a:t>Minimize losses due to limited shelf life</a:t>
            </a:r>
          </a:p>
          <a:p>
            <a:pPr lvl="1"/>
            <a:endParaRPr lang="en-US" sz="1100" dirty="0"/>
          </a:p>
          <a:p>
            <a:r>
              <a:rPr lang="en-US" sz="2800" dirty="0"/>
              <a:t>Manufacturing and Maintenance</a:t>
            </a:r>
          </a:p>
          <a:p>
            <a:pPr lvl="1"/>
            <a:r>
              <a:rPr lang="en-US" sz="2400" dirty="0"/>
              <a:t>Predict/prevent machinery failures </a:t>
            </a:r>
          </a:p>
          <a:p>
            <a:pPr lvl="1"/>
            <a:r>
              <a:rPr lang="en-US" sz="2400" dirty="0"/>
              <a:t>Identify anomalies in production systems to optimize the use manufacturing capacity</a:t>
            </a:r>
          </a:p>
          <a:p>
            <a:pPr lvl="1"/>
            <a:r>
              <a:rPr lang="en-US" sz="2400" dirty="0"/>
              <a:t>Discover novel patterns to improve product quality</a:t>
            </a:r>
          </a:p>
          <a:p>
            <a:pPr lvl="1"/>
            <a:endParaRPr lang="en-US" sz="2400" dirty="0"/>
          </a:p>
        </p:txBody>
      </p:sp>
    </p:spTree>
    <p:extLst>
      <p:ext uri="{BB962C8B-B14F-4D97-AF65-F5344CB8AC3E}">
        <p14:creationId xmlns:p14="http://schemas.microsoft.com/office/powerpoint/2010/main" val="9674233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Data Mining Applications (cont.)</a:t>
            </a:r>
          </a:p>
        </p:txBody>
      </p:sp>
      <p:sp>
        <p:nvSpPr>
          <p:cNvPr id="3" name="Content Placeholder 2"/>
          <p:cNvSpPr>
            <a:spLocks noGrp="1"/>
          </p:cNvSpPr>
          <p:nvPr>
            <p:ph idx="1"/>
          </p:nvPr>
        </p:nvSpPr>
        <p:spPr>
          <a:xfrm>
            <a:off x="457200" y="1600200"/>
            <a:ext cx="8534400" cy="4800600"/>
          </a:xfrm>
        </p:spPr>
        <p:txBody>
          <a:bodyPr/>
          <a:lstStyle/>
          <a:p>
            <a:r>
              <a:rPr lang="en-US" sz="2800" dirty="0"/>
              <a:t>Brokerage and Securities Trading</a:t>
            </a:r>
          </a:p>
          <a:p>
            <a:pPr lvl="1"/>
            <a:r>
              <a:rPr lang="en-US" sz="2400" dirty="0"/>
              <a:t>Predict changes on certain bond prices </a:t>
            </a:r>
          </a:p>
          <a:p>
            <a:pPr lvl="1"/>
            <a:r>
              <a:rPr lang="en-US" sz="2400" dirty="0"/>
              <a:t>Forecast the direction of stock fluctuations</a:t>
            </a:r>
          </a:p>
          <a:p>
            <a:pPr lvl="1"/>
            <a:r>
              <a:rPr lang="en-US" sz="2400" dirty="0"/>
              <a:t>Assess the effect of events on market movements</a:t>
            </a:r>
          </a:p>
          <a:p>
            <a:pPr lvl="1"/>
            <a:r>
              <a:rPr lang="en-US" sz="2400" dirty="0"/>
              <a:t>Identify and prevent fraudulent activities in trading</a:t>
            </a:r>
          </a:p>
          <a:p>
            <a:pPr lvl="1"/>
            <a:endParaRPr lang="en-US" sz="1100" dirty="0"/>
          </a:p>
          <a:p>
            <a:r>
              <a:rPr lang="en-US" sz="2800" dirty="0"/>
              <a:t>Insurance</a:t>
            </a:r>
          </a:p>
          <a:p>
            <a:pPr lvl="1"/>
            <a:r>
              <a:rPr lang="en-US" sz="2400" dirty="0"/>
              <a:t>Forecast claim costs for better business planning</a:t>
            </a:r>
          </a:p>
          <a:p>
            <a:pPr lvl="1"/>
            <a:r>
              <a:rPr lang="en-US" sz="2400" dirty="0"/>
              <a:t>Determine optimal rate plans </a:t>
            </a:r>
          </a:p>
          <a:p>
            <a:pPr lvl="1"/>
            <a:r>
              <a:rPr lang="en-US" sz="2400" dirty="0"/>
              <a:t>Optimize marketing to specific customers </a:t>
            </a:r>
          </a:p>
          <a:p>
            <a:pPr lvl="1"/>
            <a:r>
              <a:rPr lang="en-US" sz="2400" dirty="0"/>
              <a:t>Identify and prevent fraudulent claim activities</a:t>
            </a:r>
          </a:p>
          <a:p>
            <a:pPr lvl="1"/>
            <a:endParaRPr lang="en-US" sz="2400" dirty="0"/>
          </a:p>
        </p:txBody>
      </p:sp>
    </p:spTree>
    <p:extLst>
      <p:ext uri="{BB962C8B-B14F-4D97-AF65-F5344CB8AC3E}">
        <p14:creationId xmlns:p14="http://schemas.microsoft.com/office/powerpoint/2010/main" val="165583578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Data Mining Applications (cont.)</a:t>
            </a:r>
          </a:p>
        </p:txBody>
      </p:sp>
      <p:sp>
        <p:nvSpPr>
          <p:cNvPr id="3" name="Content Placeholder 2"/>
          <p:cNvSpPr>
            <a:spLocks noGrp="1"/>
          </p:cNvSpPr>
          <p:nvPr>
            <p:ph idx="1"/>
          </p:nvPr>
        </p:nvSpPr>
        <p:spPr>
          <a:xfrm>
            <a:off x="457200" y="1600200"/>
            <a:ext cx="8686800" cy="4800600"/>
          </a:xfrm>
        </p:spPr>
        <p:txBody>
          <a:bodyPr/>
          <a:lstStyle/>
          <a:p>
            <a:r>
              <a:rPr lang="en-US" sz="2800" dirty="0"/>
              <a:t>Computer hardware and software</a:t>
            </a:r>
          </a:p>
          <a:p>
            <a:r>
              <a:rPr lang="en-US" sz="2800" dirty="0"/>
              <a:t>Science and engineering</a:t>
            </a:r>
          </a:p>
          <a:p>
            <a:r>
              <a:rPr lang="en-US" sz="2400" dirty="0"/>
              <a:t>Government and defense</a:t>
            </a:r>
          </a:p>
          <a:p>
            <a:r>
              <a:rPr lang="en-US" sz="2400" dirty="0"/>
              <a:t>Homeland security and law enforcement</a:t>
            </a:r>
          </a:p>
          <a:p>
            <a:r>
              <a:rPr lang="en-US" sz="2400" dirty="0"/>
              <a:t>Travel industry </a:t>
            </a:r>
          </a:p>
          <a:p>
            <a:r>
              <a:rPr lang="en-US" sz="2400" dirty="0"/>
              <a:t>Healthcare</a:t>
            </a:r>
          </a:p>
          <a:p>
            <a:r>
              <a:rPr lang="en-US" sz="2400" dirty="0"/>
              <a:t>Medicine</a:t>
            </a:r>
          </a:p>
          <a:p>
            <a:r>
              <a:rPr lang="en-US" sz="2400" dirty="0"/>
              <a:t>Entertainment industry</a:t>
            </a:r>
          </a:p>
          <a:p>
            <a:r>
              <a:rPr lang="en-US" sz="2400" dirty="0"/>
              <a:t>Sports</a:t>
            </a:r>
          </a:p>
          <a:p>
            <a:r>
              <a:rPr lang="en-US" sz="2400" dirty="0"/>
              <a:t>Etc.</a:t>
            </a:r>
          </a:p>
        </p:txBody>
      </p:sp>
      <p:sp>
        <p:nvSpPr>
          <p:cNvPr id="4" name="Right Brace 3"/>
          <p:cNvSpPr/>
          <p:nvPr/>
        </p:nvSpPr>
        <p:spPr bwMode="auto">
          <a:xfrm>
            <a:off x="3200400" y="3886200"/>
            <a:ext cx="304800" cy="838200"/>
          </a:xfrm>
          <a:prstGeom prst="rightBrace">
            <a:avLst/>
          </a:prstGeom>
          <a:noFill/>
          <a:ln w="9525" cap="flat" cmpd="sng" algn="ctr">
            <a:solidFill>
              <a:srgbClr val="C00000"/>
            </a:solidFill>
            <a:prstDash val="solid"/>
            <a:round/>
            <a:headEnd type="none" w="med" len="med"/>
            <a:tailEnd type="none" w="med" len="med"/>
          </a:ln>
          <a:effectLst/>
        </p:spPr>
        <p:txBody>
          <a:bodyPr vert="horz" wrap="square" lIns="92075" tIns="46038" rIns="92075" bIns="46038"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2800" i="0" u="none" strike="noStrike" cap="none" normalizeH="0" baseline="0" dirty="0">
              <a:ln>
                <a:noFill/>
              </a:ln>
              <a:solidFill>
                <a:srgbClr val="CC3300"/>
              </a:solidFill>
              <a:effectLst>
                <a:outerShdw blurRad="38100" dist="38100" dir="2700000" algn="tl">
                  <a:srgbClr val="000000">
                    <a:alpha val="43137"/>
                  </a:srgbClr>
                </a:outerShdw>
              </a:effectLst>
              <a:latin typeface="Tahoma" pitchFamily="34" charset="0"/>
            </a:endParaRPr>
          </a:p>
        </p:txBody>
      </p:sp>
      <p:sp>
        <p:nvSpPr>
          <p:cNvPr id="5" name="TextBox 4"/>
          <p:cNvSpPr txBox="1"/>
          <p:nvPr/>
        </p:nvSpPr>
        <p:spPr>
          <a:xfrm>
            <a:off x="3581400" y="3940314"/>
            <a:ext cx="3124200" cy="707886"/>
          </a:xfrm>
          <a:prstGeom prst="rect">
            <a:avLst/>
          </a:prstGeom>
          <a:noFill/>
        </p:spPr>
        <p:txBody>
          <a:bodyPr wrap="square" rtlCol="0">
            <a:spAutoFit/>
          </a:bodyPr>
          <a:lstStyle/>
          <a:p>
            <a:pPr algn="l"/>
            <a:r>
              <a:rPr lang="en-US" sz="2000" b="0" dirty="0">
                <a:effectLst/>
              </a:rPr>
              <a:t>Highly popular application areas for data mining</a:t>
            </a:r>
          </a:p>
        </p:txBody>
      </p:sp>
    </p:spTree>
    <p:extLst>
      <p:ext uri="{BB962C8B-B14F-4D97-AF65-F5344CB8AC3E}">
        <p14:creationId xmlns:p14="http://schemas.microsoft.com/office/powerpoint/2010/main" val="299613351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Data Mining Process</a:t>
            </a:r>
          </a:p>
        </p:txBody>
      </p:sp>
      <p:sp>
        <p:nvSpPr>
          <p:cNvPr id="3" name="Content Placeholder 2"/>
          <p:cNvSpPr>
            <a:spLocks noGrp="1"/>
          </p:cNvSpPr>
          <p:nvPr>
            <p:ph idx="1"/>
          </p:nvPr>
        </p:nvSpPr>
        <p:spPr>
          <a:xfrm>
            <a:off x="457200" y="1600200"/>
            <a:ext cx="8686800" cy="4800600"/>
          </a:xfrm>
        </p:spPr>
        <p:txBody>
          <a:bodyPr>
            <a:normAutofit fontScale="92500" lnSpcReduction="10000"/>
          </a:bodyPr>
          <a:lstStyle/>
          <a:p>
            <a:r>
              <a:rPr lang="en-US" dirty="0"/>
              <a:t>A manifestation of best practices</a:t>
            </a:r>
          </a:p>
          <a:p>
            <a:r>
              <a:rPr lang="en-US" dirty="0"/>
              <a:t>A systematic way to conduct DM projects</a:t>
            </a:r>
          </a:p>
          <a:p>
            <a:r>
              <a:rPr lang="en-US" dirty="0"/>
              <a:t>Different groups has different versions</a:t>
            </a:r>
          </a:p>
          <a:p>
            <a:r>
              <a:rPr lang="en-US" dirty="0"/>
              <a:t>Most common standard processes:</a:t>
            </a:r>
          </a:p>
          <a:p>
            <a:pPr lvl="1"/>
            <a:r>
              <a:rPr lang="en-US" dirty="0"/>
              <a:t>CRISP-DM (Cross-Industry Standard Process for Data Mining)</a:t>
            </a:r>
          </a:p>
          <a:p>
            <a:pPr lvl="1"/>
            <a:r>
              <a:rPr lang="en-US" dirty="0" err="1"/>
              <a:t>SEMMA</a:t>
            </a:r>
            <a:r>
              <a:rPr lang="en-US" dirty="0"/>
              <a:t> (Sample, Explore, Modify, Model, and Assess)</a:t>
            </a:r>
          </a:p>
          <a:p>
            <a:pPr lvl="1"/>
            <a:r>
              <a:rPr lang="en-US" dirty="0"/>
              <a:t>KDD (Knowledge Discovery in Databases)</a:t>
            </a:r>
          </a:p>
        </p:txBody>
      </p:sp>
    </p:spTree>
    <p:extLst>
      <p:ext uri="{BB962C8B-B14F-4D97-AF65-F5344CB8AC3E}">
        <p14:creationId xmlns:p14="http://schemas.microsoft.com/office/powerpoint/2010/main" val="236266490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Data Mining Process</a:t>
            </a:r>
          </a:p>
        </p:txBody>
      </p:sp>
      <p:pic>
        <p:nvPicPr>
          <p:cNvPr id="4" name="Picture 3"/>
          <p:cNvPicPr/>
          <p:nvPr/>
        </p:nvPicPr>
        <p:blipFill>
          <a:blip r:embed="rId3" cstate="print"/>
          <a:srcRect/>
          <a:stretch>
            <a:fillRect/>
          </a:stretch>
        </p:blipFill>
        <p:spPr bwMode="auto">
          <a:xfrm>
            <a:off x="1066800" y="1676400"/>
            <a:ext cx="7162800" cy="4495800"/>
          </a:xfrm>
          <a:prstGeom prst="rect">
            <a:avLst/>
          </a:prstGeom>
          <a:noFill/>
          <a:ln w="9525">
            <a:noFill/>
            <a:miter lim="800000"/>
            <a:headEnd/>
            <a:tailEnd/>
          </a:ln>
        </p:spPr>
      </p:pic>
      <p:sp>
        <p:nvSpPr>
          <p:cNvPr id="5" name="TextBox 4"/>
          <p:cNvSpPr txBox="1"/>
          <p:nvPr/>
        </p:nvSpPr>
        <p:spPr>
          <a:xfrm>
            <a:off x="5825783" y="6138446"/>
            <a:ext cx="2383345" cy="338554"/>
          </a:xfrm>
          <a:prstGeom prst="rect">
            <a:avLst/>
          </a:prstGeom>
          <a:noFill/>
        </p:spPr>
        <p:txBody>
          <a:bodyPr wrap="none" rtlCol="0">
            <a:spAutoFit/>
          </a:bodyPr>
          <a:lstStyle/>
          <a:p>
            <a:r>
              <a:rPr lang="en-US" sz="1600" b="0" i="1" dirty="0">
                <a:effectLst/>
              </a:rPr>
              <a:t>Source: KDNuggets.com</a:t>
            </a:r>
          </a:p>
        </p:txBody>
      </p:sp>
    </p:spTree>
    <p:extLst>
      <p:ext uri="{BB962C8B-B14F-4D97-AF65-F5344CB8AC3E}">
        <p14:creationId xmlns:p14="http://schemas.microsoft.com/office/powerpoint/2010/main" val="161526549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Data Mining Process: CRISP-DM</a:t>
            </a:r>
          </a:p>
        </p:txBody>
      </p:sp>
      <p:pic>
        <p:nvPicPr>
          <p:cNvPr id="4" name="Picture 3"/>
          <p:cNvPicPr/>
          <p:nvPr/>
        </p:nvPicPr>
        <p:blipFill>
          <a:blip r:embed="rId3" cstate="print"/>
          <a:srcRect/>
          <a:stretch>
            <a:fillRect/>
          </a:stretch>
        </p:blipFill>
        <p:spPr bwMode="auto">
          <a:xfrm>
            <a:off x="1981200" y="1668145"/>
            <a:ext cx="5202238" cy="4732655"/>
          </a:xfrm>
          <a:prstGeom prst="rect">
            <a:avLst/>
          </a:prstGeom>
          <a:noFill/>
          <a:ln w="9525">
            <a:noFill/>
            <a:miter lim="800000"/>
            <a:headEnd/>
            <a:tailEnd/>
          </a:ln>
        </p:spPr>
      </p:pic>
    </p:spTree>
    <p:extLst>
      <p:ext uri="{BB962C8B-B14F-4D97-AF65-F5344CB8AC3E}">
        <p14:creationId xmlns:p14="http://schemas.microsoft.com/office/powerpoint/2010/main" val="369863243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Data Mining Process: CRISP-DM</a:t>
            </a:r>
          </a:p>
        </p:txBody>
      </p:sp>
      <p:sp>
        <p:nvSpPr>
          <p:cNvPr id="3" name="Content Placeholder 2"/>
          <p:cNvSpPr>
            <a:spLocks noGrp="1"/>
          </p:cNvSpPr>
          <p:nvPr>
            <p:ph idx="1"/>
          </p:nvPr>
        </p:nvSpPr>
        <p:spPr>
          <a:xfrm>
            <a:off x="457200" y="1600200"/>
            <a:ext cx="8458200" cy="4800600"/>
          </a:xfrm>
        </p:spPr>
        <p:txBody>
          <a:bodyPr>
            <a:normAutofit fontScale="92500" lnSpcReduction="10000"/>
          </a:bodyPr>
          <a:lstStyle/>
          <a:p>
            <a:pPr>
              <a:buNone/>
            </a:pPr>
            <a:r>
              <a:rPr lang="en-US" dirty="0">
                <a:solidFill>
                  <a:srgbClr val="FF0000"/>
                </a:solidFill>
              </a:rPr>
              <a:t>Step 1:</a:t>
            </a:r>
            <a:r>
              <a:rPr lang="en-US" dirty="0"/>
              <a:t> Business Understanding</a:t>
            </a:r>
          </a:p>
          <a:p>
            <a:pPr>
              <a:buNone/>
            </a:pPr>
            <a:r>
              <a:rPr lang="en-US" dirty="0">
                <a:solidFill>
                  <a:srgbClr val="FF0000"/>
                </a:solidFill>
              </a:rPr>
              <a:t>Step 2:</a:t>
            </a:r>
            <a:r>
              <a:rPr lang="en-US" dirty="0"/>
              <a:t> Data Understanding</a:t>
            </a:r>
          </a:p>
          <a:p>
            <a:pPr>
              <a:buNone/>
            </a:pPr>
            <a:r>
              <a:rPr lang="en-US" dirty="0">
                <a:solidFill>
                  <a:srgbClr val="FF0000"/>
                </a:solidFill>
              </a:rPr>
              <a:t>Step 3:</a:t>
            </a:r>
            <a:r>
              <a:rPr lang="en-US" dirty="0"/>
              <a:t> Data Preparation (!)</a:t>
            </a:r>
          </a:p>
          <a:p>
            <a:pPr>
              <a:buNone/>
            </a:pPr>
            <a:r>
              <a:rPr lang="en-US" dirty="0">
                <a:solidFill>
                  <a:srgbClr val="FF0000"/>
                </a:solidFill>
              </a:rPr>
              <a:t>Step 4:</a:t>
            </a:r>
            <a:r>
              <a:rPr lang="en-US" dirty="0"/>
              <a:t> Model Building</a:t>
            </a:r>
          </a:p>
          <a:p>
            <a:pPr>
              <a:buNone/>
            </a:pPr>
            <a:r>
              <a:rPr lang="en-US" dirty="0">
                <a:solidFill>
                  <a:srgbClr val="FF0000"/>
                </a:solidFill>
              </a:rPr>
              <a:t>Step 5:</a:t>
            </a:r>
            <a:r>
              <a:rPr lang="en-US" dirty="0"/>
              <a:t> Testing and Evaluation</a:t>
            </a:r>
          </a:p>
          <a:p>
            <a:pPr>
              <a:buNone/>
            </a:pPr>
            <a:r>
              <a:rPr lang="en-US" dirty="0">
                <a:solidFill>
                  <a:srgbClr val="FF0000"/>
                </a:solidFill>
              </a:rPr>
              <a:t>Step 6:</a:t>
            </a:r>
            <a:r>
              <a:rPr lang="en-US" dirty="0"/>
              <a:t> Deployment</a:t>
            </a:r>
          </a:p>
          <a:p>
            <a:pPr>
              <a:buNone/>
            </a:pPr>
            <a:endParaRPr lang="en-US" sz="700" dirty="0"/>
          </a:p>
          <a:p>
            <a:r>
              <a:rPr lang="en-US" dirty="0"/>
              <a:t>The process is highly repetitive and experimental (DM: art versus science?)</a:t>
            </a:r>
          </a:p>
        </p:txBody>
      </p:sp>
      <p:sp>
        <p:nvSpPr>
          <p:cNvPr id="4" name="Right Brace 3"/>
          <p:cNvSpPr/>
          <p:nvPr/>
        </p:nvSpPr>
        <p:spPr bwMode="auto">
          <a:xfrm>
            <a:off x="6553200" y="1600200"/>
            <a:ext cx="381000" cy="1447800"/>
          </a:xfrm>
          <a:prstGeom prst="rightBrace">
            <a:avLst/>
          </a:prstGeom>
          <a:noFill/>
          <a:ln w="9525" cap="flat" cmpd="sng" algn="ctr">
            <a:solidFill>
              <a:srgbClr val="FF0000"/>
            </a:solidFill>
            <a:prstDash val="solid"/>
            <a:round/>
            <a:headEnd type="none" w="med" len="med"/>
            <a:tailEnd type="none" w="med" len="med"/>
          </a:ln>
          <a:effectLst/>
        </p:spPr>
        <p:txBody>
          <a:bodyPr vert="horz" wrap="square" lIns="92075" tIns="46038" rIns="92075" bIns="46038"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2800" b="1" i="0" u="none" strike="noStrike" cap="none" normalizeH="0" baseline="0">
              <a:ln>
                <a:noFill/>
              </a:ln>
              <a:solidFill>
                <a:srgbClr val="CC3300"/>
              </a:solidFill>
              <a:effectLst>
                <a:outerShdw blurRad="38100" dist="38100" dir="2700000" algn="tl">
                  <a:srgbClr val="000000">
                    <a:alpha val="43137"/>
                  </a:srgbClr>
                </a:outerShdw>
              </a:effectLst>
              <a:latin typeface="Tahoma" pitchFamily="34" charset="0"/>
            </a:endParaRPr>
          </a:p>
        </p:txBody>
      </p:sp>
      <p:sp>
        <p:nvSpPr>
          <p:cNvPr id="5" name="TextBox 4"/>
          <p:cNvSpPr txBox="1"/>
          <p:nvPr/>
        </p:nvSpPr>
        <p:spPr>
          <a:xfrm>
            <a:off x="6781800" y="1803737"/>
            <a:ext cx="2057400" cy="1015663"/>
          </a:xfrm>
          <a:prstGeom prst="rect">
            <a:avLst/>
          </a:prstGeom>
          <a:noFill/>
        </p:spPr>
        <p:txBody>
          <a:bodyPr wrap="square" rtlCol="0">
            <a:spAutoFit/>
          </a:bodyPr>
          <a:lstStyle/>
          <a:p>
            <a:r>
              <a:rPr lang="en-US" sz="2000" b="0" dirty="0">
                <a:solidFill>
                  <a:srgbClr val="FF0000"/>
                </a:solidFill>
                <a:effectLst/>
              </a:rPr>
              <a:t>Accounts for ~85% of total project time</a:t>
            </a:r>
          </a:p>
        </p:txBody>
      </p:sp>
    </p:spTree>
    <p:extLst>
      <p:ext uri="{BB962C8B-B14F-4D97-AF65-F5344CB8AC3E}">
        <p14:creationId xmlns:p14="http://schemas.microsoft.com/office/powerpoint/2010/main" val="7464423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crisp_visualguide.pdf"/>
          <p:cNvPicPr>
            <a:picLocks noGrp="1" noChangeAspect="1"/>
          </p:cNvPicPr>
          <p:nvPr>
            <p:ph idx="1"/>
          </p:nvPr>
        </p:nvPicPr>
        <p:blipFill>
          <a:blip r:embed="rId2">
            <a:extLst>
              <a:ext uri="{28A0092B-C50C-407E-A947-70E740481C1C}">
                <a14:useLocalDpi xmlns:a14="http://schemas.microsoft.com/office/drawing/2010/main" val="0"/>
              </a:ext>
            </a:extLst>
          </a:blip>
          <a:srcRect t="11656" b="11656"/>
          <a:stretch>
            <a:fillRect/>
          </a:stretch>
        </p:blipFill>
        <p:spPr>
          <a:xfrm>
            <a:off x="533400" y="990600"/>
            <a:ext cx="8229600" cy="4876800"/>
          </a:xfrm>
        </p:spPr>
      </p:pic>
      <p:sp>
        <p:nvSpPr>
          <p:cNvPr id="4" name="Slide Number Placeholder 3"/>
          <p:cNvSpPr>
            <a:spLocks noGrp="1"/>
          </p:cNvSpPr>
          <p:nvPr>
            <p:ph type="sldNum" sz="quarter" idx="12"/>
          </p:nvPr>
        </p:nvSpPr>
        <p:spPr/>
        <p:txBody>
          <a:bodyPr/>
          <a:lstStyle/>
          <a:p>
            <a:r>
              <a:rPr lang="en-US"/>
              <a:t>Slide 1- </a:t>
            </a:r>
            <a:fld id="{0CFEC368-1D7A-4F81-ABF6-AE0E36BAF64C}" type="slidenum">
              <a:rPr lang="en-US" smtClean="0"/>
              <a:pPr/>
              <a:t>38</a:t>
            </a:fld>
            <a:endParaRPr lang="en-US" dirty="0"/>
          </a:p>
        </p:txBody>
      </p:sp>
    </p:spTree>
    <p:extLst>
      <p:ext uri="{BB962C8B-B14F-4D97-AF65-F5344CB8AC3E}">
        <p14:creationId xmlns:p14="http://schemas.microsoft.com/office/powerpoint/2010/main" val="136679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Data Mining Methods: Classification</a:t>
            </a:r>
          </a:p>
        </p:txBody>
      </p:sp>
      <p:sp>
        <p:nvSpPr>
          <p:cNvPr id="3" name="Content Placeholder 2"/>
          <p:cNvSpPr>
            <a:spLocks noGrp="1"/>
          </p:cNvSpPr>
          <p:nvPr>
            <p:ph idx="1"/>
          </p:nvPr>
        </p:nvSpPr>
        <p:spPr>
          <a:xfrm>
            <a:off x="457200" y="1600200"/>
            <a:ext cx="8610600" cy="4800600"/>
          </a:xfrm>
        </p:spPr>
        <p:txBody>
          <a:bodyPr>
            <a:normAutofit/>
          </a:bodyPr>
          <a:lstStyle/>
          <a:p>
            <a:r>
              <a:rPr lang="en-US" dirty="0"/>
              <a:t>Most frequently used DM method</a:t>
            </a:r>
          </a:p>
          <a:p>
            <a:r>
              <a:rPr lang="en-US" dirty="0"/>
              <a:t>Learn from past data, classify new data</a:t>
            </a:r>
          </a:p>
          <a:p>
            <a:r>
              <a:rPr lang="en-US" dirty="0"/>
              <a:t>The output variable is categorical (nominal: rainy/cloudy or ordinal: s/m/l/xl) in nature</a:t>
            </a:r>
          </a:p>
          <a:p>
            <a:r>
              <a:rPr lang="en-US" dirty="0">
                <a:solidFill>
                  <a:srgbClr val="FF3300"/>
                </a:solidFill>
              </a:rPr>
              <a:t>Classification with numeric values = regression.</a:t>
            </a:r>
          </a:p>
        </p:txBody>
      </p:sp>
    </p:spTree>
    <p:extLst>
      <p:ext uri="{BB962C8B-B14F-4D97-AF65-F5344CB8AC3E}">
        <p14:creationId xmlns:p14="http://schemas.microsoft.com/office/powerpoint/2010/main" val="124215625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lnSpcReduction="10000"/>
          </a:bodyPr>
          <a:lstStyle/>
          <a:p>
            <a:r>
              <a:rPr lang="en-US" dirty="0"/>
              <a:t>***The most common  two-step methodology for classification type prediction  involves training and testing.</a:t>
            </a:r>
          </a:p>
          <a:p>
            <a:r>
              <a:rPr lang="en-US" dirty="0"/>
              <a:t>The model is developed using training data then tested against the remaining sample for accuracy.****</a:t>
            </a:r>
          </a:p>
          <a:p>
            <a:r>
              <a:rPr lang="en-US" dirty="0"/>
              <a:t>(WEKA can do this by splitting all your data)</a:t>
            </a:r>
          </a:p>
        </p:txBody>
      </p:sp>
      <p:sp>
        <p:nvSpPr>
          <p:cNvPr id="4" name="Slide Number Placeholder 3"/>
          <p:cNvSpPr>
            <a:spLocks noGrp="1"/>
          </p:cNvSpPr>
          <p:nvPr>
            <p:ph type="sldNum" sz="quarter" idx="12"/>
          </p:nvPr>
        </p:nvSpPr>
        <p:spPr/>
        <p:txBody>
          <a:bodyPr/>
          <a:lstStyle/>
          <a:p>
            <a:r>
              <a:rPr lang="en-US"/>
              <a:t>Slide 1- </a:t>
            </a:r>
            <a:fld id="{0CFEC368-1D7A-4F81-ABF6-AE0E36BAF64C}" type="slidenum">
              <a:rPr lang="en-US" smtClean="0"/>
              <a:pPr/>
              <a:t>40</a:t>
            </a:fld>
            <a:endParaRPr lang="en-US" dirty="0"/>
          </a:p>
        </p:txBody>
      </p:sp>
    </p:spTree>
    <p:extLst>
      <p:ext uri="{BB962C8B-B14F-4D97-AF65-F5344CB8AC3E}">
        <p14:creationId xmlns:p14="http://schemas.microsoft.com/office/powerpoint/2010/main" val="424016590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r>
              <a:rPr lang="en-US" dirty="0"/>
              <a:t>Predictive accuracy</a:t>
            </a:r>
          </a:p>
          <a:p>
            <a:pPr lvl="1"/>
            <a:r>
              <a:rPr lang="en-US" dirty="0"/>
              <a:t>Hit rate </a:t>
            </a:r>
          </a:p>
          <a:p>
            <a:r>
              <a:rPr lang="en-US" dirty="0"/>
              <a:t>Speed</a:t>
            </a:r>
          </a:p>
          <a:p>
            <a:pPr lvl="1"/>
            <a:r>
              <a:rPr lang="en-US" dirty="0"/>
              <a:t>Model building; predicting</a:t>
            </a:r>
          </a:p>
          <a:p>
            <a:r>
              <a:rPr lang="en-US" dirty="0"/>
              <a:t>Robustness</a:t>
            </a:r>
          </a:p>
          <a:p>
            <a:r>
              <a:rPr lang="en-US" dirty="0"/>
              <a:t>Scalability</a:t>
            </a:r>
          </a:p>
          <a:p>
            <a:r>
              <a:rPr lang="en-US" dirty="0"/>
              <a:t>Interpretability</a:t>
            </a:r>
          </a:p>
          <a:p>
            <a:pPr lvl="1"/>
            <a:r>
              <a:rPr lang="en-US" dirty="0"/>
              <a:t>Transparency, </a:t>
            </a:r>
            <a:r>
              <a:rPr lang="en-US" dirty="0" err="1"/>
              <a:t>explainability</a:t>
            </a:r>
            <a:endParaRPr lang="en-US" dirty="0"/>
          </a:p>
          <a:p>
            <a:endParaRPr lang="en-US" dirty="0"/>
          </a:p>
        </p:txBody>
      </p:sp>
      <p:sp>
        <p:nvSpPr>
          <p:cNvPr id="4" name="Title 3"/>
          <p:cNvSpPr>
            <a:spLocks noGrp="1"/>
          </p:cNvSpPr>
          <p:nvPr>
            <p:ph type="title"/>
          </p:nvPr>
        </p:nvSpPr>
        <p:spPr>
          <a:xfrm>
            <a:off x="457200" y="365760"/>
            <a:ext cx="8534400" cy="1158240"/>
          </a:xfrm>
        </p:spPr>
        <p:txBody>
          <a:bodyPr/>
          <a:lstStyle/>
          <a:p>
            <a:r>
              <a:rPr lang="en-US" dirty="0"/>
              <a:t>Assessment Methods for Classification</a:t>
            </a:r>
          </a:p>
        </p:txBody>
      </p:sp>
    </p:spTree>
    <p:extLst>
      <p:ext uri="{BB962C8B-B14F-4D97-AF65-F5344CB8AC3E}">
        <p14:creationId xmlns:p14="http://schemas.microsoft.com/office/powerpoint/2010/main" val="63902565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Accuracy of Classification Models</a:t>
            </a:r>
          </a:p>
        </p:txBody>
      </p:sp>
      <p:sp>
        <p:nvSpPr>
          <p:cNvPr id="3" name="Content Placeholder 2"/>
          <p:cNvSpPr>
            <a:spLocks noGrp="1"/>
          </p:cNvSpPr>
          <p:nvPr>
            <p:ph idx="1"/>
          </p:nvPr>
        </p:nvSpPr>
        <p:spPr>
          <a:xfrm>
            <a:off x="457200" y="1600200"/>
            <a:ext cx="8686800" cy="1066800"/>
          </a:xfrm>
        </p:spPr>
        <p:txBody>
          <a:bodyPr/>
          <a:lstStyle/>
          <a:p>
            <a:r>
              <a:rPr lang="en-US" sz="2800" dirty="0"/>
              <a:t>In classification problems, the primary source for accuracy estimation is the </a:t>
            </a:r>
            <a:r>
              <a:rPr lang="en-US" sz="2800" dirty="0">
                <a:solidFill>
                  <a:srgbClr val="FF3300"/>
                </a:solidFill>
              </a:rPr>
              <a:t>confusion matrix </a:t>
            </a:r>
          </a:p>
        </p:txBody>
      </p:sp>
      <p:pic>
        <p:nvPicPr>
          <p:cNvPr id="4" name="Picture 3"/>
          <p:cNvPicPr/>
          <p:nvPr/>
        </p:nvPicPr>
        <p:blipFill>
          <a:blip r:embed="rId3" cstate="print"/>
          <a:srcRect/>
          <a:stretch>
            <a:fillRect/>
          </a:stretch>
        </p:blipFill>
        <p:spPr bwMode="auto">
          <a:xfrm>
            <a:off x="838200" y="2743200"/>
            <a:ext cx="3429000" cy="3352800"/>
          </a:xfrm>
          <a:prstGeom prst="rect">
            <a:avLst/>
          </a:prstGeom>
          <a:noFill/>
          <a:ln w="9525">
            <a:noFill/>
            <a:miter lim="800000"/>
            <a:headEnd/>
            <a:tailEnd/>
          </a:ln>
        </p:spPr>
      </p:pic>
      <p:sp>
        <p:nvSpPr>
          <p:cNvPr id="30722"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US"/>
          </a:p>
        </p:txBody>
      </p:sp>
      <p:sp>
        <p:nvSpPr>
          <p:cNvPr id="30724" name="Rectangle 4"/>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US"/>
          </a:p>
        </p:txBody>
      </p:sp>
      <p:sp>
        <p:nvSpPr>
          <p:cNvPr id="30726" name="Rectangle 6"/>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US"/>
          </a:p>
        </p:txBody>
      </p:sp>
      <p:sp>
        <p:nvSpPr>
          <p:cNvPr id="30728" name="Rectangle 8"/>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US"/>
          </a:p>
        </p:txBody>
      </p:sp>
      <p:sp>
        <p:nvSpPr>
          <p:cNvPr id="30730" name="Rectangle 10"/>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US"/>
          </a:p>
        </p:txBody>
      </p:sp>
      <p:sp>
        <p:nvSpPr>
          <p:cNvPr id="5" name="TextBox 4"/>
          <p:cNvSpPr txBox="1"/>
          <p:nvPr/>
        </p:nvSpPr>
        <p:spPr>
          <a:xfrm>
            <a:off x="4876800" y="3429000"/>
            <a:ext cx="3200400" cy="1384995"/>
          </a:xfrm>
          <a:prstGeom prst="rect">
            <a:avLst/>
          </a:prstGeom>
          <a:noFill/>
        </p:spPr>
        <p:txBody>
          <a:bodyPr wrap="square" rtlCol="0">
            <a:spAutoFit/>
          </a:bodyPr>
          <a:lstStyle/>
          <a:p>
            <a:r>
              <a:rPr lang="en-US" dirty="0"/>
              <a:t>These appear in the WEKA output!</a:t>
            </a:r>
          </a:p>
        </p:txBody>
      </p:sp>
    </p:spTree>
    <p:extLst>
      <p:ext uri="{BB962C8B-B14F-4D97-AF65-F5344CB8AC3E}">
        <p14:creationId xmlns:p14="http://schemas.microsoft.com/office/powerpoint/2010/main" val="418531835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Estimation Methodologies for Classification</a:t>
            </a:r>
          </a:p>
        </p:txBody>
      </p:sp>
      <p:sp>
        <p:nvSpPr>
          <p:cNvPr id="3" name="Content Placeholder 2"/>
          <p:cNvSpPr>
            <a:spLocks noGrp="1"/>
          </p:cNvSpPr>
          <p:nvPr>
            <p:ph idx="1"/>
          </p:nvPr>
        </p:nvSpPr>
        <p:spPr>
          <a:xfrm>
            <a:off x="457200" y="1600200"/>
            <a:ext cx="8534400" cy="4800600"/>
          </a:xfrm>
        </p:spPr>
        <p:txBody>
          <a:bodyPr>
            <a:normAutofit/>
          </a:bodyPr>
          <a:lstStyle/>
          <a:p>
            <a:r>
              <a:rPr lang="en-US" sz="2800" dirty="0">
                <a:solidFill>
                  <a:srgbClr val="FF3300"/>
                </a:solidFill>
              </a:rPr>
              <a:t>Simple split </a:t>
            </a:r>
            <a:r>
              <a:rPr lang="en-US" sz="2800" dirty="0"/>
              <a:t>(or holdout or test sample estimation) </a:t>
            </a:r>
          </a:p>
          <a:p>
            <a:pPr lvl="1"/>
            <a:r>
              <a:rPr lang="en-US" sz="2400" dirty="0"/>
              <a:t>Split the data into 2 mutually exclusive sets training (~70%) and testing (30%)</a:t>
            </a:r>
          </a:p>
          <a:p>
            <a:pPr lvl="1"/>
            <a:endParaRPr lang="en-US" dirty="0"/>
          </a:p>
          <a:p>
            <a:pPr lvl="1"/>
            <a:endParaRPr lang="en-US" sz="2400" dirty="0"/>
          </a:p>
          <a:p>
            <a:pPr lvl="1"/>
            <a:endParaRPr lang="en-US" sz="2400" dirty="0"/>
          </a:p>
          <a:p>
            <a:pPr lvl="1"/>
            <a:endParaRPr lang="en-US" sz="2400" dirty="0"/>
          </a:p>
          <a:p>
            <a:pPr lvl="1"/>
            <a:endParaRPr lang="en-US" sz="2400" dirty="0"/>
          </a:p>
        </p:txBody>
      </p:sp>
      <p:pic>
        <p:nvPicPr>
          <p:cNvPr id="4" name="Picture 3"/>
          <p:cNvPicPr/>
          <p:nvPr/>
        </p:nvPicPr>
        <p:blipFill>
          <a:blip r:embed="rId3" cstate="print"/>
          <a:srcRect/>
          <a:stretch>
            <a:fillRect/>
          </a:stretch>
        </p:blipFill>
        <p:spPr bwMode="auto">
          <a:xfrm>
            <a:off x="1524000" y="3048000"/>
            <a:ext cx="6400800" cy="2133600"/>
          </a:xfrm>
          <a:prstGeom prst="rect">
            <a:avLst/>
          </a:prstGeom>
          <a:noFill/>
          <a:ln w="9525">
            <a:noFill/>
            <a:miter lim="800000"/>
            <a:headEnd/>
            <a:tailEnd/>
          </a:ln>
        </p:spPr>
      </p:pic>
    </p:spTree>
    <p:extLst>
      <p:ext uri="{BB962C8B-B14F-4D97-AF65-F5344CB8AC3E}">
        <p14:creationId xmlns:p14="http://schemas.microsoft.com/office/powerpoint/2010/main" val="336287925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Classification Techniques</a:t>
            </a:r>
          </a:p>
        </p:txBody>
      </p:sp>
      <p:sp>
        <p:nvSpPr>
          <p:cNvPr id="3" name="Content Placeholder 2"/>
          <p:cNvSpPr>
            <a:spLocks noGrp="1"/>
          </p:cNvSpPr>
          <p:nvPr>
            <p:ph idx="1"/>
          </p:nvPr>
        </p:nvSpPr>
        <p:spPr/>
        <p:txBody>
          <a:bodyPr>
            <a:normAutofit/>
          </a:bodyPr>
          <a:lstStyle/>
          <a:p>
            <a:r>
              <a:rPr lang="en-US" dirty="0"/>
              <a:t>Decision tree analysis</a:t>
            </a:r>
          </a:p>
          <a:p>
            <a:r>
              <a:rPr lang="en-US" dirty="0"/>
              <a:t>Statistical analysis</a:t>
            </a:r>
          </a:p>
          <a:p>
            <a:r>
              <a:rPr lang="en-US" dirty="0"/>
              <a:t>Bayesian classifiers</a:t>
            </a:r>
          </a:p>
        </p:txBody>
      </p:sp>
    </p:spTree>
    <p:extLst>
      <p:ext uri="{BB962C8B-B14F-4D97-AF65-F5344CB8AC3E}">
        <p14:creationId xmlns:p14="http://schemas.microsoft.com/office/powerpoint/2010/main" val="100568783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Decision Trees</a:t>
            </a:r>
          </a:p>
        </p:txBody>
      </p:sp>
      <p:sp>
        <p:nvSpPr>
          <p:cNvPr id="3" name="Content Placeholder 2"/>
          <p:cNvSpPr>
            <a:spLocks noGrp="1"/>
          </p:cNvSpPr>
          <p:nvPr>
            <p:ph idx="1"/>
          </p:nvPr>
        </p:nvSpPr>
        <p:spPr>
          <a:xfrm>
            <a:off x="1295400" y="3124200"/>
            <a:ext cx="7696200" cy="3352800"/>
          </a:xfrm>
        </p:spPr>
        <p:txBody>
          <a:bodyPr>
            <a:normAutofit/>
          </a:bodyPr>
          <a:lstStyle/>
          <a:p>
            <a:pPr marL="914400" lvl="1" indent="-457200">
              <a:buSzPct val="75000"/>
              <a:buFont typeface="+mj-lt"/>
              <a:buAutoNum type="arabicPeriod"/>
            </a:pPr>
            <a:r>
              <a:rPr lang="en-US" sz="2400" dirty="0"/>
              <a:t>Create a root node and assign all of the training data to it. </a:t>
            </a:r>
          </a:p>
          <a:p>
            <a:pPr marL="914400" lvl="1" indent="-457200">
              <a:buSzPct val="75000"/>
              <a:buFont typeface="+mj-lt"/>
              <a:buAutoNum type="arabicPeriod"/>
            </a:pPr>
            <a:r>
              <a:rPr lang="en-US" sz="2400" dirty="0"/>
              <a:t>Select the best splitting attribute.</a:t>
            </a:r>
          </a:p>
          <a:p>
            <a:pPr marL="914400" lvl="1" indent="-457200">
              <a:buSzPct val="75000"/>
              <a:buFont typeface="+mj-lt"/>
              <a:buAutoNum type="arabicPeriod"/>
            </a:pPr>
            <a:r>
              <a:rPr lang="en-US" sz="2400" dirty="0"/>
              <a:t>Add a branch to the root node for each value of the split. Split the data into mutually exclusive subsets along the lines of the specific split.</a:t>
            </a:r>
          </a:p>
          <a:p>
            <a:pPr marL="914400" lvl="1" indent="-457200">
              <a:buSzPct val="75000"/>
              <a:buFont typeface="+mj-lt"/>
              <a:buAutoNum type="arabicPeriod"/>
            </a:pPr>
            <a:r>
              <a:rPr lang="en-US" sz="2400" dirty="0"/>
              <a:t>Repeat the steps 2 and 3 for each and every leaf node until the stopping criteria is reached.</a:t>
            </a:r>
            <a:endParaRPr lang="en-US" sz="2800" dirty="0"/>
          </a:p>
        </p:txBody>
      </p:sp>
      <p:sp>
        <p:nvSpPr>
          <p:cNvPr id="4" name="TextBox 3"/>
          <p:cNvSpPr txBox="1"/>
          <p:nvPr/>
        </p:nvSpPr>
        <p:spPr>
          <a:xfrm>
            <a:off x="152400" y="3330476"/>
            <a:ext cx="1524000" cy="2308324"/>
          </a:xfrm>
          <a:prstGeom prst="rect">
            <a:avLst/>
          </a:prstGeom>
          <a:solidFill>
            <a:schemeClr val="tx2">
              <a:lumMod val="20000"/>
              <a:lumOff val="80000"/>
            </a:schemeClr>
          </a:solidFill>
        </p:spPr>
        <p:txBody>
          <a:bodyPr wrap="square" rtlCol="0">
            <a:spAutoFit/>
          </a:bodyPr>
          <a:lstStyle/>
          <a:p>
            <a:pPr algn="l"/>
            <a:r>
              <a:rPr lang="en-US" sz="2400" b="0" dirty="0">
                <a:solidFill>
                  <a:srgbClr val="C00000"/>
                </a:solidFill>
                <a:effectLst/>
              </a:rPr>
              <a:t>A general algorithm for decision tree building</a:t>
            </a:r>
          </a:p>
        </p:txBody>
      </p:sp>
      <p:sp>
        <p:nvSpPr>
          <p:cNvPr id="5" name="Content Placeholder 2"/>
          <p:cNvSpPr txBox="1">
            <a:spLocks/>
          </p:cNvSpPr>
          <p:nvPr/>
        </p:nvSpPr>
        <p:spPr>
          <a:xfrm>
            <a:off x="457200" y="1600200"/>
            <a:ext cx="8382000" cy="1501676"/>
          </a:xfrm>
          <a:prstGeom prst="rect">
            <a:avLst/>
          </a:prstGeom>
        </p:spPr>
        <p:txBody>
          <a:bodyPr vert="horz" lIns="91440" tIns="45720" rIns="91440" bIns="45720" rtlCol="0">
            <a:normAutofit/>
          </a:bodyPr>
          <a:lstStyle>
            <a:lvl1pPr marL="288925" indent="-288925" algn="l" defTabSz="914400" rtl="0" eaLnBrk="1" latinLnBrk="0" hangingPunct="1">
              <a:spcBef>
                <a:spcPct val="20000"/>
              </a:spcBef>
              <a:buClr>
                <a:srgbClr val="F85E08"/>
              </a:buClr>
              <a:buSzPct val="85000"/>
              <a:buFont typeface="Wingdings" panose="05000000000000000000" pitchFamily="2" charset="2"/>
              <a:buChar char="§"/>
              <a:defRPr sz="3600" kern="1200">
                <a:solidFill>
                  <a:schemeClr val="tx1">
                    <a:lumMod val="75000"/>
                    <a:lumOff val="25000"/>
                  </a:schemeClr>
                </a:solidFill>
                <a:latin typeface="+mn-lt"/>
                <a:ea typeface="+mn-ea"/>
                <a:cs typeface="+mn-cs"/>
              </a:defRPr>
            </a:lvl1pPr>
            <a:lvl2pPr marL="569913" indent="-295275" algn="l" defTabSz="914400" rtl="0" eaLnBrk="1" latinLnBrk="0" hangingPunct="1">
              <a:spcBef>
                <a:spcPct val="20000"/>
              </a:spcBef>
              <a:buClr>
                <a:srgbClr val="F85E08"/>
              </a:buClr>
              <a:buSzPct val="85000"/>
              <a:buFont typeface="Wingdings" panose="05000000000000000000" pitchFamily="2" charset="2"/>
              <a:buChar char="§"/>
              <a:defRPr sz="3200" kern="1200">
                <a:solidFill>
                  <a:schemeClr val="tx1">
                    <a:lumMod val="75000"/>
                    <a:lumOff val="25000"/>
                  </a:schemeClr>
                </a:solidFill>
                <a:latin typeface="+mn-lt"/>
                <a:ea typeface="+mn-ea"/>
                <a:cs typeface="+mn-cs"/>
              </a:defRPr>
            </a:lvl2pPr>
            <a:lvl3pPr marL="860425" indent="-312738" algn="l" defTabSz="914400" rtl="0" eaLnBrk="1" latinLnBrk="0" hangingPunct="1">
              <a:spcBef>
                <a:spcPct val="20000"/>
              </a:spcBef>
              <a:buClr>
                <a:srgbClr val="F85E08"/>
              </a:buClr>
              <a:buSzPct val="90000"/>
              <a:buFont typeface="Wingdings" panose="05000000000000000000" pitchFamily="2" charset="2"/>
              <a:buChar char="§"/>
              <a:defRPr sz="2800" kern="1200">
                <a:solidFill>
                  <a:schemeClr val="tx1">
                    <a:lumMod val="75000"/>
                    <a:lumOff val="25000"/>
                  </a:schemeClr>
                </a:solidFill>
                <a:latin typeface="+mn-lt"/>
                <a:ea typeface="+mn-ea"/>
                <a:cs typeface="+mn-cs"/>
              </a:defRPr>
            </a:lvl3pPr>
            <a:lvl4pPr marL="1141413" indent="-319088" algn="l" defTabSz="914400" rtl="0" eaLnBrk="1" latinLnBrk="0" hangingPunct="1">
              <a:spcBef>
                <a:spcPct val="20000"/>
              </a:spcBef>
              <a:buClr>
                <a:srgbClr val="F85E08"/>
              </a:buClr>
              <a:buFont typeface="Wingdings" panose="05000000000000000000" pitchFamily="2" charset="2"/>
              <a:buChar char="§"/>
              <a:defRPr sz="2400" kern="1200">
                <a:solidFill>
                  <a:schemeClr val="tx1">
                    <a:lumMod val="75000"/>
                    <a:lumOff val="25000"/>
                  </a:schemeClr>
                </a:solidFill>
                <a:latin typeface="+mn-lt"/>
                <a:ea typeface="+mn-ea"/>
                <a:cs typeface="+mn-cs"/>
              </a:defRPr>
            </a:lvl4pPr>
            <a:lvl5pPr marL="1312863" indent="-261938" algn="l" defTabSz="914400" rtl="0" eaLnBrk="1" latinLnBrk="0" hangingPunct="1">
              <a:spcBef>
                <a:spcPct val="20000"/>
              </a:spcBef>
              <a:buClr>
                <a:srgbClr val="F85E08"/>
              </a:buClr>
              <a:buSzPct val="100000"/>
              <a:buFont typeface="Wingdings" panose="05000000000000000000" pitchFamily="2" charset="2"/>
              <a:buChar char="§"/>
              <a:defRPr sz="2000" kern="1200" baseline="0">
                <a:solidFill>
                  <a:schemeClr val="tx1">
                    <a:lumMod val="75000"/>
                    <a:lumOff val="25000"/>
                  </a:schemeClr>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a:lstStyle>
          <a:p>
            <a:pPr fontAlgn="auto">
              <a:spcAft>
                <a:spcPts val="0"/>
              </a:spcAft>
            </a:pPr>
            <a:r>
              <a:rPr lang="en-US" sz="2800" b="0" dirty="0">
                <a:effectLst/>
              </a:rPr>
              <a:t>Employs the divide and conquer method</a:t>
            </a:r>
          </a:p>
          <a:p>
            <a:pPr fontAlgn="auto">
              <a:spcAft>
                <a:spcPts val="0"/>
              </a:spcAft>
            </a:pPr>
            <a:r>
              <a:rPr lang="en-US" sz="2800" b="0" dirty="0">
                <a:effectLst/>
              </a:rPr>
              <a:t>Recursively divides a training set until each division consists of examples from one class</a:t>
            </a:r>
          </a:p>
        </p:txBody>
      </p:sp>
    </p:spTree>
    <p:extLst>
      <p:ext uri="{BB962C8B-B14F-4D97-AF65-F5344CB8AC3E}">
        <p14:creationId xmlns:p14="http://schemas.microsoft.com/office/powerpoint/2010/main" val="71180689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Cluster Analysis for Data Mining</a:t>
            </a:r>
          </a:p>
        </p:txBody>
      </p:sp>
      <p:sp>
        <p:nvSpPr>
          <p:cNvPr id="3" name="Content Placeholder 2"/>
          <p:cNvSpPr>
            <a:spLocks noGrp="1"/>
          </p:cNvSpPr>
          <p:nvPr>
            <p:ph idx="1"/>
          </p:nvPr>
        </p:nvSpPr>
        <p:spPr/>
        <p:txBody>
          <a:bodyPr>
            <a:normAutofit/>
          </a:bodyPr>
          <a:lstStyle/>
          <a:p>
            <a:r>
              <a:rPr lang="en-US" dirty="0"/>
              <a:t>Used for automatic identification of natural groupings of things</a:t>
            </a:r>
          </a:p>
          <a:p>
            <a:r>
              <a:rPr lang="en-US" dirty="0"/>
              <a:t>Employ unsupervised learning</a:t>
            </a:r>
          </a:p>
          <a:p>
            <a:pPr lvl="1"/>
            <a:r>
              <a:rPr lang="en-US" dirty="0"/>
              <a:t>There is not an output variable</a:t>
            </a:r>
          </a:p>
          <a:p>
            <a:r>
              <a:rPr lang="en-US" dirty="0"/>
              <a:t>Learns the clusters of things from past data, then assigns new instances</a:t>
            </a:r>
          </a:p>
          <a:p>
            <a:r>
              <a:rPr lang="en-US" dirty="0"/>
              <a:t>Also known as segmentation</a:t>
            </a:r>
          </a:p>
        </p:txBody>
      </p:sp>
    </p:spTree>
    <p:extLst>
      <p:ext uri="{BB962C8B-B14F-4D97-AF65-F5344CB8AC3E}">
        <p14:creationId xmlns:p14="http://schemas.microsoft.com/office/powerpoint/2010/main" val="308831732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Cluster Analysis for Data Mining</a:t>
            </a:r>
          </a:p>
        </p:txBody>
      </p:sp>
      <p:sp>
        <p:nvSpPr>
          <p:cNvPr id="3" name="Content Placeholder 2"/>
          <p:cNvSpPr>
            <a:spLocks noGrp="1"/>
          </p:cNvSpPr>
          <p:nvPr>
            <p:ph idx="1"/>
          </p:nvPr>
        </p:nvSpPr>
        <p:spPr/>
        <p:txBody>
          <a:bodyPr>
            <a:normAutofit fontScale="92500" lnSpcReduction="10000"/>
          </a:bodyPr>
          <a:lstStyle/>
          <a:p>
            <a:r>
              <a:rPr lang="en-US" dirty="0"/>
              <a:t>Clustering results may be used to</a:t>
            </a:r>
          </a:p>
          <a:p>
            <a:pPr lvl="1"/>
            <a:r>
              <a:rPr lang="en-US" dirty="0"/>
              <a:t>Identify natural groupings of customers</a:t>
            </a:r>
          </a:p>
          <a:p>
            <a:pPr lvl="1"/>
            <a:r>
              <a:rPr lang="en-US" dirty="0"/>
              <a:t>Identify rules for assigning new cases to classes for targeting/diagnostic purposes</a:t>
            </a:r>
          </a:p>
          <a:p>
            <a:pPr lvl="1"/>
            <a:r>
              <a:rPr lang="en-US" dirty="0"/>
              <a:t>Provide characterization, definition, labeling of populations</a:t>
            </a:r>
          </a:p>
          <a:p>
            <a:pPr lvl="1"/>
            <a:r>
              <a:rPr lang="en-US" dirty="0"/>
              <a:t>Decrease the size and complexity of problems for other data mining methods </a:t>
            </a:r>
          </a:p>
          <a:p>
            <a:pPr lvl="1"/>
            <a:r>
              <a:rPr lang="en-US" dirty="0"/>
              <a:t>Identify outliers in a specific domain (e.g., rare-event detection)</a:t>
            </a:r>
          </a:p>
        </p:txBody>
      </p:sp>
    </p:spTree>
    <p:extLst>
      <p:ext uri="{BB962C8B-B14F-4D97-AF65-F5344CB8AC3E}">
        <p14:creationId xmlns:p14="http://schemas.microsoft.com/office/powerpoint/2010/main" val="88771219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Cluster Analysis for Data Mining</a:t>
            </a:r>
          </a:p>
        </p:txBody>
      </p:sp>
      <p:sp>
        <p:nvSpPr>
          <p:cNvPr id="3" name="Content Placeholder 2"/>
          <p:cNvSpPr>
            <a:spLocks noGrp="1"/>
          </p:cNvSpPr>
          <p:nvPr>
            <p:ph idx="1"/>
          </p:nvPr>
        </p:nvSpPr>
        <p:spPr>
          <a:xfrm>
            <a:off x="457200" y="1600200"/>
            <a:ext cx="8534400" cy="4876800"/>
          </a:xfrm>
        </p:spPr>
        <p:txBody>
          <a:bodyPr>
            <a:normAutofit/>
          </a:bodyPr>
          <a:lstStyle/>
          <a:p>
            <a:r>
              <a:rPr lang="en-US" dirty="0"/>
              <a:t>Analysis methods</a:t>
            </a:r>
          </a:p>
          <a:p>
            <a:pPr lvl="1"/>
            <a:r>
              <a:rPr lang="en-US" dirty="0"/>
              <a:t>Statistical methods (including both hierarchical and nonhierarchical), such as </a:t>
            </a:r>
            <a:r>
              <a:rPr lang="en-US" i="1" dirty="0"/>
              <a:t>k</a:t>
            </a:r>
            <a:r>
              <a:rPr lang="en-US" dirty="0"/>
              <a:t>-means, </a:t>
            </a:r>
            <a:r>
              <a:rPr lang="en-US" i="1" dirty="0"/>
              <a:t>k</a:t>
            </a:r>
            <a:r>
              <a:rPr lang="en-US" dirty="0"/>
              <a:t>-modes, and so on.</a:t>
            </a:r>
          </a:p>
          <a:p>
            <a:pPr lvl="3"/>
            <a:endParaRPr lang="en-US" sz="1200" dirty="0"/>
          </a:p>
        </p:txBody>
      </p:sp>
    </p:spTree>
    <p:extLst>
      <p:ext uri="{BB962C8B-B14F-4D97-AF65-F5344CB8AC3E}">
        <p14:creationId xmlns:p14="http://schemas.microsoft.com/office/powerpoint/2010/main" val="143525670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Association Rule Mining</a:t>
            </a:r>
          </a:p>
        </p:txBody>
      </p:sp>
      <p:sp>
        <p:nvSpPr>
          <p:cNvPr id="3" name="Content Placeholder 2"/>
          <p:cNvSpPr>
            <a:spLocks noGrp="1"/>
          </p:cNvSpPr>
          <p:nvPr>
            <p:ph idx="1"/>
          </p:nvPr>
        </p:nvSpPr>
        <p:spPr>
          <a:xfrm>
            <a:off x="457200" y="1600200"/>
            <a:ext cx="8610600" cy="4800600"/>
          </a:xfrm>
        </p:spPr>
        <p:txBody>
          <a:bodyPr>
            <a:normAutofit lnSpcReduction="10000"/>
          </a:bodyPr>
          <a:lstStyle/>
          <a:p>
            <a:r>
              <a:rPr lang="en-US" sz="2800" dirty="0"/>
              <a:t>A very popular DM method in business</a:t>
            </a:r>
          </a:p>
          <a:p>
            <a:r>
              <a:rPr lang="en-US" sz="2800" dirty="0"/>
              <a:t>Finds interesting relationships (affinities) between variables (items or events)</a:t>
            </a:r>
          </a:p>
          <a:p>
            <a:r>
              <a:rPr lang="en-US" sz="2800" dirty="0"/>
              <a:t>Part of machine learning family</a:t>
            </a:r>
          </a:p>
          <a:p>
            <a:r>
              <a:rPr lang="en-US" sz="2800" dirty="0"/>
              <a:t>Employs unsupervised learning</a:t>
            </a:r>
          </a:p>
          <a:p>
            <a:r>
              <a:rPr lang="en-US" sz="2800" dirty="0"/>
              <a:t>There is no output variable</a:t>
            </a:r>
          </a:p>
          <a:p>
            <a:r>
              <a:rPr lang="en-US" sz="2800" dirty="0"/>
              <a:t>Also known as </a:t>
            </a:r>
            <a:r>
              <a:rPr lang="en-US" sz="2800" dirty="0">
                <a:solidFill>
                  <a:srgbClr val="FF3300"/>
                </a:solidFill>
              </a:rPr>
              <a:t>market basket analysis</a:t>
            </a:r>
          </a:p>
          <a:p>
            <a:r>
              <a:rPr lang="en-US" sz="2800" dirty="0"/>
              <a:t>Often used as an example to describe DM to ordinary people, such as the famous “relationship between diapers and beers!”</a:t>
            </a:r>
          </a:p>
        </p:txBody>
      </p:sp>
    </p:spTree>
    <p:extLst>
      <p:ext uri="{BB962C8B-B14F-4D97-AF65-F5344CB8AC3E}">
        <p14:creationId xmlns:p14="http://schemas.microsoft.com/office/powerpoint/2010/main" val="382034950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Association Rule Mining</a:t>
            </a:r>
          </a:p>
        </p:txBody>
      </p:sp>
      <p:sp>
        <p:nvSpPr>
          <p:cNvPr id="3" name="Content Placeholder 2"/>
          <p:cNvSpPr>
            <a:spLocks noGrp="1"/>
          </p:cNvSpPr>
          <p:nvPr>
            <p:ph idx="1"/>
          </p:nvPr>
        </p:nvSpPr>
        <p:spPr>
          <a:xfrm>
            <a:off x="457200" y="1600200"/>
            <a:ext cx="8534400" cy="4876800"/>
          </a:xfrm>
        </p:spPr>
        <p:txBody>
          <a:bodyPr>
            <a:normAutofit/>
          </a:bodyPr>
          <a:lstStyle/>
          <a:p>
            <a:r>
              <a:rPr lang="en-US" sz="2800" dirty="0">
                <a:solidFill>
                  <a:srgbClr val="FF3300"/>
                </a:solidFill>
              </a:rPr>
              <a:t>Input:</a:t>
            </a:r>
            <a:r>
              <a:rPr lang="en-US" sz="2800" dirty="0"/>
              <a:t> the simple point-of-sale transaction data</a:t>
            </a:r>
          </a:p>
          <a:p>
            <a:r>
              <a:rPr lang="en-US" sz="2800" dirty="0">
                <a:solidFill>
                  <a:srgbClr val="FF3300"/>
                </a:solidFill>
              </a:rPr>
              <a:t>Output:</a:t>
            </a:r>
            <a:r>
              <a:rPr lang="en-US" sz="2800" dirty="0"/>
              <a:t> Most frequent affinities among items </a:t>
            </a:r>
          </a:p>
          <a:p>
            <a:r>
              <a:rPr lang="en-US" sz="2800" u="sng" dirty="0"/>
              <a:t>Example: </a:t>
            </a:r>
            <a:r>
              <a:rPr lang="en-US" sz="2800" dirty="0"/>
              <a:t>according to the transaction data…</a:t>
            </a:r>
          </a:p>
          <a:p>
            <a:pPr>
              <a:buNone/>
            </a:pPr>
            <a:r>
              <a:rPr lang="en-US" sz="2800" dirty="0"/>
              <a:t>	“Customer who bought a lap-top computer and a virus protection software, also bought extended service plan 70 percent of the time." </a:t>
            </a:r>
          </a:p>
          <a:p>
            <a:r>
              <a:rPr lang="en-US" sz="2800" dirty="0"/>
              <a:t>How do you use such a pattern/knowledge?</a:t>
            </a:r>
          </a:p>
          <a:p>
            <a:pPr lvl="1"/>
            <a:r>
              <a:rPr lang="en-US" sz="2400" dirty="0"/>
              <a:t>Put the items next to each other</a:t>
            </a:r>
          </a:p>
          <a:p>
            <a:pPr lvl="1"/>
            <a:r>
              <a:rPr lang="en-US" sz="2400" dirty="0"/>
              <a:t>Promote the items as a package </a:t>
            </a:r>
          </a:p>
          <a:p>
            <a:pPr lvl="1"/>
            <a:r>
              <a:rPr lang="en-US" sz="2400" dirty="0"/>
              <a:t>Place items far apart from each other!</a:t>
            </a:r>
          </a:p>
        </p:txBody>
      </p:sp>
    </p:spTree>
    <p:extLst>
      <p:ext uri="{BB962C8B-B14F-4D97-AF65-F5344CB8AC3E}">
        <p14:creationId xmlns:p14="http://schemas.microsoft.com/office/powerpoint/2010/main" val="26640839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Association Rule Mining</a:t>
            </a:r>
          </a:p>
        </p:txBody>
      </p:sp>
      <p:sp>
        <p:nvSpPr>
          <p:cNvPr id="3" name="Content Placeholder 2"/>
          <p:cNvSpPr>
            <a:spLocks noGrp="1"/>
          </p:cNvSpPr>
          <p:nvPr>
            <p:ph idx="1"/>
          </p:nvPr>
        </p:nvSpPr>
        <p:spPr>
          <a:xfrm>
            <a:off x="457200" y="1600200"/>
            <a:ext cx="8534400" cy="4800600"/>
          </a:xfrm>
        </p:spPr>
        <p:txBody>
          <a:bodyPr/>
          <a:lstStyle/>
          <a:p>
            <a:r>
              <a:rPr lang="en-US" sz="2800" dirty="0"/>
              <a:t>A representative applications of association rule mining include</a:t>
            </a:r>
          </a:p>
          <a:p>
            <a:pPr lvl="1"/>
            <a:r>
              <a:rPr lang="en-US" sz="2400" dirty="0">
                <a:solidFill>
                  <a:srgbClr val="FF3300"/>
                </a:solidFill>
              </a:rPr>
              <a:t>In business: </a:t>
            </a:r>
            <a:r>
              <a:rPr lang="en-US" sz="2400" dirty="0"/>
              <a:t>cross-marketing, cross-selling, store design, catalog design, e-commerce site design, optimization of online advertising, product pricing, and sales/promotion configuration</a:t>
            </a:r>
          </a:p>
          <a:p>
            <a:pPr lvl="1"/>
            <a:r>
              <a:rPr lang="en-US" sz="2400" dirty="0">
                <a:solidFill>
                  <a:srgbClr val="FF3300"/>
                </a:solidFill>
              </a:rPr>
              <a:t>In medicine: </a:t>
            </a:r>
            <a:r>
              <a:rPr lang="en-US" sz="2400" dirty="0"/>
              <a:t>relationships between symptoms and illnesses; diagnosis and patient characteristics and treatments (to be used in medical </a:t>
            </a:r>
            <a:r>
              <a:rPr lang="en-US" sz="2400" dirty="0" err="1"/>
              <a:t>DSS</a:t>
            </a:r>
            <a:r>
              <a:rPr lang="en-US" sz="2400" dirty="0"/>
              <a:t>); and genes and their functions (to be used in genomics projects)</a:t>
            </a:r>
          </a:p>
          <a:p>
            <a:pPr lvl="1"/>
            <a:r>
              <a:rPr lang="en-US" sz="2400" dirty="0"/>
              <a:t>…</a:t>
            </a:r>
          </a:p>
        </p:txBody>
      </p:sp>
    </p:spTree>
    <p:extLst>
      <p:ext uri="{BB962C8B-B14F-4D97-AF65-F5344CB8AC3E}">
        <p14:creationId xmlns:p14="http://schemas.microsoft.com/office/powerpoint/2010/main" val="11529777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Association Rule Mining</a:t>
            </a:r>
          </a:p>
        </p:txBody>
      </p:sp>
      <p:sp>
        <p:nvSpPr>
          <p:cNvPr id="3" name="Content Placeholder 2"/>
          <p:cNvSpPr>
            <a:spLocks noGrp="1"/>
          </p:cNvSpPr>
          <p:nvPr>
            <p:ph idx="1"/>
          </p:nvPr>
        </p:nvSpPr>
        <p:spPr/>
        <p:txBody>
          <a:bodyPr>
            <a:normAutofit/>
          </a:bodyPr>
          <a:lstStyle/>
          <a:p>
            <a:r>
              <a:rPr lang="en-US" dirty="0"/>
              <a:t>Algorithms are available for generating association rules.</a:t>
            </a:r>
          </a:p>
          <a:p>
            <a:pPr lvl="1"/>
            <a:r>
              <a:rPr lang="en-US" dirty="0"/>
              <a:t>We’ll use</a:t>
            </a:r>
          </a:p>
          <a:p>
            <a:pPr lvl="2"/>
            <a:r>
              <a:rPr lang="en-US" dirty="0" err="1"/>
              <a:t>Apriori</a:t>
            </a:r>
            <a:endParaRPr lang="en-US" dirty="0"/>
          </a:p>
          <a:p>
            <a:r>
              <a:rPr lang="en-US" dirty="0"/>
              <a:t>The algorithms help identify the </a:t>
            </a:r>
            <a:r>
              <a:rPr lang="en-US" dirty="0">
                <a:solidFill>
                  <a:srgbClr val="FF3300"/>
                </a:solidFill>
              </a:rPr>
              <a:t>frequent item sets</a:t>
            </a:r>
            <a:r>
              <a:rPr lang="en-US" dirty="0"/>
              <a:t>, which are, then converted to association rules</a:t>
            </a:r>
          </a:p>
        </p:txBody>
      </p:sp>
    </p:spTree>
    <p:extLst>
      <p:ext uri="{BB962C8B-B14F-4D97-AF65-F5344CB8AC3E}">
        <p14:creationId xmlns:p14="http://schemas.microsoft.com/office/powerpoint/2010/main" val="318327156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5138" y="479425"/>
            <a:ext cx="3268662" cy="1044575"/>
          </a:xfrm>
        </p:spPr>
        <p:txBody>
          <a:bodyPr>
            <a:normAutofit fontScale="90000"/>
          </a:bodyPr>
          <a:lstStyle/>
          <a:p>
            <a:r>
              <a:rPr lang="en-US" dirty="0"/>
              <a:t>Data Mining </a:t>
            </a:r>
            <a:br>
              <a:rPr lang="en-US" dirty="0"/>
            </a:br>
            <a:r>
              <a:rPr lang="en-US" dirty="0"/>
              <a:t>Software</a:t>
            </a:r>
          </a:p>
        </p:txBody>
      </p:sp>
      <p:pic>
        <p:nvPicPr>
          <p:cNvPr id="4" name="Picture 3"/>
          <p:cNvPicPr/>
          <p:nvPr/>
        </p:nvPicPr>
        <p:blipFill>
          <a:blip r:embed="rId3" cstate="print"/>
          <a:srcRect/>
          <a:stretch>
            <a:fillRect/>
          </a:stretch>
        </p:blipFill>
        <p:spPr bwMode="auto">
          <a:xfrm>
            <a:off x="3886200" y="76200"/>
            <a:ext cx="5257800" cy="6324600"/>
          </a:xfrm>
          <a:prstGeom prst="rect">
            <a:avLst/>
          </a:prstGeom>
          <a:noFill/>
          <a:ln w="9525">
            <a:noFill/>
            <a:miter lim="800000"/>
            <a:headEnd/>
            <a:tailEnd/>
          </a:ln>
        </p:spPr>
      </p:pic>
      <p:sp>
        <p:nvSpPr>
          <p:cNvPr id="5" name="TextBox 4"/>
          <p:cNvSpPr txBox="1"/>
          <p:nvPr/>
        </p:nvSpPr>
        <p:spPr>
          <a:xfrm>
            <a:off x="3388870" y="6200001"/>
            <a:ext cx="1835310" cy="276999"/>
          </a:xfrm>
          <a:prstGeom prst="rect">
            <a:avLst/>
          </a:prstGeom>
          <a:solidFill>
            <a:schemeClr val="bg1"/>
          </a:solidFill>
        </p:spPr>
        <p:txBody>
          <a:bodyPr wrap="none" rtlCol="0">
            <a:spAutoFit/>
          </a:bodyPr>
          <a:lstStyle/>
          <a:p>
            <a:r>
              <a:rPr lang="en-US" sz="1200" b="0" i="1" dirty="0">
                <a:effectLst/>
              </a:rPr>
              <a:t>Source: KDNuggets.com</a:t>
            </a:r>
          </a:p>
        </p:txBody>
      </p:sp>
      <p:sp>
        <p:nvSpPr>
          <p:cNvPr id="3" name="Content Placeholder 2"/>
          <p:cNvSpPr>
            <a:spLocks noGrp="1"/>
          </p:cNvSpPr>
          <p:nvPr>
            <p:ph idx="1"/>
          </p:nvPr>
        </p:nvSpPr>
        <p:spPr>
          <a:xfrm>
            <a:off x="152400" y="1600200"/>
            <a:ext cx="3962400" cy="4572000"/>
          </a:xfrm>
        </p:spPr>
        <p:txBody>
          <a:bodyPr/>
          <a:lstStyle/>
          <a:p>
            <a:r>
              <a:rPr lang="en-US" sz="2400" dirty="0">
                <a:solidFill>
                  <a:srgbClr val="FF3300"/>
                </a:solidFill>
              </a:rPr>
              <a:t>Commercial </a:t>
            </a:r>
          </a:p>
          <a:p>
            <a:pPr lvl="1"/>
            <a:r>
              <a:rPr lang="en-US" sz="2000" dirty="0"/>
              <a:t>IBM SPSS Modeler (formerly Clementine)</a:t>
            </a:r>
          </a:p>
          <a:p>
            <a:pPr lvl="1"/>
            <a:r>
              <a:rPr lang="en-US" sz="2000" dirty="0"/>
              <a:t>SAS - Enterprise Miner</a:t>
            </a:r>
          </a:p>
          <a:p>
            <a:pPr lvl="1"/>
            <a:r>
              <a:rPr lang="en-US" sz="2000" dirty="0"/>
              <a:t>IBM - Intelligent Miner</a:t>
            </a:r>
          </a:p>
          <a:p>
            <a:pPr lvl="1"/>
            <a:r>
              <a:rPr lang="en-US" sz="2000" dirty="0" err="1"/>
              <a:t>StatSoft</a:t>
            </a:r>
            <a:r>
              <a:rPr lang="en-US" sz="2000" dirty="0"/>
              <a:t> – </a:t>
            </a:r>
            <a:r>
              <a:rPr lang="en-US" sz="2000" dirty="0" err="1"/>
              <a:t>Statistica</a:t>
            </a:r>
            <a:r>
              <a:rPr lang="en-US" sz="2000" dirty="0"/>
              <a:t> Data Miner</a:t>
            </a:r>
          </a:p>
          <a:p>
            <a:pPr lvl="1"/>
            <a:r>
              <a:rPr lang="en-US" sz="2000" dirty="0"/>
              <a:t>… many more</a:t>
            </a:r>
          </a:p>
          <a:p>
            <a:r>
              <a:rPr lang="en-US" sz="2400" dirty="0">
                <a:solidFill>
                  <a:srgbClr val="FF3300"/>
                </a:solidFill>
              </a:rPr>
              <a:t>Free and/or Open Source</a:t>
            </a:r>
          </a:p>
          <a:p>
            <a:pPr lvl="1"/>
            <a:r>
              <a:rPr lang="en-US" sz="2000" dirty="0" err="1"/>
              <a:t>RapidMiner</a:t>
            </a:r>
            <a:endParaRPr lang="en-US" sz="2000" dirty="0"/>
          </a:p>
          <a:p>
            <a:pPr lvl="1"/>
            <a:r>
              <a:rPr lang="en-US" sz="2000" dirty="0" err="1"/>
              <a:t>Weka</a:t>
            </a:r>
            <a:endParaRPr lang="en-US" sz="2000" dirty="0"/>
          </a:p>
          <a:p>
            <a:pPr lvl="1"/>
            <a:r>
              <a:rPr lang="en-US" sz="2000" dirty="0"/>
              <a:t>R, …</a:t>
            </a:r>
          </a:p>
        </p:txBody>
      </p:sp>
    </p:spTree>
    <p:extLst>
      <p:ext uri="{BB962C8B-B14F-4D97-AF65-F5344CB8AC3E}">
        <p14:creationId xmlns:p14="http://schemas.microsoft.com/office/powerpoint/2010/main" val="364760119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Opening Vignette…</a:t>
            </a:r>
          </a:p>
        </p:txBody>
      </p:sp>
      <p:sp>
        <p:nvSpPr>
          <p:cNvPr id="3" name="Content Placeholder 2"/>
          <p:cNvSpPr>
            <a:spLocks noGrp="1"/>
          </p:cNvSpPr>
          <p:nvPr>
            <p:ph idx="1"/>
          </p:nvPr>
        </p:nvSpPr>
        <p:spPr/>
        <p:txBody>
          <a:bodyPr/>
          <a:lstStyle/>
          <a:p>
            <a:pPr>
              <a:buNone/>
            </a:pPr>
            <a:r>
              <a:rPr lang="en-US" dirty="0">
                <a:solidFill>
                  <a:srgbClr val="FF3300"/>
                </a:solidFill>
              </a:rPr>
              <a:t>“Data Mining Goes to Hollywood!”</a:t>
            </a:r>
          </a:p>
          <a:p>
            <a:r>
              <a:rPr lang="en-US" dirty="0"/>
              <a:t>Decision situation</a:t>
            </a:r>
          </a:p>
          <a:p>
            <a:r>
              <a:rPr lang="en-US" dirty="0"/>
              <a:t>Problem</a:t>
            </a:r>
          </a:p>
          <a:p>
            <a:r>
              <a:rPr lang="en-US" dirty="0"/>
              <a:t>Proposed solution</a:t>
            </a:r>
          </a:p>
          <a:p>
            <a:r>
              <a:rPr lang="en-US" dirty="0"/>
              <a:t>Results</a:t>
            </a:r>
          </a:p>
          <a:p>
            <a:r>
              <a:rPr lang="en-US" dirty="0"/>
              <a:t>Answer &amp; discuss the case questions.</a:t>
            </a:r>
          </a:p>
        </p:txBody>
      </p:sp>
    </p:spTree>
    <p:extLst>
      <p:ext uri="{BB962C8B-B14F-4D97-AF65-F5344CB8AC3E}">
        <p14:creationId xmlns:p14="http://schemas.microsoft.com/office/powerpoint/2010/main" val="327204305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Opining Vignette:</a:t>
            </a:r>
            <a:br>
              <a:rPr lang="en-US" dirty="0"/>
            </a:br>
            <a:r>
              <a:rPr lang="en-US" dirty="0"/>
              <a:t>Data Mining Goes to Hollywood!</a:t>
            </a:r>
          </a:p>
        </p:txBody>
      </p:sp>
      <p:pic>
        <p:nvPicPr>
          <p:cNvPr id="1029" name="Picture 5"/>
          <p:cNvPicPr>
            <a:picLocks noChangeAspect="1" noChangeArrowheads="1"/>
          </p:cNvPicPr>
          <p:nvPr/>
        </p:nvPicPr>
        <p:blipFill>
          <a:blip r:embed="rId3" cstate="print"/>
          <a:srcRect/>
          <a:stretch>
            <a:fillRect/>
          </a:stretch>
        </p:blipFill>
        <p:spPr bwMode="auto">
          <a:xfrm>
            <a:off x="3657600" y="2743200"/>
            <a:ext cx="5105400" cy="3730671"/>
          </a:xfrm>
          <a:prstGeom prst="rect">
            <a:avLst/>
          </a:prstGeom>
          <a:noFill/>
          <a:ln w="9525">
            <a:noFill/>
            <a:miter lim="800000"/>
            <a:headEnd/>
            <a:tailEnd/>
          </a:ln>
          <a:effectLst/>
        </p:spPr>
      </p:pic>
      <p:pic>
        <p:nvPicPr>
          <p:cNvPr id="1030" name="Picture 6"/>
          <p:cNvPicPr>
            <a:picLocks noChangeAspect="1" noChangeArrowheads="1"/>
          </p:cNvPicPr>
          <p:nvPr/>
        </p:nvPicPr>
        <p:blipFill>
          <a:blip r:embed="rId4" cstate="print"/>
          <a:srcRect/>
          <a:stretch>
            <a:fillRect/>
          </a:stretch>
        </p:blipFill>
        <p:spPr bwMode="auto">
          <a:xfrm>
            <a:off x="1066800" y="1524000"/>
            <a:ext cx="7879959" cy="1600200"/>
          </a:xfrm>
          <a:prstGeom prst="rect">
            <a:avLst/>
          </a:prstGeom>
          <a:noFill/>
          <a:ln w="9525">
            <a:noFill/>
            <a:miter lim="800000"/>
            <a:headEnd/>
            <a:tailEnd/>
          </a:ln>
          <a:effectLst/>
        </p:spPr>
      </p:pic>
      <p:sp>
        <p:nvSpPr>
          <p:cNvPr id="12" name="TextBox 11"/>
          <p:cNvSpPr txBox="1"/>
          <p:nvPr/>
        </p:nvSpPr>
        <p:spPr>
          <a:xfrm>
            <a:off x="76200" y="2996625"/>
            <a:ext cx="1219200" cy="584775"/>
          </a:xfrm>
          <a:prstGeom prst="rect">
            <a:avLst/>
          </a:prstGeom>
          <a:noFill/>
        </p:spPr>
        <p:txBody>
          <a:bodyPr wrap="square" rtlCol="0">
            <a:spAutoFit/>
          </a:bodyPr>
          <a:lstStyle/>
          <a:p>
            <a:r>
              <a:rPr lang="en-US" sz="1600" b="0" dirty="0"/>
              <a:t>Dependent Variable</a:t>
            </a:r>
          </a:p>
        </p:txBody>
      </p:sp>
      <p:cxnSp>
        <p:nvCxnSpPr>
          <p:cNvPr id="14" name="Straight Arrow Connector 13"/>
          <p:cNvCxnSpPr>
            <a:stCxn id="12" idx="0"/>
          </p:cNvCxnSpPr>
          <p:nvPr/>
        </p:nvCxnSpPr>
        <p:spPr bwMode="auto">
          <a:xfrm rot="5400000" flipH="1" flipV="1">
            <a:off x="368588" y="2298413"/>
            <a:ext cx="1015425" cy="381000"/>
          </a:xfrm>
          <a:prstGeom prst="straightConnector1">
            <a:avLst/>
          </a:prstGeom>
          <a:noFill/>
          <a:ln w="9525" cap="flat" cmpd="sng" algn="ctr">
            <a:solidFill>
              <a:srgbClr val="0000CC"/>
            </a:solidFill>
            <a:prstDash val="solid"/>
            <a:round/>
            <a:headEnd type="none" w="med" len="med"/>
            <a:tailEnd type="arrow"/>
          </a:ln>
          <a:effectLst/>
        </p:spPr>
      </p:cxnSp>
      <p:sp>
        <p:nvSpPr>
          <p:cNvPr id="15" name="TextBox 14"/>
          <p:cNvSpPr txBox="1"/>
          <p:nvPr/>
        </p:nvSpPr>
        <p:spPr>
          <a:xfrm>
            <a:off x="2057400" y="3530025"/>
            <a:ext cx="1371600" cy="584775"/>
          </a:xfrm>
          <a:prstGeom prst="rect">
            <a:avLst/>
          </a:prstGeom>
          <a:noFill/>
        </p:spPr>
        <p:txBody>
          <a:bodyPr wrap="square" rtlCol="0">
            <a:spAutoFit/>
          </a:bodyPr>
          <a:lstStyle/>
          <a:p>
            <a:r>
              <a:rPr lang="en-US" sz="1600" b="0" dirty="0"/>
              <a:t>Independent Variables</a:t>
            </a:r>
          </a:p>
        </p:txBody>
      </p:sp>
      <p:cxnSp>
        <p:nvCxnSpPr>
          <p:cNvPr id="16" name="Straight Arrow Connector 15"/>
          <p:cNvCxnSpPr>
            <a:stCxn id="15" idx="0"/>
          </p:cNvCxnSpPr>
          <p:nvPr/>
        </p:nvCxnSpPr>
        <p:spPr bwMode="auto">
          <a:xfrm rot="5400000" flipH="1" flipV="1">
            <a:off x="2971800" y="2768025"/>
            <a:ext cx="533400" cy="990600"/>
          </a:xfrm>
          <a:prstGeom prst="straightConnector1">
            <a:avLst/>
          </a:prstGeom>
          <a:noFill/>
          <a:ln w="9525" cap="flat" cmpd="sng" algn="ctr">
            <a:solidFill>
              <a:srgbClr val="0000CC"/>
            </a:solidFill>
            <a:prstDash val="solid"/>
            <a:round/>
            <a:headEnd type="none" w="med" len="med"/>
            <a:tailEnd type="arrow"/>
          </a:ln>
          <a:effectLst/>
        </p:spPr>
      </p:cxnSp>
      <p:sp>
        <p:nvSpPr>
          <p:cNvPr id="18" name="TextBox 17"/>
          <p:cNvSpPr txBox="1"/>
          <p:nvPr/>
        </p:nvSpPr>
        <p:spPr>
          <a:xfrm>
            <a:off x="457200" y="4438471"/>
            <a:ext cx="2438400" cy="1200329"/>
          </a:xfrm>
          <a:prstGeom prst="rect">
            <a:avLst/>
          </a:prstGeom>
          <a:noFill/>
        </p:spPr>
        <p:txBody>
          <a:bodyPr wrap="square" rtlCol="0">
            <a:spAutoFit/>
          </a:bodyPr>
          <a:lstStyle/>
          <a:p>
            <a:r>
              <a:rPr lang="en-US" sz="2400" b="0" dirty="0">
                <a:solidFill>
                  <a:srgbClr val="0000CC"/>
                </a:solidFill>
              </a:rPr>
              <a:t>A Typical Classification Problem</a:t>
            </a:r>
          </a:p>
        </p:txBody>
      </p:sp>
    </p:spTree>
    <p:extLst>
      <p:ext uri="{BB962C8B-B14F-4D97-AF65-F5344CB8AC3E}">
        <p14:creationId xmlns:p14="http://schemas.microsoft.com/office/powerpoint/2010/main" val="268065012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Opining Vignette:</a:t>
            </a:r>
            <a:br>
              <a:rPr lang="en-US" dirty="0"/>
            </a:br>
            <a:r>
              <a:rPr lang="en-US" dirty="0"/>
              <a:t>Data Mining Goes to Hollywood!</a:t>
            </a:r>
          </a:p>
        </p:txBody>
      </p:sp>
      <p:pic>
        <p:nvPicPr>
          <p:cNvPr id="4" name="Picture 3"/>
          <p:cNvPicPr/>
          <p:nvPr/>
        </p:nvPicPr>
        <p:blipFill>
          <a:blip r:embed="rId3" cstate="print"/>
          <a:srcRect/>
          <a:stretch>
            <a:fillRect/>
          </a:stretch>
        </p:blipFill>
        <p:spPr bwMode="auto">
          <a:xfrm>
            <a:off x="1600200" y="1600200"/>
            <a:ext cx="6553200" cy="4572000"/>
          </a:xfrm>
          <a:prstGeom prst="rect">
            <a:avLst/>
          </a:prstGeom>
          <a:noFill/>
          <a:ln w="9525">
            <a:noFill/>
            <a:miter lim="800000"/>
            <a:headEnd/>
            <a:tailEnd/>
          </a:ln>
        </p:spPr>
      </p:pic>
      <p:sp>
        <p:nvSpPr>
          <p:cNvPr id="5" name="TextBox 4"/>
          <p:cNvSpPr txBox="1"/>
          <p:nvPr/>
        </p:nvSpPr>
        <p:spPr>
          <a:xfrm>
            <a:off x="228600" y="1981200"/>
            <a:ext cx="1371600" cy="2308324"/>
          </a:xfrm>
          <a:prstGeom prst="rect">
            <a:avLst/>
          </a:prstGeom>
          <a:noFill/>
        </p:spPr>
        <p:txBody>
          <a:bodyPr wrap="square" rtlCol="0">
            <a:spAutoFit/>
          </a:bodyPr>
          <a:lstStyle/>
          <a:p>
            <a:r>
              <a:rPr lang="en-US" sz="2400" b="0" dirty="0"/>
              <a:t>The DM Process Map in IBM SPSS Modeler</a:t>
            </a:r>
          </a:p>
        </p:txBody>
      </p:sp>
    </p:spTree>
    <p:extLst>
      <p:ext uri="{BB962C8B-B14F-4D97-AF65-F5344CB8AC3E}">
        <p14:creationId xmlns:p14="http://schemas.microsoft.com/office/powerpoint/2010/main" val="236074901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Opining Vignette:</a:t>
            </a:r>
            <a:br>
              <a:rPr lang="en-US" dirty="0"/>
            </a:br>
            <a:r>
              <a:rPr lang="en-US" dirty="0"/>
              <a:t>Data Mining Goes to Hollywood!</a:t>
            </a:r>
          </a:p>
        </p:txBody>
      </p:sp>
      <p:pic>
        <p:nvPicPr>
          <p:cNvPr id="27652" name="Picture 4"/>
          <p:cNvPicPr>
            <a:picLocks noChangeAspect="1" noChangeArrowheads="1"/>
          </p:cNvPicPr>
          <p:nvPr/>
        </p:nvPicPr>
        <p:blipFill>
          <a:blip r:embed="rId3" cstate="print"/>
          <a:srcRect/>
          <a:stretch>
            <a:fillRect/>
          </a:stretch>
        </p:blipFill>
        <p:spPr bwMode="auto">
          <a:xfrm>
            <a:off x="533400" y="1752600"/>
            <a:ext cx="8379203" cy="4343400"/>
          </a:xfrm>
          <a:prstGeom prst="rect">
            <a:avLst/>
          </a:prstGeom>
          <a:noFill/>
          <a:ln w="9525">
            <a:noFill/>
            <a:miter lim="800000"/>
            <a:headEnd/>
            <a:tailEnd/>
          </a:ln>
          <a:effectLst/>
        </p:spPr>
      </p:pic>
    </p:spTree>
    <p:extLst>
      <p:ext uri="{BB962C8B-B14F-4D97-AF65-F5344CB8AC3E}">
        <p14:creationId xmlns:p14="http://schemas.microsoft.com/office/powerpoint/2010/main" val="421732439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Data Mining Myths</a:t>
            </a:r>
          </a:p>
        </p:txBody>
      </p:sp>
      <p:sp>
        <p:nvSpPr>
          <p:cNvPr id="3" name="Content Placeholder 2"/>
          <p:cNvSpPr>
            <a:spLocks noGrp="1"/>
          </p:cNvSpPr>
          <p:nvPr>
            <p:ph idx="1"/>
          </p:nvPr>
        </p:nvSpPr>
        <p:spPr/>
        <p:txBody>
          <a:bodyPr>
            <a:normAutofit fontScale="92500"/>
          </a:bodyPr>
          <a:lstStyle/>
          <a:p>
            <a:r>
              <a:rPr lang="en-US" dirty="0"/>
              <a:t>Data mining …</a:t>
            </a:r>
          </a:p>
          <a:p>
            <a:pPr lvl="1"/>
            <a:r>
              <a:rPr lang="en-US" dirty="0"/>
              <a:t>provides instant solutions/predictions</a:t>
            </a:r>
          </a:p>
          <a:p>
            <a:pPr lvl="1"/>
            <a:r>
              <a:rPr lang="en-US" dirty="0"/>
              <a:t>is not yet viable for business applications</a:t>
            </a:r>
          </a:p>
          <a:p>
            <a:pPr lvl="1"/>
            <a:r>
              <a:rPr lang="en-US" dirty="0"/>
              <a:t>requires a separate, dedicated database</a:t>
            </a:r>
          </a:p>
          <a:p>
            <a:pPr lvl="1"/>
            <a:r>
              <a:rPr lang="en-US" dirty="0"/>
              <a:t>can only be done by those with advanced degrees</a:t>
            </a:r>
          </a:p>
          <a:p>
            <a:pPr lvl="1"/>
            <a:r>
              <a:rPr lang="en-US" dirty="0"/>
              <a:t>is only for large firms that have lots of customer data</a:t>
            </a:r>
          </a:p>
          <a:p>
            <a:pPr lvl="1"/>
            <a:r>
              <a:rPr lang="en-US" dirty="0"/>
              <a:t>is another name for the good-old statistics</a:t>
            </a:r>
          </a:p>
        </p:txBody>
      </p:sp>
    </p:spTree>
    <p:extLst>
      <p:ext uri="{BB962C8B-B14F-4D97-AF65-F5344CB8AC3E}">
        <p14:creationId xmlns:p14="http://schemas.microsoft.com/office/powerpoint/2010/main" val="134285191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Common Data Mining Blunders</a:t>
            </a:r>
          </a:p>
        </p:txBody>
      </p:sp>
      <p:sp>
        <p:nvSpPr>
          <p:cNvPr id="3" name="Content Placeholder 2"/>
          <p:cNvSpPr>
            <a:spLocks noGrp="1"/>
          </p:cNvSpPr>
          <p:nvPr>
            <p:ph idx="1"/>
          </p:nvPr>
        </p:nvSpPr>
        <p:spPr>
          <a:xfrm>
            <a:off x="457200" y="1600200"/>
            <a:ext cx="8534400" cy="4800600"/>
          </a:xfrm>
        </p:spPr>
        <p:txBody>
          <a:bodyPr/>
          <a:lstStyle/>
          <a:p>
            <a:pPr marL="514350" indent="-514350">
              <a:buSzPct val="80000"/>
              <a:buFont typeface="+mj-lt"/>
              <a:buAutoNum type="arabicPeriod"/>
            </a:pPr>
            <a:r>
              <a:rPr lang="en-US" sz="2800" dirty="0"/>
              <a:t>Selecting the wrong problem for data mining</a:t>
            </a:r>
          </a:p>
          <a:p>
            <a:pPr marL="514350" indent="-514350">
              <a:buSzPct val="80000"/>
              <a:buFont typeface="+mj-lt"/>
              <a:buAutoNum type="arabicPeriod"/>
            </a:pPr>
            <a:r>
              <a:rPr lang="en-US" sz="2800" dirty="0"/>
              <a:t>Ignoring what your sponsor thinks data mining is and what it really can/cannot do</a:t>
            </a:r>
          </a:p>
          <a:p>
            <a:pPr marL="514350" indent="-514350">
              <a:buSzPct val="80000"/>
              <a:buFont typeface="+mj-lt"/>
              <a:buAutoNum type="arabicPeriod"/>
            </a:pPr>
            <a:r>
              <a:rPr lang="en-US" sz="2800" dirty="0"/>
              <a:t>Not leaving insufficient time for data acquisition, selection and preparation</a:t>
            </a:r>
          </a:p>
          <a:p>
            <a:pPr marL="514350" indent="-514350">
              <a:buSzPct val="80000"/>
              <a:buFont typeface="+mj-lt"/>
              <a:buAutoNum type="arabicPeriod"/>
            </a:pPr>
            <a:r>
              <a:rPr lang="en-US" sz="2800" dirty="0"/>
              <a:t>Looking only at aggregated results and not at individual records/predictions</a:t>
            </a:r>
          </a:p>
          <a:p>
            <a:pPr marL="514350" indent="-514350">
              <a:buSzPct val="80000"/>
              <a:buFont typeface="+mj-lt"/>
              <a:buAutoNum type="arabicPeriod"/>
            </a:pPr>
            <a:r>
              <a:rPr lang="en-US" sz="2800" dirty="0"/>
              <a:t>Being sloppy about keeping track of the data mining procedure and results</a:t>
            </a:r>
          </a:p>
          <a:p>
            <a:pPr marL="514350" indent="-514350">
              <a:buSzPct val="80000"/>
              <a:buFont typeface="+mj-lt"/>
              <a:buAutoNum type="arabicPeriod"/>
            </a:pPr>
            <a:r>
              <a:rPr lang="en-US" sz="2800" dirty="0"/>
              <a:t>…more in the  book</a:t>
            </a:r>
          </a:p>
        </p:txBody>
      </p:sp>
    </p:spTree>
    <p:extLst>
      <p:ext uri="{BB962C8B-B14F-4D97-AF65-F5344CB8AC3E}">
        <p14:creationId xmlns:p14="http://schemas.microsoft.com/office/powerpoint/2010/main" val="272466186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5278</TotalTime>
  <Words>2522</Words>
  <Application>Microsoft Office PowerPoint</Application>
  <PresentationFormat>On-screen Show (4:3)</PresentationFormat>
  <Paragraphs>342</Paragraphs>
  <Slides>59</Slides>
  <Notes>36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59</vt:i4>
      </vt:variant>
    </vt:vector>
  </HeadingPairs>
  <TitlesOfParts>
    <vt:vector size="65" baseType="lpstr">
      <vt:lpstr>Arial</vt:lpstr>
      <vt:lpstr>Monotype Sorts</vt:lpstr>
      <vt:lpstr>Tahoma</vt:lpstr>
      <vt:lpstr>Times New Roman</vt:lpstr>
      <vt:lpstr>Wingdings</vt:lpstr>
      <vt:lpstr>Clarity</vt:lpstr>
      <vt:lpstr>PowerPoint Presentation</vt:lpstr>
      <vt:lpstr>Learning Objectives</vt:lpstr>
      <vt:lpstr>Learning Objectives</vt:lpstr>
      <vt:lpstr>PowerPoint Presentation</vt:lpstr>
      <vt:lpstr>Opening Vignette…</vt:lpstr>
      <vt:lpstr>Questions for the Opening Vignette</vt:lpstr>
      <vt:lpstr>Data Mining Concepts and Definitions Why Data Mining?</vt:lpstr>
      <vt:lpstr>Definition of Data Mining</vt:lpstr>
      <vt:lpstr>PowerPoint Presentation</vt:lpstr>
      <vt:lpstr>Data Mining at the Intersection of Many Disciplines</vt:lpstr>
      <vt:lpstr>Data in Data Mining</vt:lpstr>
      <vt:lpstr>PowerPoint Presentation</vt:lpstr>
      <vt:lpstr>PowerPoint Presentation</vt:lpstr>
      <vt:lpstr>PowerPoint Presentation</vt:lpstr>
      <vt:lpstr>PowerPoint Presentation</vt:lpstr>
      <vt:lpstr>PowerPoint Presentation</vt:lpstr>
      <vt:lpstr>What Does DM Do?  How Does it Work?</vt:lpstr>
      <vt:lpstr>PowerPoint Presentation</vt:lpstr>
      <vt:lpstr>PowerPoint Presentation</vt:lpstr>
      <vt:lpstr>Data Mining seeks to identify four main patterns</vt:lpstr>
      <vt:lpstr>PowerPoint Presentation</vt:lpstr>
      <vt:lpstr>PowerPoint Presentation</vt:lpstr>
      <vt:lpstr>PowerPoint Presentation</vt:lpstr>
      <vt:lpstr>DM tasks 3 main categories: </vt:lpstr>
      <vt:lpstr>Prediction</vt:lpstr>
      <vt:lpstr>A Taxonomy for Data Mining Tasks</vt:lpstr>
      <vt:lpstr>PowerPoint Presentation</vt:lpstr>
      <vt:lpstr>PowerPoint Presentation</vt:lpstr>
      <vt:lpstr>PowerPoint Presentation</vt:lpstr>
      <vt:lpstr>Data Mining Applications</vt:lpstr>
      <vt:lpstr>Data Mining Applications (cont.)</vt:lpstr>
      <vt:lpstr>Data Mining Applications (cont.)</vt:lpstr>
      <vt:lpstr>Data Mining Applications (cont.)</vt:lpstr>
      <vt:lpstr>Data Mining Process</vt:lpstr>
      <vt:lpstr>Data Mining Process</vt:lpstr>
      <vt:lpstr>Data Mining Process: CRISP-DM</vt:lpstr>
      <vt:lpstr>Data Mining Process: CRISP-DM</vt:lpstr>
      <vt:lpstr>PowerPoint Presentation</vt:lpstr>
      <vt:lpstr>Data Mining Methods: Classification</vt:lpstr>
      <vt:lpstr>PowerPoint Presentation</vt:lpstr>
      <vt:lpstr>Assessment Methods for Classification</vt:lpstr>
      <vt:lpstr>Accuracy of Classification Models</vt:lpstr>
      <vt:lpstr>Estimation Methodologies for Classification</vt:lpstr>
      <vt:lpstr>Classification Techniques</vt:lpstr>
      <vt:lpstr>Decision Trees</vt:lpstr>
      <vt:lpstr>Cluster Analysis for Data Mining</vt:lpstr>
      <vt:lpstr>Cluster Analysis for Data Mining</vt:lpstr>
      <vt:lpstr>Cluster Analysis for Data Mining</vt:lpstr>
      <vt:lpstr>Association Rule Mining</vt:lpstr>
      <vt:lpstr>Association Rule Mining</vt:lpstr>
      <vt:lpstr>Association Rule Mining</vt:lpstr>
      <vt:lpstr>Association Rule Mining</vt:lpstr>
      <vt:lpstr>Data Mining  Software</vt:lpstr>
      <vt:lpstr>Opening Vignette…</vt:lpstr>
      <vt:lpstr>Opining Vignette: Data Mining Goes to Hollywood!</vt:lpstr>
      <vt:lpstr>Opining Vignette: Data Mining Goes to Hollywood!</vt:lpstr>
      <vt:lpstr>Opining Vignette: Data Mining Goes to Hollywood!</vt:lpstr>
      <vt:lpstr>Data Mining Myths</vt:lpstr>
      <vt:lpstr>Common Data Mining Blunders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DSS Chapter 1</dc:title>
  <dc:creator>Dursun Delen</dc:creator>
  <cp:lastModifiedBy>Davina Evans</cp:lastModifiedBy>
  <cp:revision>210</cp:revision>
  <cp:lastPrinted>2013-11-04T21:29:49Z</cp:lastPrinted>
  <dcterms:created xsi:type="dcterms:W3CDTF">1998-03-18T21:58:50Z</dcterms:created>
  <dcterms:modified xsi:type="dcterms:W3CDTF">2020-11-03T10:20:01Z</dcterms:modified>
</cp:coreProperties>
</file>