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3" r:id="rId1"/>
  </p:sldMasterIdLst>
  <p:notesMasterIdLst>
    <p:notesMasterId r:id="rId17"/>
  </p:notesMasterIdLst>
  <p:sldIdLst>
    <p:sldId id="256" r:id="rId2"/>
    <p:sldId id="285" r:id="rId3"/>
    <p:sldId id="278" r:id="rId4"/>
    <p:sldId id="279" r:id="rId5"/>
    <p:sldId id="284" r:id="rId6"/>
    <p:sldId id="281" r:id="rId7"/>
    <p:sldId id="295" r:id="rId8"/>
    <p:sldId id="286" r:id="rId9"/>
    <p:sldId id="288" r:id="rId10"/>
    <p:sldId id="290" r:id="rId11"/>
    <p:sldId id="287" r:id="rId12"/>
    <p:sldId id="296" r:id="rId13"/>
    <p:sldId id="291" r:id="rId14"/>
    <p:sldId id="293" r:id="rId15"/>
    <p:sldId id="272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2" autoAdjust="0"/>
    <p:restoredTop sz="94660"/>
  </p:normalViewPr>
  <p:slideViewPr>
    <p:cSldViewPr>
      <p:cViewPr varScale="1">
        <p:scale>
          <a:sx n="109" d="100"/>
          <a:sy n="109" d="100"/>
        </p:scale>
        <p:origin x="1740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34B0CE-06C3-4493-9C9A-828CB7AE6733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267A5-D127-483C-8B3F-9B2CB9E0B4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049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267A5-D127-483C-8B3F-9B2CB9E0B475}" type="slidenum">
              <a:rPr lang="en-GB" smtClean="0"/>
              <a:t>15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8479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920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2593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5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870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>
                    <a:lumMod val="9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>
                    <a:lumMod val="9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69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781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032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0"/>
            <a:ext cx="3038093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799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1">
              <a:lumMod val="50000"/>
              <a:lumOff val="5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3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665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91440" rIns="45720" bIns="9144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161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91440" rIns="45720" bIns="9144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368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2" y="6400800"/>
            <a:ext cx="914398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9144001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CE4C05E-85B3-437C-9EC7-69D0B8675A7B}" type="datetimeFigureOut">
              <a:rPr lang="en-GB" smtClean="0"/>
              <a:pPr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8367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3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923928" y="-675456"/>
            <a:ext cx="4687416" cy="468741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Dissertation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096144"/>
          </a:xfrm>
        </p:spPr>
        <p:txBody>
          <a:bodyPr>
            <a:normAutofit/>
          </a:bodyPr>
          <a:lstStyle/>
          <a:p>
            <a:endParaRPr lang="en-GB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HPHI 6017: 40 Credits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en-GB" dirty="0"/>
              <a:t> </a:t>
            </a:r>
            <a:r>
              <a:rPr lang="en-GB" dirty="0" smtClean="0"/>
              <a:t>   </a:t>
            </a:r>
            <a:endParaRPr lang="en-GB" dirty="0" smtClean="0"/>
          </a:p>
          <a:p>
            <a:pPr marL="118872" indent="0">
              <a:buNone/>
            </a:pPr>
            <a:r>
              <a:rPr lang="en-GB" sz="3600" dirty="0">
                <a:solidFill>
                  <a:srgbClr val="FFC000"/>
                </a:solidFill>
              </a:rPr>
              <a:t>	</a:t>
            </a:r>
            <a:r>
              <a:rPr lang="en-GB" sz="3600" dirty="0" smtClean="0">
                <a:solidFill>
                  <a:srgbClr val="FFC000"/>
                </a:solidFill>
              </a:rPr>
              <a:t>Assessment:</a:t>
            </a:r>
            <a:endParaRPr lang="en-GB" sz="3600" dirty="0" smtClean="0">
              <a:solidFill>
                <a:srgbClr val="FFC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One </a:t>
            </a:r>
            <a:r>
              <a:rPr lang="en-GB" dirty="0"/>
              <a:t>2,000-word </a:t>
            </a:r>
            <a:r>
              <a:rPr lang="en-GB" dirty="0" smtClean="0"/>
              <a:t>annotated outline and report on </a:t>
            </a:r>
            <a:r>
              <a:rPr lang="en-GB" dirty="0"/>
              <a:t>the process of researching and writing the dissertation (5</a:t>
            </a:r>
            <a:r>
              <a:rPr lang="en-GB" dirty="0" smtClean="0"/>
              <a:t>%); deadline </a:t>
            </a:r>
            <a:r>
              <a:rPr lang="en-GB" dirty="0" smtClean="0"/>
              <a:t>18 October 2018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One </a:t>
            </a:r>
            <a:r>
              <a:rPr lang="en-GB" dirty="0" smtClean="0"/>
              <a:t>10-minute </a:t>
            </a:r>
            <a:r>
              <a:rPr lang="en-GB" dirty="0"/>
              <a:t>oral presentation (5</a:t>
            </a:r>
            <a:r>
              <a:rPr lang="en-GB" dirty="0" smtClean="0"/>
              <a:t>%)</a:t>
            </a:r>
          </a:p>
          <a:p>
            <a:pPr marL="201168" lvl="1" indent="0">
              <a:buNone/>
            </a:pPr>
            <a:r>
              <a:rPr lang="en-GB" dirty="0" smtClean="0"/>
              <a:t>	This </a:t>
            </a:r>
            <a:r>
              <a:rPr lang="en-GB" dirty="0" smtClean="0"/>
              <a:t>will be in early </a:t>
            </a:r>
            <a:r>
              <a:rPr lang="en-GB" dirty="0" smtClean="0"/>
              <a:t>February 2020 </a:t>
            </a:r>
            <a:r>
              <a:rPr lang="en-GB" dirty="0" smtClean="0"/>
              <a:t>– details TBA 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One 10,000-word dissertation (90</a:t>
            </a:r>
            <a:r>
              <a:rPr lang="en-GB" dirty="0" smtClean="0"/>
              <a:t>%); deadline </a:t>
            </a:r>
            <a:r>
              <a:rPr lang="en-GB" dirty="0" smtClean="0"/>
              <a:t>1 </a:t>
            </a:r>
            <a:r>
              <a:rPr lang="en-GB" dirty="0" smtClean="0"/>
              <a:t>May </a:t>
            </a:r>
            <a:r>
              <a:rPr lang="en-GB" dirty="0" smtClean="0"/>
              <a:t>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00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about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204864"/>
            <a:ext cx="7543801" cy="366423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Who is your supervisor?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Make certain that your topic is workable and that you will be able to complete the project to a high </a:t>
            </a:r>
            <a:r>
              <a:rPr lang="en-GB" dirty="0" smtClean="0"/>
              <a:t>standard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Do you need to narrow it down? (most people will</a:t>
            </a:r>
            <a:r>
              <a:rPr lang="en-GB" dirty="0" smtClean="0"/>
              <a:t>)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Do you need to broaden it out? (this happens sometimes</a:t>
            </a:r>
            <a:r>
              <a:rPr lang="en-GB" dirty="0" smtClean="0"/>
              <a:t>)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Do you need a different take on the subject or topic? Discuss with your </a:t>
            </a:r>
            <a:r>
              <a:rPr lang="en-GB" dirty="0" smtClean="0"/>
              <a:t>supervisor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get started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276872"/>
            <a:ext cx="7543801" cy="3592222"/>
          </a:xfrm>
        </p:spPr>
        <p:txBody>
          <a:bodyPr>
            <a:normAutofit/>
          </a:bodyPr>
          <a:lstStyle/>
          <a:p>
            <a:r>
              <a:rPr lang="en-GB" dirty="0" smtClean="0"/>
              <a:t>Get as much bibliographical information as you can on your chosen subject</a:t>
            </a:r>
          </a:p>
          <a:p>
            <a:pPr lvl="1"/>
            <a:r>
              <a:rPr lang="en-GB" dirty="0" smtClean="0"/>
              <a:t>Library catalogue</a:t>
            </a:r>
          </a:p>
          <a:p>
            <a:pPr lvl="1"/>
            <a:r>
              <a:rPr lang="en-GB" dirty="0" smtClean="0"/>
              <a:t>JSTOR searches</a:t>
            </a:r>
          </a:p>
          <a:p>
            <a:pPr lvl="1"/>
            <a:r>
              <a:rPr lang="en-GB" dirty="0" smtClean="0"/>
              <a:t>Google scholar</a:t>
            </a:r>
          </a:p>
          <a:p>
            <a:r>
              <a:rPr lang="en-GB" dirty="0" smtClean="0"/>
              <a:t>“The breadcrumb trail”</a:t>
            </a:r>
          </a:p>
          <a:p>
            <a:pPr lvl="1"/>
            <a:r>
              <a:rPr lang="en-GB" dirty="0" smtClean="0"/>
              <a:t>Use references from these articles &amp; books to find other relevant articles &amp; </a:t>
            </a:r>
            <a:r>
              <a:rPr lang="en-GB" dirty="0" smtClean="0"/>
              <a:t>books</a:t>
            </a:r>
          </a:p>
          <a:p>
            <a:pPr lvl="1"/>
            <a:r>
              <a:rPr lang="en-GB" dirty="0" smtClean="0"/>
              <a:t>Follow the footnotes!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See your supervisor!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348880"/>
            <a:ext cx="7543801" cy="352021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 You </a:t>
            </a:r>
            <a:r>
              <a:rPr lang="en-GB" dirty="0" smtClean="0"/>
              <a:t>should meet with your supervisor 3 times each </a:t>
            </a:r>
            <a:r>
              <a:rPr lang="en-GB" dirty="0" smtClean="0"/>
              <a:t>term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 You </a:t>
            </a:r>
            <a:r>
              <a:rPr lang="en-GB" dirty="0" smtClean="0"/>
              <a:t>will agree targets between you, but your writing should be well underway by the end of Autumn </a:t>
            </a:r>
            <a:r>
              <a:rPr lang="en-GB" dirty="0" smtClean="0"/>
              <a:t>term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 It’s a good idea to arrange specific times to see them, or make sure you go during their office hours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30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060848"/>
            <a:ext cx="7543801" cy="380824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Always </a:t>
            </a:r>
            <a:r>
              <a:rPr lang="en-GB" dirty="0" smtClean="0"/>
              <a:t>be thinking about the </a:t>
            </a:r>
            <a:r>
              <a:rPr lang="en-GB" dirty="0" smtClean="0"/>
              <a:t>structure </a:t>
            </a:r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Create </a:t>
            </a:r>
            <a:r>
              <a:rPr lang="en-GB" dirty="0" smtClean="0"/>
              <a:t>an outline, and develop </a:t>
            </a:r>
            <a:r>
              <a:rPr lang="en-GB" dirty="0" smtClean="0"/>
              <a:t>it</a:t>
            </a:r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By 18 October 2019, </a:t>
            </a:r>
            <a:r>
              <a:rPr lang="en-GB" dirty="0" smtClean="0"/>
              <a:t>you should have an annotated outline, i.e. a detailed outline with a summary of what you will put in each chapter. </a:t>
            </a:r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You </a:t>
            </a:r>
            <a:r>
              <a:rPr lang="en-GB" dirty="0" smtClean="0"/>
              <a:t>will need to bring </a:t>
            </a:r>
            <a:r>
              <a:rPr lang="en-GB" dirty="0" smtClean="0"/>
              <a:t>this along </a:t>
            </a:r>
            <a:r>
              <a:rPr lang="en-GB" dirty="0" smtClean="0"/>
              <a:t>to our sessions in the next few </a:t>
            </a:r>
            <a:r>
              <a:rPr lang="en-GB" dirty="0" smtClean="0"/>
              <a:t>weeks</a:t>
            </a:r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This </a:t>
            </a:r>
            <a:r>
              <a:rPr lang="en-GB" dirty="0" smtClean="0"/>
              <a:t>is not written in stone but it will help you to develop your </a:t>
            </a:r>
            <a:r>
              <a:rPr lang="en-GB" dirty="0" smtClean="0"/>
              <a:t>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45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5448"/>
            <a:ext cx="9144000" cy="125272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First assignment for the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204864"/>
            <a:ext cx="7543801" cy="36642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A </a:t>
            </a:r>
            <a:r>
              <a:rPr lang="en-GB" dirty="0" smtClean="0"/>
              <a:t>2000 word </a:t>
            </a:r>
            <a:r>
              <a:rPr lang="en-GB" dirty="0" smtClean="0"/>
              <a:t>proposal: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An </a:t>
            </a:r>
            <a:r>
              <a:rPr lang="en-GB" dirty="0"/>
              <a:t>explanation of the rational and research questions underpinning your </a:t>
            </a:r>
            <a:r>
              <a:rPr lang="en-GB" dirty="0" smtClean="0"/>
              <a:t>project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Discussion of the types of materials and evidence you will be using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Include </a:t>
            </a:r>
            <a:r>
              <a:rPr lang="en-GB" dirty="0" smtClean="0"/>
              <a:t>a detailed outline of your dissertation (which you will prepare for the coming sessions)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A bibliography</a:t>
            </a:r>
            <a:endParaRPr lang="en-GB" dirty="0" smtClean="0"/>
          </a:p>
          <a:p>
            <a:pPr>
              <a:buNone/>
            </a:pPr>
            <a:endParaRPr lang="en-GB" b="1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1054164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2</a:t>
            </a:r>
            <a:endParaRPr lang="en-GB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775191"/>
            <a:ext cx="7467168" cy="4625609"/>
          </a:xfrm>
        </p:spPr>
        <p:txBody>
          <a:bodyPr>
            <a:normAutofit/>
          </a:bodyPr>
          <a:lstStyle/>
          <a:p>
            <a:pPr lvl="1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This </a:t>
            </a:r>
            <a:r>
              <a:rPr lang="en-GB" dirty="0" smtClean="0"/>
              <a:t>will take the form of small group </a:t>
            </a:r>
            <a:r>
              <a:rPr lang="en-GB" dirty="0" smtClean="0"/>
              <a:t>discussion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P</a:t>
            </a:r>
            <a:r>
              <a:rPr lang="en-GB" dirty="0" smtClean="0"/>
              <a:t>lease </a:t>
            </a:r>
            <a:r>
              <a:rPr lang="en-GB" dirty="0" smtClean="0"/>
              <a:t>bring your research plan, research questions and a detailed outline of your dissertation as it has progressed so </a:t>
            </a:r>
            <a:r>
              <a:rPr lang="en-GB" dirty="0" smtClean="0"/>
              <a:t>far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You </a:t>
            </a:r>
            <a:r>
              <a:rPr lang="en-GB" dirty="0" smtClean="0"/>
              <a:t>will be divided into groups of 4-6 to allow you to exchange </a:t>
            </a:r>
            <a:r>
              <a:rPr lang="en-GB" dirty="0" smtClean="0"/>
              <a:t>experiences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This </a:t>
            </a:r>
            <a:r>
              <a:rPr lang="en-GB" dirty="0" smtClean="0"/>
              <a:t>team work will encourage you to keep to </a:t>
            </a:r>
            <a:r>
              <a:rPr lang="en-GB" dirty="0" smtClean="0"/>
              <a:t>schedule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At </a:t>
            </a:r>
            <a:r>
              <a:rPr lang="en-GB" dirty="0" smtClean="0"/>
              <a:t>the end of this session we will begin a schedule of feedback from the groups, which will be continued in future </a:t>
            </a:r>
            <a:r>
              <a:rPr lang="en-GB" dirty="0" smtClean="0"/>
              <a:t>sessions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Your </a:t>
            </a:r>
            <a:r>
              <a:rPr lang="en-GB" dirty="0" smtClean="0"/>
              <a:t>proposal is </a:t>
            </a:r>
            <a:r>
              <a:rPr lang="en-GB" dirty="0" smtClean="0"/>
              <a:t>due on </a:t>
            </a:r>
            <a:r>
              <a:rPr lang="en-GB" dirty="0" smtClean="0"/>
              <a:t>18 October 2019</a:t>
            </a:r>
          </a:p>
          <a:p>
            <a:r>
              <a:rPr lang="en-GB" dirty="0" smtClean="0"/>
              <a:t>Make </a:t>
            </a:r>
            <a:r>
              <a:rPr lang="en-GB" dirty="0" smtClean="0"/>
              <a:t>sure you have given due consideration to all your deadlines and be careful to get this in on </a:t>
            </a:r>
            <a:r>
              <a:rPr lang="en-GB" dirty="0" smtClean="0"/>
              <a:t>time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476673"/>
            <a:ext cx="7543800" cy="1008112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3</a:t>
            </a:r>
            <a:endParaRPr lang="en-GB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276872"/>
            <a:ext cx="7543801" cy="3592222"/>
          </a:xfrm>
        </p:spPr>
        <p:txBody>
          <a:bodyPr/>
          <a:lstStyle/>
          <a:p>
            <a:r>
              <a:rPr lang="en-GB" dirty="0" smtClean="0"/>
              <a:t>Research questions . . . </a:t>
            </a:r>
          </a:p>
          <a:p>
            <a:endParaRPr lang="en-GB" dirty="0"/>
          </a:p>
          <a:p>
            <a:r>
              <a:rPr lang="en-GB" dirty="0" smtClean="0"/>
              <a:t>What makes a good research question?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Evidence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Scholarly debate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Accessible materials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48680"/>
            <a:ext cx="7543800" cy="936104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4</a:t>
            </a:r>
            <a:endParaRPr lang="en-GB" sz="6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060848"/>
            <a:ext cx="7543801" cy="3808246"/>
          </a:xfrm>
        </p:spPr>
        <p:txBody>
          <a:bodyPr>
            <a:normAutofit fontScale="77500" lnSpcReduction="20000"/>
          </a:bodyPr>
          <a:lstStyle/>
          <a:p>
            <a:pPr lvl="1" algn="just"/>
            <a:r>
              <a:rPr lang="en-GB" sz="4000" dirty="0" smtClean="0"/>
              <a:t>We </a:t>
            </a:r>
            <a:r>
              <a:rPr lang="en-GB" sz="4000" dirty="0" smtClean="0"/>
              <a:t>will think first about structuring a dissertation and will then continue </a:t>
            </a:r>
            <a:r>
              <a:rPr lang="en-GB" sz="4000" dirty="0" smtClean="0"/>
              <a:t>with group </a:t>
            </a:r>
            <a:r>
              <a:rPr lang="en-GB" sz="4000" dirty="0" smtClean="0"/>
              <a:t>discussion and </a:t>
            </a:r>
            <a:r>
              <a:rPr lang="en-GB" sz="4000" dirty="0" smtClean="0"/>
              <a:t>feedback</a:t>
            </a:r>
          </a:p>
          <a:p>
            <a:pPr lvl="1" algn="just"/>
            <a:endParaRPr lang="en-GB" sz="4000" dirty="0"/>
          </a:p>
          <a:p>
            <a:pPr lvl="1" algn="just"/>
            <a:r>
              <a:rPr lang="en-GB" sz="4000" dirty="0" smtClean="0"/>
              <a:t>The aim of this session is think about how to arrange our research questions into sections or chapter that progress and develop the overall argument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Structuring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79"/>
            <a:ext cx="8003232" cy="4051921"/>
          </a:xfrm>
        </p:spPr>
        <p:txBody>
          <a:bodyPr>
            <a:normAutofit/>
          </a:bodyPr>
          <a:lstStyle/>
          <a:p>
            <a:r>
              <a:rPr lang="en-GB" dirty="0" smtClean="0"/>
              <a:t>Make sure your chapters are linked; they should flow nicely from one to the next.</a:t>
            </a:r>
          </a:p>
          <a:p>
            <a:r>
              <a:rPr lang="en-GB" dirty="0" smtClean="0"/>
              <a:t>There are many ways to structure a dissertation or report; you may have one background chapter or several.</a:t>
            </a:r>
          </a:p>
          <a:p>
            <a:r>
              <a:rPr lang="en-GB" dirty="0" smtClean="0"/>
              <a:t>One way is to end your background chapter by identifying what we DON’T know about your topic. This leads neatly in to the next chapter: your research question and methods.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92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48681"/>
            <a:ext cx="7543800" cy="936104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u="sng" dirty="0" smtClean="0"/>
          </a:p>
          <a:p>
            <a:r>
              <a:rPr lang="en-GB" u="sng" dirty="0" smtClean="0"/>
              <a:t>The Bibliography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Start this now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Keep adding to it regularly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Make sure you use the correct formatting from the start – this will save you a lot of time </a:t>
            </a:r>
            <a:r>
              <a:rPr lang="en-GB" dirty="0" smtClean="0"/>
              <a:t>over Easter!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252" y="404664"/>
            <a:ext cx="7543800" cy="1044665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Remaining sessions</a:t>
            </a:r>
            <a:endParaRPr lang="en-GB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276872"/>
            <a:ext cx="7543801" cy="3592222"/>
          </a:xfrm>
        </p:spPr>
        <p:txBody>
          <a:bodyPr/>
          <a:lstStyle/>
          <a:p>
            <a:r>
              <a:rPr lang="en-GB" dirty="0" smtClean="0"/>
              <a:t>January 2020 – How </a:t>
            </a:r>
            <a:r>
              <a:rPr lang="en-GB" dirty="0" smtClean="0"/>
              <a:t>to prepare your oral </a:t>
            </a:r>
            <a:r>
              <a:rPr lang="en-GB" dirty="0" smtClean="0"/>
              <a:t>presentation</a:t>
            </a:r>
          </a:p>
          <a:p>
            <a:r>
              <a:rPr lang="en-GB" dirty="0" smtClean="0"/>
              <a:t>February 2020 – The Presentation</a:t>
            </a:r>
          </a:p>
          <a:p>
            <a:r>
              <a:rPr lang="en-GB" dirty="0" smtClean="0"/>
              <a:t>March 2020 – Two sessions on footnotes and formatting</a:t>
            </a:r>
          </a:p>
          <a:p>
            <a:r>
              <a:rPr lang="en-GB" dirty="0" smtClean="0"/>
              <a:t>April 2020 – Drop in session after Easter, before submission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99377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6000" dirty="0"/>
              <a:t>SUMMARY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8840"/>
            <a:ext cx="8435975" cy="4392910"/>
          </a:xfrm>
        </p:spPr>
        <p:txBody>
          <a:bodyPr/>
          <a:lstStyle/>
          <a:p>
            <a:pPr algn="ctr">
              <a:lnSpc>
                <a:spcPct val="90000"/>
              </a:lnSpc>
              <a:defRPr/>
            </a:pPr>
            <a:r>
              <a:rPr lang="en-GB" sz="4800" dirty="0">
                <a:solidFill>
                  <a:schemeClr val="accent5">
                    <a:lumMod val="75000"/>
                  </a:schemeClr>
                </a:solidFill>
                <a:latin typeface="Rockwell Extra Bold" pitchFamily="18" charset="0"/>
              </a:rPr>
              <a:t>DON’T PANIC!!!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Allow yourself </a:t>
            </a:r>
            <a:r>
              <a:rPr lang="en-GB" dirty="0">
                <a:solidFill>
                  <a:srgbClr val="FFC000"/>
                </a:solidFill>
              </a:rPr>
              <a:t>plenty</a:t>
            </a:r>
            <a:r>
              <a:rPr lang="en-GB" dirty="0"/>
              <a:t> of time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Arrange a meeting with your supervisor </a:t>
            </a:r>
            <a:r>
              <a:rPr lang="en-GB" dirty="0">
                <a:solidFill>
                  <a:srgbClr val="FFC000"/>
                </a:solidFill>
              </a:rPr>
              <a:t>ASAP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Start writing </a:t>
            </a:r>
            <a:r>
              <a:rPr lang="en-GB" dirty="0">
                <a:solidFill>
                  <a:srgbClr val="FFC000"/>
                </a:solidFill>
              </a:rPr>
              <a:t>now</a:t>
            </a:r>
            <a:r>
              <a:rPr lang="en-GB" dirty="0"/>
              <a:t>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Write </a:t>
            </a:r>
            <a:r>
              <a:rPr lang="en-GB" dirty="0" smtClean="0"/>
              <a:t>your </a:t>
            </a:r>
            <a:r>
              <a:rPr lang="en-GB" dirty="0"/>
              <a:t>introduction </a:t>
            </a:r>
            <a:r>
              <a:rPr lang="en-GB" dirty="0" smtClean="0">
                <a:solidFill>
                  <a:srgbClr val="FFC000"/>
                </a:solidFill>
              </a:rPr>
              <a:t>last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Update your bibliography as you go along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Keep your introduction &amp; conclusion brief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Remember &amp; </a:t>
            </a:r>
            <a:r>
              <a:rPr lang="en-GB" dirty="0">
                <a:solidFill>
                  <a:srgbClr val="FFC000"/>
                </a:solidFill>
              </a:rPr>
              <a:t>keep</a:t>
            </a:r>
            <a:r>
              <a:rPr lang="en-GB" dirty="0"/>
              <a:t> to the deadline</a:t>
            </a:r>
          </a:p>
          <a:p>
            <a:pPr algn="ctr">
              <a:lnSpc>
                <a:spcPct val="90000"/>
              </a:lnSpc>
              <a:defRPr/>
            </a:pPr>
            <a:r>
              <a:rPr lang="en-GB" sz="4800" b="1" dirty="0" smtClean="0">
                <a:solidFill>
                  <a:srgbClr val="FFC000"/>
                </a:solidFill>
              </a:rPr>
              <a:t>ENJOY IT!</a:t>
            </a:r>
            <a:endParaRPr lang="en-GB" sz="4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3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E3DA18C2-75F1-4980-A5F0-165F6F71DE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598</TotalTime>
  <Words>679</Words>
  <Application>Microsoft Office PowerPoint</Application>
  <PresentationFormat>On-screen Show (4:3)</PresentationFormat>
  <Paragraphs>89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Rockwell Extra Bold</vt:lpstr>
      <vt:lpstr>Wingdings</vt:lpstr>
      <vt:lpstr>Retrospect</vt:lpstr>
      <vt:lpstr>Dissertation</vt:lpstr>
      <vt:lpstr>HPHI 6017: 40 Credits </vt:lpstr>
      <vt:lpstr>Thinking about your dissertation</vt:lpstr>
      <vt:lpstr>How to get started</vt:lpstr>
      <vt:lpstr>See your supervisor! </vt:lpstr>
      <vt:lpstr>Outlines</vt:lpstr>
      <vt:lpstr>First assignment for the dissertation</vt:lpstr>
      <vt:lpstr>SESSION 2</vt:lpstr>
      <vt:lpstr>The Proposal</vt:lpstr>
      <vt:lpstr>SESSION 3</vt:lpstr>
      <vt:lpstr>SESSION 4</vt:lpstr>
      <vt:lpstr>Structuring your dissertation</vt:lpstr>
      <vt:lpstr>SESSION 5</vt:lpstr>
      <vt:lpstr>Remaining sessions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Dissertations HUSK6001  HUSK6002</dc:title>
  <dc:creator>sw003</dc:creator>
  <cp:lastModifiedBy>Harriet Webster</cp:lastModifiedBy>
  <cp:revision>69</cp:revision>
  <dcterms:created xsi:type="dcterms:W3CDTF">2011-10-10T09:40:25Z</dcterms:created>
  <dcterms:modified xsi:type="dcterms:W3CDTF">2019-09-17T09:16:44Z</dcterms:modified>
</cp:coreProperties>
</file>