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71" r:id="rId2"/>
    <p:sldId id="257" r:id="rId3"/>
    <p:sldId id="258" r:id="rId4"/>
    <p:sldId id="259" r:id="rId5"/>
    <p:sldId id="260" r:id="rId6"/>
    <p:sldId id="261" r:id="rId7"/>
    <p:sldId id="264" r:id="rId8"/>
    <p:sldId id="262" r:id="rId9"/>
    <p:sldId id="263" r:id="rId10"/>
    <p:sldId id="265" r:id="rId11"/>
    <p:sldId id="266" r:id="rId12"/>
    <p:sldId id="267"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447" autoAdjust="0"/>
  </p:normalViewPr>
  <p:slideViewPr>
    <p:cSldViewPr snapToGrid="0" snapToObjects="1">
      <p:cViewPr varScale="1">
        <p:scale>
          <a:sx n="56" d="100"/>
          <a:sy n="56" d="100"/>
        </p:scale>
        <p:origin x="976" y="3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A779E9-6AA5-4740-AEB2-09B4FAAF811F}" type="datetimeFigureOut">
              <a:rPr lang="en-US" smtClean="0"/>
              <a:t>4/28/2026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97BA62-3C28-4C6A-83A9-B24303693656}" type="slidenum">
              <a:rPr lang="en-US" smtClean="0"/>
              <a:t>‹#›</a:t>
            </a:fld>
            <a:endParaRPr lang="en-US"/>
          </a:p>
        </p:txBody>
      </p:sp>
    </p:spTree>
    <p:extLst>
      <p:ext uri="{BB962C8B-B14F-4D97-AF65-F5344CB8AC3E}">
        <p14:creationId xmlns:p14="http://schemas.microsoft.com/office/powerpoint/2010/main" val="2517355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[Sources]
- Structure aligned to user-provided presentation template.
[/Sources]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4/28/2026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4/28/2026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4/28/2026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1716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4/28/2026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40080" y="685800"/>
            <a:ext cx="3493770" cy="182880"/>
          </a:xfrm>
          <a:prstGeom prst="rect">
            <a:avLst/>
          </a:prstGeom>
          <a:noFill/>
          <a:ln/>
        </p:spPr>
        <p:txBody>
          <a:bodyPr wrap="square" rtlCol="0" anchor="ctr"/>
          <a:lstStyle/>
          <a:p>
            <a:pPr marL="0" indent="0">
              <a:buNone/>
            </a:pPr>
            <a:r>
              <a:rPr lang="en-US" sz="1200" b="1" dirty="0">
                <a:solidFill>
                  <a:srgbClr val="2F6F8F"/>
                </a:solidFill>
              </a:rPr>
              <a:t>MSc in Cybersecurity and Digital Forensics</a:t>
            </a:r>
            <a:endParaRPr lang="en-US" sz="1200" dirty="0"/>
          </a:p>
        </p:txBody>
      </p:sp>
      <p:sp>
        <p:nvSpPr>
          <p:cNvPr id="3" name="Text 1"/>
          <p:cNvSpPr/>
          <p:nvPr/>
        </p:nvSpPr>
        <p:spPr>
          <a:xfrm>
            <a:off x="0" y="1167864"/>
            <a:ext cx="12192000" cy="1097280"/>
          </a:xfrm>
          <a:prstGeom prst="rect">
            <a:avLst/>
          </a:prstGeom>
          <a:noFill/>
          <a:ln/>
        </p:spPr>
        <p:txBody>
          <a:bodyPr wrap="square" rtlCol="0" anchor="ctr"/>
          <a:lstStyle/>
          <a:p>
            <a:pPr marL="0" indent="0" algn="ctr">
              <a:buNone/>
            </a:pPr>
            <a:r>
              <a:rPr lang="en-US" sz="2600" b="1" dirty="0">
                <a:solidFill>
                  <a:srgbClr val="0B4F6C"/>
                </a:solidFill>
              </a:rPr>
              <a:t>Cybersecurity and Digital Forensics</a:t>
            </a:r>
          </a:p>
        </p:txBody>
      </p:sp>
      <p:sp>
        <p:nvSpPr>
          <p:cNvPr id="4" name="Text 2"/>
          <p:cNvSpPr/>
          <p:nvPr/>
        </p:nvSpPr>
        <p:spPr>
          <a:xfrm>
            <a:off x="3383280" y="2438978"/>
            <a:ext cx="5394960" cy="548675"/>
          </a:xfrm>
          <a:prstGeom prst="rect">
            <a:avLst/>
          </a:prstGeom>
          <a:noFill/>
          <a:ln/>
        </p:spPr>
        <p:txBody>
          <a:bodyPr wrap="square" rtlCol="0" anchor="ctr"/>
          <a:lstStyle/>
          <a:p>
            <a:pPr marL="0" indent="0" algn="ctr">
              <a:buNone/>
            </a:pPr>
            <a:r>
              <a:rPr lang="en-US" sz="1800" dirty="0">
                <a:solidFill>
                  <a:srgbClr val="2F6F8F"/>
                </a:solidFill>
              </a:rPr>
              <a:t>Quantum Tech Forensic Investigation</a:t>
            </a:r>
            <a:endParaRPr lang="en-US" sz="1800" dirty="0"/>
          </a:p>
        </p:txBody>
      </p:sp>
      <p:sp>
        <p:nvSpPr>
          <p:cNvPr id="5" name="Shape 3"/>
          <p:cNvSpPr/>
          <p:nvPr/>
        </p:nvSpPr>
        <p:spPr>
          <a:xfrm>
            <a:off x="3749040" y="2903220"/>
            <a:ext cx="4663440" cy="0"/>
          </a:xfrm>
          <a:prstGeom prst="line">
            <a:avLst/>
          </a:prstGeom>
          <a:noFill/>
          <a:ln w="15240">
            <a:solidFill>
              <a:srgbClr val="CAD7DF"/>
            </a:solidFill>
            <a:prstDash val="solid"/>
          </a:ln>
        </p:spPr>
      </p:sp>
      <p:sp>
        <p:nvSpPr>
          <p:cNvPr id="6" name="Text 4"/>
          <p:cNvSpPr/>
          <p:nvPr/>
        </p:nvSpPr>
        <p:spPr>
          <a:xfrm>
            <a:off x="2926080" y="4236920"/>
            <a:ext cx="6309360" cy="1097280"/>
          </a:xfrm>
          <a:prstGeom prst="rect">
            <a:avLst/>
          </a:prstGeom>
          <a:noFill/>
          <a:ln/>
        </p:spPr>
        <p:txBody>
          <a:bodyPr wrap="square" rtlCol="0" anchor="ctr"/>
          <a:lstStyle/>
          <a:p>
            <a:pPr marL="0" indent="0" algn="ctr">
              <a:buNone/>
            </a:pPr>
            <a:r>
              <a:rPr lang="en-US" sz="1300" dirty="0">
                <a:solidFill>
                  <a:srgbClr val="6B7A88"/>
                </a:solidFill>
              </a:rPr>
              <a:t>Cybersecurity and Digital Forensics (ACCA7031)</a:t>
            </a:r>
            <a:endParaRPr lang="en-US" sz="1300" dirty="0"/>
          </a:p>
          <a:p>
            <a:pPr marL="0" indent="0" algn="ctr">
              <a:buNone/>
            </a:pPr>
            <a:r>
              <a:rPr lang="en-US" sz="1300" dirty="0">
                <a:solidFill>
                  <a:srgbClr val="6B7A88"/>
                </a:solidFill>
              </a:rPr>
              <a:t>Student Name: Md Obaydul Haque</a:t>
            </a:r>
          </a:p>
          <a:p>
            <a:pPr marL="0" indent="0" algn="ctr">
              <a:buNone/>
            </a:pPr>
            <a:r>
              <a:rPr lang="en-US" sz="1300" dirty="0">
                <a:solidFill>
                  <a:srgbClr val="6B7A88"/>
                </a:solidFill>
              </a:rPr>
              <a:t>Student ID: 2435442</a:t>
            </a:r>
          </a:p>
          <a:p>
            <a:pPr marL="0" indent="0" algn="ctr">
              <a:buNone/>
            </a:pPr>
            <a:r>
              <a:rPr lang="en-US" sz="1300" dirty="0">
                <a:solidFill>
                  <a:srgbClr val="6B7A88"/>
                </a:solidFill>
              </a:rPr>
              <a:t>University of Wales Trinity Saint David</a:t>
            </a:r>
          </a:p>
          <a:p>
            <a:pPr marL="0" indent="0" algn="ctr">
              <a:buNone/>
            </a:pPr>
            <a:endParaRPr lang="en-US" sz="1300" dirty="0"/>
          </a:p>
        </p:txBody>
      </p:sp>
      <p:sp>
        <p:nvSpPr>
          <p:cNvPr id="9" name="Text 7"/>
          <p:cNvSpPr/>
          <p:nvPr/>
        </p:nvSpPr>
        <p:spPr>
          <a:xfrm>
            <a:off x="8553450" y="6297930"/>
            <a:ext cx="2967990" cy="201168"/>
          </a:xfrm>
          <a:prstGeom prst="rect">
            <a:avLst/>
          </a:prstGeom>
          <a:noFill/>
          <a:ln/>
        </p:spPr>
        <p:txBody>
          <a:bodyPr wrap="square" rtlCol="0" anchor="ctr"/>
          <a:lstStyle/>
          <a:p>
            <a:pPr algn="r"/>
            <a:r>
              <a:rPr lang="en-US" sz="800" dirty="0">
                <a:solidFill>
                  <a:srgbClr val="6B7A88"/>
                </a:solidFill>
              </a:rPr>
              <a:t>ACCA7031 • Cybersecurity and Digital Forensics</a:t>
            </a:r>
            <a:endParaRPr lang="en-US" sz="800" dirty="0"/>
          </a:p>
        </p:txBody>
      </p:sp>
      <p:sp>
        <p:nvSpPr>
          <p:cNvPr id="11" name="TextBox 10">
            <a:extLst>
              <a:ext uri="{FF2B5EF4-FFF2-40B4-BE49-F238E27FC236}">
                <a16:creationId xmlns:a16="http://schemas.microsoft.com/office/drawing/2014/main" id="{8AE8B5C6-9082-C5B1-A778-C308C435527A}"/>
              </a:ext>
            </a:extLst>
          </p:cNvPr>
          <p:cNvSpPr txBox="1"/>
          <p:nvPr/>
        </p:nvSpPr>
        <p:spPr>
          <a:xfrm>
            <a:off x="3685540" y="2960370"/>
            <a:ext cx="4663440" cy="584775"/>
          </a:xfrm>
          <a:prstGeom prst="rect">
            <a:avLst/>
          </a:prstGeom>
          <a:noFill/>
        </p:spPr>
        <p:txBody>
          <a:bodyPr wrap="square" anchor="t">
            <a:spAutoFit/>
          </a:bodyPr>
          <a:lstStyle/>
          <a:p>
            <a:pPr algn="ctr"/>
            <a:r>
              <a:rPr lang="en-US" sz="1600" b="0" dirty="0"/>
              <a:t>"</a:t>
            </a:r>
            <a:r>
              <a:rPr sz="1600" b="0" dirty="0"/>
              <a:t>Suspected theft and attempted external sale of the AI chip design patent</a:t>
            </a:r>
            <a:r>
              <a:rPr lang="en-US" sz="1600" b="0" dirty="0"/>
              <a:t>.”</a:t>
            </a:r>
            <a:endParaRPr sz="1600" b="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76656"/>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2699344" y="75438"/>
            <a:ext cx="7014292" cy="523220"/>
          </a:xfrm>
          <a:prstGeom prst="rect">
            <a:avLst/>
          </a:prstGeom>
          <a:noFill/>
        </p:spPr>
        <p:txBody>
          <a:bodyPr wrap="none">
            <a:spAutoFit/>
          </a:bodyPr>
          <a:lstStyle/>
          <a:p>
            <a:pPr algn="ctr"/>
            <a:r>
              <a:rPr sz="2800" b="1" dirty="0">
                <a:solidFill>
                  <a:srgbClr val="FFFFFF"/>
                </a:solidFill>
              </a:rPr>
              <a:t>Case Background and Investigation Objectives</a:t>
            </a:r>
          </a:p>
        </p:txBody>
      </p:sp>
      <p:sp>
        <p:nvSpPr>
          <p:cNvPr id="5" name="Rounded Rectangle 4"/>
          <p:cNvSpPr/>
          <p:nvPr/>
        </p:nvSpPr>
        <p:spPr>
          <a:xfrm>
            <a:off x="137160" y="822960"/>
            <a:ext cx="5958840" cy="5349240"/>
          </a:xfrm>
          <a:prstGeom prst="roundRect">
            <a:avLst>
              <a:gd name="adj" fmla="val 2137"/>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658368" y="1415876"/>
            <a:ext cx="5120640" cy="3631763"/>
          </a:xfrm>
          <a:prstGeom prst="rect">
            <a:avLst/>
          </a:prstGeom>
          <a:noFill/>
        </p:spPr>
        <p:txBody>
          <a:bodyPr wrap="square" lIns="50800" rIns="25400">
            <a:spAutoFit/>
          </a:bodyPr>
          <a:lstStyle/>
          <a:p>
            <a:r>
              <a:rPr lang="en-US" dirty="0"/>
              <a:t>Quantum Tech reported the alleged abuse of sensitive information on patents.</a:t>
            </a:r>
          </a:p>
          <a:p>
            <a:pPr>
              <a:spcAft>
                <a:spcPts val="600"/>
              </a:spcAft>
              <a:defRPr sz="2000">
                <a:solidFill>
                  <a:srgbClr val="242B33"/>
                </a:solidFill>
              </a:defRPr>
            </a:pPr>
            <a:endParaRPr lang="en-US" dirty="0"/>
          </a:p>
          <a:p>
            <a:r>
              <a:rPr lang="en-US" dirty="0"/>
              <a:t>In this case, an insider may have exfiltrated QT-AI-2025 and is attempting to sell it outside the company.</a:t>
            </a:r>
          </a:p>
          <a:p>
            <a:pPr>
              <a:spcAft>
                <a:spcPts val="600"/>
              </a:spcAft>
              <a:defRPr sz="2000">
                <a:solidFill>
                  <a:srgbClr val="242B33"/>
                </a:solidFill>
              </a:defRPr>
            </a:pPr>
            <a:endParaRPr dirty="0"/>
          </a:p>
          <a:p>
            <a:pPr>
              <a:spcAft>
                <a:spcPts val="600"/>
              </a:spcAft>
              <a:defRPr sz="2000">
                <a:solidFill>
                  <a:srgbClr val="242B33"/>
                </a:solidFill>
              </a:defRPr>
            </a:pPr>
            <a:r>
              <a:rPr dirty="0"/>
              <a:t>Primary individuals assessed:</a:t>
            </a:r>
          </a:p>
          <a:p>
            <a:pPr marL="346075" lvl="1">
              <a:spcAft>
                <a:spcPts val="600"/>
              </a:spcAft>
              <a:defRPr sz="1700">
                <a:solidFill>
                  <a:srgbClr val="242B33"/>
                </a:solidFill>
              </a:defRPr>
            </a:pPr>
            <a:r>
              <a:rPr dirty="0"/>
              <a:t>Emma - senior engineer and primary insider suspect</a:t>
            </a:r>
          </a:p>
          <a:p>
            <a:pPr marL="346075" lvl="1">
              <a:spcAft>
                <a:spcPts val="600"/>
              </a:spcAft>
              <a:defRPr sz="1700">
                <a:solidFill>
                  <a:srgbClr val="242B33"/>
                </a:solidFill>
              </a:defRPr>
            </a:pPr>
            <a:r>
              <a:rPr dirty="0"/>
              <a:t>Joe - suspected intermediary</a:t>
            </a:r>
          </a:p>
          <a:p>
            <a:pPr marL="346075" lvl="1">
              <a:spcAft>
                <a:spcPts val="600"/>
              </a:spcAft>
              <a:defRPr sz="1700">
                <a:solidFill>
                  <a:srgbClr val="242B33"/>
                </a:solidFill>
              </a:defRPr>
            </a:pPr>
            <a:r>
              <a:rPr dirty="0"/>
              <a:t>Norman - suspected buyer</a:t>
            </a:r>
          </a:p>
          <a:p>
            <a:pPr marL="346075" lvl="1">
              <a:spcAft>
                <a:spcPts val="600"/>
              </a:spcAft>
              <a:defRPr sz="1700">
                <a:solidFill>
                  <a:srgbClr val="242B33"/>
                </a:solidFill>
              </a:defRPr>
            </a:pPr>
            <a:r>
              <a:rPr dirty="0"/>
              <a:t>Vanessa / NexGen Circuits - relevant external contact</a:t>
            </a:r>
          </a:p>
        </p:txBody>
      </p:sp>
      <p:sp>
        <p:nvSpPr>
          <p:cNvPr id="7" name="Rounded Rectangle 6"/>
          <p:cNvSpPr/>
          <p:nvPr/>
        </p:nvSpPr>
        <p:spPr>
          <a:xfrm>
            <a:off x="6217920" y="835660"/>
            <a:ext cx="5836920" cy="5349240"/>
          </a:xfrm>
          <a:prstGeom prst="roundRect">
            <a:avLst>
              <a:gd name="adj" fmla="val 2443"/>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633972" y="955548"/>
            <a:ext cx="4937760" cy="430887"/>
          </a:xfrm>
          <a:prstGeom prst="rect">
            <a:avLst/>
          </a:prstGeom>
          <a:noFill/>
        </p:spPr>
        <p:txBody>
          <a:bodyPr wrap="square" anchor="t">
            <a:spAutoFit/>
          </a:bodyPr>
          <a:lstStyle/>
          <a:p>
            <a:pPr algn="ctr"/>
            <a:r>
              <a:rPr sz="2200" b="1" dirty="0">
                <a:solidFill>
                  <a:srgbClr val="102B49"/>
                </a:solidFill>
              </a:rPr>
              <a:t>Investigation objectives</a:t>
            </a:r>
          </a:p>
        </p:txBody>
      </p:sp>
      <p:sp>
        <p:nvSpPr>
          <p:cNvPr id="9" name="Rounded Rectangle 8"/>
          <p:cNvSpPr/>
          <p:nvPr/>
        </p:nvSpPr>
        <p:spPr>
          <a:xfrm>
            <a:off x="6419088" y="1627632"/>
            <a:ext cx="5074920" cy="658368"/>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583680" y="1662284"/>
            <a:ext cx="4663440" cy="182880"/>
          </a:xfrm>
          <a:prstGeom prst="rect">
            <a:avLst/>
          </a:prstGeom>
          <a:noFill/>
        </p:spPr>
        <p:txBody>
          <a:bodyPr wrap="square" anchor="t">
            <a:spAutoFit/>
          </a:bodyPr>
          <a:lstStyle/>
          <a:p>
            <a:pPr algn="l"/>
            <a:r>
              <a:rPr sz="1500" b="1" dirty="0">
                <a:solidFill>
                  <a:srgbClr val="215E99"/>
                </a:solidFill>
              </a:rPr>
              <a:t>Acquire and preserve evidence</a:t>
            </a:r>
          </a:p>
        </p:txBody>
      </p:sp>
      <p:sp>
        <p:nvSpPr>
          <p:cNvPr id="11" name="TextBox 10"/>
          <p:cNvSpPr txBox="1"/>
          <p:nvPr/>
        </p:nvSpPr>
        <p:spPr>
          <a:xfrm>
            <a:off x="6583680" y="1901952"/>
            <a:ext cx="4709160" cy="256032"/>
          </a:xfrm>
          <a:prstGeom prst="rect">
            <a:avLst/>
          </a:prstGeom>
          <a:noFill/>
        </p:spPr>
        <p:txBody>
          <a:bodyPr wrap="square" anchor="t">
            <a:spAutoFit/>
          </a:bodyPr>
          <a:lstStyle/>
          <a:p>
            <a:pPr algn="l"/>
            <a:r>
              <a:rPr sz="1100" b="0" dirty="0">
                <a:solidFill>
                  <a:srgbClr val="242B33"/>
                </a:solidFill>
              </a:rPr>
              <a:t>Document sources, maintain continuity and avoid unsupported assumptions.</a:t>
            </a:r>
          </a:p>
        </p:txBody>
      </p:sp>
      <p:sp>
        <p:nvSpPr>
          <p:cNvPr id="12" name="Rounded Rectangle 11"/>
          <p:cNvSpPr/>
          <p:nvPr/>
        </p:nvSpPr>
        <p:spPr>
          <a:xfrm>
            <a:off x="6419088" y="2487168"/>
            <a:ext cx="5074920" cy="658368"/>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6583680" y="2512195"/>
            <a:ext cx="4663440" cy="182880"/>
          </a:xfrm>
          <a:prstGeom prst="rect">
            <a:avLst/>
          </a:prstGeom>
          <a:noFill/>
        </p:spPr>
        <p:txBody>
          <a:bodyPr wrap="square" anchor="t">
            <a:spAutoFit/>
          </a:bodyPr>
          <a:lstStyle/>
          <a:p>
            <a:pPr algn="l"/>
            <a:r>
              <a:rPr sz="1500" b="1" dirty="0">
                <a:solidFill>
                  <a:srgbClr val="215E99"/>
                </a:solidFill>
              </a:rPr>
              <a:t>Verify integrity</a:t>
            </a:r>
          </a:p>
        </p:txBody>
      </p:sp>
      <p:sp>
        <p:nvSpPr>
          <p:cNvPr id="14" name="TextBox 13"/>
          <p:cNvSpPr txBox="1"/>
          <p:nvPr/>
        </p:nvSpPr>
        <p:spPr>
          <a:xfrm>
            <a:off x="6583680" y="2761488"/>
            <a:ext cx="4709160" cy="256032"/>
          </a:xfrm>
          <a:prstGeom prst="rect">
            <a:avLst/>
          </a:prstGeom>
          <a:noFill/>
        </p:spPr>
        <p:txBody>
          <a:bodyPr wrap="square" anchor="t">
            <a:spAutoFit/>
          </a:bodyPr>
          <a:lstStyle/>
          <a:p>
            <a:pPr algn="l"/>
            <a:r>
              <a:rPr sz="1100" b="0">
                <a:solidFill>
                  <a:srgbClr val="242B33"/>
                </a:solidFill>
              </a:rPr>
              <a:t>Use extraction status and hash verification to support repeatability.</a:t>
            </a:r>
          </a:p>
        </p:txBody>
      </p:sp>
      <p:sp>
        <p:nvSpPr>
          <p:cNvPr id="15" name="Rounded Rectangle 14"/>
          <p:cNvSpPr/>
          <p:nvPr/>
        </p:nvSpPr>
        <p:spPr>
          <a:xfrm>
            <a:off x="6419088" y="3346704"/>
            <a:ext cx="5074920" cy="658368"/>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583680" y="3352481"/>
            <a:ext cx="4663440" cy="323165"/>
          </a:xfrm>
          <a:prstGeom prst="rect">
            <a:avLst/>
          </a:prstGeom>
          <a:noFill/>
        </p:spPr>
        <p:txBody>
          <a:bodyPr wrap="square" anchor="t">
            <a:spAutoFit/>
          </a:bodyPr>
          <a:lstStyle/>
          <a:p>
            <a:pPr algn="l"/>
            <a:r>
              <a:rPr sz="1500" b="1" dirty="0">
                <a:solidFill>
                  <a:srgbClr val="215E99"/>
                </a:solidFill>
              </a:rPr>
              <a:t>Analyze communications and files</a:t>
            </a:r>
          </a:p>
        </p:txBody>
      </p:sp>
      <p:sp>
        <p:nvSpPr>
          <p:cNvPr id="17" name="TextBox 16"/>
          <p:cNvSpPr txBox="1"/>
          <p:nvPr/>
        </p:nvSpPr>
        <p:spPr>
          <a:xfrm>
            <a:off x="6583680" y="3592149"/>
            <a:ext cx="4709160" cy="430887"/>
          </a:xfrm>
          <a:prstGeom prst="rect">
            <a:avLst/>
          </a:prstGeom>
          <a:noFill/>
        </p:spPr>
        <p:txBody>
          <a:bodyPr wrap="square" anchor="t">
            <a:spAutoFit/>
          </a:bodyPr>
          <a:lstStyle/>
          <a:p>
            <a:pPr algn="l"/>
            <a:r>
              <a:rPr sz="1100" b="0" dirty="0">
                <a:solidFill>
                  <a:srgbClr val="242B33"/>
                </a:solidFill>
              </a:rPr>
              <a:t>Review WhatsApp/Genie, contacts, calls, email, documents and source </a:t>
            </a:r>
            <a:r>
              <a:rPr lang="en-US" sz="1100" b="0" dirty="0">
                <a:solidFill>
                  <a:srgbClr val="242B33"/>
                </a:solidFill>
              </a:rPr>
              <a:t>artifact</a:t>
            </a:r>
            <a:r>
              <a:rPr sz="1100" b="0" dirty="0">
                <a:solidFill>
                  <a:srgbClr val="242B33"/>
                </a:solidFill>
              </a:rPr>
              <a:t>s.</a:t>
            </a:r>
          </a:p>
        </p:txBody>
      </p:sp>
      <p:sp>
        <p:nvSpPr>
          <p:cNvPr id="18" name="Rounded Rectangle 17"/>
          <p:cNvSpPr/>
          <p:nvPr/>
        </p:nvSpPr>
        <p:spPr>
          <a:xfrm>
            <a:off x="6419088" y="4206240"/>
            <a:ext cx="5074920" cy="658368"/>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583680" y="4231267"/>
            <a:ext cx="4663440" cy="182880"/>
          </a:xfrm>
          <a:prstGeom prst="rect">
            <a:avLst/>
          </a:prstGeom>
          <a:noFill/>
        </p:spPr>
        <p:txBody>
          <a:bodyPr wrap="square" anchor="t">
            <a:spAutoFit/>
          </a:bodyPr>
          <a:lstStyle/>
          <a:p>
            <a:pPr algn="l"/>
            <a:r>
              <a:rPr sz="1500" b="1" dirty="0">
                <a:solidFill>
                  <a:srgbClr val="215E99"/>
                </a:solidFill>
              </a:rPr>
              <a:t>Correlate findings</a:t>
            </a:r>
          </a:p>
        </p:txBody>
      </p:sp>
      <p:sp>
        <p:nvSpPr>
          <p:cNvPr id="20" name="TextBox 19"/>
          <p:cNvSpPr txBox="1"/>
          <p:nvPr/>
        </p:nvSpPr>
        <p:spPr>
          <a:xfrm>
            <a:off x="6583680" y="4480559"/>
            <a:ext cx="4709160" cy="256032"/>
          </a:xfrm>
          <a:prstGeom prst="rect">
            <a:avLst/>
          </a:prstGeom>
          <a:noFill/>
        </p:spPr>
        <p:txBody>
          <a:bodyPr wrap="square" anchor="t">
            <a:spAutoFit/>
          </a:bodyPr>
          <a:lstStyle/>
          <a:p>
            <a:pPr algn="l"/>
            <a:r>
              <a:rPr sz="1100" b="0">
                <a:solidFill>
                  <a:srgbClr val="242B33"/>
                </a:solidFill>
              </a:rPr>
              <a:t>Build a defensible timeline and assess suspect roles proportionately.</a:t>
            </a:r>
          </a:p>
        </p:txBody>
      </p:sp>
      <p:sp>
        <p:nvSpPr>
          <p:cNvPr id="21" name="Rectangle 20"/>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320040" y="6583680"/>
            <a:ext cx="2340705" cy="230832"/>
          </a:xfrm>
          <a:prstGeom prst="rect">
            <a:avLst/>
          </a:prstGeom>
          <a:noFill/>
        </p:spPr>
        <p:txBody>
          <a:bodyPr wrap="none">
            <a:spAutoFit/>
          </a:bodyPr>
          <a:lstStyle/>
          <a:p>
            <a:r>
              <a:rPr sz="900" dirty="0">
                <a:solidFill>
                  <a:srgbClr val="FFFFFF"/>
                </a:solidFill>
              </a:rPr>
              <a:t>Quantum Tech Digital Forensic Investigation </a:t>
            </a:r>
          </a:p>
        </p:txBody>
      </p:sp>
      <p:sp>
        <p:nvSpPr>
          <p:cNvPr id="23" name="TextBox 22"/>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29718"/>
            <a:ext cx="8046720" cy="320040"/>
          </a:xfrm>
          <a:prstGeom prst="rect">
            <a:avLst/>
          </a:prstGeom>
          <a:noFill/>
        </p:spPr>
        <p:txBody>
          <a:bodyPr wrap="none">
            <a:spAutoFit/>
          </a:bodyPr>
          <a:lstStyle/>
          <a:p>
            <a:r>
              <a:rPr sz="2800" b="1" dirty="0">
                <a:solidFill>
                  <a:srgbClr val="FFFFFF"/>
                </a:solidFill>
              </a:rPr>
              <a:t>Evidence</a:t>
            </a:r>
            <a:r>
              <a:rPr lang="en-US" sz="2800" b="1" dirty="0">
                <a:solidFill>
                  <a:srgbClr val="FFFFFF"/>
                </a:solidFill>
              </a:rPr>
              <a:t> Sources Examined</a:t>
            </a:r>
            <a:endParaRPr sz="2800" b="1" dirty="0">
              <a:solidFill>
                <a:srgbClr val="FFFFFF"/>
              </a:solidFill>
            </a:endParaRP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a:solidFill>
                  <a:srgbClr val="FFFFFF"/>
                </a:solidFill>
              </a:rPr>
              <a:t>Sources and Tool</a:t>
            </a:r>
          </a:p>
        </p:txBody>
      </p:sp>
      <p:sp>
        <p:nvSpPr>
          <p:cNvPr id="5" name="Rounded Rectangle 4"/>
          <p:cNvSpPr/>
          <p:nvPr/>
        </p:nvSpPr>
        <p:spPr>
          <a:xfrm>
            <a:off x="457200" y="914400"/>
            <a:ext cx="4393933" cy="5120640"/>
          </a:xfrm>
          <a:prstGeom prst="roundRect">
            <a:avLst>
              <a:gd name="adj" fmla="val 1488"/>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457200" y="933648"/>
            <a:ext cx="4393933" cy="430887"/>
          </a:xfrm>
          <a:prstGeom prst="rect">
            <a:avLst/>
          </a:prstGeom>
          <a:noFill/>
        </p:spPr>
        <p:txBody>
          <a:bodyPr wrap="square" anchor="t">
            <a:spAutoFit/>
          </a:bodyPr>
          <a:lstStyle/>
          <a:p>
            <a:pPr algn="ctr"/>
            <a:r>
              <a:rPr sz="2200" b="1" dirty="0">
                <a:solidFill>
                  <a:srgbClr val="102B49"/>
                </a:solidFill>
              </a:rPr>
              <a:t>Digital evidence set</a:t>
            </a:r>
          </a:p>
        </p:txBody>
      </p:sp>
      <p:sp>
        <p:nvSpPr>
          <p:cNvPr id="7" name="Oval 6"/>
          <p:cNvSpPr/>
          <p:nvPr/>
        </p:nvSpPr>
        <p:spPr>
          <a:xfrm>
            <a:off x="749808" y="1600200"/>
            <a:ext cx="475488" cy="475488"/>
          </a:xfrm>
          <a:prstGeom prst="ellipse">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98827" y="1683174"/>
            <a:ext cx="371687" cy="292388"/>
          </a:xfrm>
          <a:prstGeom prst="rect">
            <a:avLst/>
          </a:prstGeom>
          <a:noFill/>
        </p:spPr>
        <p:txBody>
          <a:bodyPr wrap="square" anchor="t">
            <a:spAutoFit/>
          </a:bodyPr>
          <a:lstStyle/>
          <a:p>
            <a:pPr algn="ctr"/>
            <a:r>
              <a:rPr sz="1300" b="1" dirty="0">
                <a:solidFill>
                  <a:srgbClr val="FFFFFF"/>
                </a:solidFill>
              </a:rPr>
              <a:t>E1</a:t>
            </a:r>
          </a:p>
        </p:txBody>
      </p:sp>
      <p:sp>
        <p:nvSpPr>
          <p:cNvPr id="9" name="TextBox 8"/>
          <p:cNvSpPr txBox="1"/>
          <p:nvPr/>
        </p:nvSpPr>
        <p:spPr>
          <a:xfrm>
            <a:off x="1417320" y="1581912"/>
            <a:ext cx="1828800" cy="338554"/>
          </a:xfrm>
          <a:prstGeom prst="rect">
            <a:avLst/>
          </a:prstGeom>
          <a:noFill/>
        </p:spPr>
        <p:txBody>
          <a:bodyPr wrap="square" anchor="t">
            <a:spAutoFit/>
          </a:bodyPr>
          <a:lstStyle/>
          <a:p>
            <a:pPr algn="l"/>
            <a:r>
              <a:rPr sz="1600" b="1" dirty="0">
                <a:solidFill>
                  <a:srgbClr val="242B33"/>
                </a:solidFill>
              </a:rPr>
              <a:t>Huawei Smart</a:t>
            </a:r>
          </a:p>
        </p:txBody>
      </p:sp>
      <p:sp>
        <p:nvSpPr>
          <p:cNvPr id="10" name="TextBox 9"/>
          <p:cNvSpPr txBox="1"/>
          <p:nvPr/>
        </p:nvSpPr>
        <p:spPr>
          <a:xfrm>
            <a:off x="3246120" y="1581912"/>
            <a:ext cx="1188720" cy="182880"/>
          </a:xfrm>
          <a:prstGeom prst="rect">
            <a:avLst/>
          </a:prstGeom>
          <a:noFill/>
        </p:spPr>
        <p:txBody>
          <a:bodyPr wrap="square" anchor="t">
            <a:spAutoFit/>
          </a:bodyPr>
          <a:lstStyle/>
          <a:p>
            <a:pPr algn="l"/>
            <a:r>
              <a:rPr sz="1400" b="1">
                <a:solidFill>
                  <a:srgbClr val="215E99"/>
                </a:solidFill>
              </a:rPr>
              <a:t>Emma</a:t>
            </a:r>
          </a:p>
        </p:txBody>
      </p:sp>
      <p:sp>
        <p:nvSpPr>
          <p:cNvPr id="12" name="Oval 11"/>
          <p:cNvSpPr/>
          <p:nvPr/>
        </p:nvSpPr>
        <p:spPr>
          <a:xfrm>
            <a:off x="749808" y="2532888"/>
            <a:ext cx="475488" cy="475488"/>
          </a:xfrm>
          <a:prstGeom prst="ellipse">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3064" y="2622211"/>
            <a:ext cx="356616" cy="292388"/>
          </a:xfrm>
          <a:prstGeom prst="rect">
            <a:avLst/>
          </a:prstGeom>
          <a:noFill/>
        </p:spPr>
        <p:txBody>
          <a:bodyPr wrap="square" anchor="t">
            <a:spAutoFit/>
          </a:bodyPr>
          <a:lstStyle/>
          <a:p>
            <a:pPr algn="ctr"/>
            <a:r>
              <a:rPr sz="1300" b="1" dirty="0">
                <a:solidFill>
                  <a:srgbClr val="FFFFFF"/>
                </a:solidFill>
              </a:rPr>
              <a:t>E2</a:t>
            </a:r>
          </a:p>
        </p:txBody>
      </p:sp>
      <p:sp>
        <p:nvSpPr>
          <p:cNvPr id="14" name="TextBox 13"/>
          <p:cNvSpPr txBox="1"/>
          <p:nvPr/>
        </p:nvSpPr>
        <p:spPr>
          <a:xfrm>
            <a:off x="1417320" y="2514600"/>
            <a:ext cx="1828800" cy="182880"/>
          </a:xfrm>
          <a:prstGeom prst="rect">
            <a:avLst/>
          </a:prstGeom>
          <a:noFill/>
        </p:spPr>
        <p:txBody>
          <a:bodyPr wrap="square" anchor="t">
            <a:spAutoFit/>
          </a:bodyPr>
          <a:lstStyle/>
          <a:p>
            <a:pPr algn="l"/>
            <a:r>
              <a:rPr sz="1600" b="1">
                <a:solidFill>
                  <a:srgbClr val="242B33"/>
                </a:solidFill>
              </a:rPr>
              <a:t>Samsung phone</a:t>
            </a:r>
          </a:p>
        </p:txBody>
      </p:sp>
      <p:sp>
        <p:nvSpPr>
          <p:cNvPr id="15" name="TextBox 14"/>
          <p:cNvSpPr txBox="1"/>
          <p:nvPr/>
        </p:nvSpPr>
        <p:spPr>
          <a:xfrm>
            <a:off x="3246120" y="2514600"/>
            <a:ext cx="1188720" cy="182880"/>
          </a:xfrm>
          <a:prstGeom prst="rect">
            <a:avLst/>
          </a:prstGeom>
          <a:noFill/>
        </p:spPr>
        <p:txBody>
          <a:bodyPr wrap="square" anchor="t">
            <a:spAutoFit/>
          </a:bodyPr>
          <a:lstStyle/>
          <a:p>
            <a:pPr algn="l"/>
            <a:r>
              <a:rPr sz="1400" b="1">
                <a:solidFill>
                  <a:srgbClr val="215E99"/>
                </a:solidFill>
              </a:rPr>
              <a:t>Joe</a:t>
            </a:r>
          </a:p>
        </p:txBody>
      </p:sp>
      <p:sp>
        <p:nvSpPr>
          <p:cNvPr id="17" name="Oval 16"/>
          <p:cNvSpPr/>
          <p:nvPr/>
        </p:nvSpPr>
        <p:spPr>
          <a:xfrm>
            <a:off x="749808" y="3465576"/>
            <a:ext cx="475488" cy="475488"/>
          </a:xfrm>
          <a:prstGeom prst="ellipse">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09412" y="3557016"/>
            <a:ext cx="356616" cy="292388"/>
          </a:xfrm>
          <a:prstGeom prst="rect">
            <a:avLst/>
          </a:prstGeom>
          <a:noFill/>
        </p:spPr>
        <p:txBody>
          <a:bodyPr wrap="square" anchor="t">
            <a:spAutoFit/>
          </a:bodyPr>
          <a:lstStyle/>
          <a:p>
            <a:pPr algn="ctr"/>
            <a:r>
              <a:rPr sz="1300" b="1" dirty="0">
                <a:solidFill>
                  <a:srgbClr val="FFFFFF"/>
                </a:solidFill>
              </a:rPr>
              <a:t>E3</a:t>
            </a:r>
          </a:p>
        </p:txBody>
      </p:sp>
      <p:sp>
        <p:nvSpPr>
          <p:cNvPr id="19" name="TextBox 18"/>
          <p:cNvSpPr txBox="1"/>
          <p:nvPr/>
        </p:nvSpPr>
        <p:spPr>
          <a:xfrm>
            <a:off x="1417320" y="3447288"/>
            <a:ext cx="1828800" cy="182880"/>
          </a:xfrm>
          <a:prstGeom prst="rect">
            <a:avLst/>
          </a:prstGeom>
          <a:noFill/>
        </p:spPr>
        <p:txBody>
          <a:bodyPr wrap="square" anchor="t">
            <a:spAutoFit/>
          </a:bodyPr>
          <a:lstStyle/>
          <a:p>
            <a:pPr algn="l"/>
            <a:r>
              <a:rPr sz="1600" b="1">
                <a:solidFill>
                  <a:srgbClr val="242B33"/>
                </a:solidFill>
              </a:rPr>
              <a:t>Nokia phone</a:t>
            </a:r>
          </a:p>
        </p:txBody>
      </p:sp>
      <p:sp>
        <p:nvSpPr>
          <p:cNvPr id="20" name="TextBox 19"/>
          <p:cNvSpPr txBox="1"/>
          <p:nvPr/>
        </p:nvSpPr>
        <p:spPr>
          <a:xfrm>
            <a:off x="3246120" y="3447288"/>
            <a:ext cx="1188720" cy="182880"/>
          </a:xfrm>
          <a:prstGeom prst="rect">
            <a:avLst/>
          </a:prstGeom>
          <a:noFill/>
        </p:spPr>
        <p:txBody>
          <a:bodyPr wrap="square" anchor="t">
            <a:spAutoFit/>
          </a:bodyPr>
          <a:lstStyle/>
          <a:p>
            <a:pPr algn="l"/>
            <a:r>
              <a:rPr sz="1400" b="1">
                <a:solidFill>
                  <a:srgbClr val="215E99"/>
                </a:solidFill>
              </a:rPr>
              <a:t>Norman</a:t>
            </a:r>
          </a:p>
        </p:txBody>
      </p:sp>
      <p:sp>
        <p:nvSpPr>
          <p:cNvPr id="22" name="Oval 21"/>
          <p:cNvSpPr/>
          <p:nvPr/>
        </p:nvSpPr>
        <p:spPr>
          <a:xfrm>
            <a:off x="749808" y="4398264"/>
            <a:ext cx="475488" cy="475488"/>
          </a:xfrm>
          <a:prstGeom prst="ellipse">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09415" y="4483353"/>
            <a:ext cx="350518" cy="292388"/>
          </a:xfrm>
          <a:prstGeom prst="rect">
            <a:avLst/>
          </a:prstGeom>
          <a:noFill/>
        </p:spPr>
        <p:txBody>
          <a:bodyPr wrap="square" anchor="t">
            <a:spAutoFit/>
          </a:bodyPr>
          <a:lstStyle/>
          <a:p>
            <a:pPr algn="ctr"/>
            <a:r>
              <a:rPr sz="1300" b="1" dirty="0">
                <a:solidFill>
                  <a:srgbClr val="FFFFFF"/>
                </a:solidFill>
              </a:rPr>
              <a:t>E4</a:t>
            </a:r>
          </a:p>
        </p:txBody>
      </p:sp>
      <p:sp>
        <p:nvSpPr>
          <p:cNvPr id="24" name="TextBox 23"/>
          <p:cNvSpPr txBox="1"/>
          <p:nvPr/>
        </p:nvSpPr>
        <p:spPr>
          <a:xfrm>
            <a:off x="1417320" y="4379976"/>
            <a:ext cx="1828800" cy="338554"/>
          </a:xfrm>
          <a:prstGeom prst="rect">
            <a:avLst/>
          </a:prstGeom>
          <a:noFill/>
        </p:spPr>
        <p:txBody>
          <a:bodyPr wrap="square" anchor="t">
            <a:spAutoFit/>
          </a:bodyPr>
          <a:lstStyle/>
          <a:p>
            <a:pPr algn="l"/>
            <a:r>
              <a:rPr sz="1600" b="1" dirty="0">
                <a:solidFill>
                  <a:srgbClr val="242B33"/>
                </a:solidFill>
              </a:rPr>
              <a:t>Samsung G950U</a:t>
            </a:r>
          </a:p>
        </p:txBody>
      </p:sp>
      <p:sp>
        <p:nvSpPr>
          <p:cNvPr id="25" name="TextBox 24"/>
          <p:cNvSpPr txBox="1"/>
          <p:nvPr/>
        </p:nvSpPr>
        <p:spPr>
          <a:xfrm>
            <a:off x="3246120" y="4379976"/>
            <a:ext cx="1386840" cy="307777"/>
          </a:xfrm>
          <a:prstGeom prst="rect">
            <a:avLst/>
          </a:prstGeom>
          <a:noFill/>
        </p:spPr>
        <p:txBody>
          <a:bodyPr wrap="square" anchor="t">
            <a:spAutoFit/>
          </a:bodyPr>
          <a:lstStyle/>
          <a:p>
            <a:pPr algn="l"/>
            <a:r>
              <a:rPr sz="1400" b="1" dirty="0">
                <a:solidFill>
                  <a:srgbClr val="215E99"/>
                </a:solidFill>
              </a:rPr>
              <a:t>Source evidence</a:t>
            </a:r>
          </a:p>
        </p:txBody>
      </p:sp>
      <p:sp>
        <p:nvSpPr>
          <p:cNvPr id="27" name="Rounded Rectangle 26"/>
          <p:cNvSpPr/>
          <p:nvPr/>
        </p:nvSpPr>
        <p:spPr>
          <a:xfrm>
            <a:off x="5143741" y="914400"/>
            <a:ext cx="6560579" cy="5120640"/>
          </a:xfrm>
          <a:prstGeom prst="roundRect">
            <a:avLst>
              <a:gd name="adj" fmla="val 1265"/>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7060133" y="943278"/>
            <a:ext cx="3450654" cy="430887"/>
          </a:xfrm>
          <a:prstGeom prst="rect">
            <a:avLst/>
          </a:prstGeom>
          <a:noFill/>
        </p:spPr>
        <p:txBody>
          <a:bodyPr wrap="square" anchor="t">
            <a:spAutoFit/>
          </a:bodyPr>
          <a:lstStyle/>
          <a:p>
            <a:pPr algn="l"/>
            <a:r>
              <a:rPr sz="2200" b="1" dirty="0">
                <a:solidFill>
                  <a:srgbClr val="102B49"/>
                </a:solidFill>
              </a:rPr>
              <a:t>Forensic tool used</a:t>
            </a:r>
          </a:p>
        </p:txBody>
      </p:sp>
      <p:sp>
        <p:nvSpPr>
          <p:cNvPr id="29" name="TextBox 28"/>
          <p:cNvSpPr txBox="1"/>
          <p:nvPr/>
        </p:nvSpPr>
        <p:spPr>
          <a:xfrm>
            <a:off x="6298773" y="1346574"/>
            <a:ext cx="4572000" cy="411480"/>
          </a:xfrm>
          <a:prstGeom prst="rect">
            <a:avLst/>
          </a:prstGeom>
          <a:noFill/>
        </p:spPr>
        <p:txBody>
          <a:bodyPr wrap="square" anchor="t">
            <a:spAutoFit/>
          </a:bodyPr>
          <a:lstStyle/>
          <a:p>
            <a:pPr algn="l"/>
            <a:r>
              <a:rPr sz="1800" b="1" dirty="0">
                <a:solidFill>
                  <a:srgbClr val="007EA7"/>
                </a:solidFill>
              </a:rPr>
              <a:t>Cellebrite Physical Analyzer 7.73.0.11</a:t>
            </a:r>
          </a:p>
        </p:txBody>
      </p:sp>
      <p:pic>
        <p:nvPicPr>
          <p:cNvPr id="30" name="Picture 29" descr="rId23.png"/>
          <p:cNvPicPr>
            <a:picLocks noChangeAspect="1"/>
          </p:cNvPicPr>
          <p:nvPr/>
        </p:nvPicPr>
        <p:blipFill>
          <a:blip r:embed="rId2"/>
          <a:stretch>
            <a:fillRect/>
          </a:stretch>
        </p:blipFill>
        <p:spPr>
          <a:xfrm>
            <a:off x="5440680" y="1975562"/>
            <a:ext cx="5989319" cy="3218230"/>
          </a:xfrm>
          <a:prstGeom prst="rect">
            <a:avLst/>
          </a:prstGeom>
        </p:spPr>
      </p:pic>
      <p:sp>
        <p:nvSpPr>
          <p:cNvPr id="31" name="Rectangle 30"/>
          <p:cNvSpPr/>
          <p:nvPr/>
        </p:nvSpPr>
        <p:spPr>
          <a:xfrm>
            <a:off x="5440680" y="1965960"/>
            <a:ext cx="5989320" cy="324612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Rectangle 32"/>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320040" y="6583680"/>
            <a:ext cx="2340705" cy="230832"/>
          </a:xfrm>
          <a:prstGeom prst="rect">
            <a:avLst/>
          </a:prstGeom>
          <a:noFill/>
        </p:spPr>
        <p:txBody>
          <a:bodyPr wrap="none">
            <a:spAutoFit/>
          </a:bodyPr>
          <a:lstStyle/>
          <a:p>
            <a:r>
              <a:rPr sz="900" dirty="0">
                <a:solidFill>
                  <a:srgbClr val="FFFFFF"/>
                </a:solidFill>
              </a:rPr>
              <a:t>Quantum Tech Digital Forensic Investigation</a:t>
            </a:r>
          </a:p>
        </p:txBody>
      </p:sp>
      <p:sp>
        <p:nvSpPr>
          <p:cNvPr id="35" name="TextBox 34"/>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13475"/>
            <a:ext cx="8046720" cy="320040"/>
          </a:xfrm>
          <a:prstGeom prst="rect">
            <a:avLst/>
          </a:prstGeom>
          <a:noFill/>
        </p:spPr>
        <p:txBody>
          <a:bodyPr wrap="none">
            <a:spAutoFit/>
          </a:bodyPr>
          <a:lstStyle/>
          <a:p>
            <a:r>
              <a:rPr sz="2800" b="1" dirty="0">
                <a:solidFill>
                  <a:srgbClr val="FFFFFF"/>
                </a:solidFill>
              </a:rPr>
              <a:t>Methodology and Integrity Verification</a:t>
            </a: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a:solidFill>
                  <a:srgbClr val="FFFFFF"/>
                </a:solidFill>
              </a:rPr>
              <a:t>Forensic Process</a:t>
            </a:r>
          </a:p>
        </p:txBody>
      </p:sp>
      <p:sp>
        <p:nvSpPr>
          <p:cNvPr id="5" name="Rounded Rectangle 4"/>
          <p:cNvSpPr/>
          <p:nvPr/>
        </p:nvSpPr>
        <p:spPr>
          <a:xfrm>
            <a:off x="457200" y="914400"/>
            <a:ext cx="5303520" cy="4636008"/>
          </a:xfrm>
          <a:prstGeom prst="roundRect">
            <a:avLst>
              <a:gd name="adj" fmla="val 2757"/>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798896" y="1348498"/>
            <a:ext cx="4562376" cy="2308324"/>
          </a:xfrm>
          <a:prstGeom prst="rect">
            <a:avLst/>
          </a:prstGeom>
          <a:noFill/>
        </p:spPr>
        <p:txBody>
          <a:bodyPr wrap="square" lIns="50800" rIns="25400">
            <a:spAutoFit/>
          </a:bodyPr>
          <a:lstStyle/>
          <a:p>
            <a:pPr algn="just"/>
            <a:r>
              <a:rPr lang="en-US" sz="1600" dirty="0"/>
              <a:t>A forensic-first preservation workflow was played out.</a:t>
            </a:r>
          </a:p>
          <a:p>
            <a:pPr algn="just"/>
            <a:r>
              <a:rPr lang="en-US" sz="1600" dirty="0"/>
              <a:t> </a:t>
            </a:r>
          </a:p>
          <a:p>
            <a:pPr algn="just"/>
            <a:r>
              <a:rPr lang="en-US" sz="1600" dirty="0"/>
              <a:t>The evidence was imported into Cellebrite for formal review, and extraction status checked along with metadata &amp; hash values before analytical steps. </a:t>
            </a:r>
          </a:p>
          <a:p>
            <a:pPr algn="just"/>
            <a:endParaRPr lang="en-US" sz="1600" dirty="0"/>
          </a:p>
          <a:p>
            <a:pPr algn="just"/>
            <a:r>
              <a:rPr lang="en-US" sz="1600" dirty="0"/>
              <a:t>Chat, contacts calls and emails documents were crested pairs timeline and filesystem artifacts observations kept separate from impressions.</a:t>
            </a:r>
          </a:p>
        </p:txBody>
      </p:sp>
      <p:sp>
        <p:nvSpPr>
          <p:cNvPr id="7" name="Rounded Rectangle 6"/>
          <p:cNvSpPr/>
          <p:nvPr/>
        </p:nvSpPr>
        <p:spPr>
          <a:xfrm>
            <a:off x="5989320" y="914400"/>
            <a:ext cx="5760720" cy="2286000"/>
          </a:xfrm>
          <a:prstGeom prst="roundRect">
            <a:avLst>
              <a:gd name="adj" fmla="val 4035"/>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263640" y="1078992"/>
            <a:ext cx="5029200" cy="320040"/>
          </a:xfrm>
          <a:prstGeom prst="rect">
            <a:avLst/>
          </a:prstGeom>
          <a:noFill/>
        </p:spPr>
        <p:txBody>
          <a:bodyPr wrap="square" anchor="t">
            <a:spAutoFit/>
          </a:bodyPr>
          <a:lstStyle/>
          <a:p>
            <a:pPr algn="l"/>
            <a:r>
              <a:rPr sz="2200" b="1" dirty="0">
                <a:solidFill>
                  <a:srgbClr val="102B49"/>
                </a:solidFill>
              </a:rPr>
              <a:t>Integrity evidence</a:t>
            </a:r>
          </a:p>
        </p:txBody>
      </p:sp>
      <p:sp>
        <p:nvSpPr>
          <p:cNvPr id="9" name="TextBox 8"/>
          <p:cNvSpPr txBox="1"/>
          <p:nvPr/>
        </p:nvSpPr>
        <p:spPr>
          <a:xfrm>
            <a:off x="6309360" y="1463040"/>
            <a:ext cx="4937760" cy="1631216"/>
          </a:xfrm>
          <a:prstGeom prst="rect">
            <a:avLst/>
          </a:prstGeom>
          <a:noFill/>
        </p:spPr>
        <p:txBody>
          <a:bodyPr wrap="square" lIns="50800" rIns="25400">
            <a:spAutoFit/>
          </a:bodyPr>
          <a:lstStyle/>
          <a:p>
            <a:pPr marL="285750" indent="-285750">
              <a:buFont typeface="Wingdings" panose="05000000000000000000" pitchFamily="2" charset="2"/>
              <a:buChar char="ü"/>
            </a:pPr>
            <a:r>
              <a:rPr lang="en-US" sz="1600" dirty="0"/>
              <a:t>Hash verification provides repeatability and proof of integrity.</a:t>
            </a:r>
          </a:p>
          <a:p>
            <a:pPr marL="285750" indent="-285750">
              <a:buFont typeface="Wingdings" panose="05000000000000000000" pitchFamily="2" charset="2"/>
              <a:buChar char="ü"/>
            </a:pPr>
            <a:r>
              <a:rPr lang="en-US" sz="1600" dirty="0"/>
              <a:t>Extraction completed shows the source was processed before analysis.</a:t>
            </a:r>
          </a:p>
          <a:p>
            <a:pPr marL="285750" indent="-285750">
              <a:buFont typeface="Wingdings" panose="05000000000000000000" pitchFamily="2" charset="2"/>
              <a:buChar char="ü"/>
            </a:pPr>
            <a:r>
              <a:rPr lang="en-US" sz="1600" dirty="0"/>
              <a:t>The extraction is linked to a device/source by source metadata.</a:t>
            </a:r>
          </a:p>
        </p:txBody>
      </p:sp>
      <p:grpSp>
        <p:nvGrpSpPr>
          <p:cNvPr id="18" name="Group 17">
            <a:extLst>
              <a:ext uri="{FF2B5EF4-FFF2-40B4-BE49-F238E27FC236}">
                <a16:creationId xmlns:a16="http://schemas.microsoft.com/office/drawing/2014/main" id="{EA858D8A-83B8-E3FD-182B-A9CA0C0BA442}"/>
              </a:ext>
            </a:extLst>
          </p:cNvPr>
          <p:cNvGrpSpPr/>
          <p:nvPr/>
        </p:nvGrpSpPr>
        <p:grpSpPr>
          <a:xfrm>
            <a:off x="6016752" y="3401568"/>
            <a:ext cx="2898648" cy="2148840"/>
            <a:chOff x="6016752" y="3401568"/>
            <a:chExt cx="2898648" cy="2148840"/>
          </a:xfrm>
        </p:grpSpPr>
        <p:pic>
          <p:nvPicPr>
            <p:cNvPr id="10" name="Picture 9" descr="rId26.png"/>
            <p:cNvPicPr>
              <a:picLocks noChangeAspect="1"/>
            </p:cNvPicPr>
            <p:nvPr/>
          </p:nvPicPr>
          <p:blipFill>
            <a:blip r:embed="rId2"/>
            <a:stretch>
              <a:fillRect/>
            </a:stretch>
          </p:blipFill>
          <p:spPr>
            <a:xfrm>
              <a:off x="6096000" y="3520440"/>
              <a:ext cx="2819400" cy="1874519"/>
            </a:xfrm>
            <a:prstGeom prst="rect">
              <a:avLst/>
            </a:prstGeom>
          </p:spPr>
        </p:pic>
        <p:sp>
          <p:nvSpPr>
            <p:cNvPr id="11" name="Rectangle 10"/>
            <p:cNvSpPr/>
            <p:nvPr/>
          </p:nvSpPr>
          <p:spPr>
            <a:xfrm>
              <a:off x="6016752" y="3401568"/>
              <a:ext cx="2898648" cy="214884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pSp>
      <p:pic>
        <p:nvPicPr>
          <p:cNvPr id="12" name="Picture 11" descr="rId58.png"/>
          <p:cNvPicPr>
            <a:picLocks noChangeAspect="1"/>
          </p:cNvPicPr>
          <p:nvPr/>
        </p:nvPicPr>
        <p:blipFill>
          <a:blip r:embed="rId3"/>
          <a:stretch>
            <a:fillRect/>
          </a:stretch>
        </p:blipFill>
        <p:spPr>
          <a:xfrm>
            <a:off x="9098280" y="3520440"/>
            <a:ext cx="2636520" cy="1874519"/>
          </a:xfrm>
          <a:prstGeom prst="rect">
            <a:avLst/>
          </a:prstGeom>
        </p:spPr>
      </p:pic>
      <p:sp>
        <p:nvSpPr>
          <p:cNvPr id="13" name="Rectangle 12"/>
          <p:cNvSpPr/>
          <p:nvPr/>
        </p:nvSpPr>
        <p:spPr>
          <a:xfrm>
            <a:off x="9098280" y="3401568"/>
            <a:ext cx="2697480" cy="214884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7" name="TextBox 16"/>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34290"/>
            <a:ext cx="5307222" cy="523220"/>
          </a:xfrm>
          <a:prstGeom prst="rect">
            <a:avLst/>
          </a:prstGeom>
          <a:noFill/>
        </p:spPr>
        <p:txBody>
          <a:bodyPr wrap="none">
            <a:spAutoFit/>
          </a:bodyPr>
          <a:lstStyle/>
          <a:p>
            <a:r>
              <a:rPr lang="en-US" sz="2800" b="1" dirty="0">
                <a:solidFill>
                  <a:srgbClr val="FFFFFF"/>
                </a:solidFill>
              </a:rPr>
              <a:t>Key Evidence:</a:t>
            </a:r>
            <a:r>
              <a:rPr sz="2800" b="1" dirty="0">
                <a:solidFill>
                  <a:srgbClr val="FFFFFF"/>
                </a:solidFill>
              </a:rPr>
              <a:t> </a:t>
            </a:r>
            <a:r>
              <a:rPr sz="2400" b="1" dirty="0">
                <a:solidFill>
                  <a:srgbClr val="FFFFFF"/>
                </a:solidFill>
              </a:rPr>
              <a:t>Initial Sensitive Contact</a:t>
            </a:r>
            <a:endParaRPr sz="2800" b="1" dirty="0">
              <a:solidFill>
                <a:srgbClr val="FFFFFF"/>
              </a:solidFill>
            </a:endParaRP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a:solidFill>
                  <a:srgbClr val="FFFFFF"/>
                </a:solidFill>
              </a:rPr>
              <a:t>Communication Evidence</a:t>
            </a:r>
          </a:p>
        </p:txBody>
      </p:sp>
      <p:sp>
        <p:nvSpPr>
          <p:cNvPr id="5" name="Rounded Rectangle 4"/>
          <p:cNvSpPr/>
          <p:nvPr/>
        </p:nvSpPr>
        <p:spPr>
          <a:xfrm>
            <a:off x="411480" y="914400"/>
            <a:ext cx="7040880" cy="5091764"/>
          </a:xfrm>
          <a:prstGeom prst="roundRect">
            <a:avLst>
              <a:gd name="adj" fmla="val 2022"/>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video_topup_direct_0600.png"/>
          <p:cNvPicPr>
            <a:picLocks noChangeAspect="1"/>
          </p:cNvPicPr>
          <p:nvPr/>
        </p:nvPicPr>
        <p:blipFill>
          <a:blip r:embed="rId2"/>
          <a:stretch>
            <a:fillRect/>
          </a:stretch>
        </p:blipFill>
        <p:spPr>
          <a:xfrm>
            <a:off x="460248" y="1096712"/>
            <a:ext cx="6900672" cy="4179376"/>
          </a:xfrm>
          <a:prstGeom prst="rect">
            <a:avLst/>
          </a:prstGeom>
        </p:spPr>
      </p:pic>
      <p:sp>
        <p:nvSpPr>
          <p:cNvPr id="7" name="Rectangle 6"/>
          <p:cNvSpPr/>
          <p:nvPr/>
        </p:nvSpPr>
        <p:spPr>
          <a:xfrm>
            <a:off x="460248" y="1068404"/>
            <a:ext cx="6900672" cy="4207684"/>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031830" y="5510463"/>
            <a:ext cx="5003293" cy="246221"/>
          </a:xfrm>
          <a:prstGeom prst="rect">
            <a:avLst/>
          </a:prstGeom>
          <a:noFill/>
        </p:spPr>
        <p:txBody>
          <a:bodyPr wrap="none">
            <a:spAutoFit/>
          </a:bodyPr>
          <a:lstStyle/>
          <a:p>
            <a:r>
              <a:rPr sz="1000" i="1" dirty="0">
                <a:solidFill>
                  <a:srgbClr val="5A626C"/>
                </a:solidFill>
              </a:rPr>
              <a:t>Huawei WhatsApp/Genie </a:t>
            </a:r>
            <a:r>
              <a:rPr lang="en-US" sz="1000" i="1" dirty="0">
                <a:solidFill>
                  <a:srgbClr val="5A626C"/>
                </a:solidFill>
              </a:rPr>
              <a:t>artifact</a:t>
            </a:r>
            <a:r>
              <a:rPr sz="1000" i="1" dirty="0">
                <a:solidFill>
                  <a:srgbClr val="5A626C"/>
                </a:solidFill>
              </a:rPr>
              <a:t> (Top-up conversation) strongest communication evidence.</a:t>
            </a:r>
          </a:p>
        </p:txBody>
      </p:sp>
      <p:sp>
        <p:nvSpPr>
          <p:cNvPr id="9" name="Rounded Rectangle 8"/>
          <p:cNvSpPr/>
          <p:nvPr/>
        </p:nvSpPr>
        <p:spPr>
          <a:xfrm>
            <a:off x="7662672" y="914400"/>
            <a:ext cx="4069080" cy="5091764"/>
          </a:xfrm>
          <a:prstGeom prst="roundRect">
            <a:avLst>
              <a:gd name="adj" fmla="val 3657"/>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936992" y="1143000"/>
            <a:ext cx="3566160" cy="365760"/>
          </a:xfrm>
          <a:prstGeom prst="rect">
            <a:avLst/>
          </a:prstGeom>
          <a:noFill/>
        </p:spPr>
        <p:txBody>
          <a:bodyPr wrap="square" anchor="t">
            <a:spAutoFit/>
          </a:bodyPr>
          <a:lstStyle/>
          <a:p>
            <a:pPr algn="l"/>
            <a:r>
              <a:rPr sz="2200" b="1">
                <a:solidFill>
                  <a:srgbClr val="102B49"/>
                </a:solidFill>
              </a:rPr>
              <a:t>Why it matters</a:t>
            </a:r>
          </a:p>
        </p:txBody>
      </p:sp>
      <p:sp>
        <p:nvSpPr>
          <p:cNvPr id="11" name="TextBox 10"/>
          <p:cNvSpPr txBox="1"/>
          <p:nvPr/>
        </p:nvSpPr>
        <p:spPr>
          <a:xfrm>
            <a:off x="7748337" y="1572768"/>
            <a:ext cx="3859730" cy="4062651"/>
          </a:xfrm>
          <a:prstGeom prst="rect">
            <a:avLst/>
          </a:prstGeom>
          <a:noFill/>
        </p:spPr>
        <p:txBody>
          <a:bodyPr wrap="square" lIns="50800" rIns="25400">
            <a:spAutoFit/>
          </a:bodyPr>
          <a:lstStyle/>
          <a:p>
            <a:pPr marL="285750" lvl="0" indent="-285750">
              <a:buFont typeface="Arial" panose="020B0604020202020204" pitchFamily="34" charset="0"/>
              <a:buChar char="•"/>
            </a:pPr>
            <a:r>
              <a:rPr lang="en-US" sz="1600" dirty="0"/>
              <a:t>Had direct contact with Joe in a sensitive matter.</a:t>
            </a:r>
          </a:p>
          <a:p>
            <a:pPr lvl="0"/>
            <a:endParaRPr lang="en-US" sz="1600" dirty="0"/>
          </a:p>
          <a:p>
            <a:pPr marL="285750" lvl="0" indent="-285750">
              <a:buFont typeface="Arial" panose="020B0604020202020204" pitchFamily="34" charset="0"/>
              <a:buChar char="•"/>
            </a:pPr>
            <a:r>
              <a:rPr lang="en-US" sz="1600" dirty="0"/>
              <a:t>Contains language about internal access to high level company information for a future buyer.</a:t>
            </a:r>
          </a:p>
          <a:p>
            <a:pPr lvl="0"/>
            <a:endParaRPr lang="en-US" sz="1600" dirty="0"/>
          </a:p>
          <a:p>
            <a:pPr marL="285750" lvl="0" indent="-285750">
              <a:buFont typeface="Arial" panose="020B0604020202020204" pitchFamily="34" charset="0"/>
              <a:buChar char="•"/>
            </a:pPr>
            <a:r>
              <a:rPr lang="en-US" sz="1600" dirty="0"/>
              <a:t>It offers the best justification for deeming Joe as an intermediary and Emma is a main insider suspect.</a:t>
            </a:r>
          </a:p>
          <a:p>
            <a:pPr lvl="0"/>
            <a:endParaRPr lang="en-US" sz="1600" dirty="0"/>
          </a:p>
          <a:p>
            <a:pPr marL="285750" lvl="0" indent="-285750">
              <a:buFont typeface="Arial" panose="020B0604020202020204" pitchFamily="34" charset="0"/>
              <a:buChar char="•"/>
            </a:pPr>
            <a:r>
              <a:rPr lang="en-US" sz="1600" dirty="0"/>
              <a:t>This artifact increases in potency when linked to other contemporaneous messages, document examination and timeline evidence.</a:t>
            </a:r>
          </a:p>
          <a:p>
            <a:endParaRPr lang="en-US" dirty="0"/>
          </a:p>
        </p:txBody>
      </p:sp>
      <p:sp>
        <p:nvSpPr>
          <p:cNvPr id="12" name="Rectangle 11"/>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4" name="TextBox 13"/>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44758"/>
            <a:ext cx="5110758" cy="523220"/>
          </a:xfrm>
          <a:prstGeom prst="rect">
            <a:avLst/>
          </a:prstGeom>
          <a:noFill/>
        </p:spPr>
        <p:txBody>
          <a:bodyPr wrap="none">
            <a:spAutoFit/>
          </a:bodyPr>
          <a:lstStyle/>
          <a:p>
            <a:r>
              <a:rPr sz="2800" b="1" dirty="0">
                <a:solidFill>
                  <a:srgbClr val="FFFFFF"/>
                </a:solidFill>
              </a:rPr>
              <a:t>Key Evidence</a:t>
            </a:r>
            <a:r>
              <a:rPr lang="en-US" sz="2800" b="1" dirty="0">
                <a:solidFill>
                  <a:srgbClr val="FFFFFF"/>
                </a:solidFill>
              </a:rPr>
              <a:t>:</a:t>
            </a:r>
            <a:r>
              <a:rPr sz="2800" b="1" dirty="0">
                <a:solidFill>
                  <a:srgbClr val="FFFFFF"/>
                </a:solidFill>
              </a:rPr>
              <a:t> </a:t>
            </a:r>
            <a:r>
              <a:rPr sz="2400" b="1" dirty="0">
                <a:solidFill>
                  <a:srgbClr val="FFFFFF"/>
                </a:solidFill>
              </a:rPr>
              <a:t>Ongoing Coordination</a:t>
            </a:r>
            <a:endParaRPr sz="2800" b="1" dirty="0">
              <a:solidFill>
                <a:srgbClr val="FFFFFF"/>
              </a:solidFill>
            </a:endParaRP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dirty="0">
                <a:solidFill>
                  <a:srgbClr val="FFFFFF"/>
                </a:solidFill>
              </a:rPr>
              <a:t>Communication Evidence</a:t>
            </a:r>
          </a:p>
        </p:txBody>
      </p:sp>
      <p:sp>
        <p:nvSpPr>
          <p:cNvPr id="5" name="Rounded Rectangle 4"/>
          <p:cNvSpPr/>
          <p:nvPr/>
        </p:nvSpPr>
        <p:spPr>
          <a:xfrm>
            <a:off x="438912" y="914400"/>
            <a:ext cx="6720840" cy="5257800"/>
          </a:xfrm>
          <a:prstGeom prst="roundRect">
            <a:avLst>
              <a:gd name="adj" fmla="val 1838"/>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p:cNvPicPr>
            <a:picLocks noChangeAspect="1"/>
          </p:cNvPicPr>
          <p:nvPr/>
        </p:nvPicPr>
        <p:blipFill>
          <a:blip r:embed="rId2"/>
          <a:srcRect/>
          <a:stretch/>
        </p:blipFill>
        <p:spPr>
          <a:xfrm>
            <a:off x="487680" y="1321417"/>
            <a:ext cx="6553200" cy="3767108"/>
          </a:xfrm>
          <a:prstGeom prst="rect">
            <a:avLst/>
          </a:prstGeom>
        </p:spPr>
      </p:pic>
      <p:sp>
        <p:nvSpPr>
          <p:cNvPr id="7" name="Rectangle 6"/>
          <p:cNvSpPr/>
          <p:nvPr/>
        </p:nvSpPr>
        <p:spPr>
          <a:xfrm>
            <a:off x="487680" y="1170432"/>
            <a:ext cx="6553200" cy="406908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7315200" y="914400"/>
            <a:ext cx="4389120" cy="5257800"/>
          </a:xfrm>
          <a:prstGeom prst="roundRect">
            <a:avLst>
              <a:gd name="adj" fmla="val 2851"/>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589520" y="1133856"/>
            <a:ext cx="3840480" cy="430887"/>
          </a:xfrm>
          <a:prstGeom prst="rect">
            <a:avLst/>
          </a:prstGeom>
          <a:noFill/>
        </p:spPr>
        <p:txBody>
          <a:bodyPr wrap="square" anchor="t">
            <a:spAutoFit/>
          </a:bodyPr>
          <a:lstStyle/>
          <a:p>
            <a:pPr algn="ctr"/>
            <a:r>
              <a:rPr sz="2200" b="1" dirty="0">
                <a:solidFill>
                  <a:srgbClr val="102B49"/>
                </a:solidFill>
              </a:rPr>
              <a:t>Analytical significance</a:t>
            </a:r>
          </a:p>
        </p:txBody>
      </p:sp>
      <p:grpSp>
        <p:nvGrpSpPr>
          <p:cNvPr id="21" name="Group 20">
            <a:extLst>
              <a:ext uri="{FF2B5EF4-FFF2-40B4-BE49-F238E27FC236}">
                <a16:creationId xmlns:a16="http://schemas.microsoft.com/office/drawing/2014/main" id="{6F2CF55C-514B-AB85-C90A-8D55EF4D7B72}"/>
              </a:ext>
            </a:extLst>
          </p:cNvPr>
          <p:cNvGrpSpPr/>
          <p:nvPr/>
        </p:nvGrpSpPr>
        <p:grpSpPr>
          <a:xfrm>
            <a:off x="7543800" y="1916390"/>
            <a:ext cx="3703320" cy="530352"/>
            <a:chOff x="7543800" y="1627632"/>
            <a:chExt cx="3703320" cy="530352"/>
          </a:xfrm>
        </p:grpSpPr>
        <p:sp>
          <p:nvSpPr>
            <p:cNvPr id="11" name="Rounded Rectangle 10"/>
            <p:cNvSpPr/>
            <p:nvPr/>
          </p:nvSpPr>
          <p:spPr>
            <a:xfrm>
              <a:off x="7543800" y="1627632"/>
              <a:ext cx="3703320" cy="530352"/>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7726679" y="1737360"/>
              <a:ext cx="3337560" cy="201168"/>
            </a:xfrm>
            <a:prstGeom prst="rect">
              <a:avLst/>
            </a:prstGeom>
            <a:noFill/>
          </p:spPr>
          <p:txBody>
            <a:bodyPr wrap="square" anchor="t">
              <a:spAutoFit/>
            </a:bodyPr>
            <a:lstStyle/>
            <a:p>
              <a:pPr algn="l"/>
              <a:r>
                <a:rPr sz="1400" b="1" dirty="0">
                  <a:solidFill>
                    <a:srgbClr val="007EA7"/>
                  </a:solidFill>
                </a:rPr>
                <a:t>"Local part stays as planned"</a:t>
              </a:r>
            </a:p>
          </p:txBody>
        </p:sp>
      </p:grpSp>
      <p:grpSp>
        <p:nvGrpSpPr>
          <p:cNvPr id="22" name="Group 21">
            <a:extLst>
              <a:ext uri="{FF2B5EF4-FFF2-40B4-BE49-F238E27FC236}">
                <a16:creationId xmlns:a16="http://schemas.microsoft.com/office/drawing/2014/main" id="{D8274AEC-ED02-A505-F2AE-47944007C944}"/>
              </a:ext>
            </a:extLst>
          </p:cNvPr>
          <p:cNvGrpSpPr/>
          <p:nvPr/>
        </p:nvGrpSpPr>
        <p:grpSpPr>
          <a:xfrm>
            <a:off x="7543800" y="2745124"/>
            <a:ext cx="3703320" cy="530352"/>
            <a:chOff x="7543800" y="2340864"/>
            <a:chExt cx="3703320" cy="530352"/>
          </a:xfrm>
        </p:grpSpPr>
        <p:sp>
          <p:nvSpPr>
            <p:cNvPr id="13" name="Rounded Rectangle 12"/>
            <p:cNvSpPr/>
            <p:nvPr/>
          </p:nvSpPr>
          <p:spPr>
            <a:xfrm>
              <a:off x="7543800" y="2340864"/>
              <a:ext cx="3703320" cy="530352"/>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7726679" y="2450592"/>
              <a:ext cx="3337560" cy="201168"/>
            </a:xfrm>
            <a:prstGeom prst="rect">
              <a:avLst/>
            </a:prstGeom>
            <a:noFill/>
          </p:spPr>
          <p:txBody>
            <a:bodyPr wrap="square" anchor="t">
              <a:spAutoFit/>
            </a:bodyPr>
            <a:lstStyle/>
            <a:p>
              <a:pPr algn="l"/>
              <a:r>
                <a:rPr sz="1400" b="1" dirty="0">
                  <a:solidFill>
                    <a:srgbClr val="007EA7"/>
                  </a:solidFill>
                </a:rPr>
                <a:t>"We can push harder"</a:t>
              </a:r>
            </a:p>
          </p:txBody>
        </p:sp>
      </p:grpSp>
      <p:grpSp>
        <p:nvGrpSpPr>
          <p:cNvPr id="23" name="Group 22">
            <a:extLst>
              <a:ext uri="{FF2B5EF4-FFF2-40B4-BE49-F238E27FC236}">
                <a16:creationId xmlns:a16="http://schemas.microsoft.com/office/drawing/2014/main" id="{403DADA5-3885-3291-C381-B55DEDEEC638}"/>
              </a:ext>
            </a:extLst>
          </p:cNvPr>
          <p:cNvGrpSpPr/>
          <p:nvPr/>
        </p:nvGrpSpPr>
        <p:grpSpPr>
          <a:xfrm>
            <a:off x="7543800" y="3631612"/>
            <a:ext cx="3703320" cy="530352"/>
            <a:chOff x="7543800" y="3054096"/>
            <a:chExt cx="3703320" cy="530352"/>
          </a:xfrm>
        </p:grpSpPr>
        <p:sp>
          <p:nvSpPr>
            <p:cNvPr id="15" name="Rounded Rectangle 14"/>
            <p:cNvSpPr/>
            <p:nvPr/>
          </p:nvSpPr>
          <p:spPr>
            <a:xfrm>
              <a:off x="7543800" y="3054096"/>
              <a:ext cx="3703320" cy="530352"/>
            </a:xfrm>
            <a:prstGeom prst="roundRect">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7726679" y="3163824"/>
              <a:ext cx="3337560" cy="201168"/>
            </a:xfrm>
            <a:prstGeom prst="rect">
              <a:avLst/>
            </a:prstGeom>
            <a:noFill/>
          </p:spPr>
          <p:txBody>
            <a:bodyPr wrap="square" anchor="t">
              <a:spAutoFit/>
            </a:bodyPr>
            <a:lstStyle/>
            <a:p>
              <a:pPr algn="l"/>
              <a:r>
                <a:rPr sz="1400" b="1" dirty="0">
                  <a:solidFill>
                    <a:srgbClr val="007EA7"/>
                  </a:solidFill>
                </a:rPr>
                <a:t>"I have others waiting"</a:t>
              </a:r>
            </a:p>
          </p:txBody>
        </p:sp>
      </p:grpSp>
      <p:sp>
        <p:nvSpPr>
          <p:cNvPr id="18" name="Rectangle 17"/>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20" name="TextBox 19"/>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18288"/>
            <a:ext cx="8046720" cy="320040"/>
          </a:xfrm>
          <a:prstGeom prst="rect">
            <a:avLst/>
          </a:prstGeom>
          <a:noFill/>
        </p:spPr>
        <p:txBody>
          <a:bodyPr wrap="none">
            <a:spAutoFit/>
          </a:bodyPr>
          <a:lstStyle/>
          <a:p>
            <a:r>
              <a:rPr sz="2800" b="1" dirty="0">
                <a:solidFill>
                  <a:srgbClr val="FFFFFF"/>
                </a:solidFill>
              </a:rPr>
              <a:t>Timeline Reconstruction and Correlation</a:t>
            </a:r>
          </a:p>
        </p:txBody>
      </p:sp>
      <p:sp>
        <p:nvSpPr>
          <p:cNvPr id="5" name="Rounded Rectangle 4"/>
          <p:cNvSpPr/>
          <p:nvPr/>
        </p:nvSpPr>
        <p:spPr>
          <a:xfrm>
            <a:off x="411480" y="914400"/>
            <a:ext cx="5303520" cy="5257800"/>
          </a:xfrm>
          <a:prstGeom prst="roundRect">
            <a:avLst>
              <a:gd name="adj" fmla="val 5363"/>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676656" y="1078992"/>
            <a:ext cx="4754880" cy="320040"/>
          </a:xfrm>
          <a:prstGeom prst="rect">
            <a:avLst/>
          </a:prstGeom>
          <a:noFill/>
        </p:spPr>
        <p:txBody>
          <a:bodyPr wrap="square" anchor="t">
            <a:spAutoFit/>
          </a:bodyPr>
          <a:lstStyle/>
          <a:p>
            <a:pPr algn="l"/>
            <a:r>
              <a:rPr sz="2200" b="1">
                <a:solidFill>
                  <a:srgbClr val="102B49"/>
                </a:solidFill>
              </a:rPr>
              <a:t>Timeline highlights</a:t>
            </a:r>
          </a:p>
        </p:txBody>
      </p:sp>
      <p:sp>
        <p:nvSpPr>
          <p:cNvPr id="7" name="Rectangle 6"/>
          <p:cNvSpPr/>
          <p:nvPr/>
        </p:nvSpPr>
        <p:spPr>
          <a:xfrm>
            <a:off x="960120" y="1892808"/>
            <a:ext cx="137160" cy="457200"/>
          </a:xfrm>
          <a:prstGeom prst="rect">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841248" y="1691640"/>
            <a:ext cx="384048" cy="384048"/>
          </a:xfrm>
          <a:prstGeom prst="ellipse">
            <a:avLst/>
          </a:prstGeom>
          <a:solidFill>
            <a:srgbClr val="007EA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417320" y="1673352"/>
            <a:ext cx="1280160" cy="201168"/>
          </a:xfrm>
          <a:prstGeom prst="rect">
            <a:avLst/>
          </a:prstGeom>
          <a:noFill/>
        </p:spPr>
        <p:txBody>
          <a:bodyPr wrap="square" anchor="t">
            <a:spAutoFit/>
          </a:bodyPr>
          <a:lstStyle/>
          <a:p>
            <a:pPr algn="l"/>
            <a:r>
              <a:rPr sz="1300" b="1">
                <a:solidFill>
                  <a:srgbClr val="102B49"/>
                </a:solidFill>
              </a:rPr>
              <a:t>31/01/2025 10:23</a:t>
            </a:r>
          </a:p>
        </p:txBody>
      </p:sp>
      <p:sp>
        <p:nvSpPr>
          <p:cNvPr id="10" name="TextBox 9"/>
          <p:cNvSpPr txBox="1"/>
          <p:nvPr/>
        </p:nvSpPr>
        <p:spPr>
          <a:xfrm>
            <a:off x="2743200" y="1673352"/>
            <a:ext cx="2286000" cy="384048"/>
          </a:xfrm>
          <a:prstGeom prst="rect">
            <a:avLst/>
          </a:prstGeom>
          <a:noFill/>
        </p:spPr>
        <p:txBody>
          <a:bodyPr wrap="square" anchor="t">
            <a:spAutoFit/>
          </a:bodyPr>
          <a:lstStyle/>
          <a:p>
            <a:pPr algn="l"/>
            <a:r>
              <a:rPr sz="1300" b="0">
                <a:solidFill>
                  <a:srgbClr val="242B33"/>
                </a:solidFill>
              </a:rPr>
              <a:t>Top-up messages begin</a:t>
            </a:r>
          </a:p>
        </p:txBody>
      </p:sp>
      <p:sp>
        <p:nvSpPr>
          <p:cNvPr id="11" name="Rectangle 10"/>
          <p:cNvSpPr/>
          <p:nvPr/>
        </p:nvSpPr>
        <p:spPr>
          <a:xfrm>
            <a:off x="960120" y="2715768"/>
            <a:ext cx="137160" cy="457200"/>
          </a:xfrm>
          <a:prstGeom prst="rect">
            <a:avLst/>
          </a:prstGeom>
          <a:solidFill>
            <a:srgbClr val="215E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841248" y="2514600"/>
            <a:ext cx="384048" cy="384048"/>
          </a:xfrm>
          <a:prstGeom prst="ellipse">
            <a:avLst/>
          </a:prstGeom>
          <a:solidFill>
            <a:srgbClr val="215E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417320" y="2496312"/>
            <a:ext cx="1280160" cy="201168"/>
          </a:xfrm>
          <a:prstGeom prst="rect">
            <a:avLst/>
          </a:prstGeom>
          <a:noFill/>
        </p:spPr>
        <p:txBody>
          <a:bodyPr wrap="square" anchor="t">
            <a:spAutoFit/>
          </a:bodyPr>
          <a:lstStyle/>
          <a:p>
            <a:pPr algn="l"/>
            <a:r>
              <a:rPr sz="1300" b="1">
                <a:solidFill>
                  <a:srgbClr val="102B49"/>
                </a:solidFill>
              </a:rPr>
              <a:t>31/01/2025 10:24</a:t>
            </a:r>
          </a:p>
        </p:txBody>
      </p:sp>
      <p:sp>
        <p:nvSpPr>
          <p:cNvPr id="14" name="TextBox 13"/>
          <p:cNvSpPr txBox="1"/>
          <p:nvPr/>
        </p:nvSpPr>
        <p:spPr>
          <a:xfrm>
            <a:off x="2743200" y="2496312"/>
            <a:ext cx="2286000" cy="384048"/>
          </a:xfrm>
          <a:prstGeom prst="rect">
            <a:avLst/>
          </a:prstGeom>
          <a:noFill/>
        </p:spPr>
        <p:txBody>
          <a:bodyPr wrap="square" anchor="t">
            <a:spAutoFit/>
          </a:bodyPr>
          <a:lstStyle/>
          <a:p>
            <a:pPr algn="l"/>
            <a:r>
              <a:rPr sz="1300" b="0">
                <a:solidFill>
                  <a:srgbClr val="242B33"/>
                </a:solidFill>
              </a:rPr>
              <a:t>Pressure / onward-party language</a:t>
            </a:r>
          </a:p>
        </p:txBody>
      </p:sp>
      <p:sp>
        <p:nvSpPr>
          <p:cNvPr id="15" name="Rectangle 14"/>
          <p:cNvSpPr/>
          <p:nvPr/>
        </p:nvSpPr>
        <p:spPr>
          <a:xfrm>
            <a:off x="960120" y="3538728"/>
            <a:ext cx="137160" cy="457200"/>
          </a:xfrm>
          <a:prstGeom prst="rect">
            <a:avLst/>
          </a:prstGeom>
          <a:solidFill>
            <a:srgbClr val="FFA72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841248" y="3337560"/>
            <a:ext cx="384048" cy="384048"/>
          </a:xfrm>
          <a:prstGeom prst="ellipse">
            <a:avLst/>
          </a:prstGeom>
          <a:solidFill>
            <a:srgbClr val="FFA72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1417320" y="3319272"/>
            <a:ext cx="1280160" cy="201168"/>
          </a:xfrm>
          <a:prstGeom prst="rect">
            <a:avLst/>
          </a:prstGeom>
          <a:noFill/>
        </p:spPr>
        <p:txBody>
          <a:bodyPr wrap="square" anchor="t">
            <a:spAutoFit/>
          </a:bodyPr>
          <a:lstStyle/>
          <a:p>
            <a:pPr algn="l"/>
            <a:r>
              <a:rPr sz="1300" b="1">
                <a:solidFill>
                  <a:srgbClr val="102B49"/>
                </a:solidFill>
              </a:rPr>
              <a:t>Case period</a:t>
            </a:r>
          </a:p>
        </p:txBody>
      </p:sp>
      <p:sp>
        <p:nvSpPr>
          <p:cNvPr id="18" name="TextBox 17"/>
          <p:cNvSpPr txBox="1"/>
          <p:nvPr/>
        </p:nvSpPr>
        <p:spPr>
          <a:xfrm>
            <a:off x="2743200" y="3319272"/>
            <a:ext cx="2286000" cy="384048"/>
          </a:xfrm>
          <a:prstGeom prst="rect">
            <a:avLst/>
          </a:prstGeom>
          <a:noFill/>
        </p:spPr>
        <p:txBody>
          <a:bodyPr wrap="square" anchor="t">
            <a:spAutoFit/>
          </a:bodyPr>
          <a:lstStyle/>
          <a:p>
            <a:pPr algn="l"/>
            <a:r>
              <a:rPr sz="1300" b="0">
                <a:solidFill>
                  <a:srgbClr val="242B33"/>
                </a:solidFill>
              </a:rPr>
              <a:t>Document/source artefacts reviewed</a:t>
            </a:r>
          </a:p>
        </p:txBody>
      </p:sp>
      <p:sp>
        <p:nvSpPr>
          <p:cNvPr id="19" name="Rectangle 18"/>
          <p:cNvSpPr/>
          <p:nvPr/>
        </p:nvSpPr>
        <p:spPr>
          <a:xfrm>
            <a:off x="960120" y="4361688"/>
            <a:ext cx="137160" cy="457200"/>
          </a:xfrm>
          <a:prstGeom prst="rect">
            <a:avLst/>
          </a:prstGeom>
          <a:solidFill>
            <a:srgbClr val="2E7D3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Oval 19"/>
          <p:cNvSpPr/>
          <p:nvPr/>
        </p:nvSpPr>
        <p:spPr>
          <a:xfrm>
            <a:off x="841248" y="4160520"/>
            <a:ext cx="384048" cy="384048"/>
          </a:xfrm>
          <a:prstGeom prst="ellipse">
            <a:avLst/>
          </a:prstGeom>
          <a:solidFill>
            <a:srgbClr val="2E7D3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1417320" y="4142232"/>
            <a:ext cx="1280160" cy="201168"/>
          </a:xfrm>
          <a:prstGeom prst="rect">
            <a:avLst/>
          </a:prstGeom>
          <a:noFill/>
        </p:spPr>
        <p:txBody>
          <a:bodyPr wrap="square" anchor="t">
            <a:spAutoFit/>
          </a:bodyPr>
          <a:lstStyle/>
          <a:p>
            <a:pPr algn="l"/>
            <a:r>
              <a:rPr sz="1300" b="1">
                <a:solidFill>
                  <a:srgbClr val="102B49"/>
                </a:solidFill>
              </a:rPr>
              <a:t>24/03/2026</a:t>
            </a:r>
          </a:p>
        </p:txBody>
      </p:sp>
      <p:sp>
        <p:nvSpPr>
          <p:cNvPr id="22" name="TextBox 21"/>
          <p:cNvSpPr txBox="1"/>
          <p:nvPr/>
        </p:nvSpPr>
        <p:spPr>
          <a:xfrm>
            <a:off x="2743200" y="4142232"/>
            <a:ext cx="2286000" cy="384048"/>
          </a:xfrm>
          <a:prstGeom prst="rect">
            <a:avLst/>
          </a:prstGeom>
          <a:noFill/>
        </p:spPr>
        <p:txBody>
          <a:bodyPr wrap="square" anchor="t">
            <a:spAutoFit/>
          </a:bodyPr>
          <a:lstStyle/>
          <a:p>
            <a:pPr algn="l"/>
            <a:r>
              <a:rPr sz="1300" b="0">
                <a:solidFill>
                  <a:srgbClr val="242B33"/>
                </a:solidFill>
              </a:rPr>
              <a:t>Extraction and hash verification documented</a:t>
            </a:r>
          </a:p>
        </p:txBody>
      </p:sp>
      <p:sp>
        <p:nvSpPr>
          <p:cNvPr id="24" name="Rounded Rectangle 23"/>
          <p:cNvSpPr/>
          <p:nvPr/>
        </p:nvSpPr>
        <p:spPr>
          <a:xfrm>
            <a:off x="5989320" y="914400"/>
            <a:ext cx="5760720" cy="5257800"/>
          </a:xfrm>
          <a:prstGeom prst="roundRect">
            <a:avLst>
              <a:gd name="adj" fmla="val 2754"/>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5" name="Picture 24" descr="rId42.png"/>
          <p:cNvPicPr>
            <a:picLocks noChangeAspect="1"/>
          </p:cNvPicPr>
          <p:nvPr/>
        </p:nvPicPr>
        <p:blipFill>
          <a:blip r:embed="rId2"/>
          <a:stretch>
            <a:fillRect/>
          </a:stretch>
        </p:blipFill>
        <p:spPr>
          <a:xfrm>
            <a:off x="6190488" y="1399032"/>
            <a:ext cx="5370576" cy="3547872"/>
          </a:xfrm>
          <a:prstGeom prst="rect">
            <a:avLst/>
          </a:prstGeom>
        </p:spPr>
      </p:pic>
      <p:sp>
        <p:nvSpPr>
          <p:cNvPr id="26" name="Rectangle 25"/>
          <p:cNvSpPr/>
          <p:nvPr/>
        </p:nvSpPr>
        <p:spPr>
          <a:xfrm>
            <a:off x="6144768" y="1243584"/>
            <a:ext cx="5446322" cy="384048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Rectangle 27"/>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30" name="TextBox 29"/>
          <p:cNvSpPr txBox="1"/>
          <p:nvPr/>
        </p:nvSpPr>
        <p:spPr>
          <a:xfrm>
            <a:off x="11591090" y="6583680"/>
            <a:ext cx="250390" cy="246221"/>
          </a:xfrm>
          <a:prstGeom prst="rect">
            <a:avLst/>
          </a:prstGeom>
          <a:noFill/>
        </p:spPr>
        <p:txBody>
          <a:bodyPr wrap="none">
            <a:spAutoFit/>
          </a:bodyPr>
          <a:lstStyle/>
          <a:p>
            <a:pPr algn="r"/>
            <a:r>
              <a:rPr lang="en-US" sz="1000" b="1" dirty="0">
                <a:solidFill>
                  <a:srgbClr val="FFFFFF"/>
                </a:solidFill>
              </a:rPr>
              <a:t>7</a:t>
            </a:r>
            <a:endParaRPr sz="1000" b="1" dirty="0">
              <a:solidFill>
                <a:srgbClr val="FFFF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25508"/>
            <a:ext cx="5615640" cy="523220"/>
          </a:xfrm>
          <a:prstGeom prst="rect">
            <a:avLst/>
          </a:prstGeom>
          <a:noFill/>
        </p:spPr>
        <p:txBody>
          <a:bodyPr wrap="none">
            <a:spAutoFit/>
          </a:bodyPr>
          <a:lstStyle/>
          <a:p>
            <a:r>
              <a:rPr sz="2800" b="1" dirty="0">
                <a:solidFill>
                  <a:srgbClr val="FFFFFF"/>
                </a:solidFill>
              </a:rPr>
              <a:t>Supporting Communication Art</a:t>
            </a:r>
            <a:r>
              <a:rPr lang="en-US" sz="2800" b="1" dirty="0">
                <a:solidFill>
                  <a:srgbClr val="FFFFFF"/>
                </a:solidFill>
              </a:rPr>
              <a:t>i</a:t>
            </a:r>
            <a:r>
              <a:rPr sz="2800" b="1" dirty="0">
                <a:solidFill>
                  <a:srgbClr val="FFFFFF"/>
                </a:solidFill>
              </a:rPr>
              <a:t>facts</a:t>
            </a: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dirty="0">
                <a:solidFill>
                  <a:srgbClr val="FFFFFF"/>
                </a:solidFill>
              </a:rPr>
              <a:t>Contacts, Calls and E</a:t>
            </a:r>
            <a:r>
              <a:rPr lang="en-US" sz="1100" dirty="0">
                <a:solidFill>
                  <a:srgbClr val="FFFFFF"/>
                </a:solidFill>
              </a:rPr>
              <a:t>m</a:t>
            </a:r>
            <a:r>
              <a:rPr sz="1100" dirty="0">
                <a:solidFill>
                  <a:srgbClr val="FFFFFF"/>
                </a:solidFill>
              </a:rPr>
              <a:t>ail</a:t>
            </a:r>
          </a:p>
        </p:txBody>
      </p:sp>
      <p:grpSp>
        <p:nvGrpSpPr>
          <p:cNvPr id="26" name="Group 25">
            <a:extLst>
              <a:ext uri="{FF2B5EF4-FFF2-40B4-BE49-F238E27FC236}">
                <a16:creationId xmlns:a16="http://schemas.microsoft.com/office/drawing/2014/main" id="{A6CD6CBA-BE61-E6B8-198B-BB6EB99A6960}"/>
              </a:ext>
            </a:extLst>
          </p:cNvPr>
          <p:cNvGrpSpPr/>
          <p:nvPr/>
        </p:nvGrpSpPr>
        <p:grpSpPr>
          <a:xfrm>
            <a:off x="190004" y="960120"/>
            <a:ext cx="3853656" cy="4251960"/>
            <a:chOff x="411480" y="960120"/>
            <a:chExt cx="3246120" cy="4251960"/>
          </a:xfrm>
        </p:grpSpPr>
        <p:sp>
          <p:nvSpPr>
            <p:cNvPr id="5" name="Rounded Rectangle 4"/>
            <p:cNvSpPr/>
            <p:nvPr/>
          </p:nvSpPr>
          <p:spPr>
            <a:xfrm>
              <a:off x="411480" y="960120"/>
              <a:ext cx="3246120" cy="4251960"/>
            </a:xfrm>
            <a:prstGeom prst="roundRect">
              <a:avLst>
                <a:gd name="adj" fmla="val 3917"/>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48640" y="1078992"/>
              <a:ext cx="2834640" cy="256032"/>
            </a:xfrm>
            <a:prstGeom prst="rect">
              <a:avLst/>
            </a:prstGeom>
            <a:noFill/>
          </p:spPr>
          <p:txBody>
            <a:bodyPr wrap="square" anchor="t">
              <a:spAutoFit/>
            </a:bodyPr>
            <a:lstStyle/>
            <a:p>
              <a:pPr algn="l"/>
              <a:r>
                <a:rPr sz="1800" b="1">
                  <a:solidFill>
                    <a:srgbClr val="102B49"/>
                  </a:solidFill>
                </a:rPr>
                <a:t>Contact context</a:t>
              </a:r>
            </a:p>
          </p:txBody>
        </p:sp>
        <p:pic>
          <p:nvPicPr>
            <p:cNvPr id="7" name="Picture 6" descr="rId48.png"/>
            <p:cNvPicPr>
              <a:picLocks noChangeAspect="1"/>
            </p:cNvPicPr>
            <p:nvPr/>
          </p:nvPicPr>
          <p:blipFill>
            <a:blip r:embed="rId2"/>
            <a:stretch>
              <a:fillRect/>
            </a:stretch>
          </p:blipFill>
          <p:spPr>
            <a:xfrm>
              <a:off x="548640" y="1746505"/>
              <a:ext cx="2971800" cy="1837942"/>
            </a:xfrm>
            <a:prstGeom prst="rect">
              <a:avLst/>
            </a:prstGeom>
          </p:spPr>
        </p:pic>
        <p:sp>
          <p:nvSpPr>
            <p:cNvPr id="8" name="Rectangle 7"/>
            <p:cNvSpPr/>
            <p:nvPr/>
          </p:nvSpPr>
          <p:spPr>
            <a:xfrm>
              <a:off x="548640" y="1417320"/>
              <a:ext cx="2971800" cy="246888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76072" y="4069080"/>
              <a:ext cx="2788920" cy="461665"/>
            </a:xfrm>
            <a:prstGeom prst="rect">
              <a:avLst/>
            </a:prstGeom>
            <a:noFill/>
          </p:spPr>
          <p:txBody>
            <a:bodyPr wrap="square" anchor="t">
              <a:spAutoFit/>
            </a:bodyPr>
            <a:lstStyle/>
            <a:p>
              <a:pPr algn="ctr"/>
              <a:r>
                <a:rPr lang="en-US" sz="1200" dirty="0"/>
                <a:t>Enables attribution by connecting the thread to Joe Marsh and relevant communication context.</a:t>
              </a:r>
            </a:p>
          </p:txBody>
        </p:sp>
      </p:grpSp>
      <p:sp>
        <p:nvSpPr>
          <p:cNvPr id="10" name="Rounded Rectangle 9"/>
          <p:cNvSpPr/>
          <p:nvPr/>
        </p:nvSpPr>
        <p:spPr>
          <a:xfrm>
            <a:off x="4159179" y="960120"/>
            <a:ext cx="3912570" cy="4251960"/>
          </a:xfrm>
          <a:prstGeom prst="roundRect">
            <a:avLst>
              <a:gd name="adj" fmla="val 1545"/>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11" name="TextBox 10"/>
          <p:cNvSpPr txBox="1"/>
          <p:nvPr/>
        </p:nvSpPr>
        <p:spPr>
          <a:xfrm>
            <a:off x="4324499" y="1078992"/>
            <a:ext cx="3416610" cy="256032"/>
          </a:xfrm>
          <a:prstGeom prst="rect">
            <a:avLst/>
          </a:prstGeom>
          <a:noFill/>
        </p:spPr>
        <p:txBody>
          <a:bodyPr wrap="square" anchor="t">
            <a:spAutoFit/>
          </a:bodyPr>
          <a:lstStyle/>
          <a:p>
            <a:pPr algn="l"/>
            <a:r>
              <a:rPr sz="1800" b="1">
                <a:solidFill>
                  <a:srgbClr val="102B49"/>
                </a:solidFill>
              </a:rPr>
              <a:t>Call-log context</a:t>
            </a:r>
          </a:p>
        </p:txBody>
      </p:sp>
      <p:pic>
        <p:nvPicPr>
          <p:cNvPr id="12" name="Picture 11" descr="rId51.png"/>
          <p:cNvPicPr>
            <a:picLocks noChangeAspect="1"/>
          </p:cNvPicPr>
          <p:nvPr/>
        </p:nvPicPr>
        <p:blipFill>
          <a:blip r:embed="rId3"/>
          <a:stretch>
            <a:fillRect/>
          </a:stretch>
        </p:blipFill>
        <p:spPr>
          <a:xfrm>
            <a:off x="4324499" y="1700784"/>
            <a:ext cx="3581930" cy="1883663"/>
          </a:xfrm>
          <a:prstGeom prst="rect">
            <a:avLst/>
          </a:prstGeom>
        </p:spPr>
      </p:pic>
      <p:sp>
        <p:nvSpPr>
          <p:cNvPr id="13" name="Rectangle 12"/>
          <p:cNvSpPr/>
          <p:nvPr/>
        </p:nvSpPr>
        <p:spPr>
          <a:xfrm>
            <a:off x="4324499" y="1417320"/>
            <a:ext cx="3581930" cy="246888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357563" y="4069080"/>
            <a:ext cx="3361504" cy="646331"/>
          </a:xfrm>
          <a:prstGeom prst="rect">
            <a:avLst/>
          </a:prstGeom>
          <a:noFill/>
        </p:spPr>
        <p:txBody>
          <a:bodyPr wrap="square" anchor="t">
            <a:spAutoFit/>
          </a:bodyPr>
          <a:lstStyle/>
          <a:p>
            <a:pPr algn="ctr"/>
            <a:r>
              <a:rPr lang="en-US" sz="1200" dirty="0"/>
              <a:t>Good to correlate contact pattern against messaging and file activity windows that may be odd/suspicious.</a:t>
            </a:r>
          </a:p>
        </p:txBody>
      </p:sp>
      <p:sp>
        <p:nvSpPr>
          <p:cNvPr id="15" name="Rounded Rectangle 14"/>
          <p:cNvSpPr/>
          <p:nvPr/>
        </p:nvSpPr>
        <p:spPr>
          <a:xfrm>
            <a:off x="8187268" y="960120"/>
            <a:ext cx="3814728" cy="4251960"/>
          </a:xfrm>
          <a:prstGeom prst="roundRect">
            <a:avLst>
              <a:gd name="adj" fmla="val 1841"/>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336918" y="1078992"/>
            <a:ext cx="3092738" cy="256032"/>
          </a:xfrm>
          <a:prstGeom prst="rect">
            <a:avLst/>
          </a:prstGeom>
          <a:noFill/>
        </p:spPr>
        <p:txBody>
          <a:bodyPr wrap="square" anchor="t">
            <a:spAutoFit/>
          </a:bodyPr>
          <a:lstStyle/>
          <a:p>
            <a:pPr algn="l"/>
            <a:r>
              <a:rPr sz="1800" b="1">
                <a:solidFill>
                  <a:srgbClr val="102B49"/>
                </a:solidFill>
              </a:rPr>
              <a:t>Email context</a:t>
            </a:r>
          </a:p>
        </p:txBody>
      </p:sp>
      <p:pic>
        <p:nvPicPr>
          <p:cNvPr id="17" name="Picture 16" descr="rId55.png"/>
          <p:cNvPicPr>
            <a:picLocks noChangeAspect="1"/>
          </p:cNvPicPr>
          <p:nvPr/>
        </p:nvPicPr>
        <p:blipFill>
          <a:blip r:embed="rId4"/>
          <a:stretch>
            <a:fillRect/>
          </a:stretch>
        </p:blipFill>
        <p:spPr>
          <a:xfrm>
            <a:off x="8336917" y="1700784"/>
            <a:ext cx="3549560" cy="1883663"/>
          </a:xfrm>
          <a:prstGeom prst="rect">
            <a:avLst/>
          </a:prstGeom>
        </p:spPr>
      </p:pic>
      <p:sp>
        <p:nvSpPr>
          <p:cNvPr id="18" name="Rectangle 17"/>
          <p:cNvSpPr/>
          <p:nvPr/>
        </p:nvSpPr>
        <p:spPr>
          <a:xfrm>
            <a:off x="8326416" y="1417320"/>
            <a:ext cx="3560061" cy="246888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366846" y="4069080"/>
            <a:ext cx="3347099" cy="461665"/>
          </a:xfrm>
          <a:prstGeom prst="rect">
            <a:avLst/>
          </a:prstGeom>
          <a:noFill/>
        </p:spPr>
        <p:txBody>
          <a:bodyPr wrap="square" anchor="t">
            <a:spAutoFit/>
          </a:bodyPr>
          <a:lstStyle/>
          <a:p>
            <a:pPr algn="ctr"/>
            <a:r>
              <a:rPr lang="en-US" sz="1200" dirty="0"/>
              <a:t>If patent, payment, NexGen or transfer content is visible directly support channel only.</a:t>
            </a:r>
          </a:p>
        </p:txBody>
      </p:sp>
      <p:sp>
        <p:nvSpPr>
          <p:cNvPr id="21" name="Rectangle 20"/>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23" name="TextBox 22"/>
          <p:cNvSpPr txBox="1"/>
          <p:nvPr/>
        </p:nvSpPr>
        <p:spPr>
          <a:xfrm>
            <a:off x="11591090" y="6583680"/>
            <a:ext cx="250390" cy="246221"/>
          </a:xfrm>
          <a:prstGeom prst="rect">
            <a:avLst/>
          </a:prstGeom>
          <a:noFill/>
        </p:spPr>
        <p:txBody>
          <a:bodyPr wrap="none">
            <a:spAutoFit/>
          </a:bodyPr>
          <a:lstStyle/>
          <a:p>
            <a:pPr algn="r"/>
            <a:r>
              <a:rPr lang="en-US" sz="1000" b="1" dirty="0">
                <a:solidFill>
                  <a:srgbClr val="FFFFFF"/>
                </a:solidFill>
              </a:rPr>
              <a:t>8</a:t>
            </a:r>
            <a:endParaRPr sz="1000" b="1" dirty="0">
              <a:solidFill>
                <a:srgbClr val="FFFF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38743"/>
            <a:ext cx="8046720" cy="320040"/>
          </a:xfrm>
          <a:prstGeom prst="rect">
            <a:avLst/>
          </a:prstGeom>
          <a:noFill/>
        </p:spPr>
        <p:txBody>
          <a:bodyPr wrap="none">
            <a:spAutoFit/>
          </a:bodyPr>
          <a:lstStyle/>
          <a:p>
            <a:r>
              <a:rPr sz="2800" b="1" dirty="0">
                <a:solidFill>
                  <a:srgbClr val="FFFFFF"/>
                </a:solidFill>
              </a:rPr>
              <a:t>File and Source Analysis</a:t>
            </a: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dirty="0">
                <a:solidFill>
                  <a:srgbClr val="FFFFFF"/>
                </a:solidFill>
              </a:rPr>
              <a:t>Document Evidence</a:t>
            </a:r>
          </a:p>
        </p:txBody>
      </p:sp>
      <p:grpSp>
        <p:nvGrpSpPr>
          <p:cNvPr id="17" name="Group 16">
            <a:extLst>
              <a:ext uri="{FF2B5EF4-FFF2-40B4-BE49-F238E27FC236}">
                <a16:creationId xmlns:a16="http://schemas.microsoft.com/office/drawing/2014/main" id="{E74AB4C8-89D9-A5B6-2449-8E66E5DF36DD}"/>
              </a:ext>
            </a:extLst>
          </p:cNvPr>
          <p:cNvGrpSpPr/>
          <p:nvPr/>
        </p:nvGrpSpPr>
        <p:grpSpPr>
          <a:xfrm>
            <a:off x="115503" y="774835"/>
            <a:ext cx="6180804" cy="5397365"/>
            <a:chOff x="411480" y="914400"/>
            <a:chExt cx="5715000" cy="5257800"/>
          </a:xfrm>
        </p:grpSpPr>
        <p:sp>
          <p:nvSpPr>
            <p:cNvPr id="5" name="Rounded Rectangle 4"/>
            <p:cNvSpPr/>
            <p:nvPr/>
          </p:nvSpPr>
          <p:spPr>
            <a:xfrm>
              <a:off x="411480" y="914400"/>
              <a:ext cx="5715000" cy="5257800"/>
            </a:xfrm>
            <a:prstGeom prst="roundRect">
              <a:avLst>
                <a:gd name="adj" fmla="val 1656"/>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descr="rId33.png"/>
            <p:cNvPicPr>
              <a:picLocks noChangeAspect="1"/>
            </p:cNvPicPr>
            <p:nvPr/>
          </p:nvPicPr>
          <p:blipFill>
            <a:blip r:embed="rId2"/>
            <a:stretch>
              <a:fillRect/>
            </a:stretch>
          </p:blipFill>
          <p:spPr>
            <a:xfrm>
              <a:off x="621792" y="1465117"/>
              <a:ext cx="5321808" cy="2995076"/>
            </a:xfrm>
            <a:prstGeom prst="rect">
              <a:avLst/>
            </a:prstGeom>
          </p:spPr>
        </p:pic>
        <p:sp>
          <p:nvSpPr>
            <p:cNvPr id="7" name="Rectangle 6"/>
            <p:cNvSpPr/>
            <p:nvPr/>
          </p:nvSpPr>
          <p:spPr>
            <a:xfrm>
              <a:off x="600603" y="1225296"/>
              <a:ext cx="5342998" cy="3474720"/>
            </a:xfrm>
            <a:prstGeom prst="rect">
              <a:avLst/>
            </a:prstGeom>
            <a:no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pSp>
      <p:grpSp>
        <p:nvGrpSpPr>
          <p:cNvPr id="18" name="Group 17">
            <a:extLst>
              <a:ext uri="{FF2B5EF4-FFF2-40B4-BE49-F238E27FC236}">
                <a16:creationId xmlns:a16="http://schemas.microsoft.com/office/drawing/2014/main" id="{7E3A9635-74EE-EE23-3800-A6CF3C0E2E98}"/>
              </a:ext>
            </a:extLst>
          </p:cNvPr>
          <p:cNvGrpSpPr/>
          <p:nvPr/>
        </p:nvGrpSpPr>
        <p:grpSpPr>
          <a:xfrm>
            <a:off x="6415008" y="774835"/>
            <a:ext cx="5316744" cy="5397365"/>
            <a:chOff x="6355080" y="774835"/>
            <a:chExt cx="5376672" cy="5397365"/>
          </a:xfrm>
        </p:grpSpPr>
        <p:sp>
          <p:nvSpPr>
            <p:cNvPr id="9" name="Rounded Rectangle 8"/>
            <p:cNvSpPr/>
            <p:nvPr/>
          </p:nvSpPr>
          <p:spPr>
            <a:xfrm>
              <a:off x="6355080" y="774835"/>
              <a:ext cx="5376672" cy="5397365"/>
            </a:xfrm>
            <a:prstGeom prst="roundRect">
              <a:avLst>
                <a:gd name="adj" fmla="val 1656"/>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629400" y="1115568"/>
              <a:ext cx="4754880" cy="430887"/>
            </a:xfrm>
            <a:prstGeom prst="rect">
              <a:avLst/>
            </a:prstGeom>
            <a:noFill/>
          </p:spPr>
          <p:txBody>
            <a:bodyPr wrap="square" anchor="t">
              <a:spAutoFit/>
            </a:bodyPr>
            <a:lstStyle/>
            <a:p>
              <a:pPr algn="ctr"/>
              <a:r>
                <a:rPr sz="2200" b="1" dirty="0">
                  <a:solidFill>
                    <a:srgbClr val="102B49"/>
                  </a:solidFill>
                </a:rPr>
                <a:t>Key points</a:t>
              </a:r>
            </a:p>
          </p:txBody>
        </p:sp>
        <p:sp>
          <p:nvSpPr>
            <p:cNvPr id="11" name="TextBox 10"/>
            <p:cNvSpPr txBox="1"/>
            <p:nvPr/>
          </p:nvSpPr>
          <p:spPr>
            <a:xfrm>
              <a:off x="6493690" y="1649768"/>
              <a:ext cx="5137490" cy="2292935"/>
            </a:xfrm>
            <a:prstGeom prst="rect">
              <a:avLst/>
            </a:prstGeom>
            <a:noFill/>
          </p:spPr>
          <p:txBody>
            <a:bodyPr wrap="square" lIns="50800" rIns="25400">
              <a:spAutoFit/>
            </a:bodyPr>
            <a:lstStyle/>
            <a:p>
              <a:pPr marL="285750" indent="-285750">
                <a:spcAft>
                  <a:spcPts val="600"/>
                </a:spcAft>
                <a:buFont typeface="Wingdings" panose="05000000000000000000" pitchFamily="2" charset="2"/>
                <a:buChar char="Ø"/>
                <a:defRPr sz="1600">
                  <a:solidFill>
                    <a:srgbClr val="242B33"/>
                  </a:solidFill>
                </a:defRPr>
              </a:pPr>
              <a:r>
                <a:rPr lang="en-US" dirty="0"/>
                <a:t>The availability of file analysis was critical to the case, given allegations involving confidential patent material.</a:t>
              </a:r>
            </a:p>
            <a:p>
              <a:pPr marL="285750" indent="-285750">
                <a:spcAft>
                  <a:spcPts val="600"/>
                </a:spcAft>
                <a:buFont typeface="Wingdings" panose="05000000000000000000" pitchFamily="2" charset="2"/>
                <a:buChar char="Ø"/>
                <a:defRPr sz="1600">
                  <a:solidFill>
                    <a:srgbClr val="242B33"/>
                  </a:solidFill>
                </a:defRPr>
              </a:pPr>
              <a:r>
                <a:rPr lang="en-US" dirty="0"/>
                <a:t>We can see from both the document and source artifacts that evidence concerning files was reviewed in Cellebrite.</a:t>
              </a:r>
            </a:p>
            <a:p>
              <a:pPr marL="285750" indent="-285750">
                <a:spcAft>
                  <a:spcPts val="600"/>
                </a:spcAft>
                <a:buFont typeface="Wingdings" panose="05000000000000000000" pitchFamily="2" charset="2"/>
                <a:buChar char="Ø"/>
                <a:defRPr sz="1600">
                  <a:solidFill>
                    <a:srgbClr val="242B33"/>
                  </a:solidFill>
                </a:defRPr>
              </a:pPr>
              <a:r>
                <a:rPr lang="en-US" dirty="0"/>
                <a:t>Still, the sources are not a definitive indication that such an entire file transfer or sale took place. </a:t>
              </a:r>
            </a:p>
            <a:p>
              <a:pPr marL="285750" indent="-285750">
                <a:spcAft>
                  <a:spcPts val="600"/>
                </a:spcAft>
                <a:buFont typeface="Wingdings" panose="05000000000000000000" pitchFamily="2" charset="2"/>
                <a:buChar char="Ø"/>
                <a:defRPr sz="1600">
                  <a:solidFill>
                    <a:srgbClr val="242B33"/>
                  </a:solidFill>
                </a:defRPr>
              </a:pPr>
              <a:r>
                <a:rPr lang="en-US" dirty="0"/>
                <a:t>So, the conclusion must remain balanced.</a:t>
              </a:r>
              <a:endParaRPr dirty="0"/>
            </a:p>
          </p:txBody>
        </p:sp>
      </p:grpSp>
      <p:sp>
        <p:nvSpPr>
          <p:cNvPr id="14" name="Rectangle 13"/>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6" name="TextBox 15"/>
          <p:cNvSpPr txBox="1"/>
          <p:nvPr/>
        </p:nvSpPr>
        <p:spPr>
          <a:xfrm>
            <a:off x="11591090" y="6583680"/>
            <a:ext cx="250390" cy="246221"/>
          </a:xfrm>
          <a:prstGeom prst="rect">
            <a:avLst/>
          </a:prstGeom>
          <a:noFill/>
        </p:spPr>
        <p:txBody>
          <a:bodyPr wrap="none">
            <a:spAutoFit/>
          </a:bodyPr>
          <a:lstStyle/>
          <a:p>
            <a:pPr algn="r"/>
            <a:r>
              <a:rPr lang="en-US" sz="1000" b="1" dirty="0">
                <a:solidFill>
                  <a:srgbClr val="FFFFFF"/>
                </a:solidFill>
              </a:rPr>
              <a:t>9</a:t>
            </a:r>
            <a:endParaRPr sz="1000" b="1" dirty="0">
              <a:solidFill>
                <a:srgbClr val="FFFF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42353"/>
            <a:ext cx="8046720" cy="320040"/>
          </a:xfrm>
          <a:prstGeom prst="rect">
            <a:avLst/>
          </a:prstGeom>
          <a:noFill/>
        </p:spPr>
        <p:txBody>
          <a:bodyPr wrap="none">
            <a:spAutoFit/>
          </a:bodyPr>
          <a:lstStyle/>
          <a:p>
            <a:r>
              <a:rPr sz="2800" b="1" dirty="0">
                <a:solidFill>
                  <a:srgbClr val="FFFFFF"/>
                </a:solidFill>
              </a:rPr>
              <a:t>Suspect Role Assessment</a:t>
            </a: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dirty="0">
                <a:solidFill>
                  <a:srgbClr val="FFFFFF"/>
                </a:solidFill>
              </a:rPr>
              <a:t>Evaluation</a:t>
            </a:r>
          </a:p>
        </p:txBody>
      </p:sp>
      <p:sp>
        <p:nvSpPr>
          <p:cNvPr id="5" name="Rounded Rectangle 4"/>
          <p:cNvSpPr/>
          <p:nvPr/>
        </p:nvSpPr>
        <p:spPr>
          <a:xfrm>
            <a:off x="545432" y="914400"/>
            <a:ext cx="6367912" cy="3905361"/>
          </a:xfrm>
          <a:prstGeom prst="roundRect">
            <a:avLst>
              <a:gd name="adj" fmla="val 878"/>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685800" y="1010655"/>
            <a:ext cx="5943600" cy="430887"/>
          </a:xfrm>
          <a:prstGeom prst="rect">
            <a:avLst/>
          </a:prstGeom>
          <a:noFill/>
        </p:spPr>
        <p:txBody>
          <a:bodyPr wrap="square" anchor="t">
            <a:spAutoFit/>
          </a:bodyPr>
          <a:lstStyle/>
          <a:p>
            <a:pPr algn="ctr"/>
            <a:r>
              <a:rPr sz="2200" b="1" dirty="0">
                <a:solidFill>
                  <a:srgbClr val="102B49"/>
                </a:solidFill>
              </a:rPr>
              <a:t>Role assessment matrix</a:t>
            </a:r>
          </a:p>
        </p:txBody>
      </p:sp>
      <p:graphicFrame>
        <p:nvGraphicFramePr>
          <p:cNvPr id="7" name="Table 6"/>
          <p:cNvGraphicFramePr>
            <a:graphicFrameLocks noGrp="1"/>
          </p:cNvGraphicFramePr>
          <p:nvPr>
            <p:extLst>
              <p:ext uri="{D42A27DB-BD31-4B8C-83A1-F6EECF244321}">
                <p14:modId xmlns:p14="http://schemas.microsoft.com/office/powerpoint/2010/main" val="305004291"/>
              </p:ext>
            </p:extLst>
          </p:nvPr>
        </p:nvGraphicFramePr>
        <p:xfrm>
          <a:off x="658368" y="1572768"/>
          <a:ext cx="6217920" cy="3022092"/>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2194560">
                  <a:extLst>
                    <a:ext uri="{9D8B030D-6E8A-4147-A177-3AD203B41FA5}">
                      <a16:colId xmlns:a16="http://schemas.microsoft.com/office/drawing/2014/main" val="20001"/>
                    </a:ext>
                  </a:extLst>
                </a:gridCol>
                <a:gridCol w="2651760">
                  <a:extLst>
                    <a:ext uri="{9D8B030D-6E8A-4147-A177-3AD203B41FA5}">
                      <a16:colId xmlns:a16="http://schemas.microsoft.com/office/drawing/2014/main" val="20002"/>
                    </a:ext>
                  </a:extLst>
                </a:gridCol>
              </a:tblGrid>
              <a:tr h="461772">
                <a:tc>
                  <a:txBody>
                    <a:bodyPr/>
                    <a:lstStyle/>
                    <a:p>
                      <a:pPr algn="ctr"/>
                      <a:r>
                        <a:rPr sz="1600" b="1" dirty="0">
                          <a:solidFill>
                            <a:srgbClr val="FFFFFF"/>
                          </a:solidFill>
                        </a:rPr>
                        <a:t>Person</a:t>
                      </a:r>
                    </a:p>
                  </a:txBody>
                  <a:tcPr>
                    <a:solidFill>
                      <a:srgbClr val="102B49"/>
                    </a:solidFill>
                  </a:tcPr>
                </a:tc>
                <a:tc>
                  <a:txBody>
                    <a:bodyPr/>
                    <a:lstStyle/>
                    <a:p>
                      <a:pPr algn="ctr"/>
                      <a:r>
                        <a:rPr sz="1600" b="1">
                          <a:solidFill>
                            <a:srgbClr val="FFFFFF"/>
                          </a:solidFill>
                        </a:rPr>
                        <a:t>Likely Role</a:t>
                      </a:r>
                    </a:p>
                  </a:txBody>
                  <a:tcPr>
                    <a:solidFill>
                      <a:srgbClr val="102B49"/>
                    </a:solidFill>
                  </a:tcPr>
                </a:tc>
                <a:tc>
                  <a:txBody>
                    <a:bodyPr/>
                    <a:lstStyle/>
                    <a:p>
                      <a:pPr algn="ctr"/>
                      <a:r>
                        <a:rPr sz="1600" b="1" dirty="0">
                          <a:solidFill>
                            <a:srgbClr val="FFFFFF"/>
                          </a:solidFill>
                        </a:rPr>
                        <a:t>Support Level</a:t>
                      </a:r>
                    </a:p>
                  </a:txBody>
                  <a:tcPr>
                    <a:solidFill>
                      <a:srgbClr val="102B49"/>
                    </a:solidFill>
                  </a:tcPr>
                </a:tc>
                <a:extLst>
                  <a:ext uri="{0D108BD9-81ED-4DB2-BD59-A6C34878D82A}">
                    <a16:rowId xmlns:a16="http://schemas.microsoft.com/office/drawing/2014/main" val="10000"/>
                  </a:ext>
                </a:extLst>
              </a:tr>
              <a:tr h="640080">
                <a:tc>
                  <a:txBody>
                    <a:bodyPr/>
                    <a:lstStyle/>
                    <a:p>
                      <a:r>
                        <a:rPr sz="1300">
                          <a:solidFill>
                            <a:srgbClr val="242B33"/>
                          </a:solidFill>
                        </a:rPr>
                        <a:t>Emma</a:t>
                      </a:r>
                    </a:p>
                  </a:txBody>
                  <a:tcPr>
                    <a:solidFill>
                      <a:srgbClr val="FFFFFF"/>
                    </a:solidFill>
                  </a:tcPr>
                </a:tc>
                <a:tc>
                  <a:txBody>
                    <a:bodyPr/>
                    <a:lstStyle/>
                    <a:p>
                      <a:r>
                        <a:rPr sz="1300">
                          <a:solidFill>
                            <a:srgbClr val="242B33"/>
                          </a:solidFill>
                        </a:rPr>
                        <a:t>Primary insider suspect</a:t>
                      </a:r>
                    </a:p>
                  </a:txBody>
                  <a:tcPr>
                    <a:solidFill>
                      <a:srgbClr val="FFFFFF"/>
                    </a:solidFill>
                  </a:tcPr>
                </a:tc>
                <a:tc>
                  <a:txBody>
                    <a:bodyPr/>
                    <a:lstStyle/>
                    <a:p>
                      <a:r>
                        <a:rPr sz="1300">
                          <a:solidFill>
                            <a:srgbClr val="242B33"/>
                          </a:solidFill>
                        </a:rPr>
                        <a:t>Supported</a:t>
                      </a:r>
                    </a:p>
                  </a:txBody>
                  <a:tcPr>
                    <a:solidFill>
                      <a:srgbClr val="FFFFFF"/>
                    </a:solidFill>
                  </a:tcPr>
                </a:tc>
                <a:extLst>
                  <a:ext uri="{0D108BD9-81ED-4DB2-BD59-A6C34878D82A}">
                    <a16:rowId xmlns:a16="http://schemas.microsoft.com/office/drawing/2014/main" val="10001"/>
                  </a:ext>
                </a:extLst>
              </a:tr>
              <a:tr h="640080">
                <a:tc>
                  <a:txBody>
                    <a:bodyPr/>
                    <a:lstStyle/>
                    <a:p>
                      <a:r>
                        <a:rPr sz="1300">
                          <a:solidFill>
                            <a:srgbClr val="242B33"/>
                          </a:solidFill>
                        </a:rPr>
                        <a:t>Joe</a:t>
                      </a:r>
                    </a:p>
                  </a:txBody>
                  <a:tcPr>
                    <a:solidFill>
                      <a:srgbClr val="F4F7FA"/>
                    </a:solidFill>
                  </a:tcPr>
                </a:tc>
                <a:tc>
                  <a:txBody>
                    <a:bodyPr/>
                    <a:lstStyle/>
                    <a:p>
                      <a:r>
                        <a:rPr sz="1300">
                          <a:solidFill>
                            <a:srgbClr val="242B33"/>
                          </a:solidFill>
                        </a:rPr>
                        <a:t>Intermediary / bridge</a:t>
                      </a:r>
                    </a:p>
                  </a:txBody>
                  <a:tcPr>
                    <a:solidFill>
                      <a:srgbClr val="F4F7FA"/>
                    </a:solidFill>
                  </a:tcPr>
                </a:tc>
                <a:tc>
                  <a:txBody>
                    <a:bodyPr/>
                    <a:lstStyle/>
                    <a:p>
                      <a:r>
                        <a:rPr sz="1300">
                          <a:solidFill>
                            <a:srgbClr val="242B33"/>
                          </a:solidFill>
                        </a:rPr>
                        <a:t>Partially supported</a:t>
                      </a:r>
                    </a:p>
                  </a:txBody>
                  <a:tcPr>
                    <a:solidFill>
                      <a:srgbClr val="F4F7FA"/>
                    </a:solidFill>
                  </a:tcPr>
                </a:tc>
                <a:extLst>
                  <a:ext uri="{0D108BD9-81ED-4DB2-BD59-A6C34878D82A}">
                    <a16:rowId xmlns:a16="http://schemas.microsoft.com/office/drawing/2014/main" val="10002"/>
                  </a:ext>
                </a:extLst>
              </a:tr>
              <a:tr h="640080">
                <a:tc>
                  <a:txBody>
                    <a:bodyPr/>
                    <a:lstStyle/>
                    <a:p>
                      <a:r>
                        <a:rPr sz="1300">
                          <a:solidFill>
                            <a:srgbClr val="242B33"/>
                          </a:solidFill>
                        </a:rPr>
                        <a:t>Norman</a:t>
                      </a:r>
                    </a:p>
                  </a:txBody>
                  <a:tcPr>
                    <a:solidFill>
                      <a:srgbClr val="FFFFFF"/>
                    </a:solidFill>
                  </a:tcPr>
                </a:tc>
                <a:tc>
                  <a:txBody>
                    <a:bodyPr/>
                    <a:lstStyle/>
                    <a:p>
                      <a:r>
                        <a:rPr sz="1300">
                          <a:solidFill>
                            <a:srgbClr val="242B33"/>
                          </a:solidFill>
                        </a:rPr>
                        <a:t>Suspected buyer</a:t>
                      </a:r>
                    </a:p>
                  </a:txBody>
                  <a:tcPr>
                    <a:solidFill>
                      <a:srgbClr val="FFFFFF"/>
                    </a:solidFill>
                  </a:tcPr>
                </a:tc>
                <a:tc>
                  <a:txBody>
                    <a:bodyPr/>
                    <a:lstStyle/>
                    <a:p>
                      <a:r>
                        <a:rPr sz="1300">
                          <a:solidFill>
                            <a:srgbClr val="242B33"/>
                          </a:solidFill>
                        </a:rPr>
                        <a:t>Requires corroboration</a:t>
                      </a:r>
                    </a:p>
                  </a:txBody>
                  <a:tcPr>
                    <a:solidFill>
                      <a:srgbClr val="FFFFFF"/>
                    </a:solidFill>
                  </a:tcPr>
                </a:tc>
                <a:extLst>
                  <a:ext uri="{0D108BD9-81ED-4DB2-BD59-A6C34878D82A}">
                    <a16:rowId xmlns:a16="http://schemas.microsoft.com/office/drawing/2014/main" val="10003"/>
                  </a:ext>
                </a:extLst>
              </a:tr>
              <a:tr h="640080">
                <a:tc>
                  <a:txBody>
                    <a:bodyPr/>
                    <a:lstStyle/>
                    <a:p>
                      <a:r>
                        <a:rPr sz="1300">
                          <a:solidFill>
                            <a:srgbClr val="242B33"/>
                          </a:solidFill>
                        </a:rPr>
                        <a:t>Vanessa</a:t>
                      </a:r>
                    </a:p>
                  </a:txBody>
                  <a:tcPr>
                    <a:solidFill>
                      <a:srgbClr val="F4F7FA"/>
                    </a:solidFill>
                  </a:tcPr>
                </a:tc>
                <a:tc>
                  <a:txBody>
                    <a:bodyPr/>
                    <a:lstStyle/>
                    <a:p>
                      <a:r>
                        <a:rPr sz="1300">
                          <a:solidFill>
                            <a:srgbClr val="242B33"/>
                          </a:solidFill>
                        </a:rPr>
                        <a:t>Relevant external contact</a:t>
                      </a:r>
                    </a:p>
                  </a:txBody>
                  <a:tcPr>
                    <a:solidFill>
                      <a:srgbClr val="F4F7FA"/>
                    </a:solidFill>
                  </a:tcPr>
                </a:tc>
                <a:tc>
                  <a:txBody>
                    <a:bodyPr/>
                    <a:lstStyle/>
                    <a:p>
                      <a:r>
                        <a:rPr sz="1300" dirty="0">
                          <a:solidFill>
                            <a:srgbClr val="242B33"/>
                          </a:solidFill>
                        </a:rPr>
                        <a:t>Requires corroboration</a:t>
                      </a:r>
                    </a:p>
                  </a:txBody>
                  <a:tcPr>
                    <a:solidFill>
                      <a:srgbClr val="F4F7FA"/>
                    </a:solidFill>
                  </a:tcPr>
                </a:tc>
                <a:extLst>
                  <a:ext uri="{0D108BD9-81ED-4DB2-BD59-A6C34878D82A}">
                    <a16:rowId xmlns:a16="http://schemas.microsoft.com/office/drawing/2014/main" val="10004"/>
                  </a:ext>
                </a:extLst>
              </a:tr>
            </a:tbl>
          </a:graphicData>
        </a:graphic>
      </p:graphicFrame>
      <p:sp>
        <p:nvSpPr>
          <p:cNvPr id="8" name="TextBox 7"/>
          <p:cNvSpPr txBox="1"/>
          <p:nvPr/>
        </p:nvSpPr>
        <p:spPr>
          <a:xfrm>
            <a:off x="519761" y="5224981"/>
            <a:ext cx="11230279" cy="646331"/>
          </a:xfrm>
          <a:prstGeom prst="rect">
            <a:avLst/>
          </a:prstGeom>
          <a:noFill/>
        </p:spPr>
        <p:txBody>
          <a:bodyPr wrap="square" anchor="t">
            <a:spAutoFit/>
          </a:bodyPr>
          <a:lstStyle/>
          <a:p>
            <a:pPr algn="just"/>
            <a:r>
              <a:rPr sz="1200" b="0" dirty="0">
                <a:solidFill>
                  <a:srgbClr val="242B33"/>
                </a:solidFill>
              </a:rPr>
              <a:t>Interpretation: </a:t>
            </a:r>
            <a:r>
              <a:rPr lang="en-US" sz="1200" dirty="0"/>
              <a:t>The reviewed communication artifacts to which Emma and Joe are most strongly associated. Norman and Vanessa are still considered people of interest, but there remains a gap in evidence directly linking them to the transfer or negotiation.</a:t>
            </a:r>
          </a:p>
          <a:p>
            <a:pPr algn="just"/>
            <a:endParaRPr sz="1200" b="0" dirty="0">
              <a:solidFill>
                <a:srgbClr val="242B33"/>
              </a:solidFill>
            </a:endParaRPr>
          </a:p>
        </p:txBody>
      </p:sp>
      <p:sp>
        <p:nvSpPr>
          <p:cNvPr id="9" name="Rounded Rectangle 8"/>
          <p:cNvSpPr/>
          <p:nvPr/>
        </p:nvSpPr>
        <p:spPr>
          <a:xfrm>
            <a:off x="7016817" y="914400"/>
            <a:ext cx="4733223" cy="3905361"/>
          </a:xfrm>
          <a:prstGeom prst="roundRect">
            <a:avLst>
              <a:gd name="adj" fmla="val 2285"/>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88352" y="1039529"/>
            <a:ext cx="4114800" cy="430887"/>
          </a:xfrm>
          <a:prstGeom prst="rect">
            <a:avLst/>
          </a:prstGeom>
          <a:noFill/>
        </p:spPr>
        <p:txBody>
          <a:bodyPr wrap="square" anchor="t">
            <a:spAutoFit/>
          </a:bodyPr>
          <a:lstStyle/>
          <a:p>
            <a:pPr algn="ctr"/>
            <a:r>
              <a:rPr sz="2200" b="1" dirty="0">
                <a:solidFill>
                  <a:srgbClr val="102B49"/>
                </a:solidFill>
              </a:rPr>
              <a:t>Most probative </a:t>
            </a:r>
            <a:r>
              <a:rPr lang="en-US" sz="2200" b="1" dirty="0">
                <a:solidFill>
                  <a:srgbClr val="102B49"/>
                </a:solidFill>
              </a:rPr>
              <a:t>artifact</a:t>
            </a:r>
            <a:r>
              <a:rPr sz="2200" b="1" dirty="0">
                <a:solidFill>
                  <a:srgbClr val="102B49"/>
                </a:solidFill>
              </a:rPr>
              <a:t>s</a:t>
            </a:r>
          </a:p>
        </p:txBody>
      </p:sp>
      <p:sp>
        <p:nvSpPr>
          <p:cNvPr id="11" name="TextBox 10"/>
          <p:cNvSpPr txBox="1"/>
          <p:nvPr/>
        </p:nvSpPr>
        <p:spPr>
          <a:xfrm>
            <a:off x="7228573" y="1600200"/>
            <a:ext cx="4417995" cy="3046988"/>
          </a:xfrm>
          <a:prstGeom prst="rect">
            <a:avLst/>
          </a:prstGeom>
          <a:noFill/>
        </p:spPr>
        <p:txBody>
          <a:bodyPr wrap="square" lIns="50800" rIns="25400">
            <a:spAutoFit/>
          </a:bodyPr>
          <a:lstStyle/>
          <a:p>
            <a:pPr marL="285750" indent="-285750">
              <a:buFont typeface="Wingdings" panose="05000000000000000000" pitchFamily="2" charset="2"/>
              <a:buChar char="ü"/>
            </a:pPr>
            <a:r>
              <a:rPr lang="en-US" sz="1600" dirty="0"/>
              <a:t>Direct Joe in the spectroscopy of a top-up conversation</a:t>
            </a:r>
          </a:p>
          <a:p>
            <a:pPr marL="285750" indent="-285750">
              <a:buFont typeface="Wingdings" panose="05000000000000000000" pitchFamily="2" charset="2"/>
              <a:buChar char="ü"/>
            </a:pPr>
            <a:endParaRPr lang="en-US" sz="1600" dirty="0"/>
          </a:p>
          <a:p>
            <a:pPr marL="285750" indent="-285750">
              <a:buFont typeface="Wingdings" panose="05000000000000000000" pitchFamily="2" charset="2"/>
              <a:buChar char="ü"/>
            </a:pPr>
            <a:r>
              <a:rPr lang="en-US" sz="1600" dirty="0"/>
              <a:t>Subsequent messages regarding Top-ups showing both planning and pressure</a:t>
            </a:r>
          </a:p>
          <a:p>
            <a:endParaRPr lang="en-US" sz="1600" dirty="0"/>
          </a:p>
          <a:p>
            <a:pPr marL="285750" indent="-285750">
              <a:buFont typeface="Wingdings" panose="05000000000000000000" pitchFamily="2" charset="2"/>
              <a:buChar char="ü"/>
            </a:pPr>
            <a:r>
              <a:rPr lang="en-US" sz="1600" dirty="0"/>
              <a:t>Contact context linking Joe Marsh</a:t>
            </a:r>
          </a:p>
          <a:p>
            <a:endParaRPr lang="en-US" sz="1600" dirty="0"/>
          </a:p>
          <a:p>
            <a:pPr marL="285750" indent="-285750">
              <a:buFont typeface="Wingdings" panose="05000000000000000000" pitchFamily="2" charset="2"/>
              <a:buChar char="ü"/>
            </a:pPr>
            <a:r>
              <a:rPr lang="en-US" sz="1600" dirty="0"/>
              <a:t>An integrity artifacts for a defensible workflow</a:t>
            </a:r>
          </a:p>
          <a:p>
            <a:endParaRPr lang="en-US" sz="1600" dirty="0"/>
          </a:p>
          <a:p>
            <a:pPr marL="285750" indent="-285750">
              <a:buFont typeface="Wingdings" panose="05000000000000000000" pitchFamily="2" charset="2"/>
              <a:buChar char="ü"/>
            </a:pPr>
            <a:r>
              <a:rPr lang="en-US" sz="1600" dirty="0"/>
              <a:t>Check Document/source views that displays file artifacts</a:t>
            </a:r>
          </a:p>
        </p:txBody>
      </p:sp>
      <p:sp>
        <p:nvSpPr>
          <p:cNvPr id="14" name="Rectangle 13"/>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6" name="TextBox 15"/>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109728"/>
            <a:ext cx="8046720" cy="320040"/>
          </a:xfrm>
          <a:prstGeom prst="rect">
            <a:avLst/>
          </a:prstGeom>
          <a:noFill/>
        </p:spPr>
        <p:txBody>
          <a:bodyPr wrap="none">
            <a:spAutoFit/>
          </a:bodyPr>
          <a:lstStyle/>
          <a:p>
            <a:r>
              <a:rPr sz="2800" b="1">
                <a:solidFill>
                  <a:srgbClr val="FFFFFF"/>
                </a:solidFill>
              </a:rPr>
              <a:t>Key Findings and Limitations</a:t>
            </a:r>
          </a:p>
        </p:txBody>
      </p:sp>
      <p:sp>
        <p:nvSpPr>
          <p:cNvPr id="4" name="TextBox 3"/>
          <p:cNvSpPr txBox="1"/>
          <p:nvPr/>
        </p:nvSpPr>
        <p:spPr>
          <a:xfrm>
            <a:off x="8321040" y="118872"/>
            <a:ext cx="3474720" cy="256032"/>
          </a:xfrm>
          <a:prstGeom prst="rect">
            <a:avLst/>
          </a:prstGeom>
          <a:noFill/>
        </p:spPr>
        <p:txBody>
          <a:bodyPr wrap="none">
            <a:spAutoFit/>
          </a:bodyPr>
          <a:lstStyle/>
          <a:p>
            <a:pPr algn="r"/>
            <a:r>
              <a:rPr sz="1100" dirty="0">
                <a:solidFill>
                  <a:srgbClr val="FFFFFF"/>
                </a:solidFill>
              </a:rPr>
              <a:t>Balanced Evaluation</a:t>
            </a:r>
          </a:p>
        </p:txBody>
      </p:sp>
      <p:sp>
        <p:nvSpPr>
          <p:cNvPr id="5" name="Rounded Rectangle 4"/>
          <p:cNvSpPr/>
          <p:nvPr/>
        </p:nvSpPr>
        <p:spPr>
          <a:xfrm>
            <a:off x="411480" y="914400"/>
            <a:ext cx="5623560" cy="5303520"/>
          </a:xfrm>
          <a:prstGeom prst="roundRect">
            <a:avLst>
              <a:gd name="adj" fmla="val 696"/>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685800" y="1097280"/>
            <a:ext cx="5120640" cy="430887"/>
          </a:xfrm>
          <a:prstGeom prst="rect">
            <a:avLst/>
          </a:prstGeom>
          <a:noFill/>
        </p:spPr>
        <p:txBody>
          <a:bodyPr wrap="square" anchor="t">
            <a:spAutoFit/>
          </a:bodyPr>
          <a:lstStyle/>
          <a:p>
            <a:pPr algn="ctr"/>
            <a:r>
              <a:rPr sz="2200" b="1" dirty="0">
                <a:solidFill>
                  <a:srgbClr val="102B49"/>
                </a:solidFill>
              </a:rPr>
              <a:t>Key findings</a:t>
            </a:r>
          </a:p>
        </p:txBody>
      </p:sp>
      <p:sp>
        <p:nvSpPr>
          <p:cNvPr id="7" name="TextBox 6"/>
          <p:cNvSpPr txBox="1"/>
          <p:nvPr/>
        </p:nvSpPr>
        <p:spPr>
          <a:xfrm>
            <a:off x="640080" y="1919278"/>
            <a:ext cx="5120640" cy="2862322"/>
          </a:xfrm>
          <a:prstGeom prst="rect">
            <a:avLst/>
          </a:prstGeom>
          <a:noFill/>
        </p:spPr>
        <p:txBody>
          <a:bodyPr wrap="square" lIns="50800" rIns="25400">
            <a:spAutoFit/>
          </a:bodyPr>
          <a:lstStyle/>
          <a:p>
            <a:pPr marL="285750" indent="-285750">
              <a:spcAft>
                <a:spcPts val="600"/>
              </a:spcAft>
              <a:buFont typeface="Wingdings" panose="05000000000000000000" pitchFamily="2" charset="2"/>
              <a:buChar char="§"/>
              <a:defRPr sz="1600">
                <a:solidFill>
                  <a:srgbClr val="242B33"/>
                </a:solidFill>
              </a:defRPr>
            </a:pPr>
            <a:r>
              <a:rPr lang="en-US" dirty="0"/>
              <a:t>Cellebrite examination and discussion integrity artifacts provide a defaceable forensic workflow.</a:t>
            </a:r>
          </a:p>
          <a:p>
            <a:pPr marL="285750" indent="-285750">
              <a:spcAft>
                <a:spcPts val="600"/>
              </a:spcAft>
              <a:buFont typeface="Wingdings" panose="05000000000000000000" pitchFamily="2" charset="2"/>
              <a:buChar char="§"/>
              <a:defRPr sz="1600">
                <a:solidFill>
                  <a:srgbClr val="242B33"/>
                </a:solidFill>
              </a:defRPr>
            </a:pPr>
            <a:r>
              <a:rPr lang="en-US" dirty="0"/>
              <a:t>The Huawei Top-up conversation is the most incriminating evidence for unusual communication.</a:t>
            </a:r>
          </a:p>
          <a:p>
            <a:pPr marL="285750" indent="-285750">
              <a:spcAft>
                <a:spcPts val="600"/>
              </a:spcAft>
              <a:buFont typeface="Wingdings" panose="05000000000000000000" pitchFamily="2" charset="2"/>
              <a:buChar char="§"/>
              <a:defRPr sz="1600">
                <a:solidFill>
                  <a:srgbClr val="242B33"/>
                </a:solidFill>
              </a:defRPr>
            </a:pPr>
            <a:r>
              <a:rPr lang="en-US" dirty="0"/>
              <a:t>The artifacts support attempts at coordinating with Emma and Joe.</a:t>
            </a:r>
          </a:p>
          <a:p>
            <a:pPr marL="285750" indent="-285750">
              <a:spcAft>
                <a:spcPts val="600"/>
              </a:spcAft>
              <a:buFont typeface="Wingdings" panose="05000000000000000000" pitchFamily="2" charset="2"/>
              <a:buChar char="§"/>
              <a:defRPr sz="1600">
                <a:solidFill>
                  <a:srgbClr val="242B33"/>
                </a:solidFill>
              </a:defRPr>
            </a:pPr>
            <a:r>
              <a:rPr lang="en-US" dirty="0"/>
              <a:t>Supporting contacts, calls and email also help to provide context for the communication pattern.</a:t>
            </a:r>
          </a:p>
          <a:p>
            <a:pPr marL="285750" indent="-285750">
              <a:spcAft>
                <a:spcPts val="600"/>
              </a:spcAft>
              <a:buFont typeface="Wingdings" panose="05000000000000000000" pitchFamily="2" charset="2"/>
              <a:buChar char="§"/>
              <a:defRPr sz="1600">
                <a:solidFill>
                  <a:srgbClr val="242B33"/>
                </a:solidFill>
              </a:defRPr>
            </a:pPr>
            <a:r>
              <a:rPr lang="en-US" dirty="0"/>
              <a:t>Document/source views evidenced review of relevant file artifacts.</a:t>
            </a:r>
            <a:endParaRPr dirty="0"/>
          </a:p>
        </p:txBody>
      </p:sp>
      <p:sp>
        <p:nvSpPr>
          <p:cNvPr id="8" name="Rounded Rectangle 7"/>
          <p:cNvSpPr/>
          <p:nvPr/>
        </p:nvSpPr>
        <p:spPr>
          <a:xfrm>
            <a:off x="6236208" y="914400"/>
            <a:ext cx="5486400" cy="5303520"/>
          </a:xfrm>
          <a:prstGeom prst="roundRect">
            <a:avLst>
              <a:gd name="adj" fmla="val 1422"/>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510528" y="1097280"/>
            <a:ext cx="4937760" cy="430887"/>
          </a:xfrm>
          <a:prstGeom prst="rect">
            <a:avLst/>
          </a:prstGeom>
          <a:noFill/>
        </p:spPr>
        <p:txBody>
          <a:bodyPr wrap="square" anchor="t">
            <a:spAutoFit/>
          </a:bodyPr>
          <a:lstStyle/>
          <a:p>
            <a:pPr algn="ctr"/>
            <a:r>
              <a:rPr sz="2200" b="1" dirty="0">
                <a:solidFill>
                  <a:srgbClr val="102B49"/>
                </a:solidFill>
              </a:rPr>
              <a:t>Key limitations</a:t>
            </a:r>
          </a:p>
        </p:txBody>
      </p:sp>
      <p:sp>
        <p:nvSpPr>
          <p:cNvPr id="10" name="TextBox 9"/>
          <p:cNvSpPr txBox="1"/>
          <p:nvPr/>
        </p:nvSpPr>
        <p:spPr>
          <a:xfrm>
            <a:off x="6446520" y="1919276"/>
            <a:ext cx="4937760" cy="2785378"/>
          </a:xfrm>
          <a:prstGeom prst="rect">
            <a:avLst/>
          </a:prstGeom>
          <a:noFill/>
        </p:spPr>
        <p:txBody>
          <a:bodyPr wrap="square" lIns="50800" rIns="25400">
            <a:spAutoFit/>
          </a:bodyPr>
          <a:lstStyle/>
          <a:p>
            <a:pPr marL="285750" indent="-285750">
              <a:spcAft>
                <a:spcPts val="600"/>
              </a:spcAft>
              <a:buFont typeface="Wingdings" panose="05000000000000000000" pitchFamily="2" charset="2"/>
              <a:buChar char="§"/>
              <a:defRPr sz="1600">
                <a:solidFill>
                  <a:srgbClr val="242B33"/>
                </a:solidFill>
              </a:defRPr>
            </a:pPr>
            <a:r>
              <a:rPr lang="en-US" dirty="0"/>
              <a:t>QT-AI-2025 transfer event is not complete evident such that definitive file name/path.</a:t>
            </a:r>
          </a:p>
          <a:p>
            <a:pPr marL="285750" indent="-285750">
              <a:spcAft>
                <a:spcPts val="600"/>
              </a:spcAft>
              <a:buFont typeface="Wingdings" panose="05000000000000000000" pitchFamily="2" charset="2"/>
              <a:buChar char="§"/>
              <a:defRPr sz="1600">
                <a:solidFill>
                  <a:srgbClr val="242B33"/>
                </a:solidFill>
              </a:defRPr>
            </a:pPr>
            <a:r>
              <a:rPr lang="en-US" dirty="0"/>
              <a:t>The work of communication artifacts found in the selected material have no direct link between Norman and Vanessa.</a:t>
            </a:r>
          </a:p>
          <a:p>
            <a:pPr marL="285750" indent="-285750">
              <a:spcAft>
                <a:spcPts val="600"/>
              </a:spcAft>
              <a:buFont typeface="Wingdings" panose="05000000000000000000" pitchFamily="2" charset="2"/>
              <a:buChar char="§"/>
              <a:defRPr sz="1600">
                <a:solidFill>
                  <a:srgbClr val="242B33"/>
                </a:solidFill>
              </a:defRPr>
            </a:pPr>
            <a:r>
              <a:rPr lang="en-US" dirty="0"/>
              <a:t>Exaggerated interpretation of contextual artifacts as evidence of sale or receipt</a:t>
            </a:r>
          </a:p>
          <a:p>
            <a:pPr marL="285750" indent="-285750">
              <a:spcAft>
                <a:spcPts val="600"/>
              </a:spcAft>
              <a:buFont typeface="Wingdings" panose="05000000000000000000" pitchFamily="2" charset="2"/>
              <a:buChar char="§"/>
              <a:defRPr sz="1600">
                <a:solidFill>
                  <a:srgbClr val="242B33"/>
                </a:solidFill>
              </a:defRPr>
            </a:pPr>
            <a:r>
              <a:rPr lang="en-US" dirty="0"/>
              <a:t>Conclusion, and the right to delay but if you can verify through direct file-transfer or receipt evidence of a real-time connection then that is within proportional.</a:t>
            </a:r>
            <a:endParaRPr dirty="0"/>
          </a:p>
        </p:txBody>
      </p:sp>
      <p:sp>
        <p:nvSpPr>
          <p:cNvPr id="13" name="Rectangle 12"/>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5" name="TextBox 14"/>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11480" y="29718"/>
            <a:ext cx="3050130" cy="523220"/>
          </a:xfrm>
          <a:prstGeom prst="rect">
            <a:avLst/>
          </a:prstGeom>
          <a:noFill/>
        </p:spPr>
        <p:txBody>
          <a:bodyPr wrap="none">
            <a:spAutoFit/>
          </a:bodyPr>
          <a:lstStyle/>
          <a:p>
            <a:r>
              <a:rPr sz="2800" b="1" dirty="0">
                <a:solidFill>
                  <a:srgbClr val="FFFFFF"/>
                </a:solidFill>
              </a:rPr>
              <a:t>Recommendations</a:t>
            </a:r>
          </a:p>
        </p:txBody>
      </p:sp>
      <p:grpSp>
        <p:nvGrpSpPr>
          <p:cNvPr id="20" name="Group 19">
            <a:extLst>
              <a:ext uri="{FF2B5EF4-FFF2-40B4-BE49-F238E27FC236}">
                <a16:creationId xmlns:a16="http://schemas.microsoft.com/office/drawing/2014/main" id="{1E2B21E7-05C1-40B3-92C9-42743551F186}"/>
              </a:ext>
            </a:extLst>
          </p:cNvPr>
          <p:cNvGrpSpPr/>
          <p:nvPr/>
        </p:nvGrpSpPr>
        <p:grpSpPr>
          <a:xfrm>
            <a:off x="904128" y="914400"/>
            <a:ext cx="10383744" cy="5303520"/>
            <a:chOff x="411480" y="914400"/>
            <a:chExt cx="5577840" cy="5303520"/>
          </a:xfrm>
        </p:grpSpPr>
        <p:sp>
          <p:nvSpPr>
            <p:cNvPr id="5" name="Rounded Rectangle 4"/>
            <p:cNvSpPr/>
            <p:nvPr/>
          </p:nvSpPr>
          <p:spPr>
            <a:xfrm>
              <a:off x="411480" y="914400"/>
              <a:ext cx="5577840" cy="5303520"/>
            </a:xfrm>
            <a:prstGeom prst="roundRect">
              <a:avLst>
                <a:gd name="adj" fmla="val 1422"/>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96705" y="1314450"/>
              <a:ext cx="5029200" cy="430887"/>
            </a:xfrm>
            <a:prstGeom prst="rect">
              <a:avLst/>
            </a:prstGeom>
            <a:noFill/>
          </p:spPr>
          <p:txBody>
            <a:bodyPr wrap="square" anchor="t">
              <a:spAutoFit/>
            </a:bodyPr>
            <a:lstStyle/>
            <a:p>
              <a:pPr algn="ctr"/>
              <a:r>
                <a:rPr lang="en-US" sz="2200" b="1" dirty="0">
                  <a:solidFill>
                    <a:srgbClr val="102B49"/>
                  </a:solidFill>
                </a:rPr>
                <a:t>Recommendations</a:t>
              </a:r>
              <a:endParaRPr sz="2200" b="1" dirty="0">
                <a:solidFill>
                  <a:srgbClr val="102B49"/>
                </a:solidFill>
              </a:endParaRPr>
            </a:p>
          </p:txBody>
        </p:sp>
        <p:sp>
          <p:nvSpPr>
            <p:cNvPr id="7" name="TextBox 6"/>
            <p:cNvSpPr txBox="1"/>
            <p:nvPr/>
          </p:nvSpPr>
          <p:spPr>
            <a:xfrm>
              <a:off x="1131141" y="1949958"/>
              <a:ext cx="4203887" cy="2865015"/>
            </a:xfrm>
            <a:prstGeom prst="rect">
              <a:avLst/>
            </a:prstGeom>
            <a:noFill/>
          </p:spPr>
          <p:txBody>
            <a:bodyPr wrap="square" lIns="50800" rIns="25400">
              <a:spAutoFit/>
            </a:bodyPr>
            <a:lstStyle/>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Prevent removable media with enforced DLP on patent/design repositories.</a:t>
              </a:r>
            </a:p>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Keep an eye on downloads, exports, online sharing and screenshots of sensitive IP.</a:t>
              </a:r>
            </a:p>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Tighten insider-threat screenings for new employees and high-risk users.</a:t>
              </a:r>
            </a:p>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Alert triggers when critical IP is accessed unusually or during non-business hours.</a:t>
              </a:r>
            </a:p>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Conduct training for staff regarding confidentiality, IP handling and reporting of suspicious-contact-related concerns.</a:t>
              </a:r>
            </a:p>
            <a:p>
              <a:pPr marL="285750" indent="-285750">
                <a:lnSpc>
                  <a:spcPct val="150000"/>
                </a:lnSpc>
                <a:spcAft>
                  <a:spcPts val="600"/>
                </a:spcAft>
                <a:buFont typeface="Wingdings" panose="05000000000000000000" pitchFamily="2" charset="2"/>
                <a:buChar char="ü"/>
                <a:defRPr sz="1500">
                  <a:solidFill>
                    <a:srgbClr val="242B33"/>
                  </a:solidFill>
                </a:defRPr>
              </a:pPr>
              <a:r>
                <a:rPr lang="en-US" dirty="0"/>
                <a:t>Retention of key logs: Quickly relies on VPN, endpoint, cloud and repositories · Email</a:t>
              </a:r>
              <a:endParaRPr dirty="0"/>
            </a:p>
          </p:txBody>
        </p:sp>
      </p:grpSp>
      <p:sp>
        <p:nvSpPr>
          <p:cNvPr id="14" name="Rectangle 13"/>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6" name="TextBox 15"/>
          <p:cNvSpPr txBox="1"/>
          <p:nvPr/>
        </p:nvSpPr>
        <p:spPr>
          <a:xfrm>
            <a:off x="11475720" y="6583680"/>
            <a:ext cx="365760" cy="182880"/>
          </a:xfrm>
          <a:prstGeom prst="rect">
            <a:avLst/>
          </a:prstGeom>
          <a:noFill/>
        </p:spPr>
        <p:txBody>
          <a:bodyPr wrap="none">
            <a:spAutoFit/>
          </a:bodyPr>
          <a:lstStyle/>
          <a:p>
            <a:pPr algn="r"/>
            <a:r>
              <a:rPr sz="1000" b="1">
                <a:solidFill>
                  <a:srgbClr val="FFFFFF"/>
                </a:solidFill>
              </a:rPr>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83408C7-BC6C-4693-B7CE-C6084E770FE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33E4099-9ED2-F848-3106-71CD7BC749FB}"/>
              </a:ext>
            </a:extLst>
          </p:cNvPr>
          <p:cNvSpPr/>
          <p:nvPr/>
        </p:nvSpPr>
        <p:spPr>
          <a:xfrm>
            <a:off x="0" y="0"/>
            <a:ext cx="12191695" cy="594360"/>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46AC3DE-5C59-CB8E-C37D-1157D5513709}"/>
              </a:ext>
            </a:extLst>
          </p:cNvPr>
          <p:cNvSpPr txBox="1"/>
          <p:nvPr/>
        </p:nvSpPr>
        <p:spPr>
          <a:xfrm>
            <a:off x="411480" y="29718"/>
            <a:ext cx="1806905" cy="523220"/>
          </a:xfrm>
          <a:prstGeom prst="rect">
            <a:avLst/>
          </a:prstGeom>
          <a:noFill/>
        </p:spPr>
        <p:txBody>
          <a:bodyPr wrap="none">
            <a:spAutoFit/>
          </a:bodyPr>
          <a:lstStyle/>
          <a:p>
            <a:r>
              <a:rPr lang="en-US" sz="2800" b="1" dirty="0">
                <a:solidFill>
                  <a:srgbClr val="FFFFFF"/>
                </a:solidFill>
              </a:rPr>
              <a:t>Conclusion</a:t>
            </a:r>
            <a:endParaRPr sz="2800" b="1" dirty="0">
              <a:solidFill>
                <a:srgbClr val="FFFFFF"/>
              </a:solidFill>
            </a:endParaRPr>
          </a:p>
        </p:txBody>
      </p:sp>
      <p:sp>
        <p:nvSpPr>
          <p:cNvPr id="5" name="Rounded Rectangle 4">
            <a:extLst>
              <a:ext uri="{FF2B5EF4-FFF2-40B4-BE49-F238E27FC236}">
                <a16:creationId xmlns:a16="http://schemas.microsoft.com/office/drawing/2014/main" id="{8D736817-7268-6451-95D2-2DDBEA0A24E8}"/>
              </a:ext>
            </a:extLst>
          </p:cNvPr>
          <p:cNvSpPr/>
          <p:nvPr/>
        </p:nvSpPr>
        <p:spPr>
          <a:xfrm>
            <a:off x="904128" y="914400"/>
            <a:ext cx="10383744" cy="5303520"/>
          </a:xfrm>
          <a:prstGeom prst="roundRect">
            <a:avLst>
              <a:gd name="adj" fmla="val 1422"/>
            </a:avLst>
          </a:prstGeom>
          <a:solidFill>
            <a:srgbClr val="F4F7FA"/>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a:extLst>
              <a:ext uri="{FF2B5EF4-FFF2-40B4-BE49-F238E27FC236}">
                <a16:creationId xmlns:a16="http://schemas.microsoft.com/office/drawing/2014/main" id="{1C4080E2-91BF-F4E4-B2D9-919CDCAA01D2}"/>
              </a:ext>
            </a:extLst>
          </p:cNvPr>
          <p:cNvSpPr/>
          <p:nvPr/>
        </p:nvSpPr>
        <p:spPr>
          <a:xfrm>
            <a:off x="0" y="6565392"/>
            <a:ext cx="12191695" cy="292608"/>
          </a:xfrm>
          <a:prstGeom prst="rect">
            <a:avLst/>
          </a:prstGeom>
          <a:solidFill>
            <a:srgbClr val="102B4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a:extLst>
              <a:ext uri="{FF2B5EF4-FFF2-40B4-BE49-F238E27FC236}">
                <a16:creationId xmlns:a16="http://schemas.microsoft.com/office/drawing/2014/main" id="{69583A0F-7CFE-73A7-C78B-D6FA66A919AE}"/>
              </a:ext>
            </a:extLst>
          </p:cNvPr>
          <p:cNvSpPr txBox="1"/>
          <p:nvPr/>
        </p:nvSpPr>
        <p:spPr>
          <a:xfrm>
            <a:off x="320040" y="6583680"/>
            <a:ext cx="2255746" cy="230832"/>
          </a:xfrm>
          <a:prstGeom prst="rect">
            <a:avLst/>
          </a:prstGeom>
          <a:noFill/>
        </p:spPr>
        <p:txBody>
          <a:bodyPr wrap="none">
            <a:spAutoFit/>
          </a:bodyPr>
          <a:lstStyle/>
          <a:p>
            <a:r>
              <a:rPr sz="900" dirty="0">
                <a:solidFill>
                  <a:srgbClr val="FFFFFF"/>
                </a:solidFill>
              </a:rPr>
              <a:t>Quantum Tech Digital Forensic Investigation</a:t>
            </a:r>
          </a:p>
        </p:txBody>
      </p:sp>
      <p:sp>
        <p:nvSpPr>
          <p:cNvPr id="16" name="TextBox 15">
            <a:extLst>
              <a:ext uri="{FF2B5EF4-FFF2-40B4-BE49-F238E27FC236}">
                <a16:creationId xmlns:a16="http://schemas.microsoft.com/office/drawing/2014/main" id="{C4C8C4AD-93ED-18B0-AFBD-26BEFD6F6D20}"/>
              </a:ext>
            </a:extLst>
          </p:cNvPr>
          <p:cNvSpPr txBox="1"/>
          <p:nvPr/>
        </p:nvSpPr>
        <p:spPr>
          <a:xfrm>
            <a:off x="11525368" y="6583680"/>
            <a:ext cx="316112" cy="246221"/>
          </a:xfrm>
          <a:prstGeom prst="rect">
            <a:avLst/>
          </a:prstGeom>
          <a:noFill/>
        </p:spPr>
        <p:txBody>
          <a:bodyPr wrap="none">
            <a:spAutoFit/>
          </a:bodyPr>
          <a:lstStyle/>
          <a:p>
            <a:pPr algn="r"/>
            <a:r>
              <a:rPr sz="1000" b="1" dirty="0">
                <a:solidFill>
                  <a:srgbClr val="FFFFFF"/>
                </a:solidFill>
              </a:rPr>
              <a:t>1</a:t>
            </a:r>
            <a:r>
              <a:rPr lang="en-US" sz="1000" b="1" dirty="0">
                <a:solidFill>
                  <a:srgbClr val="FFFFFF"/>
                </a:solidFill>
              </a:rPr>
              <a:t>3</a:t>
            </a:r>
            <a:endParaRPr sz="1000" b="1" dirty="0">
              <a:solidFill>
                <a:srgbClr val="FFFFFF"/>
              </a:solidFill>
            </a:endParaRPr>
          </a:p>
        </p:txBody>
      </p:sp>
      <p:grpSp>
        <p:nvGrpSpPr>
          <p:cNvPr id="8" name="Group 7">
            <a:extLst>
              <a:ext uri="{FF2B5EF4-FFF2-40B4-BE49-F238E27FC236}">
                <a16:creationId xmlns:a16="http://schemas.microsoft.com/office/drawing/2014/main" id="{222BDB04-ABC3-AE9D-63BD-E1072FF96890}"/>
              </a:ext>
            </a:extLst>
          </p:cNvPr>
          <p:cNvGrpSpPr/>
          <p:nvPr/>
        </p:nvGrpSpPr>
        <p:grpSpPr>
          <a:xfrm>
            <a:off x="829577" y="640080"/>
            <a:ext cx="10520413" cy="5705856"/>
            <a:chOff x="6263640" y="914400"/>
            <a:chExt cx="5440680" cy="5303520"/>
          </a:xfrm>
        </p:grpSpPr>
        <p:sp>
          <p:nvSpPr>
            <p:cNvPr id="9" name="Rounded Rectangle 7">
              <a:extLst>
                <a:ext uri="{FF2B5EF4-FFF2-40B4-BE49-F238E27FC236}">
                  <a16:creationId xmlns:a16="http://schemas.microsoft.com/office/drawing/2014/main" id="{5F10087C-BF17-1BBA-C4AE-DD7C077D5322}"/>
                </a:ext>
              </a:extLst>
            </p:cNvPr>
            <p:cNvSpPr/>
            <p:nvPr/>
          </p:nvSpPr>
          <p:spPr>
            <a:xfrm>
              <a:off x="6263640" y="914400"/>
              <a:ext cx="5440680" cy="5303520"/>
            </a:xfrm>
            <a:prstGeom prst="roundRect">
              <a:avLst>
                <a:gd name="adj" fmla="val 1603"/>
              </a:avLst>
            </a:prstGeom>
            <a:solidFill>
              <a:srgbClr val="F9FBFD"/>
            </a:solidFill>
            <a:ln>
              <a:solidFill>
                <a:srgbClr val="D2D9E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a:p>
              <a:pPr algn="ctr"/>
              <a:endParaRPr dirty="0"/>
            </a:p>
          </p:txBody>
        </p:sp>
        <p:sp>
          <p:nvSpPr>
            <p:cNvPr id="10" name="TextBox 9">
              <a:extLst>
                <a:ext uri="{FF2B5EF4-FFF2-40B4-BE49-F238E27FC236}">
                  <a16:creationId xmlns:a16="http://schemas.microsoft.com/office/drawing/2014/main" id="{EF379724-41CB-D922-8EDD-4E46AC0F9427}"/>
                </a:ext>
              </a:extLst>
            </p:cNvPr>
            <p:cNvSpPr txBox="1"/>
            <p:nvPr/>
          </p:nvSpPr>
          <p:spPr>
            <a:xfrm>
              <a:off x="6537960" y="1211580"/>
              <a:ext cx="4937760" cy="430887"/>
            </a:xfrm>
            <a:prstGeom prst="rect">
              <a:avLst/>
            </a:prstGeom>
            <a:noFill/>
          </p:spPr>
          <p:txBody>
            <a:bodyPr wrap="square" anchor="t">
              <a:spAutoFit/>
            </a:bodyPr>
            <a:lstStyle/>
            <a:p>
              <a:pPr algn="ctr"/>
              <a:r>
                <a:rPr sz="2200" b="1" dirty="0">
                  <a:solidFill>
                    <a:srgbClr val="102B49"/>
                  </a:solidFill>
                </a:rPr>
                <a:t>Conclusion</a:t>
              </a:r>
            </a:p>
          </p:txBody>
        </p:sp>
        <p:sp>
          <p:nvSpPr>
            <p:cNvPr id="11" name="TextBox 10">
              <a:extLst>
                <a:ext uri="{FF2B5EF4-FFF2-40B4-BE49-F238E27FC236}">
                  <a16:creationId xmlns:a16="http://schemas.microsoft.com/office/drawing/2014/main" id="{98D6A4E3-60BB-7CF7-E7C7-C94EDEC4AE09}"/>
                </a:ext>
              </a:extLst>
            </p:cNvPr>
            <p:cNvSpPr txBox="1"/>
            <p:nvPr/>
          </p:nvSpPr>
          <p:spPr>
            <a:xfrm>
              <a:off x="6957726" y="1766848"/>
              <a:ext cx="4084554" cy="1158601"/>
            </a:xfrm>
            <a:prstGeom prst="rect">
              <a:avLst/>
            </a:prstGeom>
            <a:noFill/>
          </p:spPr>
          <p:txBody>
            <a:bodyPr wrap="square" anchor="t">
              <a:spAutoFit/>
            </a:bodyPr>
            <a:lstStyle/>
            <a:p>
              <a:pPr algn="just"/>
              <a:r>
                <a:rPr lang="en-US" sz="1500" dirty="0">
                  <a:solidFill>
                    <a:srgbClr val="242B33"/>
                  </a:solidFill>
                </a:rPr>
                <a:t>The strongest artifacts lend credence to an insider seen engaging in some proprietary Quantum Tech information having been engaged for externalization. Emma is the most supported suspect, while Joe has partial support as intermediary. Nevertheless, the additionally selected artifacts fail to substantiate an actual transfer of QT-AI-2025 materials having been completed or received and sold.</a:t>
              </a:r>
              <a:endParaRPr sz="1500" b="0" dirty="0">
                <a:solidFill>
                  <a:srgbClr val="242B33"/>
                </a:solidFill>
              </a:endParaRPr>
            </a:p>
          </p:txBody>
        </p:sp>
        <p:grpSp>
          <p:nvGrpSpPr>
            <p:cNvPr id="12" name="Group 11">
              <a:extLst>
                <a:ext uri="{FF2B5EF4-FFF2-40B4-BE49-F238E27FC236}">
                  <a16:creationId xmlns:a16="http://schemas.microsoft.com/office/drawing/2014/main" id="{DEFF746A-F903-DEB5-D57E-13986C9E0A98}"/>
                </a:ext>
              </a:extLst>
            </p:cNvPr>
            <p:cNvGrpSpPr/>
            <p:nvPr/>
          </p:nvGrpSpPr>
          <p:grpSpPr>
            <a:xfrm>
              <a:off x="7364166" y="4142462"/>
              <a:ext cx="3293893" cy="1663977"/>
              <a:chOff x="7364166" y="4142462"/>
              <a:chExt cx="3293893" cy="1663977"/>
            </a:xfrm>
          </p:grpSpPr>
          <p:sp>
            <p:nvSpPr>
              <p:cNvPr id="13" name="Rounded Rectangle 10">
                <a:extLst>
                  <a:ext uri="{FF2B5EF4-FFF2-40B4-BE49-F238E27FC236}">
                    <a16:creationId xmlns:a16="http://schemas.microsoft.com/office/drawing/2014/main" id="{8B40B13D-ED53-F22C-A765-038EDAB59BE6}"/>
                  </a:ext>
                </a:extLst>
              </p:cNvPr>
              <p:cNvSpPr/>
              <p:nvPr/>
            </p:nvSpPr>
            <p:spPr>
              <a:xfrm>
                <a:off x="7643410" y="4142462"/>
                <a:ext cx="2730917" cy="1663977"/>
              </a:xfrm>
              <a:prstGeom prst="roundRect">
                <a:avLst/>
              </a:prstGeom>
              <a:solidFill>
                <a:schemeClr val="bg1">
                  <a:lumMod val="5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a:extLst>
                  <a:ext uri="{FF2B5EF4-FFF2-40B4-BE49-F238E27FC236}">
                    <a16:creationId xmlns:a16="http://schemas.microsoft.com/office/drawing/2014/main" id="{0A7D21F7-4ADF-330A-12DA-8DFC6796E2BB}"/>
                  </a:ext>
                </a:extLst>
              </p:cNvPr>
              <p:cNvSpPr txBox="1"/>
              <p:nvPr/>
            </p:nvSpPr>
            <p:spPr>
              <a:xfrm>
                <a:off x="7364166" y="4211894"/>
                <a:ext cx="3293893" cy="584775"/>
              </a:xfrm>
              <a:prstGeom prst="rect">
                <a:avLst/>
              </a:prstGeom>
              <a:noFill/>
            </p:spPr>
            <p:txBody>
              <a:bodyPr wrap="square" anchor="t">
                <a:spAutoFit/>
              </a:bodyPr>
              <a:lstStyle/>
              <a:p>
                <a:pPr algn="ctr"/>
                <a:r>
                  <a:rPr sz="3200" b="1" dirty="0">
                    <a:solidFill>
                      <a:schemeClr val="bg1"/>
                    </a:solidFill>
                  </a:rPr>
                  <a:t>Thank you</a:t>
                </a:r>
              </a:p>
            </p:txBody>
          </p:sp>
        </p:grpSp>
      </p:grpSp>
      <p:sp>
        <p:nvSpPr>
          <p:cNvPr id="18" name="TextBox 17">
            <a:extLst>
              <a:ext uri="{FF2B5EF4-FFF2-40B4-BE49-F238E27FC236}">
                <a16:creationId xmlns:a16="http://schemas.microsoft.com/office/drawing/2014/main" id="{66BEC947-561D-50D2-7DED-7B96EA296F3C}"/>
              </a:ext>
            </a:extLst>
          </p:cNvPr>
          <p:cNvSpPr txBox="1"/>
          <p:nvPr/>
        </p:nvSpPr>
        <p:spPr>
          <a:xfrm>
            <a:off x="2743200" y="4914900"/>
            <a:ext cx="6842762" cy="759182"/>
          </a:xfrm>
          <a:prstGeom prst="rect">
            <a:avLst/>
          </a:prstGeom>
          <a:noFill/>
        </p:spPr>
        <p:txBody>
          <a:bodyPr wrap="square">
            <a:spAutoFit/>
          </a:bodyPr>
          <a:lstStyle/>
          <a:p>
            <a:pPr algn="ctr">
              <a:spcAft>
                <a:spcPts val="400"/>
              </a:spcAft>
              <a:defRPr sz="2000">
                <a:solidFill>
                  <a:srgbClr val="444444"/>
                </a:solidFill>
                <a:latin typeface="Calibri"/>
              </a:defRPr>
            </a:pPr>
            <a:r>
              <a:rPr dirty="0">
                <a:solidFill>
                  <a:schemeClr val="bg1"/>
                </a:solidFill>
              </a:rPr>
              <a:t>Thank you for your time and attention.</a:t>
            </a:r>
          </a:p>
          <a:p>
            <a:pPr algn="ctr">
              <a:spcAft>
                <a:spcPts val="400"/>
              </a:spcAft>
              <a:defRPr sz="2000">
                <a:solidFill>
                  <a:srgbClr val="444444"/>
                </a:solidFill>
                <a:latin typeface="Calibri"/>
              </a:defRPr>
            </a:pPr>
            <a:r>
              <a:rPr dirty="0">
                <a:solidFill>
                  <a:schemeClr val="bg1"/>
                </a:solidFill>
              </a:rPr>
              <a:t>I would be happy to answer any questions.</a:t>
            </a:r>
          </a:p>
        </p:txBody>
      </p:sp>
    </p:spTree>
    <p:extLst>
      <p:ext uri="{BB962C8B-B14F-4D97-AF65-F5344CB8AC3E}">
        <p14:creationId xmlns:p14="http://schemas.microsoft.com/office/powerpoint/2010/main" val="1455619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1114</Words>
  <Application>Microsoft Office PowerPoint</Application>
  <PresentationFormat>Widescreen</PresentationFormat>
  <Paragraphs>180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Md Obaydul Haque (2435442)</cp:lastModifiedBy>
  <cp:revision>92</cp:revision>
  <dcterms:created xsi:type="dcterms:W3CDTF">2013-01-27T09:14:16Z</dcterms:created>
  <dcterms:modified xsi:type="dcterms:W3CDTF">2026-04-28T16:58:45Z</dcterms:modified>
  <cp:category/>
</cp:coreProperties>
</file>