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AB1D60-8D26-49EA-9C3F-EB06ED71433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7062165-2124-47B7-A290-5BBAE8C01215}">
      <dgm:prSet/>
      <dgm:spPr/>
      <dgm:t>
        <a:bodyPr/>
        <a:lstStyle/>
        <a:p>
          <a:r>
            <a:rPr lang="en-GB" b="1"/>
            <a:t>Content:</a:t>
          </a:r>
          <a:endParaRPr lang="en-US"/>
        </a:p>
      </dgm:t>
    </dgm:pt>
    <dgm:pt modelId="{9EDA2795-BA02-4EF2-A264-6942B657A573}" type="parTrans" cxnId="{2D881611-52AF-4D07-BB35-0867F1FCFFC2}">
      <dgm:prSet/>
      <dgm:spPr/>
      <dgm:t>
        <a:bodyPr/>
        <a:lstStyle/>
        <a:p>
          <a:endParaRPr lang="en-US"/>
        </a:p>
      </dgm:t>
    </dgm:pt>
    <dgm:pt modelId="{7B54747C-4A11-426F-8864-D560DC7C101C}" type="sibTrans" cxnId="{2D881611-52AF-4D07-BB35-0867F1FCFFC2}">
      <dgm:prSet/>
      <dgm:spPr/>
      <dgm:t>
        <a:bodyPr/>
        <a:lstStyle/>
        <a:p>
          <a:endParaRPr lang="en-US"/>
        </a:p>
      </dgm:t>
    </dgm:pt>
    <dgm:pt modelId="{5DCF5125-9427-40FE-8408-828C2DD45CDE}">
      <dgm:prSet/>
      <dgm:spPr/>
      <dgm:t>
        <a:bodyPr/>
        <a:lstStyle/>
        <a:p>
          <a:r>
            <a:rPr lang="en-GB" b="1"/>
            <a:t>Modifiable:</a:t>
          </a:r>
          <a:endParaRPr lang="en-US"/>
        </a:p>
      </dgm:t>
    </dgm:pt>
    <dgm:pt modelId="{1C396593-327F-4ADB-8E64-6CFC373D5AA0}" type="parTrans" cxnId="{9979600A-64E0-4171-8EEA-E9DCB8A78D4F}">
      <dgm:prSet/>
      <dgm:spPr/>
      <dgm:t>
        <a:bodyPr/>
        <a:lstStyle/>
        <a:p>
          <a:endParaRPr lang="en-US"/>
        </a:p>
      </dgm:t>
    </dgm:pt>
    <dgm:pt modelId="{F325451C-5CAB-4DA1-B359-BA5D51903F17}" type="sibTrans" cxnId="{9979600A-64E0-4171-8EEA-E9DCB8A78D4F}">
      <dgm:prSet/>
      <dgm:spPr/>
      <dgm:t>
        <a:bodyPr/>
        <a:lstStyle/>
        <a:p>
          <a:endParaRPr lang="en-US"/>
        </a:p>
      </dgm:t>
    </dgm:pt>
    <dgm:pt modelId="{6EB000B9-2D88-4A0C-9604-74CD5AE0CA9C}">
      <dgm:prSet/>
      <dgm:spPr/>
      <dgm:t>
        <a:bodyPr/>
        <a:lstStyle/>
        <a:p>
          <a:r>
            <a:rPr lang="en-GB" b="1"/>
            <a:t>BMI 32 (Obese)</a:t>
          </a:r>
          <a:endParaRPr lang="en-US"/>
        </a:p>
      </dgm:t>
    </dgm:pt>
    <dgm:pt modelId="{B17AAF28-E518-4744-AC14-2745E2EADB56}" type="parTrans" cxnId="{1FEE296D-0B07-4D02-BAF7-F51E8B1B1571}">
      <dgm:prSet/>
      <dgm:spPr/>
      <dgm:t>
        <a:bodyPr/>
        <a:lstStyle/>
        <a:p>
          <a:endParaRPr lang="en-US"/>
        </a:p>
      </dgm:t>
    </dgm:pt>
    <dgm:pt modelId="{6FEA5CC1-FF9F-4DAC-A87E-D92553D1A29B}" type="sibTrans" cxnId="{1FEE296D-0B07-4D02-BAF7-F51E8B1B1571}">
      <dgm:prSet/>
      <dgm:spPr/>
      <dgm:t>
        <a:bodyPr/>
        <a:lstStyle/>
        <a:p>
          <a:endParaRPr lang="en-US"/>
        </a:p>
      </dgm:t>
    </dgm:pt>
    <dgm:pt modelId="{00BEB75F-5AFB-473C-B9FC-138B72841E78}">
      <dgm:prSet/>
      <dgm:spPr/>
      <dgm:t>
        <a:bodyPr/>
        <a:lstStyle/>
        <a:p>
          <a:r>
            <a:rPr lang="en-GB" b="1"/>
            <a:t>Poor diet (high sugar/fat)</a:t>
          </a:r>
          <a:endParaRPr lang="en-US"/>
        </a:p>
      </dgm:t>
    </dgm:pt>
    <dgm:pt modelId="{F7A91098-F67E-4093-AF58-85DD89AE65F4}" type="parTrans" cxnId="{693B699D-2A87-4CD9-B8D1-1B18171BD804}">
      <dgm:prSet/>
      <dgm:spPr/>
      <dgm:t>
        <a:bodyPr/>
        <a:lstStyle/>
        <a:p>
          <a:endParaRPr lang="en-US"/>
        </a:p>
      </dgm:t>
    </dgm:pt>
    <dgm:pt modelId="{F02457B6-AB7D-43E7-8BEE-1E3F19739263}" type="sibTrans" cxnId="{693B699D-2A87-4CD9-B8D1-1B18171BD804}">
      <dgm:prSet/>
      <dgm:spPr/>
      <dgm:t>
        <a:bodyPr/>
        <a:lstStyle/>
        <a:p>
          <a:endParaRPr lang="en-US"/>
        </a:p>
      </dgm:t>
    </dgm:pt>
    <dgm:pt modelId="{08F50777-AA8D-47B3-BBFF-0044E0980C3D}">
      <dgm:prSet/>
      <dgm:spPr/>
      <dgm:t>
        <a:bodyPr/>
        <a:lstStyle/>
        <a:p>
          <a:r>
            <a:rPr lang="en-GB" b="1"/>
            <a:t>Lack of exercise</a:t>
          </a:r>
          <a:endParaRPr lang="en-US"/>
        </a:p>
      </dgm:t>
    </dgm:pt>
    <dgm:pt modelId="{C081335A-39ED-499F-9CAD-8F470219F98B}" type="parTrans" cxnId="{AE628D5B-699E-4F6B-8013-18974AC0F205}">
      <dgm:prSet/>
      <dgm:spPr/>
      <dgm:t>
        <a:bodyPr/>
        <a:lstStyle/>
        <a:p>
          <a:endParaRPr lang="en-US"/>
        </a:p>
      </dgm:t>
    </dgm:pt>
    <dgm:pt modelId="{1F46DB02-0D56-4C24-84BC-3FBFE84ADF24}" type="sibTrans" cxnId="{AE628D5B-699E-4F6B-8013-18974AC0F205}">
      <dgm:prSet/>
      <dgm:spPr/>
      <dgm:t>
        <a:bodyPr/>
        <a:lstStyle/>
        <a:p>
          <a:endParaRPr lang="en-US"/>
        </a:p>
      </dgm:t>
    </dgm:pt>
    <dgm:pt modelId="{1B635EA4-E148-4127-B8FA-0362B108B270}">
      <dgm:prSet/>
      <dgm:spPr/>
      <dgm:t>
        <a:bodyPr/>
        <a:lstStyle/>
        <a:p>
          <a:r>
            <a:rPr lang="en-GB" b="1"/>
            <a:t>Smokes 10 cigarettes/day</a:t>
          </a:r>
          <a:endParaRPr lang="en-US"/>
        </a:p>
      </dgm:t>
    </dgm:pt>
    <dgm:pt modelId="{1A99834A-A44E-4952-A0D8-A6758B5A7D1F}" type="parTrans" cxnId="{0BC48D5B-C8E9-4EFA-A56E-A94E77E624AE}">
      <dgm:prSet/>
      <dgm:spPr/>
      <dgm:t>
        <a:bodyPr/>
        <a:lstStyle/>
        <a:p>
          <a:endParaRPr lang="en-US"/>
        </a:p>
      </dgm:t>
    </dgm:pt>
    <dgm:pt modelId="{A5FCA93C-262C-4ECA-8A47-2E8C58A34C20}" type="sibTrans" cxnId="{0BC48D5B-C8E9-4EFA-A56E-A94E77E624AE}">
      <dgm:prSet/>
      <dgm:spPr/>
      <dgm:t>
        <a:bodyPr/>
        <a:lstStyle/>
        <a:p>
          <a:endParaRPr lang="en-US"/>
        </a:p>
      </dgm:t>
    </dgm:pt>
    <dgm:pt modelId="{C825E0FD-1C29-4505-806C-EA83F709273A}">
      <dgm:prSet/>
      <dgm:spPr/>
      <dgm:t>
        <a:bodyPr/>
        <a:lstStyle/>
        <a:p>
          <a:r>
            <a:rPr lang="en-GB" b="1"/>
            <a:t>Non-Modifiable:</a:t>
          </a:r>
          <a:endParaRPr lang="en-US"/>
        </a:p>
      </dgm:t>
    </dgm:pt>
    <dgm:pt modelId="{353DFAE7-171C-4136-92D2-AA011081F343}" type="parTrans" cxnId="{C5905328-82C8-4A6D-85F4-244C36E4BFE8}">
      <dgm:prSet/>
      <dgm:spPr/>
      <dgm:t>
        <a:bodyPr/>
        <a:lstStyle/>
        <a:p>
          <a:endParaRPr lang="en-US"/>
        </a:p>
      </dgm:t>
    </dgm:pt>
    <dgm:pt modelId="{9DCFDC81-F95E-4791-AE0E-5EFCB3D0A0D1}" type="sibTrans" cxnId="{C5905328-82C8-4A6D-85F4-244C36E4BFE8}">
      <dgm:prSet/>
      <dgm:spPr/>
      <dgm:t>
        <a:bodyPr/>
        <a:lstStyle/>
        <a:p>
          <a:endParaRPr lang="en-US"/>
        </a:p>
      </dgm:t>
    </dgm:pt>
    <dgm:pt modelId="{72F27D17-63B3-41F0-9017-D2025EF090E9}">
      <dgm:prSet/>
      <dgm:spPr/>
      <dgm:t>
        <a:bodyPr/>
        <a:lstStyle/>
        <a:p>
          <a:r>
            <a:rPr lang="en-GB" b="1"/>
            <a:t>Age (&gt;45 years)</a:t>
          </a:r>
          <a:endParaRPr lang="en-US"/>
        </a:p>
      </dgm:t>
    </dgm:pt>
    <dgm:pt modelId="{013340C6-6E92-46D8-AEF2-BB8439F093F1}" type="parTrans" cxnId="{CAA1A054-DC42-46D8-8F39-75B2CBBD0035}">
      <dgm:prSet/>
      <dgm:spPr/>
      <dgm:t>
        <a:bodyPr/>
        <a:lstStyle/>
        <a:p>
          <a:endParaRPr lang="en-US"/>
        </a:p>
      </dgm:t>
    </dgm:pt>
    <dgm:pt modelId="{C8DEA0B3-61C1-4A16-A73E-3FFAFCBCC5B7}" type="sibTrans" cxnId="{CAA1A054-DC42-46D8-8F39-75B2CBBD0035}">
      <dgm:prSet/>
      <dgm:spPr/>
      <dgm:t>
        <a:bodyPr/>
        <a:lstStyle/>
        <a:p>
          <a:endParaRPr lang="en-US"/>
        </a:p>
      </dgm:t>
    </dgm:pt>
    <dgm:pt modelId="{CF0F7412-127E-4326-BD16-002AA5197D6E}">
      <dgm:prSet/>
      <dgm:spPr/>
      <dgm:t>
        <a:bodyPr/>
        <a:lstStyle/>
        <a:p>
          <a:r>
            <a:rPr lang="en-GB" b="1"/>
            <a:t>Family history</a:t>
          </a:r>
          <a:endParaRPr lang="en-US"/>
        </a:p>
      </dgm:t>
    </dgm:pt>
    <dgm:pt modelId="{452D37A1-3985-4DC4-B792-4CD07DC512D5}" type="parTrans" cxnId="{664ED8A5-C99D-4246-8C63-998DD63C2BE0}">
      <dgm:prSet/>
      <dgm:spPr/>
      <dgm:t>
        <a:bodyPr/>
        <a:lstStyle/>
        <a:p>
          <a:endParaRPr lang="en-US"/>
        </a:p>
      </dgm:t>
    </dgm:pt>
    <dgm:pt modelId="{ADF412E3-7296-4980-BA3D-5438F57A3F84}" type="sibTrans" cxnId="{664ED8A5-C99D-4246-8C63-998DD63C2BE0}">
      <dgm:prSet/>
      <dgm:spPr/>
      <dgm:t>
        <a:bodyPr/>
        <a:lstStyle/>
        <a:p>
          <a:endParaRPr lang="en-US"/>
        </a:p>
      </dgm:t>
    </dgm:pt>
    <dgm:pt modelId="{C56F6A23-4AEF-423E-A162-4DD7EBC2EF2F}" type="pres">
      <dgm:prSet presAssocID="{4CAB1D60-8D26-49EA-9C3F-EB06ED714337}" presName="diagram" presStyleCnt="0">
        <dgm:presLayoutVars>
          <dgm:dir/>
          <dgm:resizeHandles val="exact"/>
        </dgm:presLayoutVars>
      </dgm:prSet>
      <dgm:spPr/>
    </dgm:pt>
    <dgm:pt modelId="{2F651380-D0A6-4C7E-BB49-AE1C808E300F}" type="pres">
      <dgm:prSet presAssocID="{57062165-2124-47B7-A290-5BBAE8C01215}" presName="node" presStyleLbl="node1" presStyleIdx="0" presStyleCnt="9">
        <dgm:presLayoutVars>
          <dgm:bulletEnabled val="1"/>
        </dgm:presLayoutVars>
      </dgm:prSet>
      <dgm:spPr/>
    </dgm:pt>
    <dgm:pt modelId="{3D222CFC-A386-4DC9-8227-927CE4A9EB02}" type="pres">
      <dgm:prSet presAssocID="{7B54747C-4A11-426F-8864-D560DC7C101C}" presName="sibTrans" presStyleCnt="0"/>
      <dgm:spPr/>
    </dgm:pt>
    <dgm:pt modelId="{09C9D4CA-C043-4C49-916E-F1BE2A7C0476}" type="pres">
      <dgm:prSet presAssocID="{5DCF5125-9427-40FE-8408-828C2DD45CDE}" presName="node" presStyleLbl="node1" presStyleIdx="1" presStyleCnt="9">
        <dgm:presLayoutVars>
          <dgm:bulletEnabled val="1"/>
        </dgm:presLayoutVars>
      </dgm:prSet>
      <dgm:spPr/>
    </dgm:pt>
    <dgm:pt modelId="{FBB8B63E-0965-4008-894E-1846747021E0}" type="pres">
      <dgm:prSet presAssocID="{F325451C-5CAB-4DA1-B359-BA5D51903F17}" presName="sibTrans" presStyleCnt="0"/>
      <dgm:spPr/>
    </dgm:pt>
    <dgm:pt modelId="{E07BDD70-4968-4ED2-9F10-2AD384C92DBB}" type="pres">
      <dgm:prSet presAssocID="{6EB000B9-2D88-4A0C-9604-74CD5AE0CA9C}" presName="node" presStyleLbl="node1" presStyleIdx="2" presStyleCnt="9">
        <dgm:presLayoutVars>
          <dgm:bulletEnabled val="1"/>
        </dgm:presLayoutVars>
      </dgm:prSet>
      <dgm:spPr/>
    </dgm:pt>
    <dgm:pt modelId="{8C8776C2-0E72-4652-8030-D3B2B09F9956}" type="pres">
      <dgm:prSet presAssocID="{6FEA5CC1-FF9F-4DAC-A87E-D92553D1A29B}" presName="sibTrans" presStyleCnt="0"/>
      <dgm:spPr/>
    </dgm:pt>
    <dgm:pt modelId="{875AB3AC-A363-4137-920C-FF1566D9810B}" type="pres">
      <dgm:prSet presAssocID="{00BEB75F-5AFB-473C-B9FC-138B72841E78}" presName="node" presStyleLbl="node1" presStyleIdx="3" presStyleCnt="9">
        <dgm:presLayoutVars>
          <dgm:bulletEnabled val="1"/>
        </dgm:presLayoutVars>
      </dgm:prSet>
      <dgm:spPr/>
    </dgm:pt>
    <dgm:pt modelId="{FCDF506A-EB35-48CA-B4B2-5EB22022DF07}" type="pres">
      <dgm:prSet presAssocID="{F02457B6-AB7D-43E7-8BEE-1E3F19739263}" presName="sibTrans" presStyleCnt="0"/>
      <dgm:spPr/>
    </dgm:pt>
    <dgm:pt modelId="{9672652F-8FE4-4124-813B-8A97A54976E9}" type="pres">
      <dgm:prSet presAssocID="{08F50777-AA8D-47B3-BBFF-0044E0980C3D}" presName="node" presStyleLbl="node1" presStyleIdx="4" presStyleCnt="9">
        <dgm:presLayoutVars>
          <dgm:bulletEnabled val="1"/>
        </dgm:presLayoutVars>
      </dgm:prSet>
      <dgm:spPr/>
    </dgm:pt>
    <dgm:pt modelId="{89652C49-D0D5-4C93-84E0-E7416D6386C0}" type="pres">
      <dgm:prSet presAssocID="{1F46DB02-0D56-4C24-84BC-3FBFE84ADF24}" presName="sibTrans" presStyleCnt="0"/>
      <dgm:spPr/>
    </dgm:pt>
    <dgm:pt modelId="{7B264B19-BA87-4BA9-A6A8-AB2678245F59}" type="pres">
      <dgm:prSet presAssocID="{1B635EA4-E148-4127-B8FA-0362B108B270}" presName="node" presStyleLbl="node1" presStyleIdx="5" presStyleCnt="9">
        <dgm:presLayoutVars>
          <dgm:bulletEnabled val="1"/>
        </dgm:presLayoutVars>
      </dgm:prSet>
      <dgm:spPr/>
    </dgm:pt>
    <dgm:pt modelId="{B085C47A-F88C-4BC3-BD72-9827264C8050}" type="pres">
      <dgm:prSet presAssocID="{A5FCA93C-262C-4ECA-8A47-2E8C58A34C20}" presName="sibTrans" presStyleCnt="0"/>
      <dgm:spPr/>
    </dgm:pt>
    <dgm:pt modelId="{04FBCEB6-160F-44E9-B9C5-212F05CDB69B}" type="pres">
      <dgm:prSet presAssocID="{C825E0FD-1C29-4505-806C-EA83F709273A}" presName="node" presStyleLbl="node1" presStyleIdx="6" presStyleCnt="9">
        <dgm:presLayoutVars>
          <dgm:bulletEnabled val="1"/>
        </dgm:presLayoutVars>
      </dgm:prSet>
      <dgm:spPr/>
    </dgm:pt>
    <dgm:pt modelId="{8081686F-BC3B-428B-A18D-AAC66828E919}" type="pres">
      <dgm:prSet presAssocID="{9DCFDC81-F95E-4791-AE0E-5EFCB3D0A0D1}" presName="sibTrans" presStyleCnt="0"/>
      <dgm:spPr/>
    </dgm:pt>
    <dgm:pt modelId="{FD3835CE-B952-4827-B1B2-226B1433FFCB}" type="pres">
      <dgm:prSet presAssocID="{72F27D17-63B3-41F0-9017-D2025EF090E9}" presName="node" presStyleLbl="node1" presStyleIdx="7" presStyleCnt="9">
        <dgm:presLayoutVars>
          <dgm:bulletEnabled val="1"/>
        </dgm:presLayoutVars>
      </dgm:prSet>
      <dgm:spPr/>
    </dgm:pt>
    <dgm:pt modelId="{F21887E0-CCF8-4DEB-B88A-8256016DC085}" type="pres">
      <dgm:prSet presAssocID="{C8DEA0B3-61C1-4A16-A73E-3FFAFCBCC5B7}" presName="sibTrans" presStyleCnt="0"/>
      <dgm:spPr/>
    </dgm:pt>
    <dgm:pt modelId="{7921F0A6-2AD3-4298-8369-94C7D1CDCE2F}" type="pres">
      <dgm:prSet presAssocID="{CF0F7412-127E-4326-BD16-002AA5197D6E}" presName="node" presStyleLbl="node1" presStyleIdx="8" presStyleCnt="9">
        <dgm:presLayoutVars>
          <dgm:bulletEnabled val="1"/>
        </dgm:presLayoutVars>
      </dgm:prSet>
      <dgm:spPr/>
    </dgm:pt>
  </dgm:ptLst>
  <dgm:cxnLst>
    <dgm:cxn modelId="{9650BC03-5B0A-48A8-8AB0-D5EE822B5898}" type="presOf" srcId="{C825E0FD-1C29-4505-806C-EA83F709273A}" destId="{04FBCEB6-160F-44E9-B9C5-212F05CDB69B}" srcOrd="0" destOrd="0" presId="urn:microsoft.com/office/officeart/2005/8/layout/default"/>
    <dgm:cxn modelId="{9979600A-64E0-4171-8EEA-E9DCB8A78D4F}" srcId="{4CAB1D60-8D26-49EA-9C3F-EB06ED714337}" destId="{5DCF5125-9427-40FE-8408-828C2DD45CDE}" srcOrd="1" destOrd="0" parTransId="{1C396593-327F-4ADB-8E64-6CFC373D5AA0}" sibTransId="{F325451C-5CAB-4DA1-B359-BA5D51903F17}"/>
    <dgm:cxn modelId="{2D881611-52AF-4D07-BB35-0867F1FCFFC2}" srcId="{4CAB1D60-8D26-49EA-9C3F-EB06ED714337}" destId="{57062165-2124-47B7-A290-5BBAE8C01215}" srcOrd="0" destOrd="0" parTransId="{9EDA2795-BA02-4EF2-A264-6942B657A573}" sibTransId="{7B54747C-4A11-426F-8864-D560DC7C101C}"/>
    <dgm:cxn modelId="{469CE711-BA2E-4507-896F-C750AEFE19E9}" type="presOf" srcId="{1B635EA4-E148-4127-B8FA-0362B108B270}" destId="{7B264B19-BA87-4BA9-A6A8-AB2678245F59}" srcOrd="0" destOrd="0" presId="urn:microsoft.com/office/officeart/2005/8/layout/default"/>
    <dgm:cxn modelId="{C5905328-82C8-4A6D-85F4-244C36E4BFE8}" srcId="{4CAB1D60-8D26-49EA-9C3F-EB06ED714337}" destId="{C825E0FD-1C29-4505-806C-EA83F709273A}" srcOrd="6" destOrd="0" parTransId="{353DFAE7-171C-4136-92D2-AA011081F343}" sibTransId="{9DCFDC81-F95E-4791-AE0E-5EFCB3D0A0D1}"/>
    <dgm:cxn modelId="{AE628D5B-699E-4F6B-8013-18974AC0F205}" srcId="{4CAB1D60-8D26-49EA-9C3F-EB06ED714337}" destId="{08F50777-AA8D-47B3-BBFF-0044E0980C3D}" srcOrd="4" destOrd="0" parTransId="{C081335A-39ED-499F-9CAD-8F470219F98B}" sibTransId="{1F46DB02-0D56-4C24-84BC-3FBFE84ADF24}"/>
    <dgm:cxn modelId="{0BC48D5B-C8E9-4EFA-A56E-A94E77E624AE}" srcId="{4CAB1D60-8D26-49EA-9C3F-EB06ED714337}" destId="{1B635EA4-E148-4127-B8FA-0362B108B270}" srcOrd="5" destOrd="0" parTransId="{1A99834A-A44E-4952-A0D8-A6758B5A7D1F}" sibTransId="{A5FCA93C-262C-4ECA-8A47-2E8C58A34C20}"/>
    <dgm:cxn modelId="{7BD7675F-AC1B-498D-B495-B50C62CD8CFD}" type="presOf" srcId="{CF0F7412-127E-4326-BD16-002AA5197D6E}" destId="{7921F0A6-2AD3-4298-8369-94C7D1CDCE2F}" srcOrd="0" destOrd="0" presId="urn:microsoft.com/office/officeart/2005/8/layout/default"/>
    <dgm:cxn modelId="{1FEE296D-0B07-4D02-BAF7-F51E8B1B1571}" srcId="{4CAB1D60-8D26-49EA-9C3F-EB06ED714337}" destId="{6EB000B9-2D88-4A0C-9604-74CD5AE0CA9C}" srcOrd="2" destOrd="0" parTransId="{B17AAF28-E518-4744-AC14-2745E2EADB56}" sibTransId="{6FEA5CC1-FF9F-4DAC-A87E-D92553D1A29B}"/>
    <dgm:cxn modelId="{5971FD4F-0736-452E-B67F-7890E04AC448}" type="presOf" srcId="{72F27D17-63B3-41F0-9017-D2025EF090E9}" destId="{FD3835CE-B952-4827-B1B2-226B1433FFCB}" srcOrd="0" destOrd="0" presId="urn:microsoft.com/office/officeart/2005/8/layout/default"/>
    <dgm:cxn modelId="{29989754-F7D2-4F33-8E0E-720E9E689234}" type="presOf" srcId="{57062165-2124-47B7-A290-5BBAE8C01215}" destId="{2F651380-D0A6-4C7E-BB49-AE1C808E300F}" srcOrd="0" destOrd="0" presId="urn:microsoft.com/office/officeart/2005/8/layout/default"/>
    <dgm:cxn modelId="{CAA1A054-DC42-46D8-8F39-75B2CBBD0035}" srcId="{4CAB1D60-8D26-49EA-9C3F-EB06ED714337}" destId="{72F27D17-63B3-41F0-9017-D2025EF090E9}" srcOrd="7" destOrd="0" parTransId="{013340C6-6E92-46D8-AEF2-BB8439F093F1}" sibTransId="{C8DEA0B3-61C1-4A16-A73E-3FFAFCBCC5B7}"/>
    <dgm:cxn modelId="{4C5AE357-C8C3-4412-95B8-F1D1AB0C42D9}" type="presOf" srcId="{5DCF5125-9427-40FE-8408-828C2DD45CDE}" destId="{09C9D4CA-C043-4C49-916E-F1BE2A7C0476}" srcOrd="0" destOrd="0" presId="urn:microsoft.com/office/officeart/2005/8/layout/default"/>
    <dgm:cxn modelId="{13D7F779-7F6F-432C-AA2C-F39AF202B1A2}" type="presOf" srcId="{00BEB75F-5AFB-473C-B9FC-138B72841E78}" destId="{875AB3AC-A363-4137-920C-FF1566D9810B}" srcOrd="0" destOrd="0" presId="urn:microsoft.com/office/officeart/2005/8/layout/default"/>
    <dgm:cxn modelId="{1979317B-D066-4438-9253-0D07982B810E}" type="presOf" srcId="{08F50777-AA8D-47B3-BBFF-0044E0980C3D}" destId="{9672652F-8FE4-4124-813B-8A97A54976E9}" srcOrd="0" destOrd="0" presId="urn:microsoft.com/office/officeart/2005/8/layout/default"/>
    <dgm:cxn modelId="{693B699D-2A87-4CD9-B8D1-1B18171BD804}" srcId="{4CAB1D60-8D26-49EA-9C3F-EB06ED714337}" destId="{00BEB75F-5AFB-473C-B9FC-138B72841E78}" srcOrd="3" destOrd="0" parTransId="{F7A91098-F67E-4093-AF58-85DD89AE65F4}" sibTransId="{F02457B6-AB7D-43E7-8BEE-1E3F19739263}"/>
    <dgm:cxn modelId="{664ED8A5-C99D-4246-8C63-998DD63C2BE0}" srcId="{4CAB1D60-8D26-49EA-9C3F-EB06ED714337}" destId="{CF0F7412-127E-4326-BD16-002AA5197D6E}" srcOrd="8" destOrd="0" parTransId="{452D37A1-3985-4DC4-B792-4CD07DC512D5}" sibTransId="{ADF412E3-7296-4980-BA3D-5438F57A3F84}"/>
    <dgm:cxn modelId="{E03AE4CB-C40A-4C89-9695-A0B05CF7A901}" type="presOf" srcId="{6EB000B9-2D88-4A0C-9604-74CD5AE0CA9C}" destId="{E07BDD70-4968-4ED2-9F10-2AD384C92DBB}" srcOrd="0" destOrd="0" presId="urn:microsoft.com/office/officeart/2005/8/layout/default"/>
    <dgm:cxn modelId="{137D4DDC-AE98-4546-B1A7-4E114B493592}" type="presOf" srcId="{4CAB1D60-8D26-49EA-9C3F-EB06ED714337}" destId="{C56F6A23-4AEF-423E-A162-4DD7EBC2EF2F}" srcOrd="0" destOrd="0" presId="urn:microsoft.com/office/officeart/2005/8/layout/default"/>
    <dgm:cxn modelId="{3DB1F680-A6DF-4BD4-8ACC-CA37EB56AF89}" type="presParOf" srcId="{C56F6A23-4AEF-423E-A162-4DD7EBC2EF2F}" destId="{2F651380-D0A6-4C7E-BB49-AE1C808E300F}" srcOrd="0" destOrd="0" presId="urn:microsoft.com/office/officeart/2005/8/layout/default"/>
    <dgm:cxn modelId="{7D2E1476-BEA1-4D65-B406-0A5E908B3C01}" type="presParOf" srcId="{C56F6A23-4AEF-423E-A162-4DD7EBC2EF2F}" destId="{3D222CFC-A386-4DC9-8227-927CE4A9EB02}" srcOrd="1" destOrd="0" presId="urn:microsoft.com/office/officeart/2005/8/layout/default"/>
    <dgm:cxn modelId="{F8E81DA5-F950-4CAB-9164-C0A5040DA6F2}" type="presParOf" srcId="{C56F6A23-4AEF-423E-A162-4DD7EBC2EF2F}" destId="{09C9D4CA-C043-4C49-916E-F1BE2A7C0476}" srcOrd="2" destOrd="0" presId="urn:microsoft.com/office/officeart/2005/8/layout/default"/>
    <dgm:cxn modelId="{5FE397B4-A263-4023-A365-6E9C588F58AD}" type="presParOf" srcId="{C56F6A23-4AEF-423E-A162-4DD7EBC2EF2F}" destId="{FBB8B63E-0965-4008-894E-1846747021E0}" srcOrd="3" destOrd="0" presId="urn:microsoft.com/office/officeart/2005/8/layout/default"/>
    <dgm:cxn modelId="{00B9C447-E4B8-4D88-999C-BE287D1D7F38}" type="presParOf" srcId="{C56F6A23-4AEF-423E-A162-4DD7EBC2EF2F}" destId="{E07BDD70-4968-4ED2-9F10-2AD384C92DBB}" srcOrd="4" destOrd="0" presId="urn:microsoft.com/office/officeart/2005/8/layout/default"/>
    <dgm:cxn modelId="{FD0E4C42-F226-42BB-8B55-C065FF85B366}" type="presParOf" srcId="{C56F6A23-4AEF-423E-A162-4DD7EBC2EF2F}" destId="{8C8776C2-0E72-4652-8030-D3B2B09F9956}" srcOrd="5" destOrd="0" presId="urn:microsoft.com/office/officeart/2005/8/layout/default"/>
    <dgm:cxn modelId="{17904EF9-E8BF-4066-9997-A0D06BA8915D}" type="presParOf" srcId="{C56F6A23-4AEF-423E-A162-4DD7EBC2EF2F}" destId="{875AB3AC-A363-4137-920C-FF1566D9810B}" srcOrd="6" destOrd="0" presId="urn:microsoft.com/office/officeart/2005/8/layout/default"/>
    <dgm:cxn modelId="{7D78320D-DC64-4823-8DBD-1BC86471068F}" type="presParOf" srcId="{C56F6A23-4AEF-423E-A162-4DD7EBC2EF2F}" destId="{FCDF506A-EB35-48CA-B4B2-5EB22022DF07}" srcOrd="7" destOrd="0" presId="urn:microsoft.com/office/officeart/2005/8/layout/default"/>
    <dgm:cxn modelId="{605BACDD-8B2D-4A4B-88D5-73FAD353A802}" type="presParOf" srcId="{C56F6A23-4AEF-423E-A162-4DD7EBC2EF2F}" destId="{9672652F-8FE4-4124-813B-8A97A54976E9}" srcOrd="8" destOrd="0" presId="urn:microsoft.com/office/officeart/2005/8/layout/default"/>
    <dgm:cxn modelId="{CC1C8F24-C65D-4812-ACDB-09864F049FF0}" type="presParOf" srcId="{C56F6A23-4AEF-423E-A162-4DD7EBC2EF2F}" destId="{89652C49-D0D5-4C93-84E0-E7416D6386C0}" srcOrd="9" destOrd="0" presId="urn:microsoft.com/office/officeart/2005/8/layout/default"/>
    <dgm:cxn modelId="{E9B5F6BB-6E32-40AA-BE3B-FED7816E214B}" type="presParOf" srcId="{C56F6A23-4AEF-423E-A162-4DD7EBC2EF2F}" destId="{7B264B19-BA87-4BA9-A6A8-AB2678245F59}" srcOrd="10" destOrd="0" presId="urn:microsoft.com/office/officeart/2005/8/layout/default"/>
    <dgm:cxn modelId="{AF4F9F78-D384-4266-810B-617340CF5273}" type="presParOf" srcId="{C56F6A23-4AEF-423E-A162-4DD7EBC2EF2F}" destId="{B085C47A-F88C-4BC3-BD72-9827264C8050}" srcOrd="11" destOrd="0" presId="urn:microsoft.com/office/officeart/2005/8/layout/default"/>
    <dgm:cxn modelId="{DE51B5C1-53F4-472D-A443-D5CA4AD078F7}" type="presParOf" srcId="{C56F6A23-4AEF-423E-A162-4DD7EBC2EF2F}" destId="{04FBCEB6-160F-44E9-B9C5-212F05CDB69B}" srcOrd="12" destOrd="0" presId="urn:microsoft.com/office/officeart/2005/8/layout/default"/>
    <dgm:cxn modelId="{9FCE8BAA-1ACC-4D4C-A738-61966EBE2073}" type="presParOf" srcId="{C56F6A23-4AEF-423E-A162-4DD7EBC2EF2F}" destId="{8081686F-BC3B-428B-A18D-AAC66828E919}" srcOrd="13" destOrd="0" presId="urn:microsoft.com/office/officeart/2005/8/layout/default"/>
    <dgm:cxn modelId="{884C8F50-B88B-403F-B8EE-6B6DFB85ECD7}" type="presParOf" srcId="{C56F6A23-4AEF-423E-A162-4DD7EBC2EF2F}" destId="{FD3835CE-B952-4827-B1B2-226B1433FFCB}" srcOrd="14" destOrd="0" presId="urn:microsoft.com/office/officeart/2005/8/layout/default"/>
    <dgm:cxn modelId="{25A8EB8F-8C33-4836-A44B-95B78531D869}" type="presParOf" srcId="{C56F6A23-4AEF-423E-A162-4DD7EBC2EF2F}" destId="{F21887E0-CCF8-4DEB-B88A-8256016DC085}" srcOrd="15" destOrd="0" presId="urn:microsoft.com/office/officeart/2005/8/layout/default"/>
    <dgm:cxn modelId="{EA7C8E82-7FD6-4DE2-B029-C45BE1AF8F27}" type="presParOf" srcId="{C56F6A23-4AEF-423E-A162-4DD7EBC2EF2F}" destId="{7921F0A6-2AD3-4298-8369-94C7D1CDCE2F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651380-D0A6-4C7E-BB49-AE1C808E300F}">
      <dsp:nvSpPr>
        <dsp:cNvPr id="0" name=""/>
        <dsp:cNvSpPr/>
      </dsp:nvSpPr>
      <dsp:spPr>
        <a:xfrm>
          <a:off x="987016" y="0"/>
          <a:ext cx="2135266" cy="1281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Content:</a:t>
          </a:r>
          <a:endParaRPr lang="en-US" sz="2300" kern="1200"/>
        </a:p>
      </dsp:txBody>
      <dsp:txXfrm>
        <a:off x="987016" y="0"/>
        <a:ext cx="2135266" cy="1281160"/>
      </dsp:txXfrm>
    </dsp:sp>
    <dsp:sp modelId="{09C9D4CA-C043-4C49-916E-F1BE2A7C0476}">
      <dsp:nvSpPr>
        <dsp:cNvPr id="0" name=""/>
        <dsp:cNvSpPr/>
      </dsp:nvSpPr>
      <dsp:spPr>
        <a:xfrm>
          <a:off x="3335809" y="0"/>
          <a:ext cx="2135266" cy="1281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Modifiable:</a:t>
          </a:r>
          <a:endParaRPr lang="en-US" sz="2300" kern="1200"/>
        </a:p>
      </dsp:txBody>
      <dsp:txXfrm>
        <a:off x="3335809" y="0"/>
        <a:ext cx="2135266" cy="1281160"/>
      </dsp:txXfrm>
    </dsp:sp>
    <dsp:sp modelId="{E07BDD70-4968-4ED2-9F10-2AD384C92DBB}">
      <dsp:nvSpPr>
        <dsp:cNvPr id="0" name=""/>
        <dsp:cNvSpPr/>
      </dsp:nvSpPr>
      <dsp:spPr>
        <a:xfrm>
          <a:off x="5684603" y="0"/>
          <a:ext cx="2135266" cy="1281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BMI 32 (Obese)</a:t>
          </a:r>
          <a:endParaRPr lang="en-US" sz="2300" kern="1200"/>
        </a:p>
      </dsp:txBody>
      <dsp:txXfrm>
        <a:off x="5684603" y="0"/>
        <a:ext cx="2135266" cy="1281160"/>
      </dsp:txXfrm>
    </dsp:sp>
    <dsp:sp modelId="{875AB3AC-A363-4137-920C-FF1566D9810B}">
      <dsp:nvSpPr>
        <dsp:cNvPr id="0" name=""/>
        <dsp:cNvSpPr/>
      </dsp:nvSpPr>
      <dsp:spPr>
        <a:xfrm>
          <a:off x="8033396" y="0"/>
          <a:ext cx="2135266" cy="1281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Poor diet (high sugar/fat)</a:t>
          </a:r>
          <a:endParaRPr lang="en-US" sz="2300" kern="1200"/>
        </a:p>
      </dsp:txBody>
      <dsp:txXfrm>
        <a:off x="8033396" y="0"/>
        <a:ext cx="2135266" cy="1281160"/>
      </dsp:txXfrm>
    </dsp:sp>
    <dsp:sp modelId="{9672652F-8FE4-4124-813B-8A97A54976E9}">
      <dsp:nvSpPr>
        <dsp:cNvPr id="0" name=""/>
        <dsp:cNvSpPr/>
      </dsp:nvSpPr>
      <dsp:spPr>
        <a:xfrm>
          <a:off x="987016" y="1494687"/>
          <a:ext cx="2135266" cy="1281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Lack of exercise</a:t>
          </a:r>
          <a:endParaRPr lang="en-US" sz="2300" kern="1200"/>
        </a:p>
      </dsp:txBody>
      <dsp:txXfrm>
        <a:off x="987016" y="1494687"/>
        <a:ext cx="2135266" cy="1281160"/>
      </dsp:txXfrm>
    </dsp:sp>
    <dsp:sp modelId="{7B264B19-BA87-4BA9-A6A8-AB2678245F59}">
      <dsp:nvSpPr>
        <dsp:cNvPr id="0" name=""/>
        <dsp:cNvSpPr/>
      </dsp:nvSpPr>
      <dsp:spPr>
        <a:xfrm>
          <a:off x="3335809" y="1494687"/>
          <a:ext cx="2135266" cy="1281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Smokes 10 cigarettes/day</a:t>
          </a:r>
          <a:endParaRPr lang="en-US" sz="2300" kern="1200"/>
        </a:p>
      </dsp:txBody>
      <dsp:txXfrm>
        <a:off x="3335809" y="1494687"/>
        <a:ext cx="2135266" cy="1281160"/>
      </dsp:txXfrm>
    </dsp:sp>
    <dsp:sp modelId="{04FBCEB6-160F-44E9-B9C5-212F05CDB69B}">
      <dsp:nvSpPr>
        <dsp:cNvPr id="0" name=""/>
        <dsp:cNvSpPr/>
      </dsp:nvSpPr>
      <dsp:spPr>
        <a:xfrm>
          <a:off x="5684603" y="1494687"/>
          <a:ext cx="2135266" cy="1281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Non-Modifiable:</a:t>
          </a:r>
          <a:endParaRPr lang="en-US" sz="2300" kern="1200"/>
        </a:p>
      </dsp:txBody>
      <dsp:txXfrm>
        <a:off x="5684603" y="1494687"/>
        <a:ext cx="2135266" cy="1281160"/>
      </dsp:txXfrm>
    </dsp:sp>
    <dsp:sp modelId="{FD3835CE-B952-4827-B1B2-226B1433FFCB}">
      <dsp:nvSpPr>
        <dsp:cNvPr id="0" name=""/>
        <dsp:cNvSpPr/>
      </dsp:nvSpPr>
      <dsp:spPr>
        <a:xfrm>
          <a:off x="8033396" y="1494687"/>
          <a:ext cx="2135266" cy="1281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Age (&gt;45 years)</a:t>
          </a:r>
          <a:endParaRPr lang="en-US" sz="2300" kern="1200"/>
        </a:p>
      </dsp:txBody>
      <dsp:txXfrm>
        <a:off x="8033396" y="1494687"/>
        <a:ext cx="2135266" cy="1281160"/>
      </dsp:txXfrm>
    </dsp:sp>
    <dsp:sp modelId="{7921F0A6-2AD3-4298-8369-94C7D1CDCE2F}">
      <dsp:nvSpPr>
        <dsp:cNvPr id="0" name=""/>
        <dsp:cNvSpPr/>
      </dsp:nvSpPr>
      <dsp:spPr>
        <a:xfrm>
          <a:off x="4510206" y="2989374"/>
          <a:ext cx="2135266" cy="1281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Family history</a:t>
          </a:r>
          <a:endParaRPr lang="en-US" sz="2300" kern="1200"/>
        </a:p>
      </dsp:txBody>
      <dsp:txXfrm>
        <a:off x="4510206" y="2989374"/>
        <a:ext cx="2135266" cy="12811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24361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27687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389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113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6809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8912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433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2707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661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6105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288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5717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1.m4a" /><Relationship Id="rId1" Type="http://schemas.microsoft.com/office/2007/relationships/media" Target="../media/media1.m4a" /><Relationship Id="rId4" Type="http://schemas.openxmlformats.org/officeDocument/2006/relationships/image" Target="../media/image2.pn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2.m4a" /><Relationship Id="rId1" Type="http://schemas.microsoft.com/office/2007/relationships/media" Target="../media/media2.m4a" /><Relationship Id="rId5" Type="http://schemas.openxmlformats.org/officeDocument/2006/relationships/image" Target="../media/image3.jpeg" /><Relationship Id="rId4" Type="http://schemas.openxmlformats.org/officeDocument/2006/relationships/image" Target="../media/image2.pn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3.m4a" /><Relationship Id="rId1" Type="http://schemas.microsoft.com/office/2007/relationships/media" Target="../media/media3.m4a" /><Relationship Id="rId4" Type="http://schemas.openxmlformats.org/officeDocument/2006/relationships/image" Target="../media/image2.png" 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 /><Relationship Id="rId3" Type="http://schemas.openxmlformats.org/officeDocument/2006/relationships/slideLayout" Target="../slideLayouts/slideLayout2.xml" /><Relationship Id="rId7" Type="http://schemas.openxmlformats.org/officeDocument/2006/relationships/diagramColors" Target="../diagrams/colors1.xml" /><Relationship Id="rId2" Type="http://schemas.openxmlformats.org/officeDocument/2006/relationships/audio" Target="../media/media4.m4a" /><Relationship Id="rId1" Type="http://schemas.microsoft.com/office/2007/relationships/media" Target="../media/media4.m4a" /><Relationship Id="rId6" Type="http://schemas.openxmlformats.org/officeDocument/2006/relationships/diagramQuickStyle" Target="../diagrams/quickStyle1.xml" /><Relationship Id="rId5" Type="http://schemas.openxmlformats.org/officeDocument/2006/relationships/diagramLayout" Target="../diagrams/layout1.xml" /><Relationship Id="rId4" Type="http://schemas.openxmlformats.org/officeDocument/2006/relationships/diagramData" Target="../diagrams/data1.xml" /><Relationship Id="rId9" Type="http://schemas.openxmlformats.org/officeDocument/2006/relationships/image" Target="../media/image2.png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5.m4a" /><Relationship Id="rId1" Type="http://schemas.microsoft.com/office/2007/relationships/media" Target="../media/media5.m4a" /><Relationship Id="rId4" Type="http://schemas.openxmlformats.org/officeDocument/2006/relationships/image" Target="../media/image2.pn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6.m4a" /><Relationship Id="rId1" Type="http://schemas.microsoft.com/office/2007/relationships/media" Target="../media/media6.m4a" /><Relationship Id="rId5" Type="http://schemas.openxmlformats.org/officeDocument/2006/relationships/image" Target="../media/image4.jpeg" /><Relationship Id="rId4" Type="http://schemas.openxmlformats.org/officeDocument/2006/relationships/image" Target="../media/image2.png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7.m4a" /><Relationship Id="rId1" Type="http://schemas.microsoft.com/office/2007/relationships/media" Target="../media/media7.m4a" /><Relationship Id="rId4" Type="http://schemas.openxmlformats.org/officeDocument/2006/relationships/image" Target="../media/image2.png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8.m4a" /><Relationship Id="rId1" Type="http://schemas.microsoft.com/office/2007/relationships/media" Target="../media/media8.m4a" /><Relationship Id="rId4" Type="http://schemas.openxmlformats.org/officeDocument/2006/relationships/image" Target="../media/image2.png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9.m4a" /><Relationship Id="rId1" Type="http://schemas.microsoft.com/office/2007/relationships/media" Target="../media/media9.m4a" /><Relationship Id="rId6" Type="http://schemas.openxmlformats.org/officeDocument/2006/relationships/image" Target="../media/image2.png" /><Relationship Id="rId5" Type="http://schemas.openxmlformats.org/officeDocument/2006/relationships/hyperlink" Target="http://www.nhs.uk/conditions/type-2-diabetes/" TargetMode="External" /><Relationship Id="rId4" Type="http://schemas.openxmlformats.org/officeDocument/2006/relationships/hyperlink" Target="http://www.diabetes.org.uk/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 descr="Pink desk with doctor items">
            <a:extLst>
              <a:ext uri="{FF2B5EF4-FFF2-40B4-BE49-F238E27FC236}">
                <a16:creationId xmlns:a16="http://schemas.microsoft.com/office/drawing/2014/main" id="{C5535E07-F4FA-0593-E906-7265B196FA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2" t="20497" r="-7" b="2775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AB476BF-4EE2-5243-CABB-6CC72C39B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507179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06780" y="978409"/>
            <a:ext cx="4496529" cy="3678268"/>
          </a:xfrm>
        </p:spPr>
        <p:txBody>
          <a:bodyPr anchor="t">
            <a:normAutofit/>
          </a:bodyPr>
          <a:lstStyle/>
          <a:p>
            <a:r>
              <a:rPr lang="en-GB" sz="6000"/>
              <a:t>Care plan for type 2 diabetes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303288" y="4729138"/>
            <a:ext cx="4488812" cy="1150453"/>
          </a:xfrm>
        </p:spPr>
        <p:txBody>
          <a:bodyPr vert="horz" lIns="91440" tIns="45720" rIns="91440" bIns="45720" rtlCol="0" anchor="b">
            <a:normAutofit/>
          </a:bodyPr>
          <a:lstStyle/>
          <a:p>
            <a:endParaRPr lang="en-US"/>
          </a:p>
          <a:p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D28EA4-6F96-F7C6-1D07-5BA5C27387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6781" y="508090"/>
            <a:ext cx="449275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DFF93C5-0576-D227-80A7-4CFBA8791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0119" y="6209925"/>
            <a:ext cx="449275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BC302-0875-9213-4A32-6E218C9DA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Contents: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2BCE07-7A9F-6AAA-4110-9D46FA8B63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/>
              <a:t>Title: </a:t>
            </a:r>
            <a:r>
              <a:rPr lang="en-GB" sz="2400" dirty="0"/>
              <a:t>Care plan for a patient with type 2 diabet</a:t>
            </a:r>
            <a:r>
              <a:rPr lang="en-GB" sz="2400"/>
              <a:t>es mellitus.</a:t>
            </a:r>
            <a:endParaRPr lang="en-US"/>
          </a:p>
          <a:p>
            <a:r>
              <a:rPr lang="en-GB" sz="2400" b="1" dirty="0"/>
              <a:t>Subtitle: Component 2 presentation</a:t>
            </a:r>
          </a:p>
          <a:p>
            <a:endParaRPr lang="en-GB" sz="2400" b="1" dirty="0"/>
          </a:p>
          <a:p>
            <a:endParaRPr lang="en-GB" sz="2400" b="1" dirty="0"/>
          </a:p>
          <a:p>
            <a:r>
              <a:rPr lang="en-GB" sz="2400" b="1"/>
              <a:t>Name: Ameerah Di Amico</a:t>
            </a:r>
            <a:endParaRPr lang="en-GB" sz="2400" b="1" dirty="0"/>
          </a:p>
          <a:p>
            <a:r>
              <a:rPr lang="en-GB" sz="2400" b="1"/>
              <a:t>Student number:2319162</a:t>
            </a:r>
            <a:endParaRPr lang="en-GB" sz="2400" b="1" dirty="0"/>
          </a:p>
          <a:p>
            <a:pPr marL="0" indent="0">
              <a:buNone/>
            </a:pPr>
            <a:endParaRPr lang="en-GB" sz="2400" dirty="0"/>
          </a:p>
          <a:p>
            <a:endParaRPr lang="en-GB" sz="2400" b="1" dirty="0"/>
          </a:p>
        </p:txBody>
      </p:sp>
      <p:pic>
        <p:nvPicPr>
          <p:cNvPr id="4" name="Recording">
            <a:hlinkClick r:id="" action="ppaction://media"/>
            <a:extLst>
              <a:ext uri="{FF2B5EF4-FFF2-40B4-BE49-F238E27FC236}">
                <a16:creationId xmlns:a16="http://schemas.microsoft.com/office/drawing/2014/main" id="{75E67FDF-C5BD-E39F-5EFD-EF7CB91216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5026" y="97915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477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8275F-B140-A85F-56FA-8448E3ED89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Patient profile &amp; Demographics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F823A0-451A-C43B-5126-43D76171BA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/>
              <a:t>Content:</a:t>
            </a:r>
            <a:endParaRPr lang="en-GB" b="1" dirty="0"/>
          </a:p>
          <a:p>
            <a:r>
              <a:rPr lang="en-GB" b="1" dirty="0"/>
              <a:t>Name: John smith ( </a:t>
            </a:r>
            <a:r>
              <a:rPr lang="en-GB" b="1"/>
              <a:t>fictional) </a:t>
            </a:r>
          </a:p>
          <a:p>
            <a:r>
              <a:rPr lang="en-GB" b="1"/>
              <a:t>Age: 54 Years old</a:t>
            </a:r>
          </a:p>
          <a:p>
            <a:r>
              <a:rPr lang="en-GB" b="1" dirty="0"/>
              <a:t>Ethnicity: White </a:t>
            </a:r>
            <a:r>
              <a:rPr lang="en-GB" b="1"/>
              <a:t>British</a:t>
            </a:r>
            <a:endParaRPr lang="en-GB" b="1" dirty="0"/>
          </a:p>
          <a:p>
            <a:r>
              <a:rPr lang="en-GB" b="1" dirty="0" err="1"/>
              <a:t>Occupation:Office</a:t>
            </a:r>
            <a:r>
              <a:rPr lang="en-GB" b="1" dirty="0"/>
              <a:t> worker ( sedentary)</a:t>
            </a:r>
          </a:p>
          <a:p>
            <a:r>
              <a:rPr lang="en-GB" b="1" dirty="0"/>
              <a:t>Marital </a:t>
            </a:r>
            <a:r>
              <a:rPr lang="en-GB" b="1"/>
              <a:t>status: Married</a:t>
            </a:r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  <p:pic>
        <p:nvPicPr>
          <p:cNvPr id="5" name="recording mr smith">
            <a:hlinkClick r:id="" action="ppaction://media"/>
            <a:extLst>
              <a:ext uri="{FF2B5EF4-FFF2-40B4-BE49-F238E27FC236}">
                <a16:creationId xmlns:a16="http://schemas.microsoft.com/office/drawing/2014/main" id="{3C938195-857A-A288-E094-E26A45AF67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71177" y="5177347"/>
            <a:ext cx="730250" cy="730250"/>
          </a:xfrm>
          <a:prstGeom prst="rect">
            <a:avLst/>
          </a:prstGeom>
        </p:spPr>
      </p:pic>
      <p:pic>
        <p:nvPicPr>
          <p:cNvPr id="7" name="Picture 6" descr="22,000+ Old man man Free Stock Photos - StockFreeImages">
            <a:extLst>
              <a:ext uri="{FF2B5EF4-FFF2-40B4-BE49-F238E27FC236}">
                <a16:creationId xmlns:a16="http://schemas.microsoft.com/office/drawing/2014/main" id="{4077D6D1-55D2-F1B8-FF67-C0AC1144F6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23390" y="1811546"/>
            <a:ext cx="2667145" cy="3234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309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AB11A-7A90-418C-1D74-385491158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Anatomy &amp; physiolo</a:t>
            </a:r>
            <a:r>
              <a:rPr lang="en-GB"/>
              <a:t>gy – the endocrine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58F04-544E-26A3-F449-E64CA49933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Condition: Type 2 Diabetes Mellitus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Issue: Insulin Resistance / Insufficient Insulin Production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Effect: Glucose stays in the blood (Hyperglycaemia)</a:t>
            </a:r>
            <a:endParaRPr lang="en-GB" b="1" dirty="0"/>
          </a:p>
          <a:p>
            <a:endParaRPr lang="en-GB" b="1" dirty="0"/>
          </a:p>
          <a:p>
            <a:r>
              <a:rPr lang="en-GB" b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Long-term effects: Damage to blood vessels, nerves, kidneys, eyes and heart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dirty="0"/>
          </a:p>
          <a:p>
            <a:endParaRPr lang="en-GB" dirty="0"/>
          </a:p>
        </p:txBody>
      </p:sp>
      <p:pic>
        <p:nvPicPr>
          <p:cNvPr id="4" name="endocrine system">
            <a:hlinkClick r:id="" action="ppaction://media"/>
            <a:extLst>
              <a:ext uri="{FF2B5EF4-FFF2-40B4-BE49-F238E27FC236}">
                <a16:creationId xmlns:a16="http://schemas.microsoft.com/office/drawing/2014/main" id="{C7E9A492-1C5A-93B9-381C-B2DD822FC4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5026" y="156863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622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0ABEED62-2B90-7D7F-82DE-4CBE29C9A41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1208" y="2219174"/>
          <a:ext cx="11155680" cy="42705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28E63199-E0E5-3673-1756-2BCF6F3AE16E}"/>
              </a:ext>
            </a:extLst>
          </p:cNvPr>
          <p:cNvSpPr txBox="1"/>
          <p:nvPr/>
        </p:nvSpPr>
        <p:spPr>
          <a:xfrm>
            <a:off x="594360" y="868680"/>
            <a:ext cx="417576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/>
              <a:t>Risk factors </a:t>
            </a:r>
          </a:p>
        </p:txBody>
      </p:sp>
      <p:pic>
        <p:nvPicPr>
          <p:cNvPr id="8" name="Recording (15)">
            <a:hlinkClick r:id="" action="ppaction://media"/>
            <a:extLst>
              <a:ext uri="{FF2B5EF4-FFF2-40B4-BE49-F238E27FC236}">
                <a16:creationId xmlns:a16="http://schemas.microsoft.com/office/drawing/2014/main" id="{6D64D337-163C-3003-255F-81E27821B1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290045" y="86414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529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31BAD-E2D9-885D-D185-B9B05AC8C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Monitoring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2C47EA-D6EF-8FFE-6775-53070C0AAB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br>
              <a:rPr lang="en-US" dirty="0"/>
            </a:b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</a:t>
            </a:r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Blood Glucose Monitoring: Self-monitoring 2-4 times daily.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HbA1c Testing: Every 3-6 months.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Target: HbA1c below 48 mmol/mol (NICE Guideline).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Foot Care: Annual checks due to risk of neuropathy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/>
          </a:p>
          <a:p>
            <a:endParaRPr lang="en-GB" dirty="0"/>
          </a:p>
        </p:txBody>
      </p:sp>
      <p:pic>
        <p:nvPicPr>
          <p:cNvPr id="4" name="Recording (21)">
            <a:hlinkClick r:id="" action="ppaction://media"/>
            <a:extLst>
              <a:ext uri="{FF2B5EF4-FFF2-40B4-BE49-F238E27FC236}">
                <a16:creationId xmlns:a16="http://schemas.microsoft.com/office/drawing/2014/main" id="{97FC5A55-6CC9-3BF6-D6BD-929C9E49AA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05064" y="135296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2397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8897E-169D-CADC-33C6-A33D19C4B0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Lifestyle &amp; Dietary Recommendations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B43FD-B19A-4375-8CC3-1535C7020F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endParaRPr lang="en-GB" b="1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Content: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Diet: Balanced calories, reduce saturated fats and sugar, increase fibre and vegetables.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Exercise: 150 minutes of moderate activity per week (e.g., walking).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Weight Loss: Aim for 5-10% body weight reduction.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Smoking Cessation: Referral to stop smoking services.</a:t>
            </a:r>
            <a:endParaRPr lang="en-GB" b="1"/>
          </a:p>
          <a:p>
            <a:endParaRPr lang="en-GB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Recording (26)">
            <a:hlinkClick r:id="" action="ppaction://media"/>
            <a:extLst>
              <a:ext uri="{FF2B5EF4-FFF2-40B4-BE49-F238E27FC236}">
                <a16:creationId xmlns:a16="http://schemas.microsoft.com/office/drawing/2014/main" id="{AA6BE0B0-F850-2524-162A-D7D2F9A832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30875" y="1841800"/>
            <a:ext cx="730250" cy="730250"/>
          </a:xfrm>
          <a:prstGeom prst="rect">
            <a:avLst/>
          </a:prstGeom>
        </p:spPr>
      </p:pic>
      <p:pic>
        <p:nvPicPr>
          <p:cNvPr id="6" name="Picture 5" descr="Diabetes Ireland ...">
            <a:extLst>
              <a:ext uri="{FF2B5EF4-FFF2-40B4-BE49-F238E27FC236}">
                <a16:creationId xmlns:a16="http://schemas.microsoft.com/office/drawing/2014/main" id="{02958878-0594-C242-02DF-53176B96632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40087" y="4455274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374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E1589-A81F-293D-4E16-B80E2B286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Communication &amp; Ethical Considerations</a:t>
            </a:r>
            <a:endParaRPr 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0F5D3EF6-AE33-3F4E-E6AF-502039C1F7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Content: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Communication: Use plain English, avoid jargon. Use teach-back method.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Ethics: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Informed Consent: For all treatments.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Confidentiality: Data Protection Act 2018 / GDPR.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Person-centred care: Respect autonomy and choices.</a:t>
            </a:r>
            <a:endParaRPr lang="en-GB" b="1" dirty="0"/>
          </a:p>
          <a:p>
            <a:endParaRPr lang="en-GB"/>
          </a:p>
          <a:p>
            <a:endParaRPr lang="en-GB" dirty="0"/>
          </a:p>
        </p:txBody>
      </p:sp>
      <p:pic>
        <p:nvPicPr>
          <p:cNvPr id="13" name="Recording (33)">
            <a:hlinkClick r:id="" action="ppaction://media"/>
            <a:extLst>
              <a:ext uri="{FF2B5EF4-FFF2-40B4-BE49-F238E27FC236}">
                <a16:creationId xmlns:a16="http://schemas.microsoft.com/office/drawing/2014/main" id="{C63AF3D9-A0C9-AF44-F075-39A61E7E84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182988" y="445847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284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B433F-7EF1-EE82-5045-F3EA120B4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F5181D-EB57-7375-168A-EAFFE970E7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Content: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Summary of key points.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Multidisciplinary approach is key.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Early intervention prevents complications.</a:t>
            </a:r>
            <a:endParaRPr lang="en-GB" b="1"/>
          </a:p>
          <a:p>
            <a:endParaRPr lang="en-GB" dirty="0"/>
          </a:p>
        </p:txBody>
      </p:sp>
      <p:pic>
        <p:nvPicPr>
          <p:cNvPr id="4" name="Recording (34)">
            <a:hlinkClick r:id="" action="ppaction://media"/>
            <a:extLst>
              <a:ext uri="{FF2B5EF4-FFF2-40B4-BE49-F238E27FC236}">
                <a16:creationId xmlns:a16="http://schemas.microsoft.com/office/drawing/2014/main" id="{B9934F2F-7DE8-0A1E-ABE4-7BE804C563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967328" y="97915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516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2DCDF-3E5E-B6A7-2879-AC60AB3F7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528512"/>
          </a:xfrm>
        </p:spPr>
        <p:txBody>
          <a:bodyPr>
            <a:normAutofit fontScale="90000"/>
          </a:bodyPr>
          <a:lstStyle/>
          <a:p>
            <a:r>
              <a:rPr lang="en-GB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BD66F-0DC1-1F39-36A7-7BD988EF9D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514684"/>
            <a:ext cx="11155680" cy="5334459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1. British Dietetic Association (2020). Dietary Advice for Type 2 Diabetes. Birmingham: BDA.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2. Diabetes UK (2021). Risk Factors for Type 2 Diabetes. Available at: </a:t>
            </a:r>
            <a:r>
              <a:rPr lang="en-GB" b="1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4"/>
              </a:rPr>
              <a:t>www.diabetes.org.uk</a:t>
            </a:r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[Accessed 15 March 2026].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3. Department of Health and Social Care (2019). The NHS Long Term Plan. London: DHSC.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4. National Institute for Health and Care Excellence (2022). Type 2 Diabetes in Adults: Management. NICE Guideline [NG28].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5. NHS (2023). Type 2 Diabetes. Available at: </a:t>
            </a:r>
            <a:r>
              <a:rPr lang="en-GB" b="1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5"/>
              </a:rPr>
              <a:t>www.nhs.uk/conditions/type-2-diabetes/</a:t>
            </a:r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[Accessed 15 March 2026].</a:t>
            </a:r>
            <a:endParaRPr lang="en-GB" b="1" dirty="0"/>
          </a:p>
          <a:p>
            <a:endParaRPr lang="en-GB" b="1" dirty="0"/>
          </a:p>
          <a:p>
            <a:r>
              <a:rPr lang="en-GB" b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6. Nursing and Midwifery Council (2018). The Code: Professional standards of practice and behaviour for nurses, midwives and nursing associates. London: NMC.</a:t>
            </a:r>
            <a:endParaRPr lang="en-GB" b="1" dirty="0"/>
          </a:p>
          <a:p>
            <a:endParaRPr lang="en-GB" b="1" dirty="0"/>
          </a:p>
          <a:p>
            <a:r>
              <a:rPr lang="en-GB" b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7. Raphael, B. and Malone, M. (2021). Anatomy and Physiology for Health and Social Care. 2nd ed. London: Hodder Education.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8. Tortora, G.J. and Derrickson, B.H. (2017). Principles of Anatomy and Physiology. 15th ed. Hoboken: Wiley.</a:t>
            </a:r>
            <a:endParaRPr lang="en-GB" b="1" dirty="0"/>
          </a:p>
          <a:p>
            <a:endParaRPr lang="en-GB" dirty="0"/>
          </a:p>
        </p:txBody>
      </p:sp>
      <p:pic>
        <p:nvPicPr>
          <p:cNvPr id="4" name="Recording (35)">
            <a:hlinkClick r:id="" action="ppaction://media"/>
            <a:extLst>
              <a:ext uri="{FF2B5EF4-FFF2-40B4-BE49-F238E27FC236}">
                <a16:creationId xmlns:a16="http://schemas.microsoft.com/office/drawing/2014/main" id="{A853BA95-4321-F358-8010-F308BA0F0F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89403" y="7778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7026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GestaltVTI</vt:lpstr>
      <vt:lpstr>Care plan for type 2 diabetes </vt:lpstr>
      <vt:lpstr>Contents:</vt:lpstr>
      <vt:lpstr>Patient profile &amp; Demographics</vt:lpstr>
      <vt:lpstr>Anatomy &amp; physiology – the endocrine system</vt:lpstr>
      <vt:lpstr>PowerPoint Presentation</vt:lpstr>
      <vt:lpstr>Monitoring and management</vt:lpstr>
      <vt:lpstr>Lifestyle &amp; Dietary Recommendations</vt:lpstr>
      <vt:lpstr>Communication &amp; Ethical Considerations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plan for type 2 diabetes </dc:title>
  <dc:creator/>
  <cp:lastModifiedBy>ameerah diamico</cp:lastModifiedBy>
  <cp:revision>197</cp:revision>
  <dcterms:created xsi:type="dcterms:W3CDTF">2026-03-16T12:37:07Z</dcterms:created>
  <dcterms:modified xsi:type="dcterms:W3CDTF">2026-03-16T15:41:14Z</dcterms:modified>
</cp:coreProperties>
</file>