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11"/>
  </p:notesMasterIdLst>
  <p:sldIdLst>
    <p:sldId id="256" r:id="rId2"/>
    <p:sldId id="257" r:id="rId3"/>
    <p:sldId id="258" r:id="rId4"/>
    <p:sldId id="259" r:id="rId5"/>
    <p:sldId id="261" r:id="rId6"/>
    <p:sldId id="262" r:id="rId7"/>
    <p:sldId id="263" r:id="rId8"/>
    <p:sldId id="264"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883" autoAdjust="0"/>
  </p:normalViewPr>
  <p:slideViewPr>
    <p:cSldViewPr snapToGrid="0">
      <p:cViewPr varScale="1">
        <p:scale>
          <a:sx n="53" d="100"/>
          <a:sy n="53" d="100"/>
        </p:scale>
        <p:origin x="183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ata3.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3.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95BDAE-3006-43BD-9435-7AB7F4E9185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4D63DA-3AF8-4212-8982-A58213F6FFC1}">
      <dgm:prSet/>
      <dgm:spPr/>
      <dgm:t>
        <a:bodyPr/>
        <a:lstStyle/>
        <a:p>
          <a:pPr>
            <a:defRPr cap="all"/>
          </a:pPr>
          <a:r>
            <a:rPr lang="en-GB"/>
            <a:t>What are my strengths?</a:t>
          </a:r>
          <a:endParaRPr lang="en-US"/>
        </a:p>
      </dgm:t>
    </dgm:pt>
    <dgm:pt modelId="{870DCB07-2941-4D2B-89FB-79536FF3F2E5}" type="parTrans" cxnId="{2A8B6F8D-1B83-4256-9080-BBBD33835999}">
      <dgm:prSet/>
      <dgm:spPr/>
      <dgm:t>
        <a:bodyPr/>
        <a:lstStyle/>
        <a:p>
          <a:endParaRPr lang="en-US"/>
        </a:p>
      </dgm:t>
    </dgm:pt>
    <dgm:pt modelId="{F6EB4701-4111-404A-B934-07A21BB36550}" type="sibTrans" cxnId="{2A8B6F8D-1B83-4256-9080-BBBD33835999}">
      <dgm:prSet/>
      <dgm:spPr/>
      <dgm:t>
        <a:bodyPr/>
        <a:lstStyle/>
        <a:p>
          <a:endParaRPr lang="en-US"/>
        </a:p>
      </dgm:t>
    </dgm:pt>
    <dgm:pt modelId="{6D41AB33-5B39-4C53-9794-43B4D0691AB0}">
      <dgm:prSet/>
      <dgm:spPr/>
      <dgm:t>
        <a:bodyPr/>
        <a:lstStyle/>
        <a:p>
          <a:pPr>
            <a:defRPr cap="all"/>
          </a:pPr>
          <a:r>
            <a:rPr lang="en-GB"/>
            <a:t>How will I implement them in my career?</a:t>
          </a:r>
          <a:endParaRPr lang="en-US"/>
        </a:p>
      </dgm:t>
    </dgm:pt>
    <dgm:pt modelId="{F1BB1DD8-3172-4550-B1A7-405D7F931A93}" type="parTrans" cxnId="{BE086D8D-7503-4D01-9B6C-0212A4BA01C2}">
      <dgm:prSet/>
      <dgm:spPr/>
      <dgm:t>
        <a:bodyPr/>
        <a:lstStyle/>
        <a:p>
          <a:endParaRPr lang="en-US"/>
        </a:p>
      </dgm:t>
    </dgm:pt>
    <dgm:pt modelId="{E9CD66D5-44D5-44FC-AD38-906769D9C273}" type="sibTrans" cxnId="{BE086D8D-7503-4D01-9B6C-0212A4BA01C2}">
      <dgm:prSet/>
      <dgm:spPr/>
      <dgm:t>
        <a:bodyPr/>
        <a:lstStyle/>
        <a:p>
          <a:endParaRPr lang="en-US"/>
        </a:p>
      </dgm:t>
    </dgm:pt>
    <dgm:pt modelId="{16186B83-C64A-47B6-8DD6-1810CBB115F9}" type="pres">
      <dgm:prSet presAssocID="{7195BDAE-3006-43BD-9435-7AB7F4E91858}" presName="root" presStyleCnt="0">
        <dgm:presLayoutVars>
          <dgm:dir/>
          <dgm:resizeHandles val="exact"/>
        </dgm:presLayoutVars>
      </dgm:prSet>
      <dgm:spPr/>
    </dgm:pt>
    <dgm:pt modelId="{227F23E3-2455-4422-B18F-8BEC966F7170}" type="pres">
      <dgm:prSet presAssocID="{794D63DA-3AF8-4212-8982-A58213F6FFC1}" presName="compNode" presStyleCnt="0"/>
      <dgm:spPr/>
    </dgm:pt>
    <dgm:pt modelId="{5B29B3A2-F5F9-4FAA-A725-5B7C5E8086DF}" type="pres">
      <dgm:prSet presAssocID="{794D63DA-3AF8-4212-8982-A58213F6FFC1}" presName="iconBgRect" presStyleLbl="bgShp" presStyleIdx="0" presStyleCnt="2"/>
      <dgm:spPr/>
    </dgm:pt>
    <dgm:pt modelId="{05740939-3B4A-49DE-A312-75284F42FF9A}" type="pres">
      <dgm:prSet presAssocID="{794D63DA-3AF8-4212-8982-A58213F6FFC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mbbell"/>
        </a:ext>
      </dgm:extLst>
    </dgm:pt>
    <dgm:pt modelId="{29F114A8-37DB-4134-ACB9-86CB4807FEF0}" type="pres">
      <dgm:prSet presAssocID="{794D63DA-3AF8-4212-8982-A58213F6FFC1}" presName="spaceRect" presStyleCnt="0"/>
      <dgm:spPr/>
    </dgm:pt>
    <dgm:pt modelId="{5D57BEF8-03E6-4D8A-85AF-E2669E8A2A9A}" type="pres">
      <dgm:prSet presAssocID="{794D63DA-3AF8-4212-8982-A58213F6FFC1}" presName="textRect" presStyleLbl="revTx" presStyleIdx="0" presStyleCnt="2">
        <dgm:presLayoutVars>
          <dgm:chMax val="1"/>
          <dgm:chPref val="1"/>
        </dgm:presLayoutVars>
      </dgm:prSet>
      <dgm:spPr/>
    </dgm:pt>
    <dgm:pt modelId="{706DC23A-221D-4F3D-BA80-09776F18C109}" type="pres">
      <dgm:prSet presAssocID="{F6EB4701-4111-404A-B934-07A21BB36550}" presName="sibTrans" presStyleCnt="0"/>
      <dgm:spPr/>
    </dgm:pt>
    <dgm:pt modelId="{AF4004F4-AA4E-4176-B4BA-F0404EA80D8F}" type="pres">
      <dgm:prSet presAssocID="{6D41AB33-5B39-4C53-9794-43B4D0691AB0}" presName="compNode" presStyleCnt="0"/>
      <dgm:spPr/>
    </dgm:pt>
    <dgm:pt modelId="{B496002F-3DD2-49C7-94B8-134594BB270E}" type="pres">
      <dgm:prSet presAssocID="{6D41AB33-5B39-4C53-9794-43B4D0691AB0}" presName="iconBgRect" presStyleLbl="bgShp" presStyleIdx="1" presStyleCnt="2"/>
      <dgm:spPr/>
    </dgm:pt>
    <dgm:pt modelId="{692358F1-2F80-4416-8291-08EAA9865716}" type="pres">
      <dgm:prSet presAssocID="{6D41AB33-5B39-4C53-9794-43B4D0691AB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CE37D61A-8D82-4264-AC08-ECC64723930C}" type="pres">
      <dgm:prSet presAssocID="{6D41AB33-5B39-4C53-9794-43B4D0691AB0}" presName="spaceRect" presStyleCnt="0"/>
      <dgm:spPr/>
    </dgm:pt>
    <dgm:pt modelId="{EB188786-7034-4849-9D23-2A46DA430873}" type="pres">
      <dgm:prSet presAssocID="{6D41AB33-5B39-4C53-9794-43B4D0691AB0}" presName="textRect" presStyleLbl="revTx" presStyleIdx="1" presStyleCnt="2">
        <dgm:presLayoutVars>
          <dgm:chMax val="1"/>
          <dgm:chPref val="1"/>
        </dgm:presLayoutVars>
      </dgm:prSet>
      <dgm:spPr/>
    </dgm:pt>
  </dgm:ptLst>
  <dgm:cxnLst>
    <dgm:cxn modelId="{53D2D335-CA59-4A8E-99BD-B993C021FD51}" type="presOf" srcId="{6D41AB33-5B39-4C53-9794-43B4D0691AB0}" destId="{EB188786-7034-4849-9D23-2A46DA430873}" srcOrd="0" destOrd="0" presId="urn:microsoft.com/office/officeart/2018/5/layout/IconCircleLabelList"/>
    <dgm:cxn modelId="{482F494E-24E5-4567-A4C7-73EC4857C0ED}" type="presOf" srcId="{7195BDAE-3006-43BD-9435-7AB7F4E91858}" destId="{16186B83-C64A-47B6-8DD6-1810CBB115F9}" srcOrd="0" destOrd="0" presId="urn:microsoft.com/office/officeart/2018/5/layout/IconCircleLabelList"/>
    <dgm:cxn modelId="{BE086D8D-7503-4D01-9B6C-0212A4BA01C2}" srcId="{7195BDAE-3006-43BD-9435-7AB7F4E91858}" destId="{6D41AB33-5B39-4C53-9794-43B4D0691AB0}" srcOrd="1" destOrd="0" parTransId="{F1BB1DD8-3172-4550-B1A7-405D7F931A93}" sibTransId="{E9CD66D5-44D5-44FC-AD38-906769D9C273}"/>
    <dgm:cxn modelId="{2A8B6F8D-1B83-4256-9080-BBBD33835999}" srcId="{7195BDAE-3006-43BD-9435-7AB7F4E91858}" destId="{794D63DA-3AF8-4212-8982-A58213F6FFC1}" srcOrd="0" destOrd="0" parTransId="{870DCB07-2941-4D2B-89FB-79536FF3F2E5}" sibTransId="{F6EB4701-4111-404A-B934-07A21BB36550}"/>
    <dgm:cxn modelId="{0603D8BE-37A1-49B9-9340-E7FEDD0E1EE9}" type="presOf" srcId="{794D63DA-3AF8-4212-8982-A58213F6FFC1}" destId="{5D57BEF8-03E6-4D8A-85AF-E2669E8A2A9A}" srcOrd="0" destOrd="0" presId="urn:microsoft.com/office/officeart/2018/5/layout/IconCircleLabelList"/>
    <dgm:cxn modelId="{D4BB7E7E-58EF-4529-BE65-EAFB924CFA43}" type="presParOf" srcId="{16186B83-C64A-47B6-8DD6-1810CBB115F9}" destId="{227F23E3-2455-4422-B18F-8BEC966F7170}" srcOrd="0" destOrd="0" presId="urn:microsoft.com/office/officeart/2018/5/layout/IconCircleLabelList"/>
    <dgm:cxn modelId="{D4EE5714-4787-4C11-89D0-4C8BC41B709F}" type="presParOf" srcId="{227F23E3-2455-4422-B18F-8BEC966F7170}" destId="{5B29B3A2-F5F9-4FAA-A725-5B7C5E8086DF}" srcOrd="0" destOrd="0" presId="urn:microsoft.com/office/officeart/2018/5/layout/IconCircleLabelList"/>
    <dgm:cxn modelId="{13871CC6-EA0D-4C8D-861A-5ADF0F0DC239}" type="presParOf" srcId="{227F23E3-2455-4422-B18F-8BEC966F7170}" destId="{05740939-3B4A-49DE-A312-75284F42FF9A}" srcOrd="1" destOrd="0" presId="urn:microsoft.com/office/officeart/2018/5/layout/IconCircleLabelList"/>
    <dgm:cxn modelId="{067F00BE-AFE1-4CAD-A222-29114D9E2436}" type="presParOf" srcId="{227F23E3-2455-4422-B18F-8BEC966F7170}" destId="{29F114A8-37DB-4134-ACB9-86CB4807FEF0}" srcOrd="2" destOrd="0" presId="urn:microsoft.com/office/officeart/2018/5/layout/IconCircleLabelList"/>
    <dgm:cxn modelId="{6BA2DEDB-C55D-4662-B6BE-9D30F24784AA}" type="presParOf" srcId="{227F23E3-2455-4422-B18F-8BEC966F7170}" destId="{5D57BEF8-03E6-4D8A-85AF-E2669E8A2A9A}" srcOrd="3" destOrd="0" presId="urn:microsoft.com/office/officeart/2018/5/layout/IconCircleLabelList"/>
    <dgm:cxn modelId="{7A0347D4-80BF-4476-9175-947867EFEF19}" type="presParOf" srcId="{16186B83-C64A-47B6-8DD6-1810CBB115F9}" destId="{706DC23A-221D-4F3D-BA80-09776F18C109}" srcOrd="1" destOrd="0" presId="urn:microsoft.com/office/officeart/2018/5/layout/IconCircleLabelList"/>
    <dgm:cxn modelId="{B4869AE1-FAA2-4DB2-81FD-BE11148A64D8}" type="presParOf" srcId="{16186B83-C64A-47B6-8DD6-1810CBB115F9}" destId="{AF4004F4-AA4E-4176-B4BA-F0404EA80D8F}" srcOrd="2" destOrd="0" presId="urn:microsoft.com/office/officeart/2018/5/layout/IconCircleLabelList"/>
    <dgm:cxn modelId="{C432CFF8-6559-470B-9FC2-5EA161602DD9}" type="presParOf" srcId="{AF4004F4-AA4E-4176-B4BA-F0404EA80D8F}" destId="{B496002F-3DD2-49C7-94B8-134594BB270E}" srcOrd="0" destOrd="0" presId="urn:microsoft.com/office/officeart/2018/5/layout/IconCircleLabelList"/>
    <dgm:cxn modelId="{98513DEB-C65A-4913-82D0-BECA74A2F354}" type="presParOf" srcId="{AF4004F4-AA4E-4176-B4BA-F0404EA80D8F}" destId="{692358F1-2F80-4416-8291-08EAA9865716}" srcOrd="1" destOrd="0" presId="urn:microsoft.com/office/officeart/2018/5/layout/IconCircleLabelList"/>
    <dgm:cxn modelId="{AE034F72-B6B1-4C9F-BD95-E3409C6AF48C}" type="presParOf" srcId="{AF4004F4-AA4E-4176-B4BA-F0404EA80D8F}" destId="{CE37D61A-8D82-4264-AC08-ECC64723930C}" srcOrd="2" destOrd="0" presId="urn:microsoft.com/office/officeart/2018/5/layout/IconCircleLabelList"/>
    <dgm:cxn modelId="{F41CC178-31EC-471E-956F-93787E5D0867}" type="presParOf" srcId="{AF4004F4-AA4E-4176-B4BA-F0404EA80D8F}" destId="{EB188786-7034-4849-9D23-2A46DA43087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E32626-A6D3-4D4E-9F83-3CB8283313B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E560C64-0A3F-48E5-BF87-3A349640D1A4}">
      <dgm:prSet/>
      <dgm:spPr/>
      <dgm:t>
        <a:bodyPr/>
        <a:lstStyle/>
        <a:p>
          <a:r>
            <a:rPr lang="en-GB"/>
            <a:t>What are my weaknesses?</a:t>
          </a:r>
          <a:endParaRPr lang="en-US"/>
        </a:p>
      </dgm:t>
    </dgm:pt>
    <dgm:pt modelId="{7D7A1C5F-1EFC-4708-BF07-D957678A82EE}" type="parTrans" cxnId="{B8C5273E-EF27-4D34-8AF5-C8B8916B0A9E}">
      <dgm:prSet/>
      <dgm:spPr/>
      <dgm:t>
        <a:bodyPr/>
        <a:lstStyle/>
        <a:p>
          <a:endParaRPr lang="en-US"/>
        </a:p>
      </dgm:t>
    </dgm:pt>
    <dgm:pt modelId="{A2EC6D35-CDE1-406C-8D9D-3ACFB4CD69E5}" type="sibTrans" cxnId="{B8C5273E-EF27-4D34-8AF5-C8B8916B0A9E}">
      <dgm:prSet/>
      <dgm:spPr/>
      <dgm:t>
        <a:bodyPr/>
        <a:lstStyle/>
        <a:p>
          <a:endParaRPr lang="en-US"/>
        </a:p>
      </dgm:t>
    </dgm:pt>
    <dgm:pt modelId="{4BF81EA8-9D6F-48EA-82CD-9D665336CF92}">
      <dgm:prSet/>
      <dgm:spPr/>
      <dgm:t>
        <a:bodyPr/>
        <a:lstStyle/>
        <a:p>
          <a:r>
            <a:rPr lang="en-GB"/>
            <a:t>How will these effect my chosen career?</a:t>
          </a:r>
          <a:endParaRPr lang="en-US"/>
        </a:p>
      </dgm:t>
    </dgm:pt>
    <dgm:pt modelId="{D3352677-C6AD-4E79-8194-FEF3FC042187}" type="parTrans" cxnId="{239FD3F1-7FB9-4E46-B1E7-53D275CDF417}">
      <dgm:prSet/>
      <dgm:spPr/>
      <dgm:t>
        <a:bodyPr/>
        <a:lstStyle/>
        <a:p>
          <a:endParaRPr lang="en-US"/>
        </a:p>
      </dgm:t>
    </dgm:pt>
    <dgm:pt modelId="{8A6CDC4F-E137-40BC-8BC7-CA2C4A9BF639}" type="sibTrans" cxnId="{239FD3F1-7FB9-4E46-B1E7-53D275CDF417}">
      <dgm:prSet/>
      <dgm:spPr/>
      <dgm:t>
        <a:bodyPr/>
        <a:lstStyle/>
        <a:p>
          <a:endParaRPr lang="en-US"/>
        </a:p>
      </dgm:t>
    </dgm:pt>
    <dgm:pt modelId="{FA20B5B4-A32E-4F42-A805-04EBDB5E517D}" type="pres">
      <dgm:prSet presAssocID="{B3E32626-A6D3-4D4E-9F83-3CB8283313B3}" presName="root" presStyleCnt="0">
        <dgm:presLayoutVars>
          <dgm:dir/>
          <dgm:resizeHandles val="exact"/>
        </dgm:presLayoutVars>
      </dgm:prSet>
      <dgm:spPr/>
    </dgm:pt>
    <dgm:pt modelId="{EA69E8D1-35A4-47A5-A0DB-E5DE030D695E}" type="pres">
      <dgm:prSet presAssocID="{3E560C64-0A3F-48E5-BF87-3A349640D1A4}" presName="compNode" presStyleCnt="0"/>
      <dgm:spPr/>
    </dgm:pt>
    <dgm:pt modelId="{DD9BB96E-3C47-4E9D-85B4-7754AC4B2521}" type="pres">
      <dgm:prSet presAssocID="{3E560C64-0A3F-48E5-BF87-3A349640D1A4}" presName="bgRect" presStyleLbl="bgShp" presStyleIdx="0" presStyleCnt="2"/>
      <dgm:spPr/>
    </dgm:pt>
    <dgm:pt modelId="{F9EE1037-B970-4186-A607-DAC58D0AD804}" type="pres">
      <dgm:prSet presAssocID="{3E560C64-0A3F-48E5-BF87-3A349640D1A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umbbell"/>
        </a:ext>
      </dgm:extLst>
    </dgm:pt>
    <dgm:pt modelId="{D1AC83C5-3702-434A-BC92-B868E7A78931}" type="pres">
      <dgm:prSet presAssocID="{3E560C64-0A3F-48E5-BF87-3A349640D1A4}" presName="spaceRect" presStyleCnt="0"/>
      <dgm:spPr/>
    </dgm:pt>
    <dgm:pt modelId="{D3208327-A3FA-49F2-AD6D-B0307191D921}" type="pres">
      <dgm:prSet presAssocID="{3E560C64-0A3F-48E5-BF87-3A349640D1A4}" presName="parTx" presStyleLbl="revTx" presStyleIdx="0" presStyleCnt="2">
        <dgm:presLayoutVars>
          <dgm:chMax val="0"/>
          <dgm:chPref val="0"/>
        </dgm:presLayoutVars>
      </dgm:prSet>
      <dgm:spPr/>
    </dgm:pt>
    <dgm:pt modelId="{9794E1A8-7D92-4D49-8D4D-2DC4670A6369}" type="pres">
      <dgm:prSet presAssocID="{A2EC6D35-CDE1-406C-8D9D-3ACFB4CD69E5}" presName="sibTrans" presStyleCnt="0"/>
      <dgm:spPr/>
    </dgm:pt>
    <dgm:pt modelId="{3E20FBBA-6552-46BF-9FBA-792C80C85635}" type="pres">
      <dgm:prSet presAssocID="{4BF81EA8-9D6F-48EA-82CD-9D665336CF92}" presName="compNode" presStyleCnt="0"/>
      <dgm:spPr/>
    </dgm:pt>
    <dgm:pt modelId="{595D1AB4-10A5-4FFE-96C7-9F46594BB958}" type="pres">
      <dgm:prSet presAssocID="{4BF81EA8-9D6F-48EA-82CD-9D665336CF92}" presName="bgRect" presStyleLbl="bgShp" presStyleIdx="1" presStyleCnt="2"/>
      <dgm:spPr/>
    </dgm:pt>
    <dgm:pt modelId="{06AB90E4-0AE1-4F29-874A-6ABDE540082C}" type="pres">
      <dgm:prSet presAssocID="{4BF81EA8-9D6F-48EA-82CD-9D665336CF9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B2A1882-DCA8-4566-B0C6-F833E70ADDBC}" type="pres">
      <dgm:prSet presAssocID="{4BF81EA8-9D6F-48EA-82CD-9D665336CF92}" presName="spaceRect" presStyleCnt="0"/>
      <dgm:spPr/>
    </dgm:pt>
    <dgm:pt modelId="{932348A4-FD4E-4A08-B916-77359AA75EAE}" type="pres">
      <dgm:prSet presAssocID="{4BF81EA8-9D6F-48EA-82CD-9D665336CF92}" presName="parTx" presStyleLbl="revTx" presStyleIdx="1" presStyleCnt="2">
        <dgm:presLayoutVars>
          <dgm:chMax val="0"/>
          <dgm:chPref val="0"/>
        </dgm:presLayoutVars>
      </dgm:prSet>
      <dgm:spPr/>
    </dgm:pt>
  </dgm:ptLst>
  <dgm:cxnLst>
    <dgm:cxn modelId="{40685C0D-4981-4E10-B7D0-1F63408B8CB8}" type="presOf" srcId="{4BF81EA8-9D6F-48EA-82CD-9D665336CF92}" destId="{932348A4-FD4E-4A08-B916-77359AA75EAE}" srcOrd="0" destOrd="0" presId="urn:microsoft.com/office/officeart/2018/2/layout/IconVerticalSolidList"/>
    <dgm:cxn modelId="{B8C5273E-EF27-4D34-8AF5-C8B8916B0A9E}" srcId="{B3E32626-A6D3-4D4E-9F83-3CB8283313B3}" destId="{3E560C64-0A3F-48E5-BF87-3A349640D1A4}" srcOrd="0" destOrd="0" parTransId="{7D7A1C5F-1EFC-4708-BF07-D957678A82EE}" sibTransId="{A2EC6D35-CDE1-406C-8D9D-3ACFB4CD69E5}"/>
    <dgm:cxn modelId="{CF3CC659-49A6-4D0C-A694-BB49E84F1580}" type="presOf" srcId="{3E560C64-0A3F-48E5-BF87-3A349640D1A4}" destId="{D3208327-A3FA-49F2-AD6D-B0307191D921}" srcOrd="0" destOrd="0" presId="urn:microsoft.com/office/officeart/2018/2/layout/IconVerticalSolidList"/>
    <dgm:cxn modelId="{BF3B19D5-3066-4982-ABD0-6924F1E1ABAF}" type="presOf" srcId="{B3E32626-A6D3-4D4E-9F83-3CB8283313B3}" destId="{FA20B5B4-A32E-4F42-A805-04EBDB5E517D}" srcOrd="0" destOrd="0" presId="urn:microsoft.com/office/officeart/2018/2/layout/IconVerticalSolidList"/>
    <dgm:cxn modelId="{239FD3F1-7FB9-4E46-B1E7-53D275CDF417}" srcId="{B3E32626-A6D3-4D4E-9F83-3CB8283313B3}" destId="{4BF81EA8-9D6F-48EA-82CD-9D665336CF92}" srcOrd="1" destOrd="0" parTransId="{D3352677-C6AD-4E79-8194-FEF3FC042187}" sibTransId="{8A6CDC4F-E137-40BC-8BC7-CA2C4A9BF639}"/>
    <dgm:cxn modelId="{012CC799-B2E9-4F54-8175-7B1248985D8B}" type="presParOf" srcId="{FA20B5B4-A32E-4F42-A805-04EBDB5E517D}" destId="{EA69E8D1-35A4-47A5-A0DB-E5DE030D695E}" srcOrd="0" destOrd="0" presId="urn:microsoft.com/office/officeart/2018/2/layout/IconVerticalSolidList"/>
    <dgm:cxn modelId="{56889CD2-961C-4B15-B3B5-832D8BB0CADE}" type="presParOf" srcId="{EA69E8D1-35A4-47A5-A0DB-E5DE030D695E}" destId="{DD9BB96E-3C47-4E9D-85B4-7754AC4B2521}" srcOrd="0" destOrd="0" presId="urn:microsoft.com/office/officeart/2018/2/layout/IconVerticalSolidList"/>
    <dgm:cxn modelId="{DDFAEA49-2209-42BA-B316-797B8C015719}" type="presParOf" srcId="{EA69E8D1-35A4-47A5-A0DB-E5DE030D695E}" destId="{F9EE1037-B970-4186-A607-DAC58D0AD804}" srcOrd="1" destOrd="0" presId="urn:microsoft.com/office/officeart/2018/2/layout/IconVerticalSolidList"/>
    <dgm:cxn modelId="{3E074CCF-9341-4DC2-8AA6-7EBB75B9E085}" type="presParOf" srcId="{EA69E8D1-35A4-47A5-A0DB-E5DE030D695E}" destId="{D1AC83C5-3702-434A-BC92-B868E7A78931}" srcOrd="2" destOrd="0" presId="urn:microsoft.com/office/officeart/2018/2/layout/IconVerticalSolidList"/>
    <dgm:cxn modelId="{FAE33B72-9D0F-4ED9-BA91-177CE29CE432}" type="presParOf" srcId="{EA69E8D1-35A4-47A5-A0DB-E5DE030D695E}" destId="{D3208327-A3FA-49F2-AD6D-B0307191D921}" srcOrd="3" destOrd="0" presId="urn:microsoft.com/office/officeart/2018/2/layout/IconVerticalSolidList"/>
    <dgm:cxn modelId="{891353E0-749E-4EE9-98C0-C626AE730404}" type="presParOf" srcId="{FA20B5B4-A32E-4F42-A805-04EBDB5E517D}" destId="{9794E1A8-7D92-4D49-8D4D-2DC4670A6369}" srcOrd="1" destOrd="0" presId="urn:microsoft.com/office/officeart/2018/2/layout/IconVerticalSolidList"/>
    <dgm:cxn modelId="{3C0EA261-7380-4A13-A577-1D11BA2EE38B}" type="presParOf" srcId="{FA20B5B4-A32E-4F42-A805-04EBDB5E517D}" destId="{3E20FBBA-6552-46BF-9FBA-792C80C85635}" srcOrd="2" destOrd="0" presId="urn:microsoft.com/office/officeart/2018/2/layout/IconVerticalSolidList"/>
    <dgm:cxn modelId="{E45F76CE-B532-4993-BDB9-DADFAD80EBDC}" type="presParOf" srcId="{3E20FBBA-6552-46BF-9FBA-792C80C85635}" destId="{595D1AB4-10A5-4FFE-96C7-9F46594BB958}" srcOrd="0" destOrd="0" presId="urn:microsoft.com/office/officeart/2018/2/layout/IconVerticalSolidList"/>
    <dgm:cxn modelId="{9AB3F1D4-0C38-488D-B41F-26376973392A}" type="presParOf" srcId="{3E20FBBA-6552-46BF-9FBA-792C80C85635}" destId="{06AB90E4-0AE1-4F29-874A-6ABDE540082C}" srcOrd="1" destOrd="0" presId="urn:microsoft.com/office/officeart/2018/2/layout/IconVerticalSolidList"/>
    <dgm:cxn modelId="{5ADDC5EE-DAF9-4882-A3F6-74E3BCFE2FAB}" type="presParOf" srcId="{3E20FBBA-6552-46BF-9FBA-792C80C85635}" destId="{8B2A1882-DCA8-4566-B0C6-F833E70ADDBC}" srcOrd="2" destOrd="0" presId="urn:microsoft.com/office/officeart/2018/2/layout/IconVerticalSolidList"/>
    <dgm:cxn modelId="{6CD562AC-BF3D-4982-8C93-AEF151756FDD}" type="presParOf" srcId="{3E20FBBA-6552-46BF-9FBA-792C80C85635}" destId="{932348A4-FD4E-4A08-B916-77359AA75E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DE32B4-C0EE-4276-A814-7DCBA250AB7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5790D1-E636-411D-8C72-24F9F482639A}">
      <dgm:prSet/>
      <dgm:spPr/>
      <dgm:t>
        <a:bodyPr/>
        <a:lstStyle/>
        <a:p>
          <a:r>
            <a:rPr lang="en-GB"/>
            <a:t>What opportunities are available for me?</a:t>
          </a:r>
          <a:endParaRPr lang="en-US"/>
        </a:p>
      </dgm:t>
    </dgm:pt>
    <dgm:pt modelId="{661B1A0C-0CC4-402A-A49E-C534985E84E4}" type="parTrans" cxnId="{839395B4-B75E-49A9-9631-AB2C922AE4D4}">
      <dgm:prSet/>
      <dgm:spPr/>
      <dgm:t>
        <a:bodyPr/>
        <a:lstStyle/>
        <a:p>
          <a:endParaRPr lang="en-US"/>
        </a:p>
      </dgm:t>
    </dgm:pt>
    <dgm:pt modelId="{6AF873CF-F82A-4DA7-AEC8-9D857B3B0D7D}" type="sibTrans" cxnId="{839395B4-B75E-49A9-9631-AB2C922AE4D4}">
      <dgm:prSet/>
      <dgm:spPr/>
      <dgm:t>
        <a:bodyPr/>
        <a:lstStyle/>
        <a:p>
          <a:endParaRPr lang="en-US"/>
        </a:p>
      </dgm:t>
    </dgm:pt>
    <dgm:pt modelId="{CA25AA35-41C2-4DE4-9FB9-DD4BF8C47290}">
      <dgm:prSet/>
      <dgm:spPr/>
      <dgm:t>
        <a:bodyPr/>
        <a:lstStyle/>
        <a:p>
          <a:r>
            <a:rPr lang="en-GB"/>
            <a:t>How can this support my career?</a:t>
          </a:r>
          <a:endParaRPr lang="en-US"/>
        </a:p>
      </dgm:t>
    </dgm:pt>
    <dgm:pt modelId="{67A82DA5-1254-4440-A173-EC9829FA2490}" type="parTrans" cxnId="{251F6955-6377-4C5F-85DA-CCA40977E1EA}">
      <dgm:prSet/>
      <dgm:spPr/>
      <dgm:t>
        <a:bodyPr/>
        <a:lstStyle/>
        <a:p>
          <a:endParaRPr lang="en-US"/>
        </a:p>
      </dgm:t>
    </dgm:pt>
    <dgm:pt modelId="{438DF355-17DE-48FC-B724-AC4FDCBB7FE2}" type="sibTrans" cxnId="{251F6955-6377-4C5F-85DA-CCA40977E1EA}">
      <dgm:prSet/>
      <dgm:spPr/>
      <dgm:t>
        <a:bodyPr/>
        <a:lstStyle/>
        <a:p>
          <a:endParaRPr lang="en-US"/>
        </a:p>
      </dgm:t>
    </dgm:pt>
    <dgm:pt modelId="{922E10C3-BC4F-4E81-A110-EC141882CB69}" type="pres">
      <dgm:prSet presAssocID="{A1DE32B4-C0EE-4276-A814-7DCBA250AB77}" presName="root" presStyleCnt="0">
        <dgm:presLayoutVars>
          <dgm:dir/>
          <dgm:resizeHandles val="exact"/>
        </dgm:presLayoutVars>
      </dgm:prSet>
      <dgm:spPr/>
    </dgm:pt>
    <dgm:pt modelId="{E7AE2C0C-91B7-448E-9BDE-1E641387554E}" type="pres">
      <dgm:prSet presAssocID="{4E5790D1-E636-411D-8C72-24F9F482639A}" presName="compNode" presStyleCnt="0"/>
      <dgm:spPr/>
    </dgm:pt>
    <dgm:pt modelId="{D040E02D-88C7-4146-9929-36E504C7D776}" type="pres">
      <dgm:prSet presAssocID="{4E5790D1-E636-411D-8C72-24F9F482639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3BA7D325-328D-4E91-9295-36CE206AF899}" type="pres">
      <dgm:prSet presAssocID="{4E5790D1-E636-411D-8C72-24F9F482639A}" presName="spaceRect" presStyleCnt="0"/>
      <dgm:spPr/>
    </dgm:pt>
    <dgm:pt modelId="{437344F1-D22E-4B80-A211-82786B2E2603}" type="pres">
      <dgm:prSet presAssocID="{4E5790D1-E636-411D-8C72-24F9F482639A}" presName="textRect" presStyleLbl="revTx" presStyleIdx="0" presStyleCnt="2">
        <dgm:presLayoutVars>
          <dgm:chMax val="1"/>
          <dgm:chPref val="1"/>
        </dgm:presLayoutVars>
      </dgm:prSet>
      <dgm:spPr/>
    </dgm:pt>
    <dgm:pt modelId="{359F1A5F-83A2-457A-A182-53870725D409}" type="pres">
      <dgm:prSet presAssocID="{6AF873CF-F82A-4DA7-AEC8-9D857B3B0D7D}" presName="sibTrans" presStyleCnt="0"/>
      <dgm:spPr/>
    </dgm:pt>
    <dgm:pt modelId="{54BE1532-71DE-44FE-A1AA-7FED953DB397}" type="pres">
      <dgm:prSet presAssocID="{CA25AA35-41C2-4DE4-9FB9-DD4BF8C47290}" presName="compNode" presStyleCnt="0"/>
      <dgm:spPr/>
    </dgm:pt>
    <dgm:pt modelId="{ABEA0042-C546-4EA4-A7C5-E058312280B1}" type="pres">
      <dgm:prSet presAssocID="{CA25AA35-41C2-4DE4-9FB9-DD4BF8C4729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C00537A3-4134-4639-89BC-4B8CBB4517B1}" type="pres">
      <dgm:prSet presAssocID="{CA25AA35-41C2-4DE4-9FB9-DD4BF8C47290}" presName="spaceRect" presStyleCnt="0"/>
      <dgm:spPr/>
    </dgm:pt>
    <dgm:pt modelId="{C90C60F8-15AD-4930-8EFE-26B15CC23D8D}" type="pres">
      <dgm:prSet presAssocID="{CA25AA35-41C2-4DE4-9FB9-DD4BF8C47290}" presName="textRect" presStyleLbl="revTx" presStyleIdx="1" presStyleCnt="2">
        <dgm:presLayoutVars>
          <dgm:chMax val="1"/>
          <dgm:chPref val="1"/>
        </dgm:presLayoutVars>
      </dgm:prSet>
      <dgm:spPr/>
    </dgm:pt>
  </dgm:ptLst>
  <dgm:cxnLst>
    <dgm:cxn modelId="{71E05A0B-BB4A-407A-B246-8EB99AB18161}" type="presOf" srcId="{CA25AA35-41C2-4DE4-9FB9-DD4BF8C47290}" destId="{C90C60F8-15AD-4930-8EFE-26B15CC23D8D}" srcOrd="0" destOrd="0" presId="urn:microsoft.com/office/officeart/2018/2/layout/IconLabelList"/>
    <dgm:cxn modelId="{E9886468-4916-4F66-84A4-22BA85B8F4F1}" type="presOf" srcId="{A1DE32B4-C0EE-4276-A814-7DCBA250AB77}" destId="{922E10C3-BC4F-4E81-A110-EC141882CB69}" srcOrd="0" destOrd="0" presId="urn:microsoft.com/office/officeart/2018/2/layout/IconLabelList"/>
    <dgm:cxn modelId="{B1455F70-10E1-48A3-962D-65B8A2CB63FC}" type="presOf" srcId="{4E5790D1-E636-411D-8C72-24F9F482639A}" destId="{437344F1-D22E-4B80-A211-82786B2E2603}" srcOrd="0" destOrd="0" presId="urn:microsoft.com/office/officeart/2018/2/layout/IconLabelList"/>
    <dgm:cxn modelId="{251F6955-6377-4C5F-85DA-CCA40977E1EA}" srcId="{A1DE32B4-C0EE-4276-A814-7DCBA250AB77}" destId="{CA25AA35-41C2-4DE4-9FB9-DD4BF8C47290}" srcOrd="1" destOrd="0" parTransId="{67A82DA5-1254-4440-A173-EC9829FA2490}" sibTransId="{438DF355-17DE-48FC-B724-AC4FDCBB7FE2}"/>
    <dgm:cxn modelId="{839395B4-B75E-49A9-9631-AB2C922AE4D4}" srcId="{A1DE32B4-C0EE-4276-A814-7DCBA250AB77}" destId="{4E5790D1-E636-411D-8C72-24F9F482639A}" srcOrd="0" destOrd="0" parTransId="{661B1A0C-0CC4-402A-A49E-C534985E84E4}" sibTransId="{6AF873CF-F82A-4DA7-AEC8-9D857B3B0D7D}"/>
    <dgm:cxn modelId="{DD4D7259-5B27-4ED6-8521-4879481F07BE}" type="presParOf" srcId="{922E10C3-BC4F-4E81-A110-EC141882CB69}" destId="{E7AE2C0C-91B7-448E-9BDE-1E641387554E}" srcOrd="0" destOrd="0" presId="urn:microsoft.com/office/officeart/2018/2/layout/IconLabelList"/>
    <dgm:cxn modelId="{524CDFCB-8C2C-481E-9579-44A5DB8CB8FD}" type="presParOf" srcId="{E7AE2C0C-91B7-448E-9BDE-1E641387554E}" destId="{D040E02D-88C7-4146-9929-36E504C7D776}" srcOrd="0" destOrd="0" presId="urn:microsoft.com/office/officeart/2018/2/layout/IconLabelList"/>
    <dgm:cxn modelId="{F06A50EC-FD81-42C1-AAF8-8F7377F0A5A5}" type="presParOf" srcId="{E7AE2C0C-91B7-448E-9BDE-1E641387554E}" destId="{3BA7D325-328D-4E91-9295-36CE206AF899}" srcOrd="1" destOrd="0" presId="urn:microsoft.com/office/officeart/2018/2/layout/IconLabelList"/>
    <dgm:cxn modelId="{03151C76-0533-45B8-A647-2D5F23089F52}" type="presParOf" srcId="{E7AE2C0C-91B7-448E-9BDE-1E641387554E}" destId="{437344F1-D22E-4B80-A211-82786B2E2603}" srcOrd="2" destOrd="0" presId="urn:microsoft.com/office/officeart/2018/2/layout/IconLabelList"/>
    <dgm:cxn modelId="{3526E012-6CA4-4B98-923D-8E0EC5A5E918}" type="presParOf" srcId="{922E10C3-BC4F-4E81-A110-EC141882CB69}" destId="{359F1A5F-83A2-457A-A182-53870725D409}" srcOrd="1" destOrd="0" presId="urn:microsoft.com/office/officeart/2018/2/layout/IconLabelList"/>
    <dgm:cxn modelId="{0035323A-D37C-422E-BED6-AE2AB15BA7ED}" type="presParOf" srcId="{922E10C3-BC4F-4E81-A110-EC141882CB69}" destId="{54BE1532-71DE-44FE-A1AA-7FED953DB397}" srcOrd="2" destOrd="0" presId="urn:microsoft.com/office/officeart/2018/2/layout/IconLabelList"/>
    <dgm:cxn modelId="{796D10F3-7A6A-43CA-9B92-43789B19E275}" type="presParOf" srcId="{54BE1532-71DE-44FE-A1AA-7FED953DB397}" destId="{ABEA0042-C546-4EA4-A7C5-E058312280B1}" srcOrd="0" destOrd="0" presId="urn:microsoft.com/office/officeart/2018/2/layout/IconLabelList"/>
    <dgm:cxn modelId="{D5781D03-1985-4B0D-9C4C-320C62CC6303}" type="presParOf" srcId="{54BE1532-71DE-44FE-A1AA-7FED953DB397}" destId="{C00537A3-4134-4639-89BC-4B8CBB4517B1}" srcOrd="1" destOrd="0" presId="urn:microsoft.com/office/officeart/2018/2/layout/IconLabelList"/>
    <dgm:cxn modelId="{B45FD5A1-5A2E-4A44-8FBE-67CB9CF861EE}" type="presParOf" srcId="{54BE1532-71DE-44FE-A1AA-7FED953DB397}" destId="{C90C60F8-15AD-4930-8EFE-26B15CC23D8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9B3A2-F5F9-4FAA-A725-5B7C5E8086DF}">
      <dsp:nvSpPr>
        <dsp:cNvPr id="0" name=""/>
        <dsp:cNvSpPr/>
      </dsp:nvSpPr>
      <dsp:spPr>
        <a:xfrm>
          <a:off x="2301974" y="391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40939-3B4A-49DE-A312-75284F42FF9A}">
      <dsp:nvSpPr>
        <dsp:cNvPr id="0" name=""/>
        <dsp:cNvSpPr/>
      </dsp:nvSpPr>
      <dsp:spPr>
        <a:xfrm>
          <a:off x="2769974" y="50711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57BEF8-03E6-4D8A-85AF-E2669E8A2A9A}">
      <dsp:nvSpPr>
        <dsp:cNvPr id="0" name=""/>
        <dsp:cNvSpPr/>
      </dsp:nvSpPr>
      <dsp:spPr>
        <a:xfrm>
          <a:off x="1599974"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What are my strengths?</a:t>
          </a:r>
          <a:endParaRPr lang="en-US" sz="2500" kern="1200"/>
        </a:p>
      </dsp:txBody>
      <dsp:txXfrm>
        <a:off x="1599974" y="2919119"/>
        <a:ext cx="3600000" cy="720000"/>
      </dsp:txXfrm>
    </dsp:sp>
    <dsp:sp modelId="{B496002F-3DD2-49C7-94B8-134594BB270E}">
      <dsp:nvSpPr>
        <dsp:cNvPr id="0" name=""/>
        <dsp:cNvSpPr/>
      </dsp:nvSpPr>
      <dsp:spPr>
        <a:xfrm>
          <a:off x="6531975" y="391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2358F1-2F80-4416-8291-08EAA9865716}">
      <dsp:nvSpPr>
        <dsp:cNvPr id="0" name=""/>
        <dsp:cNvSpPr/>
      </dsp:nvSpPr>
      <dsp:spPr>
        <a:xfrm>
          <a:off x="6999975" y="50711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188786-7034-4849-9D23-2A46DA430873}">
      <dsp:nvSpPr>
        <dsp:cNvPr id="0" name=""/>
        <dsp:cNvSpPr/>
      </dsp:nvSpPr>
      <dsp:spPr>
        <a:xfrm>
          <a:off x="5829975" y="291911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will I implement them in my career?</a:t>
          </a:r>
          <a:endParaRPr lang="en-US" sz="2500" kern="1200"/>
        </a:p>
      </dsp:txBody>
      <dsp:txXfrm>
        <a:off x="5829975" y="291911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BB96E-3C47-4E9D-85B4-7754AC4B2521}">
      <dsp:nvSpPr>
        <dsp:cNvPr id="0" name=""/>
        <dsp:cNvSpPr/>
      </dsp:nvSpPr>
      <dsp:spPr>
        <a:xfrm>
          <a:off x="0" y="765233"/>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EE1037-B970-4186-A607-DAC58D0AD804}">
      <dsp:nvSpPr>
        <dsp:cNvPr id="0" name=""/>
        <dsp:cNvSpPr/>
      </dsp:nvSpPr>
      <dsp:spPr>
        <a:xfrm>
          <a:off x="427353" y="1083100"/>
          <a:ext cx="777006" cy="7770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208327-A3FA-49F2-AD6D-B0307191D921}">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1111250">
            <a:lnSpc>
              <a:spcPct val="90000"/>
            </a:lnSpc>
            <a:spcBef>
              <a:spcPct val="0"/>
            </a:spcBef>
            <a:spcAft>
              <a:spcPct val="35000"/>
            </a:spcAft>
            <a:buNone/>
          </a:pPr>
          <a:r>
            <a:rPr lang="en-GB" sz="2500" kern="1200"/>
            <a:t>What are my weaknesses?</a:t>
          </a:r>
          <a:endParaRPr lang="en-US" sz="2500" kern="1200"/>
        </a:p>
      </dsp:txBody>
      <dsp:txXfrm>
        <a:off x="1631713" y="765233"/>
        <a:ext cx="5380656" cy="1412739"/>
      </dsp:txXfrm>
    </dsp:sp>
    <dsp:sp modelId="{595D1AB4-10A5-4FFE-96C7-9F46594BB958}">
      <dsp:nvSpPr>
        <dsp:cNvPr id="0" name=""/>
        <dsp:cNvSpPr/>
      </dsp:nvSpPr>
      <dsp:spPr>
        <a:xfrm>
          <a:off x="0" y="2531157"/>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B90E4-0AE1-4F29-874A-6ABDE540082C}">
      <dsp:nvSpPr>
        <dsp:cNvPr id="0" name=""/>
        <dsp:cNvSpPr/>
      </dsp:nvSpPr>
      <dsp:spPr>
        <a:xfrm>
          <a:off x="427353" y="2849024"/>
          <a:ext cx="777006" cy="77700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2348A4-FD4E-4A08-B916-77359AA75EAE}">
      <dsp:nvSpPr>
        <dsp:cNvPr id="0" name=""/>
        <dsp:cNvSpPr/>
      </dsp:nvSpPr>
      <dsp:spPr>
        <a:xfrm>
          <a:off x="1631713" y="2531157"/>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1111250">
            <a:lnSpc>
              <a:spcPct val="90000"/>
            </a:lnSpc>
            <a:spcBef>
              <a:spcPct val="0"/>
            </a:spcBef>
            <a:spcAft>
              <a:spcPct val="35000"/>
            </a:spcAft>
            <a:buNone/>
          </a:pPr>
          <a:r>
            <a:rPr lang="en-GB" sz="2500" kern="1200"/>
            <a:t>How will these effect my chosen career?</a:t>
          </a:r>
          <a:endParaRPr lang="en-US" sz="2500" kern="1200"/>
        </a:p>
      </dsp:txBody>
      <dsp:txXfrm>
        <a:off x="1631713" y="2531157"/>
        <a:ext cx="5380656" cy="14127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0E02D-88C7-4146-9929-36E504C7D776}">
      <dsp:nvSpPr>
        <dsp:cNvPr id="0" name=""/>
        <dsp:cNvSpPr/>
      </dsp:nvSpPr>
      <dsp:spPr>
        <a:xfrm>
          <a:off x="2004974" y="27198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7344F1-D22E-4B80-A211-82786B2E2603}">
      <dsp:nvSpPr>
        <dsp:cNvPr id="0" name=""/>
        <dsp:cNvSpPr/>
      </dsp:nvSpPr>
      <dsp:spPr>
        <a:xfrm>
          <a:off x="816974"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What opportunities are available for me?</a:t>
          </a:r>
          <a:endParaRPr lang="en-US" sz="2700" kern="1200"/>
        </a:p>
      </dsp:txBody>
      <dsp:txXfrm>
        <a:off x="816974" y="2686253"/>
        <a:ext cx="4320000" cy="720000"/>
      </dsp:txXfrm>
    </dsp:sp>
    <dsp:sp modelId="{ABEA0042-C546-4EA4-A7C5-E058312280B1}">
      <dsp:nvSpPr>
        <dsp:cNvPr id="0" name=""/>
        <dsp:cNvSpPr/>
      </dsp:nvSpPr>
      <dsp:spPr>
        <a:xfrm>
          <a:off x="7080975" y="27198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0C60F8-15AD-4930-8EFE-26B15CC23D8D}">
      <dsp:nvSpPr>
        <dsp:cNvPr id="0" name=""/>
        <dsp:cNvSpPr/>
      </dsp:nvSpPr>
      <dsp:spPr>
        <a:xfrm>
          <a:off x="5892975"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How can this support my career?</a:t>
          </a:r>
          <a:endParaRPr lang="en-US" sz="2700" kern="1200"/>
        </a:p>
      </dsp:txBody>
      <dsp:txXfrm>
        <a:off x="5892975" y="268625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2AFC-C952-4D62-BA6E-4A6EF642B5C0}" type="datetimeFigureOut">
              <a:rPr lang="en-GB" smtClean="0"/>
              <a:t>23/10/2026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C1FC6F-279C-47B5-BD17-5F0AA4528AF4}" type="slidenum">
              <a:rPr lang="en-GB" smtClean="0"/>
              <a:t>‹#›</a:t>
            </a:fld>
            <a:endParaRPr lang="en-GB"/>
          </a:p>
        </p:txBody>
      </p:sp>
    </p:spTree>
    <p:extLst>
      <p:ext uri="{BB962C8B-B14F-4D97-AF65-F5344CB8AC3E}">
        <p14:creationId xmlns:p14="http://schemas.microsoft.com/office/powerpoint/2010/main" val="761490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chosen future career in the health and social care sector is a Level 3 Practitioner in Early years with SEN children. I intend to look for something challenging and demanding which will support my knowledge, experience and confidence to grow further [1]</a:t>
            </a:r>
          </a:p>
        </p:txBody>
      </p:sp>
      <p:sp>
        <p:nvSpPr>
          <p:cNvPr id="4" name="Slide Number Placeholder 3"/>
          <p:cNvSpPr>
            <a:spLocks noGrp="1"/>
          </p:cNvSpPr>
          <p:nvPr>
            <p:ph type="sldNum" sz="quarter" idx="5"/>
          </p:nvPr>
        </p:nvSpPr>
        <p:spPr/>
        <p:txBody>
          <a:bodyPr/>
          <a:lstStyle/>
          <a:p>
            <a:fld id="{7DC1FC6F-279C-47B5-BD17-5F0AA4528AF4}" type="slidenum">
              <a:rPr lang="en-GB" smtClean="0"/>
              <a:t>2</a:t>
            </a:fld>
            <a:endParaRPr lang="en-GB"/>
          </a:p>
        </p:txBody>
      </p:sp>
    </p:spTree>
    <p:extLst>
      <p:ext uri="{BB962C8B-B14F-4D97-AF65-F5344CB8AC3E}">
        <p14:creationId xmlns:p14="http://schemas.microsoft.com/office/powerpoint/2010/main" val="2603597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stands for strengths, weaknesses, opportunities and threats. By carrying out a SWOT analysis it supports you to discover opportunities and possibilities that you may not have known about yourself. It helps you recognise areas that may need improving to reach your full potential. It is important to understand not only your own strengths but also your weaknesses to stand out from the crowd when applying for a job [2]</a:t>
            </a:r>
          </a:p>
        </p:txBody>
      </p:sp>
      <p:sp>
        <p:nvSpPr>
          <p:cNvPr id="4" name="Slide Number Placeholder 3"/>
          <p:cNvSpPr>
            <a:spLocks noGrp="1"/>
          </p:cNvSpPr>
          <p:nvPr>
            <p:ph type="sldNum" sz="quarter" idx="5"/>
          </p:nvPr>
        </p:nvSpPr>
        <p:spPr/>
        <p:txBody>
          <a:bodyPr/>
          <a:lstStyle/>
          <a:p>
            <a:fld id="{7DC1FC6F-279C-47B5-BD17-5F0AA4528AF4}" type="slidenum">
              <a:rPr lang="en-GB" smtClean="0"/>
              <a:t>3</a:t>
            </a:fld>
            <a:endParaRPr lang="en-GB"/>
          </a:p>
        </p:txBody>
      </p:sp>
    </p:spTree>
    <p:extLst>
      <p:ext uri="{BB962C8B-B14F-4D97-AF65-F5344CB8AC3E}">
        <p14:creationId xmlns:p14="http://schemas.microsoft.com/office/powerpoint/2010/main" val="954067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Supporting students with Special Educational Needs requires more than just a passion for helping others – it demands a unique set of skills, qualities and a deep understanding of individual needs. SEN practitioners play a crucial role in ensuring every child feels seen, supported and empowered to reach their full potential </a:t>
            </a:r>
            <a:r>
              <a:rPr lang="en-GB" sz="1200" b="0" i="0" kern="1200" dirty="0">
                <a:solidFill>
                  <a:schemeClr val="tx1"/>
                </a:solidFill>
                <a:effectLst/>
                <a:latin typeface="+mn-lt"/>
                <a:ea typeface="+mn-ea"/>
                <a:cs typeface="+mn-cs"/>
              </a:rPr>
              <a:t>[3]</a:t>
            </a:r>
          </a:p>
          <a:p>
            <a:r>
              <a:rPr lang="en-GB" sz="1200" b="0" i="0" kern="1200" dirty="0">
                <a:solidFill>
                  <a:schemeClr val="tx1"/>
                </a:solidFill>
                <a:effectLst/>
                <a:latin typeface="+mn-lt"/>
                <a:ea typeface="+mn-ea"/>
                <a:cs typeface="+mn-cs"/>
              </a:rPr>
              <a:t>This is why it is important to recognise my own strengths to implement them within my role as a practitioner.</a:t>
            </a:r>
          </a:p>
          <a:p>
            <a:r>
              <a:rPr lang="en-GB" sz="1200" b="0" i="0" kern="1200" dirty="0">
                <a:solidFill>
                  <a:schemeClr val="tx1"/>
                </a:solidFill>
                <a:effectLst/>
                <a:latin typeface="+mn-lt"/>
                <a:ea typeface="+mn-ea"/>
                <a:cs typeface="+mn-cs"/>
              </a:rPr>
              <a:t>I believe I am a patient individual. I take the time out to listen and observe and understand before making an informed decision. Children with special educational needs can sometimes take twice as long to understand or grasp a concept. By showing patience, it can help build their confidence to explore and learn new things. This results into becoming an empathetic person as I can understand and recognise that all children are individuals and have different needs, goals and abilities. I will implement my strengths to create catered learning for these children so they can learn to their full potential and not feel overwhelmed by their peers' abilities.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i="0" dirty="0"/>
          </a:p>
        </p:txBody>
      </p:sp>
      <p:sp>
        <p:nvSpPr>
          <p:cNvPr id="4" name="Slide Number Placeholder 3"/>
          <p:cNvSpPr>
            <a:spLocks noGrp="1"/>
          </p:cNvSpPr>
          <p:nvPr>
            <p:ph type="sldNum" sz="quarter" idx="5"/>
          </p:nvPr>
        </p:nvSpPr>
        <p:spPr/>
        <p:txBody>
          <a:bodyPr/>
          <a:lstStyle/>
          <a:p>
            <a:fld id="{7DC1FC6F-279C-47B5-BD17-5F0AA4528AF4}" type="slidenum">
              <a:rPr lang="en-GB" smtClean="0"/>
              <a:t>4</a:t>
            </a:fld>
            <a:endParaRPr lang="en-GB"/>
          </a:p>
        </p:txBody>
      </p:sp>
    </p:spTree>
    <p:extLst>
      <p:ext uri="{BB962C8B-B14F-4D97-AF65-F5344CB8AC3E}">
        <p14:creationId xmlns:p14="http://schemas.microsoft.com/office/powerpoint/2010/main" val="542372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 when joining a new place of work, you tend to have limited knowledge on the place and how they do things specifically to suit them. Additionally, to this, when working with children, you have limited knowledge about them as individuals and how they prefer their day-to-day routines. This will automatically become my initial weakness as I will need the time to get to know, the children, staff and place before I can make any difference. This will also hinder my ability to create personalised, structured activities to support children individually as I will need the time to get to know them first.</a:t>
            </a:r>
          </a:p>
          <a:p>
            <a:endParaRPr lang="en-GB" dirty="0"/>
          </a:p>
          <a:p>
            <a:r>
              <a:rPr lang="en-GB" dirty="0"/>
              <a:t>Another weakness that I would consider is, having limited knowledge of SEND. As a practitioner, I believe it would be important to feel confident in regards to the knowledge you have for your career choice. This can support you to make confident decisions and lead children to their full potential. </a:t>
            </a:r>
          </a:p>
        </p:txBody>
      </p:sp>
      <p:sp>
        <p:nvSpPr>
          <p:cNvPr id="4" name="Slide Number Placeholder 3"/>
          <p:cNvSpPr>
            <a:spLocks noGrp="1"/>
          </p:cNvSpPr>
          <p:nvPr>
            <p:ph type="sldNum" sz="quarter" idx="5"/>
          </p:nvPr>
        </p:nvSpPr>
        <p:spPr/>
        <p:txBody>
          <a:bodyPr/>
          <a:lstStyle/>
          <a:p>
            <a:fld id="{7DC1FC6F-279C-47B5-BD17-5F0AA4528AF4}" type="slidenum">
              <a:rPr lang="en-GB" smtClean="0"/>
              <a:t>5</a:t>
            </a:fld>
            <a:endParaRPr lang="en-GB"/>
          </a:p>
        </p:txBody>
      </p:sp>
    </p:spTree>
    <p:extLst>
      <p:ext uri="{BB962C8B-B14F-4D97-AF65-F5344CB8AC3E}">
        <p14:creationId xmlns:p14="http://schemas.microsoft.com/office/powerpoint/2010/main" val="196994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opportunities provided, to support me in my career and better me as a practitioner. </a:t>
            </a:r>
          </a:p>
          <a:p>
            <a:r>
              <a:rPr lang="en-GB" dirty="0"/>
              <a:t>Working with children sectors provide many free or payable, internal or external trainings to help improve your knowledge. This can be general training or specific to a criteria.</a:t>
            </a:r>
          </a:p>
          <a:p>
            <a:r>
              <a:rPr lang="en-GB" dirty="0"/>
              <a:t>The NSPCC provides online or face to face training for all staff who would like to be more confident in safeguarding matters [4]. While working with children and families, I believe it is important for all staff to be up to date and confident with all safeguarding matters to provide safe and happy care. I believe this will help me to feel confident when having to make difficult decisions. There are other numerous trainings that practitioners can complete such as, whistleblowing, first aid, confidentiality etc. </a:t>
            </a:r>
          </a:p>
          <a:p>
            <a:endParaRPr lang="en-GB" dirty="0"/>
          </a:p>
          <a:p>
            <a:r>
              <a:rPr lang="en-GB" dirty="0"/>
              <a:t>Working with other members of staff and experienced practitioners' means I am able to gain skills and knowledge from them first hand. I feel I am a very observant individual. By watching others in action, I am able to pick up new habits to help me improve my practice.</a:t>
            </a:r>
          </a:p>
          <a:p>
            <a:r>
              <a:rPr lang="en-GB" dirty="0"/>
              <a:t>Another way to gain first hand practice is to take up voluntary placement. This can be either once or twice a week and can give me a headstart to gain an inner understanding on how things are done and what is the best way to take on my role in the future.</a:t>
            </a:r>
          </a:p>
        </p:txBody>
      </p:sp>
      <p:sp>
        <p:nvSpPr>
          <p:cNvPr id="4" name="Slide Number Placeholder 3"/>
          <p:cNvSpPr>
            <a:spLocks noGrp="1"/>
          </p:cNvSpPr>
          <p:nvPr>
            <p:ph type="sldNum" sz="quarter" idx="5"/>
          </p:nvPr>
        </p:nvSpPr>
        <p:spPr/>
        <p:txBody>
          <a:bodyPr/>
          <a:lstStyle/>
          <a:p>
            <a:fld id="{7DC1FC6F-279C-47B5-BD17-5F0AA4528AF4}" type="slidenum">
              <a:rPr lang="en-GB" smtClean="0"/>
              <a:t>6</a:t>
            </a:fld>
            <a:endParaRPr lang="en-GB"/>
          </a:p>
        </p:txBody>
      </p:sp>
    </p:spTree>
    <p:extLst>
      <p:ext uri="{BB962C8B-B14F-4D97-AF65-F5344CB8AC3E}">
        <p14:creationId xmlns:p14="http://schemas.microsoft.com/office/powerpoint/2010/main" val="1674784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working in childcare settings, as part of regulation and safeguarding policies, it is important to adhere to staff and children ratios within the setting. This rule can sometimes be threatened when staff are off sick or other circumstances. This can hinder staffs individual time for planning activities and recourses, or allowing staff to move away for trainings etc. To help overcome this barrier, it is important to always be a team player. I would support other staff by covering them for them to stay up to date with tasks and would ask to swap so I too can be up to date with my workload. This provides everyone with a fair opportunity.</a:t>
            </a:r>
          </a:p>
          <a:p>
            <a:endParaRPr lang="en-GB" dirty="0"/>
          </a:p>
          <a:p>
            <a:r>
              <a:rPr lang="en-GB" dirty="0"/>
              <a:t>Difficulties to communicate and understand some children may also be a cause for concern or threat while working with SEN children. This could be due to, lack of language, understanding, eye contact or language barriers. As a practitioner, this may limit options for activities, recourses and learning goals. To overcome this threat, I would use opportunities from John Bowlby's attachment theory to observe and learn things from the child’s day to day and what makes them feel comfortable. I would learn key words in their language or sign language to support them to familiarise themselves with me. Talking to their primary caregiver and learning about their likes and dislikes and implementing them could make their time and settling much easier [5]</a:t>
            </a:r>
          </a:p>
        </p:txBody>
      </p:sp>
      <p:sp>
        <p:nvSpPr>
          <p:cNvPr id="4" name="Slide Number Placeholder 3"/>
          <p:cNvSpPr>
            <a:spLocks noGrp="1"/>
          </p:cNvSpPr>
          <p:nvPr>
            <p:ph type="sldNum" sz="quarter" idx="5"/>
          </p:nvPr>
        </p:nvSpPr>
        <p:spPr/>
        <p:txBody>
          <a:bodyPr/>
          <a:lstStyle/>
          <a:p>
            <a:fld id="{7DC1FC6F-279C-47B5-BD17-5F0AA4528AF4}" type="slidenum">
              <a:rPr lang="en-GB" smtClean="0"/>
              <a:t>7</a:t>
            </a:fld>
            <a:endParaRPr lang="en-GB"/>
          </a:p>
        </p:txBody>
      </p:sp>
    </p:spTree>
    <p:extLst>
      <p:ext uri="{BB962C8B-B14F-4D97-AF65-F5344CB8AC3E}">
        <p14:creationId xmlns:p14="http://schemas.microsoft.com/office/powerpoint/2010/main" val="4068664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C1FC6F-279C-47B5-BD17-5F0AA4528AF4}" type="slidenum">
              <a:rPr lang="en-GB" smtClean="0"/>
              <a:t>8</a:t>
            </a:fld>
            <a:endParaRPr lang="en-GB"/>
          </a:p>
        </p:txBody>
      </p:sp>
    </p:spTree>
    <p:extLst>
      <p:ext uri="{BB962C8B-B14F-4D97-AF65-F5344CB8AC3E}">
        <p14:creationId xmlns:p14="http://schemas.microsoft.com/office/powerpoint/2010/main" val="9214726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6F5000F2-1E41-442C-92B7-4167608B193D}" type="datetimeFigureOut">
              <a:rPr lang="en-GB" smtClean="0"/>
              <a:t>23/10/2026</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A564CCB8-9B51-4B82-A039-D731DA62F977}" type="slidenum">
              <a:rPr lang="en-GB" smtClean="0"/>
              <a:t>‹#›</a:t>
            </a:fld>
            <a:endParaRPr lang="en-GB"/>
          </a:p>
        </p:txBody>
      </p:sp>
    </p:spTree>
    <p:extLst>
      <p:ext uri="{BB962C8B-B14F-4D97-AF65-F5344CB8AC3E}">
        <p14:creationId xmlns:p14="http://schemas.microsoft.com/office/powerpoint/2010/main" val="1539608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5000F2-1E41-442C-92B7-4167608B193D}"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761335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6F5000F2-1E41-442C-92B7-4167608B193D}" type="datetimeFigureOut">
              <a:rPr lang="en-GB" smtClean="0"/>
              <a:t>23/10/2026</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A564CCB8-9B51-4B82-A039-D731DA62F977}" type="slidenum">
              <a:rPr lang="en-GB" smtClean="0"/>
              <a:t>‹#›</a:t>
            </a:fld>
            <a:endParaRPr lang="en-GB"/>
          </a:p>
        </p:txBody>
      </p:sp>
    </p:spTree>
    <p:extLst>
      <p:ext uri="{BB962C8B-B14F-4D97-AF65-F5344CB8AC3E}">
        <p14:creationId xmlns:p14="http://schemas.microsoft.com/office/powerpoint/2010/main" val="3522148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5000F2-1E41-442C-92B7-4167608B193D}"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2580031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5000F2-1E41-442C-92B7-4167608B193D}" type="datetimeFigureOut">
              <a:rPr lang="en-GB" smtClean="0"/>
              <a:t>23/10/2026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1831020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5000F2-1E41-442C-92B7-4167608B193D}" type="datetimeFigureOut">
              <a:rPr lang="en-GB" smtClean="0"/>
              <a:t>23/10/2026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942522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5000F2-1E41-442C-92B7-4167608B193D}" type="datetimeFigureOut">
              <a:rPr lang="en-GB" smtClean="0"/>
              <a:t>23/10/2026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055730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F5000F2-1E41-442C-92B7-4167608B193D}" type="datetimeFigureOut">
              <a:rPr lang="en-GB" smtClean="0"/>
              <a:t>23/10/2026</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A564CCB8-9B51-4B82-A039-D731DA62F977}" type="slidenum">
              <a:rPr lang="en-GB" smtClean="0"/>
              <a:t>‹#›</a:t>
            </a:fld>
            <a:endParaRPr lang="en-GB"/>
          </a:p>
        </p:txBody>
      </p:sp>
    </p:spTree>
    <p:extLst>
      <p:ext uri="{BB962C8B-B14F-4D97-AF65-F5344CB8AC3E}">
        <p14:creationId xmlns:p14="http://schemas.microsoft.com/office/powerpoint/2010/main" val="399957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000F2-1E41-442C-92B7-4167608B193D}"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4162451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5000F2-1E41-442C-92B7-4167608B193D}"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1144799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F5000F2-1E41-442C-92B7-4167608B193D}" type="datetimeFigureOut">
              <a:rPr lang="en-GB" smtClean="0"/>
              <a:t>23/10/2026</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A564CCB8-9B51-4B82-A039-D731DA62F977}" type="slidenum">
              <a:rPr lang="en-GB" smtClean="0"/>
              <a:t>‹#›</a:t>
            </a:fld>
            <a:endParaRPr lang="en-GB"/>
          </a:p>
        </p:txBody>
      </p:sp>
    </p:spTree>
    <p:extLst>
      <p:ext uri="{BB962C8B-B14F-4D97-AF65-F5344CB8AC3E}">
        <p14:creationId xmlns:p14="http://schemas.microsoft.com/office/powerpoint/2010/main" val="995580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6F5000F2-1E41-442C-92B7-4167608B193D}" type="datetimeFigureOut">
              <a:rPr lang="en-GB" smtClean="0"/>
              <a:t>23/10/2026</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A564CCB8-9B51-4B82-A039-D731DA62F977}"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80339822"/>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indtools.com/aaiakpy/personal-swot-analysis/" TargetMode="Externa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hyperlink" Target="https://positivepsychology.com/attachment-theory/" TargetMode="External"/><Relationship Id="rId5" Type="http://schemas.openxmlformats.org/officeDocument/2006/relationships/hyperlink" Target="https://learning.nspcc.org.uk/training/introduction-safeguarding-child-protection?gclsrc=aw.ds&amp;gad_source=1&amp;gad_campaignid=21928951147&amp;gbraid=0AAAAAD1QhMpo1LCs8jnLljpzWzhkoOxid&amp;gclid=EAIaIQobChMIjL-AjJ68lwMVkZNQBh1GdQTfEAAYBCAAEgI_L_D_BwE" TargetMode="External"/><Relationship Id="rId4" Type="http://schemas.openxmlformats.org/officeDocument/2006/relationships/hyperlink" Target="https://engage-education.com/blog/the-core-qualities-every-sen-teaching-assistant-needs-in-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019540-1104-4B12-9F83-45F586741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29EC9-54F5-B470-FD8F-03EB490DCFA8}"/>
              </a:ext>
            </a:extLst>
          </p:cNvPr>
          <p:cNvSpPr>
            <a:spLocks noGrp="1"/>
          </p:cNvSpPr>
          <p:nvPr>
            <p:ph type="ctrTitle"/>
          </p:nvPr>
        </p:nvSpPr>
        <p:spPr>
          <a:xfrm>
            <a:off x="4857404" y="1577340"/>
            <a:ext cx="6228950" cy="3703320"/>
          </a:xfrm>
        </p:spPr>
        <p:txBody>
          <a:bodyPr anchor="ctr">
            <a:normAutofit/>
          </a:bodyPr>
          <a:lstStyle/>
          <a:p>
            <a:r>
              <a:rPr lang="en-GB" sz="6600">
                <a:solidFill>
                  <a:schemeClr val="tx2"/>
                </a:solidFill>
              </a:rPr>
              <a:t>Self-awareness Presentation </a:t>
            </a:r>
          </a:p>
        </p:txBody>
      </p:sp>
      <p:sp>
        <p:nvSpPr>
          <p:cNvPr id="3" name="Subtitle 2">
            <a:extLst>
              <a:ext uri="{FF2B5EF4-FFF2-40B4-BE49-F238E27FC236}">
                <a16:creationId xmlns:a16="http://schemas.microsoft.com/office/drawing/2014/main" id="{182EF1B4-D456-C099-8088-F2895D715FED}"/>
              </a:ext>
            </a:extLst>
          </p:cNvPr>
          <p:cNvSpPr>
            <a:spLocks noGrp="1"/>
          </p:cNvSpPr>
          <p:nvPr>
            <p:ph type="subTitle" idx="1"/>
          </p:nvPr>
        </p:nvSpPr>
        <p:spPr>
          <a:xfrm>
            <a:off x="1591864" y="1577340"/>
            <a:ext cx="2717172" cy="3703320"/>
          </a:xfrm>
          <a:ln w="57150">
            <a:noFill/>
          </a:ln>
        </p:spPr>
        <p:txBody>
          <a:bodyPr anchor="ctr">
            <a:normAutofit fontScale="85000" lnSpcReduction="10000"/>
          </a:bodyPr>
          <a:lstStyle/>
          <a:p>
            <a:r>
              <a:rPr lang="en-GB" sz="1800" dirty="0"/>
              <a:t>Name: Balqees Bibi</a:t>
            </a:r>
          </a:p>
          <a:p>
            <a:r>
              <a:rPr lang="en-GB" sz="1800" dirty="0"/>
              <a:t>Student number: 2530124</a:t>
            </a:r>
          </a:p>
          <a:p>
            <a:r>
              <a:rPr lang="en-GB" sz="1800" dirty="0"/>
              <a:t>Module code: LCHS4009</a:t>
            </a:r>
          </a:p>
          <a:p>
            <a:r>
              <a:rPr lang="en-GB" sz="1800" dirty="0"/>
              <a:t>Module title: Professional development within health and social care</a:t>
            </a:r>
          </a:p>
          <a:p>
            <a:r>
              <a:rPr lang="en-GB" sz="1800" dirty="0"/>
              <a:t>Lecturers name:  Hajra </a:t>
            </a:r>
            <a:r>
              <a:rPr lang="en-GB" sz="1800" dirty="0" err="1"/>
              <a:t>Mustasim</a:t>
            </a:r>
            <a:endParaRPr lang="en-GB" sz="1800" dirty="0"/>
          </a:p>
          <a:p>
            <a:r>
              <a:rPr lang="en-GB" sz="1800" dirty="0"/>
              <a:t>Assignment title: Self awareness presentation</a:t>
            </a:r>
          </a:p>
          <a:p>
            <a:endParaRPr lang="en-GB" sz="1800" dirty="0"/>
          </a:p>
        </p:txBody>
      </p:sp>
      <p:sp>
        <p:nvSpPr>
          <p:cNvPr id="10" name="Rectangle 9">
            <a:extLst>
              <a:ext uri="{FF2B5EF4-FFF2-40B4-BE49-F238E27FC236}">
                <a16:creationId xmlns:a16="http://schemas.microsoft.com/office/drawing/2014/main" id="{11D976D6-8C98-48CC-8C34-0468F3167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13938" y="3383280"/>
            <a:ext cx="228600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580CFD6-E44A-486A-9E73-D8D948F78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88596" y="3383280"/>
            <a:ext cx="3703320" cy="9144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1072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Kids playing and drawing on the ground">
            <a:extLst>
              <a:ext uri="{FF2B5EF4-FFF2-40B4-BE49-F238E27FC236}">
                <a16:creationId xmlns:a16="http://schemas.microsoft.com/office/drawing/2014/main" id="{0120952D-A1C0-F5D3-5360-EFA2B7DBE2D6}"/>
              </a:ext>
            </a:extLst>
          </p:cNvPr>
          <p:cNvPicPr>
            <a:picLocks noChangeAspect="1"/>
          </p:cNvPicPr>
          <p:nvPr/>
        </p:nvPicPr>
        <p:blipFill>
          <a:blip r:embed="rId3">
            <a:extLst>
              <a:ext uri="{28A0092B-C50C-407E-A947-70E740481C1C}">
                <a14:useLocalDpi xmlns:a14="http://schemas.microsoft.com/office/drawing/2010/main" val="0"/>
              </a:ext>
            </a:extLst>
          </a:blip>
          <a:srcRect t="7060" r="3" b="8205"/>
          <a:stretch>
            <a:fillRect/>
          </a:stretch>
        </p:blipFill>
        <p:spPr>
          <a:xfrm>
            <a:off x="-11" y="10"/>
            <a:ext cx="4578272" cy="2608947"/>
          </a:xfrm>
          <a:prstGeom prst="rect">
            <a:avLst/>
          </a:prstGeom>
        </p:spPr>
      </p:pic>
      <p:sp>
        <p:nvSpPr>
          <p:cNvPr id="11" name="Rectangle 10">
            <a:extLst>
              <a:ext uri="{FF2B5EF4-FFF2-40B4-BE49-F238E27FC236}">
                <a16:creationId xmlns:a16="http://schemas.microsoft.com/office/drawing/2014/main" id="{CD6976D5-0916-4CA0-926A-5FC254F0D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chemeClr val="accent1"/>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Children coloring papers">
            <a:extLst>
              <a:ext uri="{FF2B5EF4-FFF2-40B4-BE49-F238E27FC236}">
                <a16:creationId xmlns:a16="http://schemas.microsoft.com/office/drawing/2014/main" id="{F731A5E7-404E-61A7-E42C-B58CF7C10FD7}"/>
              </a:ext>
            </a:extLst>
          </p:cNvPr>
          <p:cNvPicPr>
            <a:picLocks noChangeAspect="1"/>
          </p:cNvPicPr>
          <p:nvPr/>
        </p:nvPicPr>
        <p:blipFill>
          <a:blip r:embed="rId4">
            <a:extLst>
              <a:ext uri="{28A0092B-C50C-407E-A947-70E740481C1C}">
                <a14:useLocalDpi xmlns:a14="http://schemas.microsoft.com/office/drawing/2010/main" val="0"/>
              </a:ext>
            </a:extLst>
          </a:blip>
          <a:srcRect l="23417" r="4945"/>
          <a:stretch>
            <a:fillRect/>
          </a:stretch>
        </p:blipFill>
        <p:spPr>
          <a:xfrm>
            <a:off x="11" y="2608956"/>
            <a:ext cx="4560199" cy="4249043"/>
          </a:xfrm>
          <a:prstGeom prst="rect">
            <a:avLst/>
          </a:prstGeom>
        </p:spPr>
      </p:pic>
      <p:sp>
        <p:nvSpPr>
          <p:cNvPr id="13" name="Rectangle 12">
            <a:extLst>
              <a:ext uri="{FF2B5EF4-FFF2-40B4-BE49-F238E27FC236}">
                <a16:creationId xmlns:a16="http://schemas.microsoft.com/office/drawing/2014/main" id="{913A77A6-9F45-4FCF-921A-EE086155D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27A30D73-0B22-4FA7-B27B-C5C45FE2F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56062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8404F09-72F1-4439-29ED-3F12B0AE2CD1}"/>
              </a:ext>
            </a:extLst>
          </p:cNvPr>
          <p:cNvSpPr>
            <a:spLocks noGrp="1"/>
          </p:cNvSpPr>
          <p:nvPr>
            <p:ph idx="1"/>
          </p:nvPr>
        </p:nvSpPr>
        <p:spPr>
          <a:xfrm>
            <a:off x="5207590" y="2194526"/>
            <a:ext cx="6397545" cy="4180873"/>
          </a:xfrm>
        </p:spPr>
        <p:txBody>
          <a:bodyPr>
            <a:normAutofit/>
          </a:bodyPr>
          <a:lstStyle/>
          <a:p>
            <a:pPr marL="0" indent="0">
              <a:buNone/>
            </a:pPr>
            <a:r>
              <a:rPr lang="en-GB" sz="2400" b="1" dirty="0">
                <a:solidFill>
                  <a:srgbClr val="FFFFFF"/>
                </a:solidFill>
              </a:rPr>
              <a:t>Level 3 Early Years SEN Practitioner</a:t>
            </a:r>
          </a:p>
        </p:txBody>
      </p:sp>
    </p:spTree>
    <p:extLst>
      <p:ext uri="{BB962C8B-B14F-4D97-AF65-F5344CB8AC3E}">
        <p14:creationId xmlns:p14="http://schemas.microsoft.com/office/powerpoint/2010/main" val="236292184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and question mark">
            <a:extLst>
              <a:ext uri="{FF2B5EF4-FFF2-40B4-BE49-F238E27FC236}">
                <a16:creationId xmlns:a16="http://schemas.microsoft.com/office/drawing/2014/main" id="{E047C5EA-6100-E127-FA0B-21998798C1A9}"/>
              </a:ext>
            </a:extLst>
          </p:cNvPr>
          <p:cNvPicPr>
            <a:picLocks noChangeAspect="1"/>
          </p:cNvPicPr>
          <p:nvPr/>
        </p:nvPicPr>
        <p:blipFill>
          <a:blip r:embed="rId3">
            <a:alphaModFix amt="40000"/>
          </a:blip>
          <a:srcRect/>
          <a:stretch>
            <a:fill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3A62A9E7-7829-12A5-0001-CA7290A622E0}"/>
              </a:ext>
            </a:extLst>
          </p:cNvPr>
          <p:cNvSpPr>
            <a:spLocks noGrp="1"/>
          </p:cNvSpPr>
          <p:nvPr>
            <p:ph idx="1"/>
          </p:nvPr>
        </p:nvSpPr>
        <p:spPr>
          <a:xfrm>
            <a:off x="965199" y="2180496"/>
            <a:ext cx="10261602" cy="3678303"/>
          </a:xfrm>
        </p:spPr>
        <p:txBody>
          <a:bodyPr>
            <a:normAutofit/>
          </a:bodyPr>
          <a:lstStyle/>
          <a:p>
            <a:pPr marL="0" indent="0">
              <a:buClr>
                <a:srgbClr val="FFE208"/>
              </a:buClr>
              <a:buNone/>
            </a:pPr>
            <a:r>
              <a:rPr lang="en-GB" sz="3200" b="1" dirty="0"/>
              <a:t>What is a Self awareness SWOT analysis? </a:t>
            </a:r>
          </a:p>
        </p:txBody>
      </p:sp>
    </p:spTree>
    <p:extLst>
      <p:ext uri="{BB962C8B-B14F-4D97-AF65-F5344CB8AC3E}">
        <p14:creationId xmlns:p14="http://schemas.microsoft.com/office/powerpoint/2010/main" val="295752521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73C1F0-6667-D01D-F674-7E8F7C0E2B7F}"/>
              </a:ext>
            </a:extLst>
          </p:cNvPr>
          <p:cNvSpPr>
            <a:spLocks noGrp="1"/>
          </p:cNvSpPr>
          <p:nvPr>
            <p:ph type="title"/>
          </p:nvPr>
        </p:nvSpPr>
        <p:spPr>
          <a:xfrm>
            <a:off x="581192" y="702156"/>
            <a:ext cx="11029616" cy="1013800"/>
          </a:xfrm>
        </p:spPr>
        <p:txBody>
          <a:bodyPr>
            <a:normAutofit/>
          </a:bodyPr>
          <a:lstStyle/>
          <a:p>
            <a:r>
              <a:rPr lang="en-GB">
                <a:solidFill>
                  <a:srgbClr val="FFFEFF"/>
                </a:solidFill>
              </a:rPr>
              <a:t>Strengths</a:t>
            </a:r>
          </a:p>
        </p:txBody>
      </p:sp>
      <p:graphicFrame>
        <p:nvGraphicFramePr>
          <p:cNvPr id="6" name="Content Placeholder 2">
            <a:extLst>
              <a:ext uri="{FF2B5EF4-FFF2-40B4-BE49-F238E27FC236}">
                <a16:creationId xmlns:a16="http://schemas.microsoft.com/office/drawing/2014/main" id="{5FD8CE3F-0AFD-AB73-051B-66BFAEBECC43}"/>
              </a:ext>
            </a:extLst>
          </p:cNvPr>
          <p:cNvGraphicFramePr>
            <a:graphicFrameLocks noGrp="1"/>
          </p:cNvGraphicFramePr>
          <p:nvPr>
            <p:ph idx="1"/>
            <p:extLst>
              <p:ext uri="{D42A27DB-BD31-4B8C-83A1-F6EECF244321}">
                <p14:modId xmlns:p14="http://schemas.microsoft.com/office/powerpoint/2010/main" val="3314234319"/>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484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A02E1-3786-3C12-3EB9-C02F5E11F5F7}"/>
              </a:ext>
            </a:extLst>
          </p:cNvPr>
          <p:cNvSpPr>
            <a:spLocks noGrp="1"/>
          </p:cNvSpPr>
          <p:nvPr>
            <p:ph type="title"/>
          </p:nvPr>
        </p:nvSpPr>
        <p:spPr>
          <a:xfrm>
            <a:off x="746228" y="1037967"/>
            <a:ext cx="3054091" cy="4709131"/>
          </a:xfrm>
        </p:spPr>
        <p:txBody>
          <a:bodyPr anchor="ctr">
            <a:normAutofit/>
          </a:bodyPr>
          <a:lstStyle/>
          <a:p>
            <a:r>
              <a:rPr lang="en-GB" b="1" dirty="0">
                <a:solidFill>
                  <a:schemeClr val="accent1"/>
                </a:solidFill>
              </a:rPr>
              <a:t>Weaknesses</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15C443D-B98D-0AAD-E910-9F12590A1608}"/>
              </a:ext>
            </a:extLst>
          </p:cNvPr>
          <p:cNvGraphicFramePr>
            <a:graphicFrameLocks noGrp="1"/>
          </p:cNvGraphicFramePr>
          <p:nvPr>
            <p:ph idx="1"/>
            <p:extLst>
              <p:ext uri="{D42A27DB-BD31-4B8C-83A1-F6EECF244321}">
                <p14:modId xmlns:p14="http://schemas.microsoft.com/office/powerpoint/2010/main" val="3335615222"/>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7740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0760-E88F-F0C8-D258-A8589692F77D}"/>
              </a:ext>
            </a:extLst>
          </p:cNvPr>
          <p:cNvSpPr>
            <a:spLocks noGrp="1"/>
          </p:cNvSpPr>
          <p:nvPr>
            <p:ph type="title"/>
          </p:nvPr>
        </p:nvSpPr>
        <p:spPr>
          <a:xfrm>
            <a:off x="581192" y="702156"/>
            <a:ext cx="11029616" cy="1013800"/>
          </a:xfrm>
        </p:spPr>
        <p:txBody>
          <a:bodyPr>
            <a:normAutofit/>
          </a:bodyPr>
          <a:lstStyle/>
          <a:p>
            <a:r>
              <a:rPr lang="en-GB">
                <a:solidFill>
                  <a:srgbClr val="FFFEFF"/>
                </a:solidFill>
              </a:rPr>
              <a:t>Opportunities</a:t>
            </a:r>
          </a:p>
        </p:txBody>
      </p:sp>
      <p:graphicFrame>
        <p:nvGraphicFramePr>
          <p:cNvPr id="5" name="Content Placeholder 2">
            <a:extLst>
              <a:ext uri="{FF2B5EF4-FFF2-40B4-BE49-F238E27FC236}">
                <a16:creationId xmlns:a16="http://schemas.microsoft.com/office/drawing/2014/main" id="{F33E8A76-C7C6-EC0D-7848-B511E166DBBA}"/>
              </a:ext>
            </a:extLst>
          </p:cNvPr>
          <p:cNvGraphicFramePr>
            <a:graphicFrameLocks noGrp="1"/>
          </p:cNvGraphicFramePr>
          <p:nvPr>
            <p:ph idx="1"/>
            <p:extLst>
              <p:ext uri="{D42A27DB-BD31-4B8C-83A1-F6EECF244321}">
                <p14:modId xmlns:p14="http://schemas.microsoft.com/office/powerpoint/2010/main" val="951897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6922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BEBDB-731E-66C0-348B-319C4EF942C6}"/>
              </a:ext>
            </a:extLst>
          </p:cNvPr>
          <p:cNvSpPr>
            <a:spLocks noGrp="1"/>
          </p:cNvSpPr>
          <p:nvPr>
            <p:ph type="title"/>
          </p:nvPr>
        </p:nvSpPr>
        <p:spPr>
          <a:xfrm>
            <a:off x="4449934" y="702156"/>
            <a:ext cx="7157865" cy="1013800"/>
          </a:xfrm>
        </p:spPr>
        <p:txBody>
          <a:bodyPr>
            <a:normAutofit/>
          </a:bodyPr>
          <a:lstStyle/>
          <a:p>
            <a:r>
              <a:rPr lang="en-GB" sz="4000" b="1" dirty="0">
                <a:solidFill>
                  <a:schemeClr val="accent1"/>
                </a:solidFill>
              </a:rPr>
              <a:t>Threats</a:t>
            </a:r>
          </a:p>
        </p:txBody>
      </p:sp>
      <p:pic>
        <p:nvPicPr>
          <p:cNvPr id="19" name="Picture 18" descr="Wood human figure">
            <a:extLst>
              <a:ext uri="{FF2B5EF4-FFF2-40B4-BE49-F238E27FC236}">
                <a16:creationId xmlns:a16="http://schemas.microsoft.com/office/drawing/2014/main" id="{23016DE4-1AE6-131D-8AA3-4A687D78ABB0}"/>
              </a:ext>
            </a:extLst>
          </p:cNvPr>
          <p:cNvPicPr>
            <a:picLocks noChangeAspect="1"/>
          </p:cNvPicPr>
          <p:nvPr/>
        </p:nvPicPr>
        <p:blipFill>
          <a:blip r:embed="rId3"/>
          <a:srcRect l="4606" r="55179" b="-1"/>
          <a:stretch>
            <a:fillRect/>
          </a:stretch>
        </p:blipFill>
        <p:spPr>
          <a:xfrm>
            <a:off x="20" y="10"/>
            <a:ext cx="4131713" cy="6857989"/>
          </a:xfrm>
          <a:prstGeom prst="rect">
            <a:avLst/>
          </a:prstGeom>
        </p:spPr>
      </p:pic>
      <p:sp>
        <p:nvSpPr>
          <p:cNvPr id="20" name="Rectangle 1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FFE104"/>
          </a:solidFill>
          <a:ln>
            <a:solidFill>
              <a:srgbClr val="FFE104"/>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2FEC4A0-3A0B-3F10-557A-EB3AC539B050}"/>
              </a:ext>
            </a:extLst>
          </p:cNvPr>
          <p:cNvSpPr>
            <a:spLocks noGrp="1"/>
          </p:cNvSpPr>
          <p:nvPr>
            <p:ph idx="1"/>
          </p:nvPr>
        </p:nvSpPr>
        <p:spPr>
          <a:xfrm>
            <a:off x="4449934" y="1896533"/>
            <a:ext cx="7157866" cy="3962266"/>
          </a:xfrm>
        </p:spPr>
        <p:txBody>
          <a:bodyPr>
            <a:normAutofit/>
          </a:bodyPr>
          <a:lstStyle/>
          <a:p>
            <a:pPr>
              <a:buClr>
                <a:srgbClr val="FFE104"/>
              </a:buClr>
            </a:pPr>
            <a:r>
              <a:rPr lang="en-GB" sz="2400" dirty="0"/>
              <a:t>Are there any threats?</a:t>
            </a:r>
          </a:p>
          <a:p>
            <a:pPr>
              <a:buClr>
                <a:srgbClr val="FFE104"/>
              </a:buClr>
            </a:pPr>
            <a:r>
              <a:rPr lang="en-GB" sz="2400" dirty="0"/>
              <a:t>How can I overcome these?</a:t>
            </a:r>
          </a:p>
        </p:txBody>
      </p:sp>
    </p:spTree>
    <p:extLst>
      <p:ext uri="{BB962C8B-B14F-4D97-AF65-F5344CB8AC3E}">
        <p14:creationId xmlns:p14="http://schemas.microsoft.com/office/powerpoint/2010/main" val="2812522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A8AF9B1-7D64-4564-969F-CB2B27ED9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White arrows going to the red target">
            <a:extLst>
              <a:ext uri="{FF2B5EF4-FFF2-40B4-BE49-F238E27FC236}">
                <a16:creationId xmlns:a16="http://schemas.microsoft.com/office/drawing/2014/main" id="{EF57D3B5-C1A3-3226-0558-79E53C709F6B}"/>
              </a:ext>
            </a:extLst>
          </p:cNvPr>
          <p:cNvPicPr>
            <a:picLocks noChangeAspect="1"/>
          </p:cNvPicPr>
          <p:nvPr/>
        </p:nvPicPr>
        <p:blipFill>
          <a:blip r:embed="rId3"/>
          <a:srcRect b="15730"/>
          <a:stretch>
            <a:fillRect/>
          </a:stretch>
        </p:blipFill>
        <p:spPr>
          <a:xfrm>
            <a:off x="20" y="10"/>
            <a:ext cx="12191980" cy="6857990"/>
          </a:xfrm>
          <a:prstGeom prst="rect">
            <a:avLst/>
          </a:prstGeom>
        </p:spPr>
      </p:pic>
      <p:grpSp>
        <p:nvGrpSpPr>
          <p:cNvPr id="21" name="Group 20">
            <a:extLst>
              <a:ext uri="{FF2B5EF4-FFF2-40B4-BE49-F238E27FC236}">
                <a16:creationId xmlns:a16="http://schemas.microsoft.com/office/drawing/2014/main" id="{8D854759-2D3E-4B54-A780-D84D49E80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2"/>
            <a:chOff x="438068" y="457200"/>
            <a:chExt cx="3703320" cy="5935132"/>
          </a:xfrm>
        </p:grpSpPr>
        <p:sp>
          <p:nvSpPr>
            <p:cNvPr id="12" name="Rectangle 11">
              <a:extLst>
                <a:ext uri="{FF2B5EF4-FFF2-40B4-BE49-F238E27FC236}">
                  <a16:creationId xmlns:a16="http://schemas.microsoft.com/office/drawing/2014/main" id="{459856EA-FC8A-44D1-BC3D-2B8EDD0C8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18067"/>
              <a:ext cx="3702134" cy="5774265"/>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C1038B56-933B-44DD-AF10-63436FCCFB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184CE62-B44C-EFD5-A1D2-911DD235B431}"/>
              </a:ext>
            </a:extLst>
          </p:cNvPr>
          <p:cNvSpPr>
            <a:spLocks noGrp="1"/>
          </p:cNvSpPr>
          <p:nvPr>
            <p:ph type="title"/>
          </p:nvPr>
        </p:nvSpPr>
        <p:spPr>
          <a:xfrm>
            <a:off x="581193" y="347199"/>
            <a:ext cx="3412067" cy="1372177"/>
          </a:xfrm>
        </p:spPr>
        <p:txBody>
          <a:bodyPr anchor="ctr">
            <a:normAutofit/>
          </a:bodyPr>
          <a:lstStyle/>
          <a:p>
            <a:r>
              <a:rPr lang="en-GB" dirty="0">
                <a:solidFill>
                  <a:srgbClr val="FFFFFF"/>
                </a:solidFill>
              </a:rPr>
              <a:t>Conclusion</a:t>
            </a:r>
          </a:p>
        </p:txBody>
      </p:sp>
      <p:sp>
        <p:nvSpPr>
          <p:cNvPr id="3" name="Content Placeholder 2">
            <a:extLst>
              <a:ext uri="{FF2B5EF4-FFF2-40B4-BE49-F238E27FC236}">
                <a16:creationId xmlns:a16="http://schemas.microsoft.com/office/drawing/2014/main" id="{FFAA6396-80A1-BA7E-0780-CB027528B5AA}"/>
              </a:ext>
            </a:extLst>
          </p:cNvPr>
          <p:cNvSpPr>
            <a:spLocks noGrp="1"/>
          </p:cNvSpPr>
          <p:nvPr>
            <p:ph idx="1"/>
          </p:nvPr>
        </p:nvSpPr>
        <p:spPr>
          <a:xfrm>
            <a:off x="581193" y="1307810"/>
            <a:ext cx="3415074" cy="4932123"/>
          </a:xfrm>
        </p:spPr>
        <p:txBody>
          <a:bodyPr>
            <a:normAutofit fontScale="92500" lnSpcReduction="10000"/>
          </a:bodyPr>
          <a:lstStyle/>
          <a:p>
            <a:pPr>
              <a:lnSpc>
                <a:spcPct val="90000"/>
              </a:lnSpc>
            </a:pPr>
            <a:r>
              <a:rPr lang="en-GB" sz="2400" dirty="0">
                <a:solidFill>
                  <a:srgbClr val="FFFFFF"/>
                </a:solidFill>
              </a:rPr>
              <a:t>There are many positives and negatives to starting a new career path. It can be challenging and daunting but also very exciting to gain new knowledge and push yourself one step further.</a:t>
            </a:r>
          </a:p>
          <a:p>
            <a:pPr>
              <a:lnSpc>
                <a:spcPct val="90000"/>
              </a:lnSpc>
            </a:pPr>
            <a:r>
              <a:rPr lang="en-GB" sz="2400" dirty="0">
                <a:solidFill>
                  <a:srgbClr val="FFFFFF"/>
                </a:solidFill>
              </a:rPr>
              <a:t>It is important to be able to identify all areas of  a personalised SWOT analysis to gain a full understanding and confidence to carry out the task and </a:t>
            </a:r>
            <a:r>
              <a:rPr lang="en-GB" sz="2800" dirty="0">
                <a:solidFill>
                  <a:srgbClr val="FFFFFF"/>
                </a:solidFill>
              </a:rPr>
              <a:t>complete</a:t>
            </a:r>
            <a:r>
              <a:rPr lang="en-GB" sz="2400" dirty="0">
                <a:solidFill>
                  <a:srgbClr val="FFFFFF"/>
                </a:solidFill>
              </a:rPr>
              <a:t> it to your full potential</a:t>
            </a:r>
          </a:p>
        </p:txBody>
      </p:sp>
    </p:spTree>
    <p:extLst>
      <p:ext uri="{BB962C8B-B14F-4D97-AF65-F5344CB8AC3E}">
        <p14:creationId xmlns:p14="http://schemas.microsoft.com/office/powerpoint/2010/main" val="202338214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A0A274-4134-23D0-4984-86BD2D892B97}"/>
              </a:ext>
            </a:extLst>
          </p:cNvPr>
          <p:cNvSpPr>
            <a:spLocks noGrp="1"/>
          </p:cNvSpPr>
          <p:nvPr>
            <p:ph type="title"/>
          </p:nvPr>
        </p:nvSpPr>
        <p:spPr>
          <a:xfrm>
            <a:off x="4449934" y="702156"/>
            <a:ext cx="7157865" cy="1013800"/>
          </a:xfrm>
        </p:spPr>
        <p:txBody>
          <a:bodyPr>
            <a:normAutofit/>
          </a:bodyPr>
          <a:lstStyle/>
          <a:p>
            <a:r>
              <a:rPr lang="en-GB">
                <a:solidFill>
                  <a:schemeClr val="accent1"/>
                </a:solidFill>
              </a:rPr>
              <a:t>References</a:t>
            </a:r>
          </a:p>
        </p:txBody>
      </p:sp>
      <p:pic>
        <p:nvPicPr>
          <p:cNvPr id="5" name="Picture 4" descr="Locator flag on a city map">
            <a:extLst>
              <a:ext uri="{FF2B5EF4-FFF2-40B4-BE49-F238E27FC236}">
                <a16:creationId xmlns:a16="http://schemas.microsoft.com/office/drawing/2014/main" id="{88BC796E-8464-797C-41B4-C54F69262E69}"/>
              </a:ext>
            </a:extLst>
          </p:cNvPr>
          <p:cNvPicPr>
            <a:picLocks noChangeAspect="1"/>
          </p:cNvPicPr>
          <p:nvPr/>
        </p:nvPicPr>
        <p:blipFill>
          <a:blip r:embed="rId2"/>
          <a:srcRect l="8556" r="51229" b="-1"/>
          <a:stretch>
            <a:fillRect/>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EDC583"/>
          </a:solidFill>
          <a:ln>
            <a:solidFill>
              <a:srgbClr val="EDC583"/>
            </a:solid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7987007-87E9-91B8-7A64-E072A441700F}"/>
              </a:ext>
            </a:extLst>
          </p:cNvPr>
          <p:cNvSpPr>
            <a:spLocks noGrp="1"/>
          </p:cNvSpPr>
          <p:nvPr>
            <p:ph idx="1"/>
          </p:nvPr>
        </p:nvSpPr>
        <p:spPr>
          <a:xfrm>
            <a:off x="4449934" y="1896533"/>
            <a:ext cx="7157866" cy="3962266"/>
          </a:xfrm>
        </p:spPr>
        <p:txBody>
          <a:bodyPr>
            <a:normAutofit fontScale="85000" lnSpcReduction="10000"/>
          </a:bodyPr>
          <a:lstStyle/>
          <a:p>
            <a:pPr>
              <a:lnSpc>
                <a:spcPct val="90000"/>
              </a:lnSpc>
              <a:buClr>
                <a:srgbClr val="EDC583"/>
              </a:buClr>
            </a:pPr>
            <a:r>
              <a:rPr lang="en-GB" dirty="0"/>
              <a:t>Ambassadors resourcing (2026), </a:t>
            </a:r>
            <a:r>
              <a:rPr lang="en-GB" i="1" dirty="0"/>
              <a:t>Talents by study smarter, </a:t>
            </a:r>
            <a:r>
              <a:rPr lang="en-GB" dirty="0"/>
              <a:t>Available at:</a:t>
            </a:r>
            <a:r>
              <a:rPr lang="en-GB" i="1" dirty="0"/>
              <a:t>    </a:t>
            </a:r>
            <a:r>
              <a:rPr lang="en-GB" u="sng" dirty="0">
                <a:solidFill>
                  <a:schemeClr val="tx1">
                    <a:lumMod val="50000"/>
                    <a:lumOff val="50000"/>
                  </a:schemeClr>
                </a:solidFill>
              </a:rPr>
              <a:t>https://talents.studysmarter.co.uk/companies/ambassadors-resourcing/birmingham/level-3-early-years-practitioner-with-sen-experience-northfield-job-in-birmingham-education-29299752/?utm_campaign=google_jobs_apply&amp;utm_source=google_jobs_apply&amp;utm_medium=organic </a:t>
            </a:r>
          </a:p>
          <a:p>
            <a:pPr>
              <a:lnSpc>
                <a:spcPct val="90000"/>
              </a:lnSpc>
              <a:buClr>
                <a:srgbClr val="EDC583"/>
              </a:buClr>
            </a:pPr>
            <a:r>
              <a:rPr lang="en-GB" u="sng" dirty="0" err="1">
                <a:hlinkClick r:id="rId3"/>
              </a:rPr>
              <a:t>Dunne.K</a:t>
            </a:r>
            <a:r>
              <a:rPr lang="en-GB" u="sng" dirty="0">
                <a:hlinkClick r:id="rId3"/>
              </a:rPr>
              <a:t>, (2025), Personal SWOT analysis, </a:t>
            </a:r>
            <a:r>
              <a:rPr lang="en-GB" i="1" u="sng" dirty="0">
                <a:hlinkClick r:id="rId3"/>
              </a:rPr>
              <a:t>Mindtools membership, </a:t>
            </a:r>
            <a:r>
              <a:rPr lang="en-GB" u="sng" dirty="0">
                <a:hlinkClick r:id="rId3"/>
              </a:rPr>
              <a:t>Available at: https://www.mindtools.com/aaiakpy/personal-swot-analysis/</a:t>
            </a:r>
            <a:r>
              <a:rPr lang="en-GB" u="sng" dirty="0"/>
              <a:t> </a:t>
            </a:r>
          </a:p>
          <a:p>
            <a:pPr>
              <a:lnSpc>
                <a:spcPct val="90000"/>
              </a:lnSpc>
              <a:buClr>
                <a:srgbClr val="EDC583"/>
              </a:buClr>
            </a:pPr>
            <a:r>
              <a:rPr lang="en-GB" u="sng" dirty="0" err="1">
                <a:hlinkClick r:id="rId4"/>
              </a:rPr>
              <a:t>Mery.J</a:t>
            </a:r>
            <a:r>
              <a:rPr lang="en-GB" u="sng" dirty="0">
                <a:hlinkClick r:id="rId4"/>
              </a:rPr>
              <a:t>, (2025), The core qualities every SEN teaching assistant needs In education, </a:t>
            </a:r>
            <a:r>
              <a:rPr lang="en-GB" i="1" u="sng" dirty="0">
                <a:hlinkClick r:id="rId4"/>
              </a:rPr>
              <a:t>Engage Education, </a:t>
            </a:r>
            <a:r>
              <a:rPr lang="en-GB" u="sng" dirty="0">
                <a:hlinkClick r:id="rId4"/>
              </a:rPr>
              <a:t>Available at: https://engage-education.com/blog/the-core-qualities-every-sen-teaching-assistant-needs-in-education/</a:t>
            </a:r>
            <a:r>
              <a:rPr lang="en-GB" u="sng" dirty="0"/>
              <a:t> </a:t>
            </a:r>
          </a:p>
          <a:p>
            <a:pPr>
              <a:lnSpc>
                <a:spcPct val="90000"/>
              </a:lnSpc>
              <a:buClr>
                <a:srgbClr val="EDC583"/>
              </a:buClr>
            </a:pPr>
            <a:r>
              <a:rPr lang="en-GB" u="sng" dirty="0">
                <a:hlinkClick r:id="rId5"/>
              </a:rPr>
              <a:t>NSPCC (2026), Introduction to safeguarding and child protection training, </a:t>
            </a:r>
            <a:r>
              <a:rPr lang="en-GB" i="1" u="sng" dirty="0">
                <a:hlinkClick r:id="rId5"/>
              </a:rPr>
              <a:t>NSPCC, </a:t>
            </a:r>
            <a:r>
              <a:rPr lang="en-GB" u="sng" dirty="0">
                <a:hlinkClick r:id="rId5"/>
              </a:rPr>
              <a:t>Available at:  https://learning.nspcc.org.uk/training/introduction-safeguarding-child-protection?gclsrc=aw.ds&amp;gad_source=1&amp;gad_campaignid=21928951147&amp;gbraid=0AAAAAD1QhMpo1LCs8jnLljpzWzhkoOxid&amp;gclid=EAIaIQobChMIjL-AjJ68lwMVkZNQBh1GdQTfEAAYBCAAEgI_L_D_BwE</a:t>
            </a:r>
            <a:r>
              <a:rPr lang="en-GB" u="sng" dirty="0"/>
              <a:t> </a:t>
            </a:r>
          </a:p>
          <a:p>
            <a:pPr>
              <a:lnSpc>
                <a:spcPct val="90000"/>
              </a:lnSpc>
              <a:buClr>
                <a:srgbClr val="EDC583"/>
              </a:buClr>
            </a:pPr>
            <a:r>
              <a:rPr lang="en-GB" u="sng" dirty="0" err="1">
                <a:hlinkClick r:id="rId6"/>
              </a:rPr>
              <a:t>Nortje.A</a:t>
            </a:r>
            <a:r>
              <a:rPr lang="en-GB" u="sng" dirty="0">
                <a:hlinkClick r:id="rId6"/>
              </a:rPr>
              <a:t>, (2024), Attachment theory, Bowlby’s stages &amp; attachment styles, </a:t>
            </a:r>
            <a:r>
              <a:rPr lang="en-GB" i="1" u="sng" dirty="0">
                <a:hlinkClick r:id="rId6"/>
              </a:rPr>
              <a:t>Positive Psychology, </a:t>
            </a:r>
            <a:r>
              <a:rPr lang="en-GB" u="sng" dirty="0">
                <a:hlinkClick r:id="rId6"/>
              </a:rPr>
              <a:t>Available at: https://positivepsychology.com/attachment-theory/</a:t>
            </a:r>
            <a:r>
              <a:rPr lang="en-GB" u="sng" dirty="0"/>
              <a:t> </a:t>
            </a:r>
          </a:p>
        </p:txBody>
      </p:sp>
    </p:spTree>
    <p:extLst>
      <p:ext uri="{BB962C8B-B14F-4D97-AF65-F5344CB8AC3E}">
        <p14:creationId xmlns:p14="http://schemas.microsoft.com/office/powerpoint/2010/main" val="119650064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TM03457464[[fn=Dividend]]</Template>
  <TotalTime>12821</TotalTime>
  <Words>1391</Words>
  <Application>Microsoft Office PowerPoint</Application>
  <PresentationFormat>Widescreen</PresentationFormat>
  <Paragraphs>56</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Gill Sans MT</vt:lpstr>
      <vt:lpstr>Wingdings 2</vt:lpstr>
      <vt:lpstr>Dividend</vt:lpstr>
      <vt:lpstr>Self-awareness Presentation </vt:lpstr>
      <vt:lpstr>PowerPoint Presentation</vt:lpstr>
      <vt:lpstr>PowerPoint Presentation</vt:lpstr>
      <vt:lpstr>Strengths</vt:lpstr>
      <vt:lpstr>Weaknesses</vt:lpstr>
      <vt:lpstr>Opportunities</vt:lpstr>
      <vt:lpstr>Threats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Balqees Bibi (2530124)</dc:creator>
  <cp:lastModifiedBy>Balqees Bibi (2530124)</cp:lastModifiedBy>
  <cp:revision>12</cp:revision>
  <dcterms:created xsi:type="dcterms:W3CDTF">2026-10-10T14:11:01Z</dcterms:created>
  <dcterms:modified xsi:type="dcterms:W3CDTF">2026-10-23T10:22:51Z</dcterms:modified>
</cp:coreProperties>
</file>