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  <p:sldMasterId id="2147484243" r:id="rId5"/>
  </p:sldMasterIdLst>
  <p:notesMasterIdLst>
    <p:notesMasterId r:id="rId26"/>
  </p:notesMasterIdLst>
  <p:sldIdLst>
    <p:sldId id="384" r:id="rId6"/>
    <p:sldId id="385" r:id="rId7"/>
    <p:sldId id="330" r:id="rId8"/>
    <p:sldId id="328" r:id="rId9"/>
    <p:sldId id="344" r:id="rId10"/>
    <p:sldId id="333" r:id="rId11"/>
    <p:sldId id="332" r:id="rId12"/>
    <p:sldId id="334" r:id="rId13"/>
    <p:sldId id="340" r:id="rId14"/>
    <p:sldId id="335" r:id="rId15"/>
    <p:sldId id="314" r:id="rId16"/>
    <p:sldId id="306" r:id="rId17"/>
    <p:sldId id="383" r:id="rId18"/>
    <p:sldId id="386" r:id="rId19"/>
    <p:sldId id="337" r:id="rId20"/>
    <p:sldId id="317" r:id="rId21"/>
    <p:sldId id="318" r:id="rId22"/>
    <p:sldId id="320" r:id="rId23"/>
    <p:sldId id="343" r:id="rId24"/>
    <p:sldId id="286" r:id="rId2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Default Section" id="{6DB6E254-B864-4103-8222-0C6A7F0E65FD}">
          <p14:sldIdLst>
            <p14:sldId id="384"/>
            <p14:sldId id="385"/>
            <p14:sldId id="330"/>
            <p14:sldId id="328"/>
            <p14:sldId id="344"/>
            <p14:sldId id="333"/>
            <p14:sldId id="332"/>
            <p14:sldId id="334"/>
            <p14:sldId id="340"/>
            <p14:sldId id="335"/>
            <p14:sldId id="314"/>
            <p14:sldId id="306"/>
            <p14:sldId id="383"/>
            <p14:sldId id="386"/>
            <p14:sldId id="337"/>
            <p14:sldId id="317"/>
            <p14:sldId id="318"/>
            <p14:sldId id="320"/>
            <p14:sldId id="343"/>
            <p14:sldId id="28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62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itchFamily="34" charset="0"/>
              </a:rPr>
              <a:t>Preparing for business start-up:</a:t>
            </a:r>
          </a:p>
          <a:p>
            <a:r>
              <a:rPr lang="en-US" altLang="en-US">
                <a:latin typeface="Arial" pitchFamily="34" charset="0"/>
              </a:rPr>
              <a:t>“pre-start” activities in the new</a:t>
            </a:r>
          </a:p>
          <a:p>
            <a:r>
              <a:rPr lang="en-US" altLang="en-US">
                <a:latin typeface="Arial" pitchFamily="34" charset="0"/>
              </a:rPr>
              <a:t>venture creation dynamic</a:t>
            </a:r>
          </a:p>
          <a:p>
            <a:endParaRPr lang="en-US" altLang="en-US">
              <a:latin typeface="Arial" pitchFamily="34" charset="0"/>
            </a:endParaRPr>
          </a:p>
          <a:p>
            <a:r>
              <a:rPr lang="en-US" altLang="en-US">
                <a:latin typeface="Arial" pitchFamily="34" charset="0"/>
              </a:rPr>
              <a:t>Andrew Atherton</a:t>
            </a:r>
          </a:p>
          <a:p>
            <a:endParaRPr lang="en-US" altLang="en-US">
              <a:latin typeface="Arial" pitchFamily="34" charset="0"/>
            </a:endParaRPr>
          </a:p>
          <a:p>
            <a:r>
              <a:rPr lang="en-US" altLang="en-US">
                <a:latin typeface="Arial" pitchFamily="34" charset="0"/>
              </a:rPr>
              <a:t>Journal of Small Business and</a:t>
            </a:r>
          </a:p>
          <a:p>
            <a:r>
              <a:rPr lang="en-US" altLang="en-US">
                <a:latin typeface="Arial" pitchFamily="34" charset="0"/>
              </a:rPr>
              <a:t>Enterprise Development</a:t>
            </a:r>
          </a:p>
          <a:p>
            <a:r>
              <a:rPr lang="en-US" altLang="en-US">
                <a:latin typeface="Arial" pitchFamily="34" charset="0"/>
              </a:rPr>
              <a:t>Vol. 14 No. 3, 2007</a:t>
            </a:r>
          </a:p>
          <a:p>
            <a:r>
              <a:rPr lang="en-US" altLang="en-US">
                <a:latin typeface="Arial" pitchFamily="34" charset="0"/>
              </a:rPr>
              <a:t>pp. 404-417</a:t>
            </a:r>
          </a:p>
          <a:p>
            <a:r>
              <a:rPr lang="en-US" altLang="en-US">
                <a:latin typeface="Arial" pitchFamily="34" charset="0"/>
              </a:rPr>
              <a:t>q Emerald Group Publishing Limited</a:t>
            </a:r>
          </a:p>
          <a:p>
            <a:r>
              <a:rPr lang="en-US" altLang="en-US">
                <a:latin typeface="Arial" pitchFamily="34" charset="0"/>
              </a:rPr>
              <a:t>1462-6004</a:t>
            </a:r>
          </a:p>
          <a:p>
            <a:r>
              <a:rPr lang="en-US" altLang="en-US">
                <a:latin typeface="Arial" pitchFamily="34" charset="0"/>
              </a:rPr>
              <a:t>DOI 10.1108/14626000710773510</a:t>
            </a:r>
            <a:endParaRPr lang="en-GB" altLang="en-US">
              <a:latin typeface="Arial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54897CA-D878-4452-A279-1DCCA92455F8}" type="slidenum">
              <a:rPr lang="en-GB" altLang="en-US" smtClean="0"/>
              <a:pPr eaLnBrk="1" hangingPunct="1"/>
              <a:t>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15CD6BFF-2FE6-443D-9F7D-D9BFC7F8AAE5}" type="slidenum">
              <a:rPr lang="en-GB" altLang="en-US" smtClean="0"/>
              <a:pPr eaLnBrk="1" hangingPunct="1"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AB8703FC-0CDD-4126-92A2-87A8715FD155}" type="slidenum">
              <a:rPr lang="en-GB" altLang="en-US" smtClean="0">
                <a:solidFill>
                  <a:srgbClr val="000000"/>
                </a:solidFill>
              </a:rPr>
              <a:pPr eaLnBrk="1" hangingPunct="1"/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itchFamily="34" charset="0"/>
              </a:rPr>
              <a:t>What objectives do you wish to achive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0617A5EB-8FBE-4541-8BA8-920A70B329AA}" type="slidenum">
              <a:rPr lang="en-GB" altLang="en-US" smtClean="0"/>
              <a:pPr eaLnBrk="1" hangingPunct="1"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7010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solidFill>
                  <a:schemeClr val="bg2"/>
                </a:solidFill>
                <a:latin typeface="Arial" pitchFamily="34" charset="0"/>
              </a:rPr>
              <a:t>Self-employed people generate their own income and profits. </a:t>
            </a:r>
          </a:p>
          <a:p>
            <a:endParaRPr lang="en-GB" altLang="en-US">
              <a:latin typeface="Arial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9BC03429-83BE-42F2-8522-DD471003FF40}" type="slidenum">
              <a:rPr lang="en-GB" altLang="en-US" smtClean="0"/>
              <a:pPr eaLnBrk="1" hangingPunct="1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7504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 pitchFamily="34" charset="0"/>
              </a:rPr>
              <a:t>Journal of Small Business and</a:t>
            </a:r>
          </a:p>
          <a:p>
            <a:r>
              <a:rPr lang="en-US" altLang="en-US">
                <a:latin typeface="Arial" pitchFamily="34" charset="0"/>
              </a:rPr>
              <a:t>Enterprise Development</a:t>
            </a:r>
          </a:p>
          <a:p>
            <a:r>
              <a:rPr lang="en-US" altLang="en-US">
                <a:latin typeface="Arial" pitchFamily="34" charset="0"/>
              </a:rPr>
              <a:t>Vol. 14 No. 3, 2007</a:t>
            </a:r>
          </a:p>
          <a:p>
            <a:r>
              <a:rPr lang="en-US" altLang="en-US">
                <a:latin typeface="Arial" pitchFamily="34" charset="0"/>
              </a:rPr>
              <a:t>pp. 404-417</a:t>
            </a:r>
          </a:p>
          <a:p>
            <a:r>
              <a:rPr lang="en-US" altLang="en-US">
                <a:latin typeface="Arial" pitchFamily="34" charset="0"/>
              </a:rPr>
              <a:t>q Emerald Group Publishing Limited</a:t>
            </a:r>
          </a:p>
          <a:p>
            <a:r>
              <a:rPr lang="en-US" altLang="en-US">
                <a:latin typeface="Arial" pitchFamily="34" charset="0"/>
              </a:rPr>
              <a:t>1462-6004</a:t>
            </a:r>
          </a:p>
          <a:p>
            <a:r>
              <a:rPr lang="en-US" altLang="en-US">
                <a:latin typeface="Arial" pitchFamily="34" charset="0"/>
              </a:rPr>
              <a:t>DOI 10.1108/14626000710773510</a:t>
            </a:r>
            <a:endParaRPr lang="en-GB" altLang="en-US">
              <a:latin typeface="Arial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defTabSz="954088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defTabSz="9540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B268AE41-CB64-4C1C-87D2-5E61B5ABD8A3}" type="slidenum">
              <a:rPr lang="en-GB" altLang="en-US" smtClean="0"/>
              <a:pPr eaLnBrk="1" hangingPunct="1"/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09/06/2020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09/06/2020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09/06/2020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09/06/2020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09/06/2020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09/06/2020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09/06/2020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09/06/2020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09/06/2020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6233" y="304801"/>
            <a:ext cx="10668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55651" y="1752600"/>
            <a:ext cx="52324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1251" y="1752600"/>
            <a:ext cx="52324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47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928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895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39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7094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040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456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38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9088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769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2498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6033" y="685800"/>
            <a:ext cx="9448800" cy="7318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706033" y="1600203"/>
            <a:ext cx="3403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2833" y="1600203"/>
            <a:ext cx="3403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DCC058-451B-4AC3-BE6F-87E1077AC9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896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2645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  <p:sldLayoutId id="2147484255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442188"/>
            <a:ext cx="10363200" cy="1470025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br>
              <a:rPr lang="en-GB" altLang="en-US" dirty="0">
                <a:solidFill>
                  <a:schemeClr val="bg1">
                    <a:lumMod val="8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altLang="en-US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Module: BMSK4006</a:t>
            </a:r>
            <a:endParaRPr lang="en-GB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2391" y="3535893"/>
            <a:ext cx="9760226" cy="1752600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Managing Enterprise in 21</a:t>
            </a:r>
            <a:r>
              <a:rPr lang="en-GB" sz="4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</a:t>
            </a:r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Century</a:t>
            </a:r>
          </a:p>
          <a:p>
            <a:endParaRPr lang="en-GB" sz="4400" dirty="0">
              <a:latin typeface="Arial Rounded MT Bold" panose="020F0704030504030204" pitchFamily="34" charset="0"/>
            </a:endParaRPr>
          </a:p>
          <a:p>
            <a:r>
              <a:rPr lang="en-GB" sz="4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SESSION 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1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80305" y="1977888"/>
            <a:ext cx="10363200" cy="132519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Assessing own suitability for Enterprise</a:t>
            </a:r>
            <a:endParaRPr lang="en-GB" sz="6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870402"/>
      </p:ext>
    </p:extLst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Objectives</a:t>
            </a:r>
          </a:p>
        </p:txBody>
      </p:sp>
      <p:sp>
        <p:nvSpPr>
          <p:cNvPr id="7171" name="Text Placeholder 2"/>
          <p:cNvSpPr>
            <a:spLocks noGrp="1"/>
          </p:cNvSpPr>
          <p:nvPr>
            <p:ph type="body" idx="1"/>
          </p:nvPr>
        </p:nvSpPr>
        <p:spPr>
          <a:xfrm>
            <a:off x="1981201" y="1535113"/>
            <a:ext cx="8075613" cy="639762"/>
          </a:xfrm>
        </p:spPr>
        <p:txBody>
          <a:bodyPr/>
          <a:lstStyle/>
          <a:p>
            <a:pPr eaLnBrk="1" hangingPunct="1"/>
            <a:r>
              <a:rPr lang="en-GB" altLang="en-US" i="1" dirty="0"/>
              <a:t>At the end of the session, the learner will :</a:t>
            </a:r>
          </a:p>
        </p:txBody>
      </p:sp>
      <p:sp>
        <p:nvSpPr>
          <p:cNvPr id="7172" name="Content Placeholder 3"/>
          <p:cNvSpPr>
            <a:spLocks noGrp="1"/>
          </p:cNvSpPr>
          <p:nvPr>
            <p:ph sz="half" idx="2"/>
          </p:nvPr>
        </p:nvSpPr>
        <p:spPr>
          <a:xfrm>
            <a:off x="1992313" y="2276475"/>
            <a:ext cx="8064500" cy="3951288"/>
          </a:xfrm>
        </p:spPr>
        <p:txBody>
          <a:bodyPr/>
          <a:lstStyle/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/>
              <a:t>Understand what they want to get from self employment</a:t>
            </a:r>
          </a:p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/>
              <a:t>Understand the risks involved in self employment</a:t>
            </a:r>
          </a:p>
          <a:p>
            <a:pPr marL="457200" indent="-457200">
              <a:buFont typeface="Arial Black" pitchFamily="34" charset="0"/>
              <a:buAutoNum type="arabicPeriod"/>
            </a:pPr>
            <a:r>
              <a:rPr lang="en-US" altLang="en-US"/>
              <a:t>Understand what skills knowledge and abilities are needed for starting and running own enterprise</a:t>
            </a:r>
            <a:endParaRPr lang="en-GB" altLang="en-US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4979" y="3764835"/>
            <a:ext cx="1204708" cy="1836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Aim of session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285460" y="1546709"/>
            <a:ext cx="9621079" cy="3608387"/>
          </a:xfrm>
        </p:spPr>
        <p:txBody>
          <a:bodyPr/>
          <a:lstStyle/>
          <a:p>
            <a:pPr eaLnBrk="1" hangingPunct="1"/>
            <a:r>
              <a:rPr lang="en-US" altLang="en-US" dirty="0"/>
              <a:t>To explore the suitability of starting own enterprise and determining the knowledge, skills and abilities required to start and run own business</a:t>
            </a:r>
            <a:endParaRPr lang="en-GB" altLang="en-US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1488" y="3429000"/>
            <a:ext cx="2119313" cy="197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437" y="245038"/>
            <a:ext cx="6961552" cy="5320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68892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Enterprise?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sz="half" idx="1"/>
          </p:nvPr>
        </p:nvSpPr>
        <p:spPr>
          <a:xfrm>
            <a:off x="2279576" y="1116162"/>
            <a:ext cx="7632848" cy="1066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a purposeful or industrious undertaking </a:t>
            </a:r>
          </a:p>
          <a:p>
            <a:pPr eaLnBrk="1" hangingPunct="1"/>
            <a:r>
              <a:rPr lang="en-US" altLang="en-US" dirty="0"/>
              <a:t>an organisation created for business ventures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10244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18517" y="2182763"/>
            <a:ext cx="5112568" cy="342723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823884" y="201613"/>
            <a:ext cx="8229600" cy="90523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entrepreneurship?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981200" y="1106845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/>
              <a:t>It is a process for entrepreneurs</a:t>
            </a:r>
          </a:p>
          <a:p>
            <a:pPr eaLnBrk="1" hangingPunct="1"/>
            <a:r>
              <a:rPr lang="en-US" altLang="en-US" dirty="0"/>
              <a:t>It is an opportunity</a:t>
            </a:r>
          </a:p>
          <a:p>
            <a:pPr eaLnBrk="1" hangingPunct="1"/>
            <a:r>
              <a:rPr lang="en-US" altLang="en-US" dirty="0"/>
              <a:t>It is an adventure</a:t>
            </a:r>
          </a:p>
          <a:p>
            <a:pPr eaLnBrk="1" hangingPunct="1"/>
            <a:r>
              <a:rPr lang="en-US" altLang="en-US" dirty="0"/>
              <a:t>It is a route to self employment &amp; being your own boss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6" y="3429000"/>
            <a:ext cx="2940152" cy="19835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accent6">
                    <a:tint val="1000"/>
                  </a:schemeClr>
                </a:solidFill>
              </a:rPr>
              <a:t>Reasons for being self employed</a:t>
            </a:r>
            <a:endParaRPr lang="en-GB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2291" name="Text Placeholder 2"/>
          <p:cNvSpPr>
            <a:spLocks noGrp="1"/>
          </p:cNvSpPr>
          <p:nvPr>
            <p:ph type="body" idx="1"/>
          </p:nvPr>
        </p:nvSpPr>
        <p:spPr>
          <a:xfrm>
            <a:off x="4756969" y="437766"/>
            <a:ext cx="2678062" cy="639762"/>
          </a:xfrm>
        </p:spPr>
        <p:txBody>
          <a:bodyPr/>
          <a:lstStyle/>
          <a:p>
            <a:pPr eaLnBrk="1" hangingPunct="1"/>
            <a:r>
              <a:rPr lang="en-GB" altLang="en-US" sz="4000" dirty="0"/>
              <a:t>Advantages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1823884" y="1555444"/>
            <a:ext cx="4040188" cy="3414365"/>
          </a:xfrm>
        </p:spPr>
        <p:txBody>
          <a:bodyPr/>
          <a:lstStyle/>
          <a:p>
            <a:pPr eaLnBrk="1" hangingPunct="1"/>
            <a:r>
              <a:rPr lang="en-GB" altLang="en-US" dirty="0"/>
              <a:t>Flexible working</a:t>
            </a:r>
          </a:p>
          <a:p>
            <a:pPr eaLnBrk="1" hangingPunct="1"/>
            <a:r>
              <a:rPr lang="en-GB" altLang="en-US" dirty="0"/>
              <a:t>Own boss working from home</a:t>
            </a:r>
          </a:p>
          <a:p>
            <a:pPr eaLnBrk="1" hangingPunct="1"/>
            <a:r>
              <a:rPr lang="en-GB" altLang="en-US" dirty="0"/>
              <a:t>Good network of contacts  for your intended market offering</a:t>
            </a:r>
          </a:p>
          <a:p>
            <a:pPr eaLnBrk="1" hangingPunct="1"/>
            <a:r>
              <a:rPr lang="en-GB" altLang="en-US" dirty="0"/>
              <a:t>Business opportunity</a:t>
            </a:r>
          </a:p>
          <a:p>
            <a:pPr eaLnBrk="1" hangingPunct="1"/>
            <a:r>
              <a:rPr lang="en-GB" altLang="en-US" dirty="0"/>
              <a:t>entrepreneurial nature</a:t>
            </a:r>
          </a:p>
          <a:p>
            <a:pPr eaLnBrk="1" hangingPunct="1"/>
            <a:r>
              <a:rPr lang="en-GB" altLang="en-US" dirty="0"/>
              <a:t>Set your own selling price</a:t>
            </a:r>
          </a:p>
        </p:txBody>
      </p:sp>
      <p:sp>
        <p:nvSpPr>
          <p:cNvPr id="12294" name="Content Placeholder 5"/>
          <p:cNvSpPr>
            <a:spLocks noGrp="1"/>
          </p:cNvSpPr>
          <p:nvPr>
            <p:ph sz="quarter" idx="4"/>
          </p:nvPr>
        </p:nvSpPr>
        <p:spPr>
          <a:xfrm>
            <a:off x="6096001" y="1555444"/>
            <a:ext cx="4041775" cy="3414365"/>
          </a:xfrm>
        </p:spPr>
        <p:txBody>
          <a:bodyPr/>
          <a:lstStyle/>
          <a:p>
            <a:pPr eaLnBrk="1" hangingPunct="1"/>
            <a:r>
              <a:rPr lang="en-GB" altLang="en-US" dirty="0"/>
              <a:t>Cant get a job</a:t>
            </a:r>
          </a:p>
          <a:p>
            <a:pPr eaLnBrk="1" hangingPunct="1"/>
            <a:r>
              <a:rPr lang="en-US" altLang="en-US" dirty="0"/>
              <a:t>You won't have to travel as much</a:t>
            </a:r>
          </a:p>
          <a:p>
            <a:pPr eaLnBrk="1" hangingPunct="1"/>
            <a:r>
              <a:rPr lang="en-US" altLang="en-US" dirty="0"/>
              <a:t>Don’t want to work for current boss</a:t>
            </a:r>
          </a:p>
          <a:p>
            <a:pPr eaLnBrk="1" hangingPunct="1"/>
            <a:r>
              <a:rPr lang="en-US" altLang="en-US" dirty="0"/>
              <a:t>No other options</a:t>
            </a:r>
          </a:p>
          <a:p>
            <a:pPr eaLnBrk="1" hangingPunct="1"/>
            <a:r>
              <a:rPr lang="en-US" altLang="en-US" dirty="0"/>
              <a:t>It can’t be worst than what I am doing now</a:t>
            </a:r>
            <a:endParaRPr lang="en-GB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2025650" y="428625"/>
            <a:ext cx="8642350" cy="8651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Setting Objectives</a:t>
            </a:r>
          </a:p>
        </p:txBody>
      </p:sp>
      <p:sp>
        <p:nvSpPr>
          <p:cNvPr id="9219" name="Rectangle 3"/>
          <p:cNvSpPr txBox="1">
            <a:spLocks noChangeArrowheads="1"/>
          </p:cNvSpPr>
          <p:nvPr/>
        </p:nvSpPr>
        <p:spPr bwMode="auto">
          <a:xfrm>
            <a:off x="3454964" y="2116241"/>
            <a:ext cx="4460004" cy="29867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3200" dirty="0">
                <a:solidFill>
                  <a:schemeClr val="tx1">
                    <a:lumMod val="95000"/>
                  </a:schemeClr>
                </a:solidFill>
                <a:latin typeface="Verdana" pitchFamily="34" charset="0"/>
              </a:rPr>
              <a:t>S = Specific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3200" dirty="0">
                <a:solidFill>
                  <a:schemeClr val="tx1">
                    <a:lumMod val="95000"/>
                  </a:schemeClr>
                </a:solidFill>
                <a:latin typeface="Verdana" pitchFamily="34" charset="0"/>
              </a:rPr>
              <a:t>M = Measurable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3200" dirty="0">
                <a:solidFill>
                  <a:schemeClr val="tx1">
                    <a:lumMod val="95000"/>
                  </a:schemeClr>
                </a:solidFill>
                <a:latin typeface="Verdana" pitchFamily="34" charset="0"/>
              </a:rPr>
              <a:t>A = Achievable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3200" dirty="0">
                <a:solidFill>
                  <a:schemeClr val="tx1">
                    <a:lumMod val="95000"/>
                  </a:schemeClr>
                </a:solidFill>
                <a:latin typeface="Verdana" pitchFamily="34" charset="0"/>
              </a:rPr>
              <a:t>R = Realistic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r>
              <a:rPr lang="en-US" sz="3200" dirty="0">
                <a:solidFill>
                  <a:schemeClr val="tx1">
                    <a:lumMod val="95000"/>
                  </a:schemeClr>
                </a:solidFill>
                <a:latin typeface="Verdana" pitchFamily="34" charset="0"/>
              </a:rPr>
              <a:t>T = Time bound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rgbClr val="665B38"/>
              </a:buClr>
              <a:buFontTx/>
              <a:buChar char="•"/>
              <a:defRPr/>
            </a:pPr>
            <a:endParaRPr lang="en-GB" sz="3200" dirty="0">
              <a:solidFill>
                <a:srgbClr val="333333"/>
              </a:solidFill>
              <a:latin typeface="Verdana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847850" y="549276"/>
            <a:ext cx="8077200" cy="13112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solidFill>
                  <a:schemeClr val="accent6">
                    <a:tint val="1000"/>
                  </a:schemeClr>
                </a:solidFill>
              </a:rPr>
              <a:t>What are your expectation for running your own business?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2266950" y="1706358"/>
            <a:ext cx="7545644" cy="2472353"/>
          </a:xfrm>
        </p:spPr>
        <p:txBody>
          <a:bodyPr/>
          <a:lstStyle/>
          <a:p>
            <a:pPr eaLnBrk="1" hangingPunct="1"/>
            <a:r>
              <a:rPr lang="en-GB" altLang="en-US" dirty="0"/>
              <a:t>Reflect on the expectations that you have from running your own business </a:t>
            </a:r>
            <a:br>
              <a:rPr lang="en-GB" altLang="en-US" dirty="0"/>
            </a:br>
            <a:endParaRPr lang="en-GB" altLang="en-US" dirty="0"/>
          </a:p>
          <a:p>
            <a:pPr eaLnBrk="1" hangingPunct="1"/>
            <a:r>
              <a:rPr lang="en-GB" altLang="en-US" dirty="0"/>
              <a:t>List and rank them as SMART objectives in order of priority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Reasons for Small Business Failure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887795" y="1551040"/>
            <a:ext cx="8131277" cy="3917032"/>
          </a:xfrm>
        </p:spPr>
        <p:txBody>
          <a:bodyPr rtlCol="0">
            <a:normAutofit/>
          </a:bodyPr>
          <a:lstStyle/>
          <a:p>
            <a:pPr marL="0" indent="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The main reasons for their failure are usually associated with :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2400" dirty="0">
              <a:solidFill>
                <a:schemeClr val="tx1">
                  <a:lumMod val="95000"/>
                </a:schemeClr>
              </a:solidFill>
            </a:endParaRP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600" dirty="0">
                <a:solidFill>
                  <a:schemeClr val="tx1">
                    <a:lumMod val="95000"/>
                  </a:schemeClr>
                </a:solidFill>
              </a:rPr>
              <a:t>Little or no business planning 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600" dirty="0">
                <a:solidFill>
                  <a:schemeClr val="tx1">
                    <a:lumMod val="95000"/>
                  </a:schemeClr>
                </a:solidFill>
              </a:rPr>
              <a:t>A lack of market research and market planning </a:t>
            </a:r>
          </a:p>
          <a:p>
            <a:pPr marL="548640" lvl="1" indent="-18288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600" dirty="0">
                <a:solidFill>
                  <a:schemeClr val="tx1">
                    <a:lumMod val="95000"/>
                  </a:schemeClr>
                </a:solidFill>
              </a:rPr>
              <a:t>Weak financial management.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benefits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500" dirty="0">
                <a:solidFill>
                  <a:schemeClr val="tx1">
                    <a:lumMod val="95000"/>
                  </a:schemeClr>
                </a:solidFill>
              </a:rPr>
              <a:t>in charge of your own destiny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500" dirty="0">
                <a:solidFill>
                  <a:schemeClr val="tx1">
                    <a:lumMod val="95000"/>
                  </a:schemeClr>
                </a:solidFill>
              </a:rPr>
              <a:t>be your own boss. 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US" sz="3500" dirty="0">
                <a:solidFill>
                  <a:schemeClr val="tx1">
                    <a:lumMod val="95000"/>
                  </a:schemeClr>
                </a:solidFill>
              </a:rPr>
              <a:t>unlimited earning potential rather than a set salary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500" dirty="0">
                <a:solidFill>
                  <a:schemeClr val="tx1">
                    <a:lumMod val="95000"/>
                  </a:schemeClr>
                </a:solidFill>
              </a:rPr>
              <a:t>choose work colleagues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US" sz="3500" dirty="0">
                <a:solidFill>
                  <a:schemeClr val="tx1">
                    <a:lumMod val="95000"/>
                  </a:schemeClr>
                </a:solidFill>
              </a:rPr>
              <a:t>the ability to set own prices, rates and fees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sz="3500" dirty="0">
                <a:solidFill>
                  <a:schemeClr val="tx1">
                    <a:lumMod val="95000"/>
                  </a:schemeClr>
                </a:solidFill>
              </a:rPr>
              <a:t>choose your hours of work. 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814051" y="117323"/>
            <a:ext cx="8229600" cy="846239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downsides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033669" y="1118420"/>
            <a:ext cx="9670773" cy="4456471"/>
          </a:xfrm>
        </p:spPr>
        <p:txBody>
          <a:bodyPr rtlCol="0">
            <a:normAutofit/>
          </a:bodyPr>
          <a:lstStyle/>
          <a:p>
            <a:r>
              <a:rPr lang="en-US" altLang="en-US" sz="2800" dirty="0"/>
              <a:t>You are alone, responsible and accountable! </a:t>
            </a:r>
          </a:p>
          <a:p>
            <a:r>
              <a:rPr lang="en-US" altLang="en-US" sz="2800" dirty="0"/>
              <a:t>By being self employed, you risk losing a range of benefits and a support infrastructure</a:t>
            </a:r>
          </a:p>
          <a:p>
            <a:r>
              <a:rPr lang="en-US" altLang="en-US" sz="2800" dirty="0"/>
              <a:t>You will rarely have the resources at your disposal that are available to an established business owner. This may mean doing tasks that you dislike.</a:t>
            </a:r>
          </a:p>
          <a:p>
            <a:r>
              <a:rPr lang="en-US" altLang="en-US" sz="2800" dirty="0"/>
              <a:t>Fewer holidays</a:t>
            </a:r>
          </a:p>
          <a:p>
            <a:r>
              <a:rPr lang="en-US" altLang="en-US" sz="2800" dirty="0"/>
              <a:t>Knockbacks may impact on your confidence and  your ability to pay your bills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308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814051" y="117323"/>
            <a:ext cx="8229600" cy="846239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downsides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242391" y="1118420"/>
            <a:ext cx="9382539" cy="4456471"/>
          </a:xfrm>
        </p:spPr>
        <p:txBody>
          <a:bodyPr rtlCol="0">
            <a:normAutofit/>
          </a:bodyPr>
          <a:lstStyle/>
          <a:p>
            <a:r>
              <a:rPr lang="en-US" altLang="en-US" sz="2800" dirty="0"/>
              <a:t>You need to offer a product or service for which there is a demand. 	</a:t>
            </a:r>
          </a:p>
          <a:p>
            <a:r>
              <a:rPr lang="en-US" altLang="en-US" sz="2800" dirty="0"/>
              <a:t>It is impossible to escape some pressures, especially those that come from clients and customers, who will often dictate your working hours.</a:t>
            </a:r>
          </a:p>
          <a:p>
            <a:r>
              <a:rPr lang="en-US" altLang="en-US" sz="2800" dirty="0"/>
              <a:t>You will have to make your own income tax, pension and national insurance arrangements.</a:t>
            </a:r>
          </a:p>
          <a:p>
            <a:r>
              <a:rPr lang="en-US" altLang="en-US" sz="2800" dirty="0"/>
              <a:t>Getting loans or credit </a:t>
            </a:r>
          </a:p>
          <a:p>
            <a:pPr marL="274320" indent="-274320" fontAlgn="auto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endParaRPr lang="en-GB" sz="18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805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Placeholder 2"/>
          <p:cNvSpPr>
            <a:spLocks noGrp="1"/>
          </p:cNvSpPr>
          <p:nvPr>
            <p:ph type="body" idx="1"/>
          </p:nvPr>
        </p:nvSpPr>
        <p:spPr>
          <a:xfrm>
            <a:off x="1905741" y="976544"/>
            <a:ext cx="8191261" cy="4357068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US" altLang="en-US" sz="4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Homework:</a:t>
            </a:r>
            <a:r>
              <a:rPr lang="en-US" altLang="en-US" sz="4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en-US" altLang="en-US" sz="31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before the next session, look at the following 4 slides and consider this question:</a:t>
            </a:r>
          </a:p>
          <a:p>
            <a:pPr eaLnBrk="1" hangingPunct="1"/>
            <a:endParaRPr lang="en-US" altLang="en-US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eaLnBrk="1" hangingPunct="1"/>
            <a:r>
              <a:rPr lang="en-US" altLang="en-US" sz="48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Have you got what it takes to run your own business?</a:t>
            </a:r>
          </a:p>
          <a:p>
            <a:pPr eaLnBrk="1" hangingPunct="1"/>
            <a:endParaRPr lang="en-US" altLang="en-US" sz="4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eaLnBrk="1" hangingPunct="1"/>
            <a:r>
              <a:rPr lang="en-US" altLang="en-US" sz="36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Discussion to follow in the next session.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86148"/>
            <a:ext cx="8229600" cy="9543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and knowledge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Could you be a risk taker?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What is your response to uncertainty?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Do you see change as a challenge?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Are you opportunity aware?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How hard can you work?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Are you a realist?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How well organised are you?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Do you plan ahead?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Will you be able to network?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Skills and knowledge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Are you literate and numerate?</a:t>
            </a:r>
          </a:p>
          <a:p>
            <a:pPr eaLnBrk="1" hangingPunct="1"/>
            <a:r>
              <a:rPr lang="en-GB" altLang="en-US" dirty="0"/>
              <a:t>Do you possess commercial awareness?</a:t>
            </a:r>
          </a:p>
          <a:p>
            <a:pPr eaLnBrk="1" hangingPunct="1"/>
            <a:r>
              <a:rPr lang="en-GB" altLang="en-US" dirty="0"/>
              <a:t>What is your level of commitment?</a:t>
            </a:r>
          </a:p>
          <a:p>
            <a:pPr eaLnBrk="1" hangingPunct="1"/>
            <a:r>
              <a:rPr lang="en-GB" altLang="en-US" dirty="0"/>
              <a:t>Are you self motivated?</a:t>
            </a:r>
          </a:p>
          <a:p>
            <a:pPr eaLnBrk="1" hangingPunct="1"/>
            <a:r>
              <a:rPr lang="en-GB" altLang="en-US" dirty="0"/>
              <a:t>What does professionalism mean to you?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Lifestyle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865673"/>
            <a:ext cx="8229600" cy="243102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defRPr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List some activities that you enjoy now and consider whether you will still be able to enjoy them as a self- employed person?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5E6BE-0D06-4CAE-B9C8-75704A3CE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0481" y="5045075"/>
            <a:ext cx="8615779" cy="530102"/>
          </a:xfrm>
        </p:spPr>
        <p:txBody>
          <a:bodyPr/>
          <a:lstStyle/>
          <a:p>
            <a:pPr algn="r"/>
            <a:r>
              <a:rPr lang="en-US" sz="1200" dirty="0">
                <a:solidFill>
                  <a:prstClr val="black">
                    <a:lumMod val="95000"/>
                  </a:prstClr>
                </a:solidFill>
                <a:latin typeface="Calibri"/>
              </a:rPr>
              <a:t>Source: “Preparing for business </a:t>
            </a:r>
            <a:r>
              <a:rPr lang="en-US" sz="1200" dirty="0" err="1">
                <a:solidFill>
                  <a:prstClr val="black">
                    <a:lumMod val="95000"/>
                  </a:prstClr>
                </a:solidFill>
                <a:latin typeface="Calibri"/>
              </a:rPr>
              <a:t>start-up:“pre-start</a:t>
            </a:r>
            <a:r>
              <a:rPr lang="en-US" sz="1200" dirty="0">
                <a:solidFill>
                  <a:prstClr val="black">
                    <a:lumMod val="95000"/>
                  </a:prstClr>
                </a:solidFill>
                <a:latin typeface="Calibri"/>
              </a:rPr>
              <a:t>” activities in the new venture creation dynamic” </a:t>
            </a:r>
            <a:br>
              <a:rPr lang="en-US" sz="1200" dirty="0">
                <a:solidFill>
                  <a:prstClr val="black">
                    <a:lumMod val="95000"/>
                  </a:prstClr>
                </a:solidFill>
                <a:latin typeface="Calibri"/>
              </a:rPr>
            </a:br>
            <a:r>
              <a:rPr lang="en-US" sz="1200" dirty="0">
                <a:solidFill>
                  <a:prstClr val="black">
                    <a:lumMod val="95000"/>
                  </a:prstClr>
                </a:solidFill>
                <a:latin typeface="Calibri"/>
              </a:rPr>
              <a:t>Journal of Small Business and Enterprise Development Vol. 14 No. 3, 2007 pp. 404-417</a:t>
            </a:r>
            <a:endParaRPr lang="en-GB" sz="1200" dirty="0"/>
          </a:p>
        </p:txBody>
      </p:sp>
      <p:pic>
        <p:nvPicPr>
          <p:cNvPr id="22531" name="Content Placeholder 3"/>
          <p:cNvPicPr>
            <a:picLocks noGrp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569" y="177801"/>
            <a:ext cx="8229600" cy="4867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218" y="1101720"/>
            <a:ext cx="7772400" cy="1021556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D95D8-9249-4D5B-95CD-BE5FBCB4B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6087" y="2302999"/>
            <a:ext cx="7772400" cy="142395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Reflect on the expectations that you have from running your own business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Distribution_Groups xmlns="29175ae9-5035-4541-baef-9062a3a44232" xsi:nil="true"/>
    <LMS_Mappings xmlns="29175ae9-5035-4541-baef-9062a3a44232" xsi:nil="true"/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Math_Settings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af73078d-a5bc-48dc-b246-bc0132131284"/>
    <ds:schemaRef ds:uri="http://purl.org/dc/elements/1.1/"/>
    <ds:schemaRef ds:uri="http://schemas.microsoft.com/office/infopath/2007/PartnerControls"/>
    <ds:schemaRef ds:uri="29175ae9-5035-4541-baef-9062a3a44232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27E3FA0-3B31-4D92-BD15-49810BC58C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41</TotalTime>
  <Words>772</Words>
  <Application>Microsoft Office PowerPoint</Application>
  <PresentationFormat>Widescreen</PresentationFormat>
  <Paragraphs>124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Arial</vt:lpstr>
      <vt:lpstr>Arial Black</vt:lpstr>
      <vt:lpstr>Arial Rounded MT Bold</vt:lpstr>
      <vt:lpstr>Calibri</vt:lpstr>
      <vt:lpstr>Corbel</vt:lpstr>
      <vt:lpstr>Myriad Pro</vt:lpstr>
      <vt:lpstr>Trebuchet MS</vt:lpstr>
      <vt:lpstr>Verdana</vt:lpstr>
      <vt:lpstr>SftWP July 15</vt:lpstr>
      <vt:lpstr>20140311PresentationUWTSDTemplate</vt:lpstr>
      <vt:lpstr>CertHE Skills for the Workplace Module: BMSK4006</vt:lpstr>
      <vt:lpstr>  Assessing own suitability for Enterprise</vt:lpstr>
      <vt:lpstr>Objectives</vt:lpstr>
      <vt:lpstr>Aim of session</vt:lpstr>
      <vt:lpstr>PowerPoint Presentation</vt:lpstr>
      <vt:lpstr>What is Enterprise?</vt:lpstr>
      <vt:lpstr>What is entrepreneurship?</vt:lpstr>
      <vt:lpstr>Reasons for being self employed</vt:lpstr>
      <vt:lpstr>Setting Objectives</vt:lpstr>
      <vt:lpstr>What are your expectation for running your own business?</vt:lpstr>
      <vt:lpstr>Reasons for Small Business Failure</vt:lpstr>
      <vt:lpstr>The benefits</vt:lpstr>
      <vt:lpstr>The downsides</vt:lpstr>
      <vt:lpstr>The downsides</vt:lpstr>
      <vt:lpstr>PowerPoint Presentation</vt:lpstr>
      <vt:lpstr>Skills and knowledge</vt:lpstr>
      <vt:lpstr>Skills and knowledge</vt:lpstr>
      <vt:lpstr>Lifestyle</vt:lpstr>
      <vt:lpstr>Source: “Preparing for business start-up:“pre-start” activities in the new venture creation dynamic”  Journal of Small Business and Enterprise Development Vol. 14 No. 3, 2007 pp. 404-417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BMSK4006  Managing Enterprise  in the 21st Century  Assessing own suitability for Enterprise</dc:title>
  <dc:creator>Julia Ault</dc:creator>
  <cp:lastModifiedBy>Julia Ault</cp:lastModifiedBy>
  <cp:revision>10</cp:revision>
  <dcterms:created xsi:type="dcterms:W3CDTF">2018-07-09T13:32:07Z</dcterms:created>
  <dcterms:modified xsi:type="dcterms:W3CDTF">2020-06-09T18:27:20Z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