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0" r:id="rId3"/>
    <p:sldId id="271" r:id="rId4"/>
    <p:sldId id="336" r:id="rId5"/>
    <p:sldId id="334" r:id="rId6"/>
    <p:sldId id="326" r:id="rId7"/>
    <p:sldId id="318" r:id="rId8"/>
    <p:sldId id="320" r:id="rId9"/>
    <p:sldId id="327" r:id="rId10"/>
    <p:sldId id="341" r:id="rId11"/>
    <p:sldId id="338" r:id="rId12"/>
    <p:sldId id="339" r:id="rId13"/>
    <p:sldId id="335" r:id="rId14"/>
    <p:sldId id="321" r:id="rId15"/>
    <p:sldId id="322" r:id="rId16"/>
    <p:sldId id="328" r:id="rId17"/>
    <p:sldId id="324" r:id="rId18"/>
    <p:sldId id="331" r:id="rId19"/>
    <p:sldId id="330" r:id="rId20"/>
    <p:sldId id="325" r:id="rId21"/>
    <p:sldId id="329" r:id="rId22"/>
    <p:sldId id="26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88831" autoAdjust="0"/>
  </p:normalViewPr>
  <p:slideViewPr>
    <p:cSldViewPr snapToGrid="0">
      <p:cViewPr varScale="1">
        <p:scale>
          <a:sx n="91" d="100"/>
          <a:sy n="91" d="100"/>
        </p:scale>
        <p:origin x="8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779B72-3B71-4742-8806-A478D7E08E9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7B77E6D6-C80E-43D1-94E3-D9A4DDEDBD09}">
      <dgm:prSet/>
      <dgm:spPr/>
      <dgm:t>
        <a:bodyPr/>
        <a:lstStyle/>
        <a:p>
          <a:r>
            <a:rPr lang="en-GB"/>
            <a:t>How many words?</a:t>
          </a:r>
          <a:endParaRPr lang="en-US"/>
        </a:p>
      </dgm:t>
    </dgm:pt>
    <dgm:pt modelId="{0BE86A16-F4A8-4305-BE3D-890D1F109B6D}" type="parTrans" cxnId="{6CD7C27E-1407-4760-A8F3-B92FBD7AAE88}">
      <dgm:prSet/>
      <dgm:spPr/>
      <dgm:t>
        <a:bodyPr/>
        <a:lstStyle/>
        <a:p>
          <a:endParaRPr lang="en-US"/>
        </a:p>
      </dgm:t>
    </dgm:pt>
    <dgm:pt modelId="{750F9FD5-71DD-476D-A18B-6CBAE969081A}" type="sibTrans" cxnId="{6CD7C27E-1407-4760-A8F3-B92FBD7AAE88}">
      <dgm:prSet/>
      <dgm:spPr/>
      <dgm:t>
        <a:bodyPr/>
        <a:lstStyle/>
        <a:p>
          <a:endParaRPr lang="en-US"/>
        </a:p>
      </dgm:t>
    </dgm:pt>
    <dgm:pt modelId="{B91A9916-BCAB-450D-BE12-6F52FA7380CB}">
      <dgm:prSet/>
      <dgm:spPr/>
      <dgm:t>
        <a:bodyPr/>
        <a:lstStyle/>
        <a:p>
          <a:r>
            <a:rPr lang="en-GB"/>
            <a:t>What format should be used?</a:t>
          </a:r>
          <a:endParaRPr lang="en-US"/>
        </a:p>
      </dgm:t>
    </dgm:pt>
    <dgm:pt modelId="{66159F67-C52B-49ED-A544-046EBBADD872}" type="parTrans" cxnId="{8C2D20EC-E51D-40F0-9DBF-A1F94FC0BC49}">
      <dgm:prSet/>
      <dgm:spPr/>
      <dgm:t>
        <a:bodyPr/>
        <a:lstStyle/>
        <a:p>
          <a:endParaRPr lang="en-US"/>
        </a:p>
      </dgm:t>
    </dgm:pt>
    <dgm:pt modelId="{7CFB73EF-2BD1-45F3-ACCA-B02E6F51B475}" type="sibTrans" cxnId="{8C2D20EC-E51D-40F0-9DBF-A1F94FC0BC49}">
      <dgm:prSet/>
      <dgm:spPr/>
      <dgm:t>
        <a:bodyPr/>
        <a:lstStyle/>
        <a:p>
          <a:endParaRPr lang="en-US"/>
        </a:p>
      </dgm:t>
    </dgm:pt>
    <dgm:pt modelId="{9083B212-11F3-4F0B-8855-4CD5E433D861}">
      <dgm:prSet/>
      <dgm:spPr/>
      <dgm:t>
        <a:bodyPr/>
        <a:lstStyle/>
        <a:p>
          <a:r>
            <a:rPr lang="en-GB"/>
            <a:t>Hand in date? </a:t>
          </a:r>
          <a:endParaRPr lang="en-US"/>
        </a:p>
      </dgm:t>
    </dgm:pt>
    <dgm:pt modelId="{7255B20C-CDC8-4EF0-BDF6-FFC8C14B727A}" type="parTrans" cxnId="{6F7AC8B1-8097-44EA-BBEE-07C905D09B4C}">
      <dgm:prSet/>
      <dgm:spPr/>
      <dgm:t>
        <a:bodyPr/>
        <a:lstStyle/>
        <a:p>
          <a:endParaRPr lang="en-US"/>
        </a:p>
      </dgm:t>
    </dgm:pt>
    <dgm:pt modelId="{57784FEA-9F62-4013-BAF9-1331FD71F925}" type="sibTrans" cxnId="{6F7AC8B1-8097-44EA-BBEE-07C905D09B4C}">
      <dgm:prSet/>
      <dgm:spPr/>
      <dgm:t>
        <a:bodyPr/>
        <a:lstStyle/>
        <a:p>
          <a:endParaRPr lang="en-US"/>
        </a:p>
      </dgm:t>
    </dgm:pt>
    <dgm:pt modelId="{BFF6AC0C-F223-47B9-BBF7-8F05589DFDAD}">
      <dgm:prSet/>
      <dgm:spPr/>
      <dgm:t>
        <a:bodyPr/>
        <a:lstStyle/>
        <a:p>
          <a:r>
            <a:rPr lang="en-GB"/>
            <a:t>How many References? </a:t>
          </a:r>
          <a:endParaRPr lang="en-US"/>
        </a:p>
      </dgm:t>
    </dgm:pt>
    <dgm:pt modelId="{A0970A11-83BF-48F9-8F6D-F806478776BB}" type="parTrans" cxnId="{49E36B9C-EC59-41D6-BB88-4CF9BA65F106}">
      <dgm:prSet/>
      <dgm:spPr/>
      <dgm:t>
        <a:bodyPr/>
        <a:lstStyle/>
        <a:p>
          <a:endParaRPr lang="en-US"/>
        </a:p>
      </dgm:t>
    </dgm:pt>
    <dgm:pt modelId="{1BB5A6A5-2D5F-4186-A284-CB0789CF210F}" type="sibTrans" cxnId="{49E36B9C-EC59-41D6-BB88-4CF9BA65F106}">
      <dgm:prSet/>
      <dgm:spPr/>
      <dgm:t>
        <a:bodyPr/>
        <a:lstStyle/>
        <a:p>
          <a:endParaRPr lang="en-US"/>
        </a:p>
      </dgm:t>
    </dgm:pt>
    <dgm:pt modelId="{1F281F7B-3729-4B8E-A9D8-6A3CCBE43E41}">
      <dgm:prSet/>
      <dgm:spPr/>
      <dgm:t>
        <a:bodyPr/>
        <a:lstStyle/>
        <a:p>
          <a:r>
            <a:rPr lang="en-GB"/>
            <a:t>What 2 Frameworks must be included?</a:t>
          </a:r>
          <a:endParaRPr lang="en-US"/>
        </a:p>
      </dgm:t>
    </dgm:pt>
    <dgm:pt modelId="{43B7705A-EB94-4F93-A07F-11BB97D4CDE2}" type="parTrans" cxnId="{13013FBA-3B99-4B71-91B2-44566A24C518}">
      <dgm:prSet/>
      <dgm:spPr/>
      <dgm:t>
        <a:bodyPr/>
        <a:lstStyle/>
        <a:p>
          <a:endParaRPr lang="en-US"/>
        </a:p>
      </dgm:t>
    </dgm:pt>
    <dgm:pt modelId="{E9F65A3C-8EC9-4E8A-B84A-833C03E90AAD}" type="sibTrans" cxnId="{13013FBA-3B99-4B71-91B2-44566A24C518}">
      <dgm:prSet/>
      <dgm:spPr/>
      <dgm:t>
        <a:bodyPr/>
        <a:lstStyle/>
        <a:p>
          <a:endParaRPr lang="en-US"/>
        </a:p>
      </dgm:t>
    </dgm:pt>
    <dgm:pt modelId="{E19EF176-F997-4F4E-950D-E1FA0BED2A1E}">
      <dgm:prSet/>
      <dgm:spPr/>
      <dgm:t>
        <a:bodyPr/>
        <a:lstStyle/>
        <a:p>
          <a:r>
            <a:rPr lang="en-GB"/>
            <a:t>How many Frameworks/Models should be included in total?</a:t>
          </a:r>
          <a:endParaRPr lang="en-US"/>
        </a:p>
      </dgm:t>
    </dgm:pt>
    <dgm:pt modelId="{0E553205-C4DB-4F17-88FD-B84F2BD897AF}" type="parTrans" cxnId="{40BCCA9E-DF4E-47FC-8AAD-D6F97DCBFDFA}">
      <dgm:prSet/>
      <dgm:spPr/>
      <dgm:t>
        <a:bodyPr/>
        <a:lstStyle/>
        <a:p>
          <a:endParaRPr lang="en-US"/>
        </a:p>
      </dgm:t>
    </dgm:pt>
    <dgm:pt modelId="{44A84BB3-7107-485C-A9B4-7961274D130A}" type="sibTrans" cxnId="{40BCCA9E-DF4E-47FC-8AAD-D6F97DCBFDFA}">
      <dgm:prSet/>
      <dgm:spPr/>
      <dgm:t>
        <a:bodyPr/>
        <a:lstStyle/>
        <a:p>
          <a:endParaRPr lang="en-US"/>
        </a:p>
      </dgm:t>
    </dgm:pt>
    <dgm:pt modelId="{52B9F930-35A2-4F72-8CD9-CE8EFAC1724B}">
      <dgm:prSet/>
      <dgm:spPr/>
      <dgm:t>
        <a:bodyPr/>
        <a:lstStyle/>
        <a:p>
          <a:r>
            <a:rPr lang="en-GB"/>
            <a:t>What is the purpose of the Audit?</a:t>
          </a:r>
          <a:endParaRPr lang="en-US"/>
        </a:p>
      </dgm:t>
    </dgm:pt>
    <dgm:pt modelId="{2541B43C-3E24-44C3-9D3E-29FBB3A5E711}" type="parTrans" cxnId="{47F7F9D8-5F11-42BF-AFF9-558AA62F7D5E}">
      <dgm:prSet/>
      <dgm:spPr/>
      <dgm:t>
        <a:bodyPr/>
        <a:lstStyle/>
        <a:p>
          <a:endParaRPr lang="en-US"/>
        </a:p>
      </dgm:t>
    </dgm:pt>
    <dgm:pt modelId="{F73A9840-BB00-44A2-924D-7F250E74F220}" type="sibTrans" cxnId="{47F7F9D8-5F11-42BF-AFF9-558AA62F7D5E}">
      <dgm:prSet/>
      <dgm:spPr/>
      <dgm:t>
        <a:bodyPr/>
        <a:lstStyle/>
        <a:p>
          <a:endParaRPr lang="en-US"/>
        </a:p>
      </dgm:t>
    </dgm:pt>
    <dgm:pt modelId="{5CAD0272-8FC8-4E0D-8B9E-2D8CC23513C2}" type="pres">
      <dgm:prSet presAssocID="{DC779B72-3B71-4742-8806-A478D7E08E92}" presName="root" presStyleCnt="0">
        <dgm:presLayoutVars>
          <dgm:dir/>
          <dgm:resizeHandles val="exact"/>
        </dgm:presLayoutVars>
      </dgm:prSet>
      <dgm:spPr/>
    </dgm:pt>
    <dgm:pt modelId="{8722F311-0774-486C-9528-3CD69BE7E2EB}" type="pres">
      <dgm:prSet presAssocID="{7B77E6D6-C80E-43D1-94E3-D9A4DDEDBD09}" presName="compNode" presStyleCnt="0"/>
      <dgm:spPr/>
    </dgm:pt>
    <dgm:pt modelId="{1E97C2DE-5BE8-4746-979A-ACCD4DE5326E}" type="pres">
      <dgm:prSet presAssocID="{7B77E6D6-C80E-43D1-94E3-D9A4DDEDBD09}" presName="bgRect" presStyleLbl="bgShp" presStyleIdx="0" presStyleCnt="7"/>
      <dgm:spPr/>
    </dgm:pt>
    <dgm:pt modelId="{A55429A5-8C62-40EC-B9C7-3F21BA58D4A4}" type="pres">
      <dgm:prSet presAssocID="{7B77E6D6-C80E-43D1-94E3-D9A4DDEDBD09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DB56E88F-FE12-4CE0-9393-B5C0EEEC5751}" type="pres">
      <dgm:prSet presAssocID="{7B77E6D6-C80E-43D1-94E3-D9A4DDEDBD09}" presName="spaceRect" presStyleCnt="0"/>
      <dgm:spPr/>
    </dgm:pt>
    <dgm:pt modelId="{59B7C1F4-9034-4743-B9C4-18CFAEFF3056}" type="pres">
      <dgm:prSet presAssocID="{7B77E6D6-C80E-43D1-94E3-D9A4DDEDBD09}" presName="parTx" presStyleLbl="revTx" presStyleIdx="0" presStyleCnt="7">
        <dgm:presLayoutVars>
          <dgm:chMax val="0"/>
          <dgm:chPref val="0"/>
        </dgm:presLayoutVars>
      </dgm:prSet>
      <dgm:spPr/>
    </dgm:pt>
    <dgm:pt modelId="{56283ECA-A35F-47F4-8F2D-1CAC74A792F6}" type="pres">
      <dgm:prSet presAssocID="{750F9FD5-71DD-476D-A18B-6CBAE969081A}" presName="sibTrans" presStyleCnt="0"/>
      <dgm:spPr/>
    </dgm:pt>
    <dgm:pt modelId="{32789BFA-7083-4D29-B2C4-48E6AD0281B8}" type="pres">
      <dgm:prSet presAssocID="{B91A9916-BCAB-450D-BE12-6F52FA7380CB}" presName="compNode" presStyleCnt="0"/>
      <dgm:spPr/>
    </dgm:pt>
    <dgm:pt modelId="{3C6864DE-5705-48BA-9AC0-5AE1EFFFA0F2}" type="pres">
      <dgm:prSet presAssocID="{B91A9916-BCAB-450D-BE12-6F52FA7380CB}" presName="bgRect" presStyleLbl="bgShp" presStyleIdx="1" presStyleCnt="7"/>
      <dgm:spPr/>
    </dgm:pt>
    <dgm:pt modelId="{7F6B8980-2B17-4F5E-9F1A-A4A6F5DE2B2A}" type="pres">
      <dgm:prSet presAssocID="{B91A9916-BCAB-450D-BE12-6F52FA7380CB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D3BEAD9F-16FB-469A-8F39-77A40378F793}" type="pres">
      <dgm:prSet presAssocID="{B91A9916-BCAB-450D-BE12-6F52FA7380CB}" presName="spaceRect" presStyleCnt="0"/>
      <dgm:spPr/>
    </dgm:pt>
    <dgm:pt modelId="{5D1ACEB9-6E89-4B61-B8CF-DD9678C86F41}" type="pres">
      <dgm:prSet presAssocID="{B91A9916-BCAB-450D-BE12-6F52FA7380CB}" presName="parTx" presStyleLbl="revTx" presStyleIdx="1" presStyleCnt="7">
        <dgm:presLayoutVars>
          <dgm:chMax val="0"/>
          <dgm:chPref val="0"/>
        </dgm:presLayoutVars>
      </dgm:prSet>
      <dgm:spPr/>
    </dgm:pt>
    <dgm:pt modelId="{C0387FDB-C987-42C5-A00A-C93CD5597C71}" type="pres">
      <dgm:prSet presAssocID="{7CFB73EF-2BD1-45F3-ACCA-B02E6F51B475}" presName="sibTrans" presStyleCnt="0"/>
      <dgm:spPr/>
    </dgm:pt>
    <dgm:pt modelId="{8C7AD511-0050-444A-9C8F-BCB031F7B7C8}" type="pres">
      <dgm:prSet presAssocID="{9083B212-11F3-4F0B-8855-4CD5E433D861}" presName="compNode" presStyleCnt="0"/>
      <dgm:spPr/>
    </dgm:pt>
    <dgm:pt modelId="{7A382A68-2A9A-47B3-B6AD-716AE2528251}" type="pres">
      <dgm:prSet presAssocID="{9083B212-11F3-4F0B-8855-4CD5E433D861}" presName="bgRect" presStyleLbl="bgShp" presStyleIdx="2" presStyleCnt="7"/>
      <dgm:spPr/>
    </dgm:pt>
    <dgm:pt modelId="{42C94701-230E-4A82-ADA2-BE42110461B9}" type="pres">
      <dgm:prSet presAssocID="{9083B212-11F3-4F0B-8855-4CD5E433D861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"/>
        </a:ext>
      </dgm:extLst>
    </dgm:pt>
    <dgm:pt modelId="{AF0765DF-DA2E-46A9-AEE8-FD1C28A52D9B}" type="pres">
      <dgm:prSet presAssocID="{9083B212-11F3-4F0B-8855-4CD5E433D861}" presName="spaceRect" presStyleCnt="0"/>
      <dgm:spPr/>
    </dgm:pt>
    <dgm:pt modelId="{E533C6E4-ED53-4370-B862-CA6148264BD7}" type="pres">
      <dgm:prSet presAssocID="{9083B212-11F3-4F0B-8855-4CD5E433D861}" presName="parTx" presStyleLbl="revTx" presStyleIdx="2" presStyleCnt="7">
        <dgm:presLayoutVars>
          <dgm:chMax val="0"/>
          <dgm:chPref val="0"/>
        </dgm:presLayoutVars>
      </dgm:prSet>
      <dgm:spPr/>
    </dgm:pt>
    <dgm:pt modelId="{4438145F-34CC-42B0-8CF3-3F7D1D8856D0}" type="pres">
      <dgm:prSet presAssocID="{57784FEA-9F62-4013-BAF9-1331FD71F925}" presName="sibTrans" presStyleCnt="0"/>
      <dgm:spPr/>
    </dgm:pt>
    <dgm:pt modelId="{1D33879F-3D94-4D1A-9891-2B79AA255520}" type="pres">
      <dgm:prSet presAssocID="{BFF6AC0C-F223-47B9-BBF7-8F05589DFDAD}" presName="compNode" presStyleCnt="0"/>
      <dgm:spPr/>
    </dgm:pt>
    <dgm:pt modelId="{C76C62DB-B8E3-4AA0-8939-44E7EBF780CA}" type="pres">
      <dgm:prSet presAssocID="{BFF6AC0C-F223-47B9-BBF7-8F05589DFDAD}" presName="bgRect" presStyleLbl="bgShp" presStyleIdx="3" presStyleCnt="7"/>
      <dgm:spPr/>
    </dgm:pt>
    <dgm:pt modelId="{7A2E0F88-F760-40C3-A5BC-D20A5D87975F}" type="pres">
      <dgm:prSet presAssocID="{BFF6AC0C-F223-47B9-BBF7-8F05589DFDAD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30240138-06DF-456C-9740-95850BD01E7A}" type="pres">
      <dgm:prSet presAssocID="{BFF6AC0C-F223-47B9-BBF7-8F05589DFDAD}" presName="spaceRect" presStyleCnt="0"/>
      <dgm:spPr/>
    </dgm:pt>
    <dgm:pt modelId="{4DB2E061-E56A-45CC-9537-CCEDB9F1FEF2}" type="pres">
      <dgm:prSet presAssocID="{BFF6AC0C-F223-47B9-BBF7-8F05589DFDAD}" presName="parTx" presStyleLbl="revTx" presStyleIdx="3" presStyleCnt="7">
        <dgm:presLayoutVars>
          <dgm:chMax val="0"/>
          <dgm:chPref val="0"/>
        </dgm:presLayoutVars>
      </dgm:prSet>
      <dgm:spPr/>
    </dgm:pt>
    <dgm:pt modelId="{FFBA88FF-3BF7-42F3-BE10-55D13AC5CF94}" type="pres">
      <dgm:prSet presAssocID="{1BB5A6A5-2D5F-4186-A284-CB0789CF210F}" presName="sibTrans" presStyleCnt="0"/>
      <dgm:spPr/>
    </dgm:pt>
    <dgm:pt modelId="{EB82B6A2-EB1C-42B8-9DB1-CCBCD9927BDB}" type="pres">
      <dgm:prSet presAssocID="{1F281F7B-3729-4B8E-A9D8-6A3CCBE43E41}" presName="compNode" presStyleCnt="0"/>
      <dgm:spPr/>
    </dgm:pt>
    <dgm:pt modelId="{1C376572-C86E-4D5F-9937-2E491A1B8C44}" type="pres">
      <dgm:prSet presAssocID="{1F281F7B-3729-4B8E-A9D8-6A3CCBE43E41}" presName="bgRect" presStyleLbl="bgShp" presStyleIdx="4" presStyleCnt="7"/>
      <dgm:spPr/>
    </dgm:pt>
    <dgm:pt modelId="{37B0B0E6-036A-4D0F-859D-64F95977CE98}" type="pres">
      <dgm:prSet presAssocID="{1F281F7B-3729-4B8E-A9D8-6A3CCBE43E41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D8AF08DB-B451-4501-A887-4900F71340D8}" type="pres">
      <dgm:prSet presAssocID="{1F281F7B-3729-4B8E-A9D8-6A3CCBE43E41}" presName="spaceRect" presStyleCnt="0"/>
      <dgm:spPr/>
    </dgm:pt>
    <dgm:pt modelId="{E36D87A4-0E06-470C-87B4-85728809D316}" type="pres">
      <dgm:prSet presAssocID="{1F281F7B-3729-4B8E-A9D8-6A3CCBE43E41}" presName="parTx" presStyleLbl="revTx" presStyleIdx="4" presStyleCnt="7">
        <dgm:presLayoutVars>
          <dgm:chMax val="0"/>
          <dgm:chPref val="0"/>
        </dgm:presLayoutVars>
      </dgm:prSet>
      <dgm:spPr/>
    </dgm:pt>
    <dgm:pt modelId="{6BADAA0E-C119-45A0-BB58-48A4AF8A6CA5}" type="pres">
      <dgm:prSet presAssocID="{E9F65A3C-8EC9-4E8A-B84A-833C03E90AAD}" presName="sibTrans" presStyleCnt="0"/>
      <dgm:spPr/>
    </dgm:pt>
    <dgm:pt modelId="{24EA706E-24C3-4731-A403-54E66C3C0BD1}" type="pres">
      <dgm:prSet presAssocID="{E19EF176-F997-4F4E-950D-E1FA0BED2A1E}" presName="compNode" presStyleCnt="0"/>
      <dgm:spPr/>
    </dgm:pt>
    <dgm:pt modelId="{727F230B-2AF5-4C51-A07C-62FD7C94B6F8}" type="pres">
      <dgm:prSet presAssocID="{E19EF176-F997-4F4E-950D-E1FA0BED2A1E}" presName="bgRect" presStyleLbl="bgShp" presStyleIdx="5" presStyleCnt="7"/>
      <dgm:spPr/>
    </dgm:pt>
    <dgm:pt modelId="{FD981CC7-7712-4C5C-92B1-E3502F9689EF}" type="pres">
      <dgm:prSet presAssocID="{E19EF176-F997-4F4E-950D-E1FA0BED2A1E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CAF39D4C-355A-4489-8DAB-6F5884AD301D}" type="pres">
      <dgm:prSet presAssocID="{E19EF176-F997-4F4E-950D-E1FA0BED2A1E}" presName="spaceRect" presStyleCnt="0"/>
      <dgm:spPr/>
    </dgm:pt>
    <dgm:pt modelId="{92A1FD52-9D25-40CB-97D2-EB36D724C21C}" type="pres">
      <dgm:prSet presAssocID="{E19EF176-F997-4F4E-950D-E1FA0BED2A1E}" presName="parTx" presStyleLbl="revTx" presStyleIdx="5" presStyleCnt="7">
        <dgm:presLayoutVars>
          <dgm:chMax val="0"/>
          <dgm:chPref val="0"/>
        </dgm:presLayoutVars>
      </dgm:prSet>
      <dgm:spPr/>
    </dgm:pt>
    <dgm:pt modelId="{BCE04FFA-B76C-4BAA-A376-7C4D026E475E}" type="pres">
      <dgm:prSet presAssocID="{44A84BB3-7107-485C-A9B4-7961274D130A}" presName="sibTrans" presStyleCnt="0"/>
      <dgm:spPr/>
    </dgm:pt>
    <dgm:pt modelId="{37D695B6-D8FC-4A29-8B3F-9990E28D5F61}" type="pres">
      <dgm:prSet presAssocID="{52B9F930-35A2-4F72-8CD9-CE8EFAC1724B}" presName="compNode" presStyleCnt="0"/>
      <dgm:spPr/>
    </dgm:pt>
    <dgm:pt modelId="{E8009489-F34C-42FE-9AAF-3D4D071BEB34}" type="pres">
      <dgm:prSet presAssocID="{52B9F930-35A2-4F72-8CD9-CE8EFAC1724B}" presName="bgRect" presStyleLbl="bgShp" presStyleIdx="6" presStyleCnt="7"/>
      <dgm:spPr/>
    </dgm:pt>
    <dgm:pt modelId="{8AC8E9BE-70A4-43EE-A1A5-9EB1C3240D93}" type="pres">
      <dgm:prSet presAssocID="{52B9F930-35A2-4F72-8CD9-CE8EFAC1724B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523F9758-C49E-448B-A0B4-A363F61BB697}" type="pres">
      <dgm:prSet presAssocID="{52B9F930-35A2-4F72-8CD9-CE8EFAC1724B}" presName="spaceRect" presStyleCnt="0"/>
      <dgm:spPr/>
    </dgm:pt>
    <dgm:pt modelId="{0E2C8C02-7048-4B6F-8960-14D56DA2B56E}" type="pres">
      <dgm:prSet presAssocID="{52B9F930-35A2-4F72-8CD9-CE8EFAC1724B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BDC8D503-A158-4A09-98EF-12858B66494D}" type="presOf" srcId="{9083B212-11F3-4F0B-8855-4CD5E433D861}" destId="{E533C6E4-ED53-4370-B862-CA6148264BD7}" srcOrd="0" destOrd="0" presId="urn:microsoft.com/office/officeart/2018/2/layout/IconVerticalSolidList"/>
    <dgm:cxn modelId="{29B2900C-DB64-48A2-951B-F3ED681E7288}" type="presOf" srcId="{DC779B72-3B71-4742-8806-A478D7E08E92}" destId="{5CAD0272-8FC8-4E0D-8B9E-2D8CC23513C2}" srcOrd="0" destOrd="0" presId="urn:microsoft.com/office/officeart/2018/2/layout/IconVerticalSolidList"/>
    <dgm:cxn modelId="{F38A0836-8A3F-4FE0-B9EF-6A3E7369B244}" type="presOf" srcId="{52B9F930-35A2-4F72-8CD9-CE8EFAC1724B}" destId="{0E2C8C02-7048-4B6F-8960-14D56DA2B56E}" srcOrd="0" destOrd="0" presId="urn:microsoft.com/office/officeart/2018/2/layout/IconVerticalSolidList"/>
    <dgm:cxn modelId="{31D8B151-2E86-4D14-81A5-4992A3F63957}" type="presOf" srcId="{1F281F7B-3729-4B8E-A9D8-6A3CCBE43E41}" destId="{E36D87A4-0E06-470C-87B4-85728809D316}" srcOrd="0" destOrd="0" presId="urn:microsoft.com/office/officeart/2018/2/layout/IconVerticalSolidList"/>
    <dgm:cxn modelId="{6CD7C27E-1407-4760-A8F3-B92FBD7AAE88}" srcId="{DC779B72-3B71-4742-8806-A478D7E08E92}" destId="{7B77E6D6-C80E-43D1-94E3-D9A4DDEDBD09}" srcOrd="0" destOrd="0" parTransId="{0BE86A16-F4A8-4305-BE3D-890D1F109B6D}" sibTransId="{750F9FD5-71DD-476D-A18B-6CBAE969081A}"/>
    <dgm:cxn modelId="{4ADC2188-67BC-4F92-A9CB-B6CCFDF58238}" type="presOf" srcId="{E19EF176-F997-4F4E-950D-E1FA0BED2A1E}" destId="{92A1FD52-9D25-40CB-97D2-EB36D724C21C}" srcOrd="0" destOrd="0" presId="urn:microsoft.com/office/officeart/2018/2/layout/IconVerticalSolidList"/>
    <dgm:cxn modelId="{49E36B9C-EC59-41D6-BB88-4CF9BA65F106}" srcId="{DC779B72-3B71-4742-8806-A478D7E08E92}" destId="{BFF6AC0C-F223-47B9-BBF7-8F05589DFDAD}" srcOrd="3" destOrd="0" parTransId="{A0970A11-83BF-48F9-8F6D-F806478776BB}" sibTransId="{1BB5A6A5-2D5F-4186-A284-CB0789CF210F}"/>
    <dgm:cxn modelId="{40BCCA9E-DF4E-47FC-8AAD-D6F97DCBFDFA}" srcId="{DC779B72-3B71-4742-8806-A478D7E08E92}" destId="{E19EF176-F997-4F4E-950D-E1FA0BED2A1E}" srcOrd="5" destOrd="0" parTransId="{0E553205-C4DB-4F17-88FD-B84F2BD897AF}" sibTransId="{44A84BB3-7107-485C-A9B4-7961274D130A}"/>
    <dgm:cxn modelId="{70A552B0-CDDC-48B6-94EF-B1770ABC7F70}" type="presOf" srcId="{BFF6AC0C-F223-47B9-BBF7-8F05589DFDAD}" destId="{4DB2E061-E56A-45CC-9537-CCEDB9F1FEF2}" srcOrd="0" destOrd="0" presId="urn:microsoft.com/office/officeart/2018/2/layout/IconVerticalSolidList"/>
    <dgm:cxn modelId="{6F7AC8B1-8097-44EA-BBEE-07C905D09B4C}" srcId="{DC779B72-3B71-4742-8806-A478D7E08E92}" destId="{9083B212-11F3-4F0B-8855-4CD5E433D861}" srcOrd="2" destOrd="0" parTransId="{7255B20C-CDC8-4EF0-BDF6-FFC8C14B727A}" sibTransId="{57784FEA-9F62-4013-BAF9-1331FD71F925}"/>
    <dgm:cxn modelId="{13013FBA-3B99-4B71-91B2-44566A24C518}" srcId="{DC779B72-3B71-4742-8806-A478D7E08E92}" destId="{1F281F7B-3729-4B8E-A9D8-6A3CCBE43E41}" srcOrd="4" destOrd="0" parTransId="{43B7705A-EB94-4F93-A07F-11BB97D4CDE2}" sibTransId="{E9F65A3C-8EC9-4E8A-B84A-833C03E90AAD}"/>
    <dgm:cxn modelId="{47F7F9D8-5F11-42BF-AFF9-558AA62F7D5E}" srcId="{DC779B72-3B71-4742-8806-A478D7E08E92}" destId="{52B9F930-35A2-4F72-8CD9-CE8EFAC1724B}" srcOrd="6" destOrd="0" parTransId="{2541B43C-3E24-44C3-9D3E-29FBB3A5E711}" sibTransId="{F73A9840-BB00-44A2-924D-7F250E74F220}"/>
    <dgm:cxn modelId="{8C2D20EC-E51D-40F0-9DBF-A1F94FC0BC49}" srcId="{DC779B72-3B71-4742-8806-A478D7E08E92}" destId="{B91A9916-BCAB-450D-BE12-6F52FA7380CB}" srcOrd="1" destOrd="0" parTransId="{66159F67-C52B-49ED-A544-046EBBADD872}" sibTransId="{7CFB73EF-2BD1-45F3-ACCA-B02E6F51B475}"/>
    <dgm:cxn modelId="{566B32F2-15A5-4E51-BC89-15B317148649}" type="presOf" srcId="{B91A9916-BCAB-450D-BE12-6F52FA7380CB}" destId="{5D1ACEB9-6E89-4B61-B8CF-DD9678C86F41}" srcOrd="0" destOrd="0" presId="urn:microsoft.com/office/officeart/2018/2/layout/IconVerticalSolidList"/>
    <dgm:cxn modelId="{F044DCFC-0EA1-4166-88D1-EB8C4AE29EA4}" type="presOf" srcId="{7B77E6D6-C80E-43D1-94E3-D9A4DDEDBD09}" destId="{59B7C1F4-9034-4743-B9C4-18CFAEFF3056}" srcOrd="0" destOrd="0" presId="urn:microsoft.com/office/officeart/2018/2/layout/IconVerticalSolidList"/>
    <dgm:cxn modelId="{5B82AC11-0F4F-4909-8C0F-A3F19DA9B79F}" type="presParOf" srcId="{5CAD0272-8FC8-4E0D-8B9E-2D8CC23513C2}" destId="{8722F311-0774-486C-9528-3CD69BE7E2EB}" srcOrd="0" destOrd="0" presId="urn:microsoft.com/office/officeart/2018/2/layout/IconVerticalSolidList"/>
    <dgm:cxn modelId="{F0655E25-1533-4E37-ADD1-A93EDEB7961A}" type="presParOf" srcId="{8722F311-0774-486C-9528-3CD69BE7E2EB}" destId="{1E97C2DE-5BE8-4746-979A-ACCD4DE5326E}" srcOrd="0" destOrd="0" presId="urn:microsoft.com/office/officeart/2018/2/layout/IconVerticalSolidList"/>
    <dgm:cxn modelId="{234DABC5-3503-47BE-BA04-831038600317}" type="presParOf" srcId="{8722F311-0774-486C-9528-3CD69BE7E2EB}" destId="{A55429A5-8C62-40EC-B9C7-3F21BA58D4A4}" srcOrd="1" destOrd="0" presId="urn:microsoft.com/office/officeart/2018/2/layout/IconVerticalSolidList"/>
    <dgm:cxn modelId="{27DCF4E9-F476-44A3-9FA0-886A59A35830}" type="presParOf" srcId="{8722F311-0774-486C-9528-3CD69BE7E2EB}" destId="{DB56E88F-FE12-4CE0-9393-B5C0EEEC5751}" srcOrd="2" destOrd="0" presId="urn:microsoft.com/office/officeart/2018/2/layout/IconVerticalSolidList"/>
    <dgm:cxn modelId="{6A0F3003-0DEE-4438-80D2-FF3E1485D0E4}" type="presParOf" srcId="{8722F311-0774-486C-9528-3CD69BE7E2EB}" destId="{59B7C1F4-9034-4743-B9C4-18CFAEFF3056}" srcOrd="3" destOrd="0" presId="urn:microsoft.com/office/officeart/2018/2/layout/IconVerticalSolidList"/>
    <dgm:cxn modelId="{5163A86D-B3EF-48B5-ACE0-DD7D27D16509}" type="presParOf" srcId="{5CAD0272-8FC8-4E0D-8B9E-2D8CC23513C2}" destId="{56283ECA-A35F-47F4-8F2D-1CAC74A792F6}" srcOrd="1" destOrd="0" presId="urn:microsoft.com/office/officeart/2018/2/layout/IconVerticalSolidList"/>
    <dgm:cxn modelId="{9A682640-8C0F-4FA0-ADFD-E0DF93A97848}" type="presParOf" srcId="{5CAD0272-8FC8-4E0D-8B9E-2D8CC23513C2}" destId="{32789BFA-7083-4D29-B2C4-48E6AD0281B8}" srcOrd="2" destOrd="0" presId="urn:microsoft.com/office/officeart/2018/2/layout/IconVerticalSolidList"/>
    <dgm:cxn modelId="{43B55ABC-C299-4798-AD27-B489E82BA8D3}" type="presParOf" srcId="{32789BFA-7083-4D29-B2C4-48E6AD0281B8}" destId="{3C6864DE-5705-48BA-9AC0-5AE1EFFFA0F2}" srcOrd="0" destOrd="0" presId="urn:microsoft.com/office/officeart/2018/2/layout/IconVerticalSolidList"/>
    <dgm:cxn modelId="{FE7B2DC5-270F-4424-B665-016DFC518452}" type="presParOf" srcId="{32789BFA-7083-4D29-B2C4-48E6AD0281B8}" destId="{7F6B8980-2B17-4F5E-9F1A-A4A6F5DE2B2A}" srcOrd="1" destOrd="0" presId="urn:microsoft.com/office/officeart/2018/2/layout/IconVerticalSolidList"/>
    <dgm:cxn modelId="{137CBD73-0D7A-4E1A-8A0B-73DA8D177169}" type="presParOf" srcId="{32789BFA-7083-4D29-B2C4-48E6AD0281B8}" destId="{D3BEAD9F-16FB-469A-8F39-77A40378F793}" srcOrd="2" destOrd="0" presId="urn:microsoft.com/office/officeart/2018/2/layout/IconVerticalSolidList"/>
    <dgm:cxn modelId="{78C1C357-641C-4072-A905-90628371746A}" type="presParOf" srcId="{32789BFA-7083-4D29-B2C4-48E6AD0281B8}" destId="{5D1ACEB9-6E89-4B61-B8CF-DD9678C86F41}" srcOrd="3" destOrd="0" presId="urn:microsoft.com/office/officeart/2018/2/layout/IconVerticalSolidList"/>
    <dgm:cxn modelId="{3625734A-5682-4E99-8765-5FF406901972}" type="presParOf" srcId="{5CAD0272-8FC8-4E0D-8B9E-2D8CC23513C2}" destId="{C0387FDB-C987-42C5-A00A-C93CD5597C71}" srcOrd="3" destOrd="0" presId="urn:microsoft.com/office/officeart/2018/2/layout/IconVerticalSolidList"/>
    <dgm:cxn modelId="{A8F3AA2A-2804-4817-B6BE-571F1A831BB4}" type="presParOf" srcId="{5CAD0272-8FC8-4E0D-8B9E-2D8CC23513C2}" destId="{8C7AD511-0050-444A-9C8F-BCB031F7B7C8}" srcOrd="4" destOrd="0" presId="urn:microsoft.com/office/officeart/2018/2/layout/IconVerticalSolidList"/>
    <dgm:cxn modelId="{7E858DB7-FA47-49F3-87EC-99E8FBADED2E}" type="presParOf" srcId="{8C7AD511-0050-444A-9C8F-BCB031F7B7C8}" destId="{7A382A68-2A9A-47B3-B6AD-716AE2528251}" srcOrd="0" destOrd="0" presId="urn:microsoft.com/office/officeart/2018/2/layout/IconVerticalSolidList"/>
    <dgm:cxn modelId="{9FB7A8CF-E540-4981-A31B-1D00DBC59BE0}" type="presParOf" srcId="{8C7AD511-0050-444A-9C8F-BCB031F7B7C8}" destId="{42C94701-230E-4A82-ADA2-BE42110461B9}" srcOrd="1" destOrd="0" presId="urn:microsoft.com/office/officeart/2018/2/layout/IconVerticalSolidList"/>
    <dgm:cxn modelId="{059AD8B7-1AC8-425F-BA43-ED3D9DF90D42}" type="presParOf" srcId="{8C7AD511-0050-444A-9C8F-BCB031F7B7C8}" destId="{AF0765DF-DA2E-46A9-AEE8-FD1C28A52D9B}" srcOrd="2" destOrd="0" presId="urn:microsoft.com/office/officeart/2018/2/layout/IconVerticalSolidList"/>
    <dgm:cxn modelId="{313659FA-094F-4F36-8E6D-9CD7086775BF}" type="presParOf" srcId="{8C7AD511-0050-444A-9C8F-BCB031F7B7C8}" destId="{E533C6E4-ED53-4370-B862-CA6148264BD7}" srcOrd="3" destOrd="0" presId="urn:microsoft.com/office/officeart/2018/2/layout/IconVerticalSolidList"/>
    <dgm:cxn modelId="{853ECDD4-73BA-40C7-AC66-927DABB05E1B}" type="presParOf" srcId="{5CAD0272-8FC8-4E0D-8B9E-2D8CC23513C2}" destId="{4438145F-34CC-42B0-8CF3-3F7D1D8856D0}" srcOrd="5" destOrd="0" presId="urn:microsoft.com/office/officeart/2018/2/layout/IconVerticalSolidList"/>
    <dgm:cxn modelId="{14A20F8E-1DC3-4E0E-9821-7597B772A0B0}" type="presParOf" srcId="{5CAD0272-8FC8-4E0D-8B9E-2D8CC23513C2}" destId="{1D33879F-3D94-4D1A-9891-2B79AA255520}" srcOrd="6" destOrd="0" presId="urn:microsoft.com/office/officeart/2018/2/layout/IconVerticalSolidList"/>
    <dgm:cxn modelId="{D665D657-C08F-446C-B500-598F6AAA23D5}" type="presParOf" srcId="{1D33879F-3D94-4D1A-9891-2B79AA255520}" destId="{C76C62DB-B8E3-4AA0-8939-44E7EBF780CA}" srcOrd="0" destOrd="0" presId="urn:microsoft.com/office/officeart/2018/2/layout/IconVerticalSolidList"/>
    <dgm:cxn modelId="{A5884C1B-9469-473F-B54F-46EE367AB272}" type="presParOf" srcId="{1D33879F-3D94-4D1A-9891-2B79AA255520}" destId="{7A2E0F88-F760-40C3-A5BC-D20A5D87975F}" srcOrd="1" destOrd="0" presId="urn:microsoft.com/office/officeart/2018/2/layout/IconVerticalSolidList"/>
    <dgm:cxn modelId="{6EB9F8BD-F221-49BA-9279-15C10434997A}" type="presParOf" srcId="{1D33879F-3D94-4D1A-9891-2B79AA255520}" destId="{30240138-06DF-456C-9740-95850BD01E7A}" srcOrd="2" destOrd="0" presId="urn:microsoft.com/office/officeart/2018/2/layout/IconVerticalSolidList"/>
    <dgm:cxn modelId="{5DADB8C4-1A3C-43AC-B1EF-5E50FF5B7969}" type="presParOf" srcId="{1D33879F-3D94-4D1A-9891-2B79AA255520}" destId="{4DB2E061-E56A-45CC-9537-CCEDB9F1FEF2}" srcOrd="3" destOrd="0" presId="urn:microsoft.com/office/officeart/2018/2/layout/IconVerticalSolidList"/>
    <dgm:cxn modelId="{F395B4DC-BA80-44D7-A22F-3792471612AA}" type="presParOf" srcId="{5CAD0272-8FC8-4E0D-8B9E-2D8CC23513C2}" destId="{FFBA88FF-3BF7-42F3-BE10-55D13AC5CF94}" srcOrd="7" destOrd="0" presId="urn:microsoft.com/office/officeart/2018/2/layout/IconVerticalSolidList"/>
    <dgm:cxn modelId="{199C5566-F96E-4640-A291-3BE02B81536C}" type="presParOf" srcId="{5CAD0272-8FC8-4E0D-8B9E-2D8CC23513C2}" destId="{EB82B6A2-EB1C-42B8-9DB1-CCBCD9927BDB}" srcOrd="8" destOrd="0" presId="urn:microsoft.com/office/officeart/2018/2/layout/IconVerticalSolidList"/>
    <dgm:cxn modelId="{826B795F-DCB4-4891-838F-04506B292094}" type="presParOf" srcId="{EB82B6A2-EB1C-42B8-9DB1-CCBCD9927BDB}" destId="{1C376572-C86E-4D5F-9937-2E491A1B8C44}" srcOrd="0" destOrd="0" presId="urn:microsoft.com/office/officeart/2018/2/layout/IconVerticalSolidList"/>
    <dgm:cxn modelId="{44391262-3BB9-4652-9113-E5EFF4FBFFE8}" type="presParOf" srcId="{EB82B6A2-EB1C-42B8-9DB1-CCBCD9927BDB}" destId="{37B0B0E6-036A-4D0F-859D-64F95977CE98}" srcOrd="1" destOrd="0" presId="urn:microsoft.com/office/officeart/2018/2/layout/IconVerticalSolidList"/>
    <dgm:cxn modelId="{A2A8F19B-1C1E-4492-81E6-6024A68D4304}" type="presParOf" srcId="{EB82B6A2-EB1C-42B8-9DB1-CCBCD9927BDB}" destId="{D8AF08DB-B451-4501-A887-4900F71340D8}" srcOrd="2" destOrd="0" presId="urn:microsoft.com/office/officeart/2018/2/layout/IconVerticalSolidList"/>
    <dgm:cxn modelId="{46961151-E143-4334-8CD4-A4A44102ECD6}" type="presParOf" srcId="{EB82B6A2-EB1C-42B8-9DB1-CCBCD9927BDB}" destId="{E36D87A4-0E06-470C-87B4-85728809D316}" srcOrd="3" destOrd="0" presId="urn:microsoft.com/office/officeart/2018/2/layout/IconVerticalSolidList"/>
    <dgm:cxn modelId="{C4C9AED1-0FA2-4E1B-B496-AE0CEB02B0FC}" type="presParOf" srcId="{5CAD0272-8FC8-4E0D-8B9E-2D8CC23513C2}" destId="{6BADAA0E-C119-45A0-BB58-48A4AF8A6CA5}" srcOrd="9" destOrd="0" presId="urn:microsoft.com/office/officeart/2018/2/layout/IconVerticalSolidList"/>
    <dgm:cxn modelId="{EFE17519-850E-46AC-A7FC-6C84CFE5E3DA}" type="presParOf" srcId="{5CAD0272-8FC8-4E0D-8B9E-2D8CC23513C2}" destId="{24EA706E-24C3-4731-A403-54E66C3C0BD1}" srcOrd="10" destOrd="0" presId="urn:microsoft.com/office/officeart/2018/2/layout/IconVerticalSolidList"/>
    <dgm:cxn modelId="{8158ABC8-53B2-46A9-9AD4-4C772E5ABBA3}" type="presParOf" srcId="{24EA706E-24C3-4731-A403-54E66C3C0BD1}" destId="{727F230B-2AF5-4C51-A07C-62FD7C94B6F8}" srcOrd="0" destOrd="0" presId="urn:microsoft.com/office/officeart/2018/2/layout/IconVerticalSolidList"/>
    <dgm:cxn modelId="{ABD8F154-567F-47FF-896C-F1E5C7F47F3B}" type="presParOf" srcId="{24EA706E-24C3-4731-A403-54E66C3C0BD1}" destId="{FD981CC7-7712-4C5C-92B1-E3502F9689EF}" srcOrd="1" destOrd="0" presId="urn:microsoft.com/office/officeart/2018/2/layout/IconVerticalSolidList"/>
    <dgm:cxn modelId="{B58BF5B7-E1B8-4F49-ACE8-AD3FDF46FC16}" type="presParOf" srcId="{24EA706E-24C3-4731-A403-54E66C3C0BD1}" destId="{CAF39D4C-355A-4489-8DAB-6F5884AD301D}" srcOrd="2" destOrd="0" presId="urn:microsoft.com/office/officeart/2018/2/layout/IconVerticalSolidList"/>
    <dgm:cxn modelId="{FB8ADFF1-17D5-472E-B1C5-7BDFEBD766DF}" type="presParOf" srcId="{24EA706E-24C3-4731-A403-54E66C3C0BD1}" destId="{92A1FD52-9D25-40CB-97D2-EB36D724C21C}" srcOrd="3" destOrd="0" presId="urn:microsoft.com/office/officeart/2018/2/layout/IconVerticalSolidList"/>
    <dgm:cxn modelId="{2EFF47DA-D768-4E7C-BA75-E28107BB0B16}" type="presParOf" srcId="{5CAD0272-8FC8-4E0D-8B9E-2D8CC23513C2}" destId="{BCE04FFA-B76C-4BAA-A376-7C4D026E475E}" srcOrd="11" destOrd="0" presId="urn:microsoft.com/office/officeart/2018/2/layout/IconVerticalSolidList"/>
    <dgm:cxn modelId="{6684D7A2-24F4-4228-99C4-63A161B5D3C6}" type="presParOf" srcId="{5CAD0272-8FC8-4E0D-8B9E-2D8CC23513C2}" destId="{37D695B6-D8FC-4A29-8B3F-9990E28D5F61}" srcOrd="12" destOrd="0" presId="urn:microsoft.com/office/officeart/2018/2/layout/IconVerticalSolidList"/>
    <dgm:cxn modelId="{413BEA7D-62DB-499E-9D0E-1C2BE31A0CA2}" type="presParOf" srcId="{37D695B6-D8FC-4A29-8B3F-9990E28D5F61}" destId="{E8009489-F34C-42FE-9AAF-3D4D071BEB34}" srcOrd="0" destOrd="0" presId="urn:microsoft.com/office/officeart/2018/2/layout/IconVerticalSolidList"/>
    <dgm:cxn modelId="{C1E8C352-E248-439D-8AF2-F0355C7133CB}" type="presParOf" srcId="{37D695B6-D8FC-4A29-8B3F-9990E28D5F61}" destId="{8AC8E9BE-70A4-43EE-A1A5-9EB1C3240D93}" srcOrd="1" destOrd="0" presId="urn:microsoft.com/office/officeart/2018/2/layout/IconVerticalSolidList"/>
    <dgm:cxn modelId="{23088711-63C5-4175-B78B-FC31955E6924}" type="presParOf" srcId="{37D695B6-D8FC-4A29-8B3F-9990E28D5F61}" destId="{523F9758-C49E-448B-A0B4-A363F61BB697}" srcOrd="2" destOrd="0" presId="urn:microsoft.com/office/officeart/2018/2/layout/IconVerticalSolidList"/>
    <dgm:cxn modelId="{86948189-81C8-4230-B103-DCFBE4CE0B90}" type="presParOf" srcId="{37D695B6-D8FC-4A29-8B3F-9990E28D5F61}" destId="{0E2C8C02-7048-4B6F-8960-14D56DA2B56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97C2DE-5BE8-4746-979A-ACCD4DE5326E}">
      <dsp:nvSpPr>
        <dsp:cNvPr id="0" name=""/>
        <dsp:cNvSpPr/>
      </dsp:nvSpPr>
      <dsp:spPr>
        <a:xfrm>
          <a:off x="0" y="470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429A5-8C62-40EC-B9C7-3F21BA58D4A4}">
      <dsp:nvSpPr>
        <dsp:cNvPr id="0" name=""/>
        <dsp:cNvSpPr/>
      </dsp:nvSpPr>
      <dsp:spPr>
        <a:xfrm>
          <a:off x="195868" y="146157"/>
          <a:ext cx="356124" cy="3561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B7C1F4-9034-4743-B9C4-18CFAEFF3056}">
      <dsp:nvSpPr>
        <dsp:cNvPr id="0" name=""/>
        <dsp:cNvSpPr/>
      </dsp:nvSpPr>
      <dsp:spPr>
        <a:xfrm>
          <a:off x="747862" y="470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How many words?</a:t>
          </a:r>
          <a:endParaRPr lang="en-US" sz="1600" kern="1200"/>
        </a:p>
      </dsp:txBody>
      <dsp:txXfrm>
        <a:off x="747862" y="470"/>
        <a:ext cx="5515777" cy="647499"/>
      </dsp:txXfrm>
    </dsp:sp>
    <dsp:sp modelId="{3C6864DE-5705-48BA-9AC0-5AE1EFFFA0F2}">
      <dsp:nvSpPr>
        <dsp:cNvPr id="0" name=""/>
        <dsp:cNvSpPr/>
      </dsp:nvSpPr>
      <dsp:spPr>
        <a:xfrm>
          <a:off x="0" y="809844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6B8980-2B17-4F5E-9F1A-A4A6F5DE2B2A}">
      <dsp:nvSpPr>
        <dsp:cNvPr id="0" name=""/>
        <dsp:cNvSpPr/>
      </dsp:nvSpPr>
      <dsp:spPr>
        <a:xfrm>
          <a:off x="195868" y="955532"/>
          <a:ext cx="356124" cy="3561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1ACEB9-6E89-4B61-B8CF-DD9678C86F41}">
      <dsp:nvSpPr>
        <dsp:cNvPr id="0" name=""/>
        <dsp:cNvSpPr/>
      </dsp:nvSpPr>
      <dsp:spPr>
        <a:xfrm>
          <a:off x="747862" y="80984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What format should be used?</a:t>
          </a:r>
          <a:endParaRPr lang="en-US" sz="1600" kern="1200"/>
        </a:p>
      </dsp:txBody>
      <dsp:txXfrm>
        <a:off x="747862" y="809844"/>
        <a:ext cx="5515777" cy="647499"/>
      </dsp:txXfrm>
    </dsp:sp>
    <dsp:sp modelId="{7A382A68-2A9A-47B3-B6AD-716AE2528251}">
      <dsp:nvSpPr>
        <dsp:cNvPr id="0" name=""/>
        <dsp:cNvSpPr/>
      </dsp:nvSpPr>
      <dsp:spPr>
        <a:xfrm>
          <a:off x="0" y="1619219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C94701-230E-4A82-ADA2-BE42110461B9}">
      <dsp:nvSpPr>
        <dsp:cNvPr id="0" name=""/>
        <dsp:cNvSpPr/>
      </dsp:nvSpPr>
      <dsp:spPr>
        <a:xfrm>
          <a:off x="195868" y="1764906"/>
          <a:ext cx="356124" cy="3561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33C6E4-ED53-4370-B862-CA6148264BD7}">
      <dsp:nvSpPr>
        <dsp:cNvPr id="0" name=""/>
        <dsp:cNvSpPr/>
      </dsp:nvSpPr>
      <dsp:spPr>
        <a:xfrm>
          <a:off x="747862" y="1619219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Hand in date? </a:t>
          </a:r>
          <a:endParaRPr lang="en-US" sz="1600" kern="1200"/>
        </a:p>
      </dsp:txBody>
      <dsp:txXfrm>
        <a:off x="747862" y="1619219"/>
        <a:ext cx="5515777" cy="647499"/>
      </dsp:txXfrm>
    </dsp:sp>
    <dsp:sp modelId="{C76C62DB-B8E3-4AA0-8939-44E7EBF780CA}">
      <dsp:nvSpPr>
        <dsp:cNvPr id="0" name=""/>
        <dsp:cNvSpPr/>
      </dsp:nvSpPr>
      <dsp:spPr>
        <a:xfrm>
          <a:off x="0" y="2428594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2E0F88-F760-40C3-A5BC-D20A5D87975F}">
      <dsp:nvSpPr>
        <dsp:cNvPr id="0" name=""/>
        <dsp:cNvSpPr/>
      </dsp:nvSpPr>
      <dsp:spPr>
        <a:xfrm>
          <a:off x="195868" y="2574281"/>
          <a:ext cx="356124" cy="3561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B2E061-E56A-45CC-9537-CCEDB9F1FEF2}">
      <dsp:nvSpPr>
        <dsp:cNvPr id="0" name=""/>
        <dsp:cNvSpPr/>
      </dsp:nvSpPr>
      <dsp:spPr>
        <a:xfrm>
          <a:off x="747862" y="242859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How many References? </a:t>
          </a:r>
          <a:endParaRPr lang="en-US" sz="1600" kern="1200"/>
        </a:p>
      </dsp:txBody>
      <dsp:txXfrm>
        <a:off x="747862" y="2428594"/>
        <a:ext cx="5515777" cy="647499"/>
      </dsp:txXfrm>
    </dsp:sp>
    <dsp:sp modelId="{1C376572-C86E-4D5F-9937-2E491A1B8C44}">
      <dsp:nvSpPr>
        <dsp:cNvPr id="0" name=""/>
        <dsp:cNvSpPr/>
      </dsp:nvSpPr>
      <dsp:spPr>
        <a:xfrm>
          <a:off x="0" y="3237968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B0B0E6-036A-4D0F-859D-64F95977CE98}">
      <dsp:nvSpPr>
        <dsp:cNvPr id="0" name=""/>
        <dsp:cNvSpPr/>
      </dsp:nvSpPr>
      <dsp:spPr>
        <a:xfrm>
          <a:off x="195868" y="3383656"/>
          <a:ext cx="356124" cy="3561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6D87A4-0E06-470C-87B4-85728809D316}">
      <dsp:nvSpPr>
        <dsp:cNvPr id="0" name=""/>
        <dsp:cNvSpPr/>
      </dsp:nvSpPr>
      <dsp:spPr>
        <a:xfrm>
          <a:off x="747862" y="3237968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What 2 Frameworks must be included?</a:t>
          </a:r>
          <a:endParaRPr lang="en-US" sz="1600" kern="1200"/>
        </a:p>
      </dsp:txBody>
      <dsp:txXfrm>
        <a:off x="747862" y="3237968"/>
        <a:ext cx="5515777" cy="647499"/>
      </dsp:txXfrm>
    </dsp:sp>
    <dsp:sp modelId="{727F230B-2AF5-4C51-A07C-62FD7C94B6F8}">
      <dsp:nvSpPr>
        <dsp:cNvPr id="0" name=""/>
        <dsp:cNvSpPr/>
      </dsp:nvSpPr>
      <dsp:spPr>
        <a:xfrm>
          <a:off x="0" y="4047343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81CC7-7712-4C5C-92B1-E3502F9689EF}">
      <dsp:nvSpPr>
        <dsp:cNvPr id="0" name=""/>
        <dsp:cNvSpPr/>
      </dsp:nvSpPr>
      <dsp:spPr>
        <a:xfrm>
          <a:off x="195868" y="4193030"/>
          <a:ext cx="356124" cy="35612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A1FD52-9D25-40CB-97D2-EB36D724C21C}">
      <dsp:nvSpPr>
        <dsp:cNvPr id="0" name=""/>
        <dsp:cNvSpPr/>
      </dsp:nvSpPr>
      <dsp:spPr>
        <a:xfrm>
          <a:off x="747862" y="4047343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How many Frameworks/Models should be included in total?</a:t>
          </a:r>
          <a:endParaRPr lang="en-US" sz="1600" kern="1200"/>
        </a:p>
      </dsp:txBody>
      <dsp:txXfrm>
        <a:off x="747862" y="4047343"/>
        <a:ext cx="5515777" cy="647499"/>
      </dsp:txXfrm>
    </dsp:sp>
    <dsp:sp modelId="{E8009489-F34C-42FE-9AAF-3D4D071BEB34}">
      <dsp:nvSpPr>
        <dsp:cNvPr id="0" name=""/>
        <dsp:cNvSpPr/>
      </dsp:nvSpPr>
      <dsp:spPr>
        <a:xfrm>
          <a:off x="0" y="4856717"/>
          <a:ext cx="6263640" cy="647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C8E9BE-70A4-43EE-A1A5-9EB1C3240D93}">
      <dsp:nvSpPr>
        <dsp:cNvPr id="0" name=""/>
        <dsp:cNvSpPr/>
      </dsp:nvSpPr>
      <dsp:spPr>
        <a:xfrm>
          <a:off x="195868" y="5002405"/>
          <a:ext cx="356124" cy="35612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2C8C02-7048-4B6F-8960-14D56DA2B56E}">
      <dsp:nvSpPr>
        <dsp:cNvPr id="0" name=""/>
        <dsp:cNvSpPr/>
      </dsp:nvSpPr>
      <dsp:spPr>
        <a:xfrm>
          <a:off x="747862" y="4856717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What is the purpose of the Audit?</a:t>
          </a:r>
          <a:endParaRPr lang="en-US" sz="1600" kern="1200"/>
        </a:p>
      </dsp:txBody>
      <dsp:txXfrm>
        <a:off x="747862" y="4856717"/>
        <a:ext cx="5515777" cy="6474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F565-008C-4100-9C03-03A024D6CBEA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4B7DA-BF57-4421-90DB-F9E75D0FC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408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A4B7DA-BF57-4421-90DB-F9E75D0FCD3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236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BDEE6-1537-6372-B038-767F7900F6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528249-AA34-66AD-CCA3-AC94EF7756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03581D-B7F6-B084-2A85-FC8C8A8A6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45F68-5084-AE25-A4D8-4715FD596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48325-59CD-C3FF-1263-55B5897CE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93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48D45-0100-E5C8-1021-7605F6B58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F6D97-14CF-598F-7B78-A50BD0734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1A44C-4516-23EC-7244-B9557CF3C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21F4D-FDDF-B818-DCAE-FFBDF26EB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9095AB-AEA6-D852-2BA9-292802BF9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73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172AA-61B9-EC59-31B6-286C6845D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EE1D2-09D9-1D97-18FB-FCC6AC48F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93B6B-D85F-BF70-F256-5635B0448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1DA2E-64C6-1250-9B3E-97A462723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D5B47-6248-4722-D03C-ABCBB513E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37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5BBCA-CCC5-D99D-6909-F2E23D5DF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5B37A-BA87-2866-F196-D5A0271EBB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C9AB67-98AF-095C-12F7-6ADAF73D1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B62DAA-969B-9BB6-2921-9FB50C8CD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A5AEBB-1F65-C7FC-6606-094FB160F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C36A12-5309-6AA2-B2C4-A165B0AC0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327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C2382-667B-43CD-FFF7-EC4034425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99478-5DCB-A6B9-84AD-AFC2F8F32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37504F-E07F-6699-9147-E0B0C25F7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66E7D-0BB3-B077-601C-DBA6C07DE8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BD9C10-6281-6DB4-6C84-8F3B6B6B91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F3991B-A76D-2D51-7A8E-28717A304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B0F494-D3E6-6813-BAA3-F93CDC29A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133B0D-4E48-30A5-BF5D-AFA702EA6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5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D0857-7C74-19D7-7800-C8E831751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0180D3-4C53-EF61-C024-5FD9E6683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9670FC-198F-4381-5A66-DDE7C1D2B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D7373-53E0-82E6-5974-19B37F071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8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0660A5-2FF5-B2D7-256C-B9FD11ED2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7189E-7CCE-C89F-B4E8-4FC6FAFE4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4CCB5A-CF0D-73AF-94FB-98DB78093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33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C4513-FF0C-EA3C-4E67-04417F7C7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C90A0-619F-2ADE-1D4A-21AC385B0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71FFE-18C2-1AD1-A113-AA52063F90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09354B-BBD6-543A-B35F-8310DFBF1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0E6F07-8309-4A44-390A-BB8798D47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D204BE-226A-CD20-2C22-02C9BD018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67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99B97-2AA4-FEDC-CB5C-5413949B5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4DDCB5-B14D-0A07-DCF5-58903D81E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DF7561-D4F8-D74E-5567-E44B4C821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4656C7-26F8-8A91-3764-6805AE2E3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C9994D-3107-58DE-7AB9-C141B8D7C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F48F1C-32B1-E58F-AB5E-657FD6810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76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B57BE-9A97-19D5-FCAA-31B3ED321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446F16-A65B-117D-3B86-CC349FD99A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007CC1-E889-E41C-6F1A-6EB5694E5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66E31-F066-62D3-5D4C-20EFBF03E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A364A-B8CE-271D-4224-D65277814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975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2AF9F3-B4B9-3F9E-4373-A7F6167F6A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CF4D96-F221-A819-27B9-6F7761B88E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53E714-392C-05C1-DE67-DBEB7CF46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26A647-2AF2-1A6B-5ACE-1F60E3069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E1C4D-715D-000C-216F-33D305EDE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96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287E57-7D4A-8CA8-5AFF-AE23B8374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501BA5-7677-1019-07BF-91719EE28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FC886-26FB-A300-2661-00626AA871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F886D-B24C-4B38-8762-FE085A0EA0EB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9BAB56-1638-8695-6440-8CE1459F03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AEF9F-C770-AC07-EFCD-646C90898B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70E51-B795-4297-8905-0FCF38CF2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953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7CT8Ox_Gcg?feature=oembed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garyfox.co/netflix-swot-analysi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B538FB-B136-A0C2-55E0-C8A5F3D6C3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5600" b="1"/>
              <a:t>BMBM6016</a:t>
            </a:r>
            <a:br>
              <a:rPr lang="en-US" sz="5600" b="1"/>
            </a:br>
            <a:r>
              <a:rPr lang="en-US" sz="5600" b="1"/>
              <a:t>Strategic Marketing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B65EDD-4E04-E5B1-FCA2-1E2CF6B078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882" y="4631161"/>
            <a:ext cx="3571810" cy="1559327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b="1" dirty="0"/>
              <a:t>The final stage of the Audit (SWOT)</a:t>
            </a:r>
          </a:p>
        </p:txBody>
      </p:sp>
      <p:sp>
        <p:nvSpPr>
          <p:cNvPr id="39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usinessman using digital tablet in meeting">
            <a:extLst>
              <a:ext uri="{FF2B5EF4-FFF2-40B4-BE49-F238E27FC236}">
                <a16:creationId xmlns:a16="http://schemas.microsoft.com/office/drawing/2014/main" id="{5E662A56-99A7-A02C-6B56-F514F0C67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2" r="3012"/>
          <a:stretch/>
        </p:blipFill>
        <p:spPr>
          <a:xfrm>
            <a:off x="4654296" y="856865"/>
            <a:ext cx="7214616" cy="511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57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0792D4F-247E-46FE-85FC-881DEFA41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86E547-BD36-FAE9-05DE-A80B4464E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2156" y="713232"/>
            <a:ext cx="4874692" cy="57465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Review</a:t>
            </a:r>
          </a:p>
        </p:txBody>
      </p:sp>
      <p:pic>
        <p:nvPicPr>
          <p:cNvPr id="7" name="Graphic 6" descr="Checkmark">
            <a:extLst>
              <a:ext uri="{FF2B5EF4-FFF2-40B4-BE49-F238E27FC236}">
                <a16:creationId xmlns:a16="http://schemas.microsoft.com/office/drawing/2014/main" id="{01E095E2-C91A-D465-D3FD-6CE552DEB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628" y="969734"/>
            <a:ext cx="4945964" cy="4945964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E272F12-AF86-441A-BC1B-C014BBBF8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116396" y="822960"/>
            <a:ext cx="0" cy="914400"/>
          </a:xfrm>
          <a:prstGeom prst="line">
            <a:avLst/>
          </a:prstGeom>
          <a:ln w="1905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1640A-729F-7842-7689-403B27057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2155" y="1390918"/>
            <a:ext cx="5327771" cy="5241702"/>
          </a:xfrm>
        </p:spPr>
        <p:txBody>
          <a:bodyPr anchor="t">
            <a:normAutofit lnSpcReduction="10000"/>
          </a:bodyPr>
          <a:lstStyle/>
          <a:p>
            <a:r>
              <a:rPr lang="en-GB" sz="2200" dirty="0"/>
              <a:t>The SOSTAC marketing planning model</a:t>
            </a:r>
          </a:p>
          <a:p>
            <a:r>
              <a:rPr lang="en-GB" sz="2200" dirty="0"/>
              <a:t>Situation Analysis – Marketing Audit</a:t>
            </a:r>
          </a:p>
          <a:p>
            <a:r>
              <a:rPr lang="en-GB" sz="2200" dirty="0"/>
              <a:t>External Audit </a:t>
            </a:r>
          </a:p>
          <a:p>
            <a:pPr lvl="1"/>
            <a:r>
              <a:rPr lang="en-GB" sz="2200" dirty="0">
                <a:solidFill>
                  <a:schemeClr val="accent4"/>
                </a:solidFill>
              </a:rPr>
              <a:t>MACRO ENVIRONMENT AUDIT</a:t>
            </a:r>
          </a:p>
          <a:p>
            <a:pPr lvl="2"/>
            <a:r>
              <a:rPr lang="en-GB" sz="2200" dirty="0"/>
              <a:t>PESTEL Analysis</a:t>
            </a:r>
          </a:p>
          <a:p>
            <a:pPr lvl="1"/>
            <a:r>
              <a:rPr lang="en-GB" sz="2200" dirty="0">
                <a:solidFill>
                  <a:schemeClr val="accent4"/>
                </a:solidFill>
              </a:rPr>
              <a:t>MICRO ENVIRONMENT AUDIT</a:t>
            </a:r>
          </a:p>
          <a:p>
            <a:pPr lvl="2"/>
            <a:r>
              <a:rPr lang="en-GB" sz="2200" dirty="0"/>
              <a:t>Porter’s Five Forces</a:t>
            </a:r>
          </a:p>
          <a:p>
            <a:pPr lvl="2"/>
            <a:r>
              <a:rPr lang="en-GB" sz="2200" dirty="0"/>
              <a:t>Competitor Analysis</a:t>
            </a:r>
          </a:p>
          <a:p>
            <a:pPr lvl="2"/>
            <a:r>
              <a:rPr lang="en-GB" sz="2200" dirty="0"/>
              <a:t>Customer Analysis</a:t>
            </a:r>
          </a:p>
          <a:p>
            <a:pPr lvl="1"/>
            <a:r>
              <a:rPr lang="en-GB" sz="2600" dirty="0">
                <a:solidFill>
                  <a:schemeClr val="accent4"/>
                </a:solidFill>
              </a:rPr>
              <a:t>INTERNAL AUDIT</a:t>
            </a:r>
          </a:p>
          <a:p>
            <a:pPr lvl="2"/>
            <a:r>
              <a:rPr lang="en-GB" sz="2200" dirty="0" err="1"/>
              <a:t>VRIO</a:t>
            </a:r>
            <a:endParaRPr lang="en-GB" sz="2200" dirty="0"/>
          </a:p>
          <a:p>
            <a:pPr lvl="2"/>
            <a:r>
              <a:rPr lang="en-GB" sz="2200" dirty="0"/>
              <a:t>Porter’s Value Chain</a:t>
            </a:r>
          </a:p>
          <a:p>
            <a:pPr lvl="2"/>
            <a:r>
              <a:rPr lang="en-GB" sz="2200" dirty="0"/>
              <a:t>McKinsey’s 7 S’s </a:t>
            </a:r>
          </a:p>
          <a:p>
            <a:pPr lvl="2"/>
            <a:r>
              <a:rPr lang="en-GB" sz="2200" dirty="0"/>
              <a:t>Financial performance</a:t>
            </a:r>
          </a:p>
          <a:p>
            <a:pPr lvl="2"/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6785762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CCA48-746E-A0B5-A63E-2F885E920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8000" b="1" dirty="0">
                <a:solidFill>
                  <a:schemeClr val="bg1"/>
                </a:solidFill>
              </a:rPr>
              <a:t>Today’s Lecture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C9E1C-DEEA-550C-ADF4-B26457B1C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960"/>
            <a:ext cx="5923280" cy="573023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Continuing with the Situation Analysis / Audit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accent4"/>
                </a:solidFill>
              </a:rPr>
              <a:t>FINAL STAGE OF THE AUDIT: 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SWOT / TOWS</a:t>
            </a:r>
          </a:p>
          <a:p>
            <a:pPr lvl="1"/>
            <a:endParaRPr lang="en-GB" sz="1900" dirty="0">
              <a:solidFill>
                <a:schemeClr val="bg1"/>
              </a:solidFill>
            </a:endParaRPr>
          </a:p>
          <a:p>
            <a:endParaRPr lang="en-GB" sz="1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0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0E5C8-95F5-8BAD-F083-D1FADCE29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SWOT Analysis Explained – Forbes Advisor">
            <a:extLst>
              <a:ext uri="{FF2B5EF4-FFF2-40B4-BE49-F238E27FC236}">
                <a16:creationId xmlns:a16="http://schemas.microsoft.com/office/drawing/2014/main" id="{C02D5BC2-F7B1-655A-8279-A12B2CFB84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00"/>
            <a:ext cx="12241063" cy="688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823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5" name="Rectangle 820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800" b="1" kern="1200" dirty="0">
                <a:solidFill>
                  <a:schemeClr val="tx1"/>
                </a:solidFill>
                <a:latin typeface="+mn-lt"/>
              </a:rPr>
              <a:t>The Final Stage of the Marketing Audit</a:t>
            </a:r>
          </a:p>
        </p:txBody>
      </p:sp>
      <p:sp>
        <p:nvSpPr>
          <p:cNvPr id="8206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57357B-28FE-7BD9-4BC6-D724873AD673}"/>
              </a:ext>
            </a:extLst>
          </p:cNvPr>
          <p:cNvSpPr txBox="1"/>
          <p:nvPr/>
        </p:nvSpPr>
        <p:spPr>
          <a:xfrm>
            <a:off x="630936" y="2807208"/>
            <a:ext cx="342900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A SWOT analysis is the </a:t>
            </a:r>
            <a:r>
              <a:rPr lang="en-US" sz="2200" b="1" dirty="0"/>
              <a:t>final stage </a:t>
            </a:r>
            <a:r>
              <a:rPr lang="en-US" sz="2200" dirty="0"/>
              <a:t>of the marketing audit.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A summary of </a:t>
            </a:r>
            <a:r>
              <a:rPr lang="en-US" sz="2200" b="1" dirty="0"/>
              <a:t>all the key findings of your audit </a:t>
            </a:r>
            <a:r>
              <a:rPr lang="en-US" sz="2200" dirty="0"/>
              <a:t>used to highlight both </a:t>
            </a:r>
            <a:r>
              <a:rPr lang="en-US" sz="2200" b="1" dirty="0"/>
              <a:t>internal</a:t>
            </a:r>
            <a:r>
              <a:rPr lang="en-US" sz="2200" dirty="0"/>
              <a:t> and </a:t>
            </a:r>
            <a:r>
              <a:rPr lang="en-US" sz="2200" b="1" dirty="0"/>
              <a:t>external</a:t>
            </a:r>
            <a:r>
              <a:rPr lang="en-US" sz="2200" dirty="0"/>
              <a:t> (macro and micro) factors affecting the business.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b="1" dirty="0">
                <a:solidFill>
                  <a:srgbClr val="FF0000"/>
                </a:solidFill>
              </a:rPr>
              <a:t>No new factors should be introduced in the SWOT</a:t>
            </a:r>
          </a:p>
        </p:txBody>
      </p:sp>
      <p:pic>
        <p:nvPicPr>
          <p:cNvPr id="8196" name="Picture 4" descr="What is a Simplified SWOT Analysis Definition in 4 Step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47179" y="730961"/>
            <a:ext cx="8000981" cy="5340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326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2276" y="365125"/>
            <a:ext cx="10851524" cy="871247"/>
          </a:xfrm>
        </p:spPr>
        <p:txBody>
          <a:bodyPr/>
          <a:lstStyle/>
          <a:p>
            <a:r>
              <a:rPr lang="en-GB" b="1" u="sng" dirty="0">
                <a:latin typeface="+mn-lt"/>
              </a:rPr>
              <a:t>SWOT Analysis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502276" y="1563837"/>
            <a:ext cx="5517524" cy="461312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Noto Sans" panose="020B0502040504020204" pitchFamily="34" charset="0"/>
              </a:rPr>
              <a:t>Strengths and Weaknesses </a:t>
            </a:r>
            <a:r>
              <a:rPr lang="en-GB" b="1" dirty="0">
                <a:latin typeface="Noto Sans" panose="020B0502040504020204" pitchFamily="34" charset="0"/>
              </a:rPr>
              <a:t>are drawn from your </a:t>
            </a:r>
            <a:r>
              <a:rPr lang="en-GB" b="1" dirty="0">
                <a:solidFill>
                  <a:srgbClr val="FF0000"/>
                </a:solidFill>
                <a:latin typeface="Noto Sans" panose="020B0502040504020204" pitchFamily="34" charset="0"/>
              </a:rPr>
              <a:t>Internal Audit </a:t>
            </a:r>
            <a:r>
              <a:rPr lang="en-GB" b="1" dirty="0">
                <a:latin typeface="Noto Sans" panose="020B0502040504020204" pitchFamily="34" charset="0"/>
              </a:rPr>
              <a:t>analysis</a:t>
            </a:r>
          </a:p>
          <a:p>
            <a:endParaRPr lang="en-GB" b="1" dirty="0">
              <a:solidFill>
                <a:srgbClr val="161616"/>
              </a:solidFill>
              <a:latin typeface="Noto Sans" panose="020B0502040504020204" pitchFamily="34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Noto Sans" panose="020B0502040504020204" pitchFamily="34" charset="0"/>
              </a:rPr>
              <a:t>Opportunities and Threats </a:t>
            </a:r>
            <a:r>
              <a:rPr lang="en-GB" b="1" dirty="0">
                <a:solidFill>
                  <a:srgbClr val="161616"/>
                </a:solidFill>
                <a:latin typeface="Noto Sans" panose="020B0502040504020204" pitchFamily="34" charset="0"/>
              </a:rPr>
              <a:t>are drawn from your </a:t>
            </a:r>
            <a:r>
              <a:rPr lang="en-GB" b="1" dirty="0">
                <a:solidFill>
                  <a:srgbClr val="FF0000"/>
                </a:solidFill>
                <a:latin typeface="Noto Sans" panose="020B0502040504020204" pitchFamily="34" charset="0"/>
              </a:rPr>
              <a:t>External Audit </a:t>
            </a:r>
            <a:r>
              <a:rPr lang="en-GB" b="1" dirty="0">
                <a:solidFill>
                  <a:srgbClr val="161616"/>
                </a:solidFill>
                <a:latin typeface="Noto Sans" panose="020B0502040504020204" pitchFamily="34" charset="0"/>
              </a:rPr>
              <a:t>analysis (MACRO, MICRO).</a:t>
            </a:r>
          </a:p>
          <a:p>
            <a:endParaRPr lang="en-GB" dirty="0"/>
          </a:p>
        </p:txBody>
      </p:sp>
      <p:pic>
        <p:nvPicPr>
          <p:cNvPr id="1026" name="Picture 2" descr="How to Make Your SWOT Analysis Actionable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26" t="7190" r="2615" b="6765"/>
          <a:stretch/>
        </p:blipFill>
        <p:spPr bwMode="auto">
          <a:xfrm>
            <a:off x="6249501" y="1453421"/>
            <a:ext cx="5778028" cy="461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667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04548-B907-91C7-9297-154E458F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760"/>
            <a:ext cx="10344912" cy="1056640"/>
          </a:xfrm>
        </p:spPr>
        <p:txBody>
          <a:bodyPr/>
          <a:lstStyle/>
          <a:p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Conducting Your SWOT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F050E-ADB3-48E1-FE0D-94E1CF4EC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422400"/>
            <a:ext cx="10981387" cy="5069839"/>
          </a:xfrm>
        </p:spPr>
        <p:txBody>
          <a:bodyPr>
            <a:noAutofit/>
          </a:bodyPr>
          <a:lstStyle/>
          <a:p>
            <a:pPr algn="l"/>
            <a:r>
              <a:rPr lang="en-GB" dirty="0">
                <a:solidFill>
                  <a:srgbClr val="161616"/>
                </a:solidFill>
              </a:rPr>
              <a:t>S</a:t>
            </a:r>
            <a:r>
              <a:rPr lang="en-GB" b="0" i="0" dirty="0">
                <a:solidFill>
                  <a:srgbClr val="161616"/>
                </a:solidFill>
                <a:effectLst/>
              </a:rPr>
              <a:t>tart by looking at the </a:t>
            </a:r>
            <a:r>
              <a:rPr lang="en-GB" b="1" i="0" dirty="0">
                <a:solidFill>
                  <a:srgbClr val="161616"/>
                </a:solidFill>
                <a:effectLst/>
              </a:rPr>
              <a:t>internal factors </a:t>
            </a:r>
            <a:r>
              <a:rPr lang="en-GB" b="0" i="0" dirty="0">
                <a:solidFill>
                  <a:srgbClr val="161616"/>
                </a:solidFill>
                <a:effectLst/>
              </a:rPr>
              <a:t>first.</a:t>
            </a:r>
          </a:p>
          <a:p>
            <a:pPr algn="l"/>
            <a:endParaRPr lang="en-GB" sz="1000" b="0" i="0" dirty="0">
              <a:solidFill>
                <a:srgbClr val="161616"/>
              </a:solidFill>
              <a:effectLst/>
            </a:endParaRPr>
          </a:p>
          <a:p>
            <a:pPr algn="l"/>
            <a:r>
              <a:rPr lang="en-GB" b="0" i="0" dirty="0">
                <a:solidFill>
                  <a:srgbClr val="161616"/>
                </a:solidFill>
                <a:effectLst/>
              </a:rPr>
              <a:t>Strengths can be identified by asking what advantages the organisation has. i.e. a brand name, patent or a workforce with a particular skillset.</a:t>
            </a:r>
          </a:p>
          <a:p>
            <a:pPr algn="l"/>
            <a:endParaRPr lang="en-GB" sz="1000" b="0" i="0" dirty="0">
              <a:solidFill>
                <a:srgbClr val="161616"/>
              </a:solidFill>
              <a:effectLst/>
            </a:endParaRPr>
          </a:p>
          <a:p>
            <a:pPr algn="l"/>
            <a:r>
              <a:rPr lang="en-GB" b="0" i="0" dirty="0">
                <a:solidFill>
                  <a:srgbClr val="161616"/>
                </a:solidFill>
                <a:effectLst/>
              </a:rPr>
              <a:t>Weaknesses </a:t>
            </a:r>
            <a:r>
              <a:rPr lang="en-GB" dirty="0">
                <a:solidFill>
                  <a:srgbClr val="161616"/>
                </a:solidFill>
              </a:rPr>
              <a:t>identify</a:t>
            </a:r>
            <a:r>
              <a:rPr lang="en-GB" b="0" i="0" dirty="0">
                <a:solidFill>
                  <a:srgbClr val="161616"/>
                </a:solidFill>
                <a:effectLst/>
              </a:rPr>
              <a:t> areas your organisation </a:t>
            </a:r>
            <a:r>
              <a:rPr lang="en-GB" dirty="0">
                <a:solidFill>
                  <a:srgbClr val="161616"/>
                </a:solidFill>
              </a:rPr>
              <a:t>needs</a:t>
            </a:r>
            <a:r>
              <a:rPr lang="en-GB" b="0" i="0" dirty="0">
                <a:solidFill>
                  <a:srgbClr val="161616"/>
                </a:solidFill>
                <a:effectLst/>
              </a:rPr>
              <a:t> to improve. </a:t>
            </a:r>
          </a:p>
          <a:p>
            <a:pPr algn="l"/>
            <a:endParaRPr lang="en-GB" sz="1000" b="0" i="0" dirty="0">
              <a:solidFill>
                <a:srgbClr val="161616"/>
              </a:solidFill>
              <a:effectLst/>
            </a:endParaRPr>
          </a:p>
          <a:p>
            <a:pPr algn="l"/>
            <a:r>
              <a:rPr lang="en-GB" b="0" i="0" dirty="0">
                <a:solidFill>
                  <a:srgbClr val="161616"/>
                </a:solidFill>
                <a:effectLst/>
              </a:rPr>
              <a:t>When identifying strengths and weaknesses, it’s important to compare your organisation to its competitors. Some of your proposed strengths could be a necessity in your organisation’s market and therefore not actually a strength.</a:t>
            </a:r>
          </a:p>
        </p:txBody>
      </p:sp>
    </p:spTree>
    <p:extLst>
      <p:ext uri="{BB962C8B-B14F-4D97-AF65-F5344CB8AC3E}">
        <p14:creationId xmlns:p14="http://schemas.microsoft.com/office/powerpoint/2010/main" val="3736208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04548-B907-91C7-9297-154E458F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760"/>
            <a:ext cx="10344912" cy="1056640"/>
          </a:xfrm>
        </p:spPr>
        <p:txBody>
          <a:bodyPr/>
          <a:lstStyle/>
          <a:p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Conducting Your SWOT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F050E-ADB3-48E1-FE0D-94E1CF4EC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639614"/>
            <a:ext cx="10468303" cy="4852625"/>
          </a:xfrm>
        </p:spPr>
        <p:txBody>
          <a:bodyPr>
            <a:noAutofit/>
          </a:bodyPr>
          <a:lstStyle/>
          <a:p>
            <a:r>
              <a:rPr lang="en-GB" b="0" i="0" dirty="0">
                <a:solidFill>
                  <a:srgbClr val="16161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Once you’ve identified the internal factors, you need to move onto the external opportunities and threats. </a:t>
            </a:r>
          </a:p>
          <a:p>
            <a:endParaRPr lang="en-GB" sz="1000" b="0" i="0" dirty="0">
              <a:solidFill>
                <a:srgbClr val="16161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1616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These are the factors you analysed in your </a:t>
            </a:r>
            <a:r>
              <a:rPr lang="en-GB" b="0" i="0" dirty="0">
                <a:solidFill>
                  <a:srgbClr val="16161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external audit.</a:t>
            </a:r>
          </a:p>
          <a:p>
            <a:endParaRPr lang="en-GB" b="0" i="0" dirty="0">
              <a:solidFill>
                <a:srgbClr val="16161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1616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must identify the opportunities and threats to your company that result from your macro and micro environmental analysis.  </a:t>
            </a:r>
            <a:endParaRPr lang="en-GB" b="0" i="0" dirty="0">
              <a:solidFill>
                <a:srgbClr val="16161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b="0" i="0" dirty="0">
              <a:solidFill>
                <a:srgbClr val="16161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394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04548-B907-91C7-9297-154E458F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760"/>
            <a:ext cx="10344912" cy="1056640"/>
          </a:xfrm>
        </p:spPr>
        <p:txBody>
          <a:bodyPr/>
          <a:lstStyle/>
          <a:p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SWOT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F050E-ADB3-48E1-FE0D-94E1CF4EC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93520"/>
            <a:ext cx="9916160" cy="4998720"/>
          </a:xfrm>
        </p:spPr>
        <p:txBody>
          <a:bodyPr>
            <a:noAutofit/>
          </a:bodyPr>
          <a:lstStyle/>
          <a:p>
            <a:endParaRPr lang="en-GB" sz="1000" b="0" i="0" dirty="0">
              <a:solidFill>
                <a:srgbClr val="16161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1616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SWOT provides focus on which to develop your marketing objectives and strategy</a:t>
            </a:r>
            <a:r>
              <a:rPr lang="en-GB" b="0" i="0" dirty="0">
                <a:solidFill>
                  <a:srgbClr val="16161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000" b="0" i="0" dirty="0">
              <a:solidFill>
                <a:srgbClr val="16161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SWOT is really useful but on its own doesn’t generate actionable ideas for improvements. 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That’s where a TOWS comes in.</a:t>
            </a:r>
          </a:p>
        </p:txBody>
      </p:sp>
    </p:spTree>
    <p:extLst>
      <p:ext uri="{BB962C8B-B14F-4D97-AF65-F5344CB8AC3E}">
        <p14:creationId xmlns:p14="http://schemas.microsoft.com/office/powerpoint/2010/main" val="3757806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7E027-9F2F-7A11-17F6-0BFBF8E0C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 of Tesla!</a:t>
            </a:r>
          </a:p>
        </p:txBody>
      </p:sp>
      <p:pic>
        <p:nvPicPr>
          <p:cNvPr id="4" name="Online Media 3" title="Tesla SWOT analysis">
            <a:hlinkClick r:id="" action="ppaction://media"/>
            <a:extLst>
              <a:ext uri="{FF2B5EF4-FFF2-40B4-BE49-F238E27FC236}">
                <a16:creationId xmlns:a16="http://schemas.microsoft.com/office/drawing/2014/main" id="{2E219FFC-A0FD-60AA-72AE-E44CEB27C3A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56637" y="1222271"/>
            <a:ext cx="9804991" cy="554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65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B1382-A591-78A2-69AB-C652ABD29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914" y="158296"/>
            <a:ext cx="10515600" cy="1115333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+mn-lt"/>
              </a:rPr>
              <a:t>Example SWOT Analysis - Netflix</a:t>
            </a:r>
            <a:r>
              <a:rPr lang="en-GB" dirty="0">
                <a:hlinkClick r:id="rId2"/>
              </a:rPr>
              <a:t> </a:t>
            </a:r>
            <a:br>
              <a:rPr lang="en-GB" dirty="0">
                <a:hlinkClick r:id="rId2"/>
              </a:rPr>
            </a:br>
            <a:r>
              <a:rPr lang="en-GB" sz="1100" dirty="0" err="1">
                <a:hlinkClick r:id="rId2"/>
              </a:rPr>
              <a:t>Netflix</a:t>
            </a:r>
            <a:r>
              <a:rPr lang="en-GB" sz="1100" dirty="0">
                <a:hlinkClick r:id="rId2"/>
              </a:rPr>
              <a:t> SWOT Analysis: Will The Tech Giant Survive Or Thrive? (garyfox.co)</a:t>
            </a:r>
            <a:endParaRPr lang="en-GB" sz="1100" b="1" u="sng" dirty="0">
              <a:latin typeface="+mn-lt"/>
            </a:endParaRPr>
          </a:p>
        </p:txBody>
      </p:sp>
      <p:pic>
        <p:nvPicPr>
          <p:cNvPr id="2050" name="Picture 2" descr="Netflix Swot Analysis">
            <a:extLst>
              <a:ext uri="{FF2B5EF4-FFF2-40B4-BE49-F238E27FC236}">
                <a16:creationId xmlns:a16="http://schemas.microsoft.com/office/drawing/2014/main" id="{B12BB93E-0CAA-F0A4-8FF4-E4B8C3CBF3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16"/>
          <a:stretch/>
        </p:blipFill>
        <p:spPr bwMode="auto">
          <a:xfrm>
            <a:off x="544286" y="903890"/>
            <a:ext cx="10885715" cy="593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37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ike: Business Model, Canvas &amp;amp; SWOT Analysis | Swot analysis, Analysis,  Business analysis">
            <a:extLst>
              <a:ext uri="{FF2B5EF4-FFF2-40B4-BE49-F238E27FC236}">
                <a16:creationId xmlns:a16="http://schemas.microsoft.com/office/drawing/2014/main" id="{F7561F2D-8422-2B67-C6C8-1F9BF25D82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3"/>
          <a:stretch/>
        </p:blipFill>
        <p:spPr bwMode="auto">
          <a:xfrm>
            <a:off x="-6588" y="10"/>
            <a:ext cx="12198588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5" name="Rectangle 3084">
            <a:extLst>
              <a:ext uri="{FF2B5EF4-FFF2-40B4-BE49-F238E27FC236}">
                <a16:creationId xmlns:a16="http://schemas.microsoft.com/office/drawing/2014/main" id="{EBB17A8D-9B05-F73E-604D-3FF58B8A1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344663" y="-4344657"/>
            <a:ext cx="3512260" cy="12201589"/>
          </a:xfrm>
          <a:prstGeom prst="rect">
            <a:avLst/>
          </a:prstGeom>
          <a:gradFill flip="none" rotWithShape="1">
            <a:gsLst>
              <a:gs pos="10000">
                <a:srgbClr val="000000">
                  <a:alpha val="0"/>
                </a:srgbClr>
              </a:gs>
              <a:gs pos="49000">
                <a:srgbClr val="000000">
                  <a:alpha val="12000"/>
                </a:srgbClr>
              </a:gs>
              <a:gs pos="100000">
                <a:srgbClr val="000000">
                  <a:alpha val="46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86" name="Straight Connector 3085">
            <a:extLst>
              <a:ext uri="{FF2B5EF4-FFF2-40B4-BE49-F238E27FC236}">
                <a16:creationId xmlns:a16="http://schemas.microsoft.com/office/drawing/2014/main" id="{08671CFF-13CE-4046-6B91-44F30DCCF2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3479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rgbClr val="9999FF"/>
          </a:solidFill>
        </p:spPr>
        <p:txBody>
          <a:bodyPr>
            <a:normAutofit/>
          </a:bodyPr>
          <a:lstStyle/>
          <a:p>
            <a:r>
              <a:rPr lang="en-GB" sz="6000" b="1" dirty="0">
                <a:latin typeface="+mn-lt"/>
              </a:rPr>
              <a:t>Going </a:t>
            </a:r>
            <a:r>
              <a:rPr lang="en-GB" sz="6000" b="1" dirty="0">
                <a:solidFill>
                  <a:srgbClr val="FF0000"/>
                </a:solidFill>
                <a:latin typeface="+mn-lt"/>
              </a:rPr>
              <a:t>Beyond</a:t>
            </a:r>
            <a:r>
              <a:rPr lang="en-GB" sz="6000" b="1" dirty="0">
                <a:latin typeface="+mn-lt"/>
              </a:rPr>
              <a:t> a SWOT Analysis</a:t>
            </a:r>
          </a:p>
        </p:txBody>
      </p:sp>
      <p:pic>
        <p:nvPicPr>
          <p:cNvPr id="9218" name="Picture 2" descr="Vertica 10.1.1 Goes Beyond Analytics with Support for Azure Cloud,  Kubernetes, and Containers | Vertic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0689"/>
            <a:ext cx="12192000" cy="52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599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04548-B907-91C7-9297-154E458F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760"/>
            <a:ext cx="10344912" cy="1056640"/>
          </a:xfrm>
        </p:spPr>
        <p:txBody>
          <a:bodyPr/>
          <a:lstStyle/>
          <a:p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TOWS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F050E-ADB3-48E1-FE0D-94E1CF4EC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93520"/>
            <a:ext cx="9916160" cy="4998720"/>
          </a:xfrm>
        </p:spPr>
        <p:txBody>
          <a:bodyPr>
            <a:noAutofit/>
          </a:bodyPr>
          <a:lstStyle/>
          <a:p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TOWS analysis takes a SWOT analysis one step further to help you identify strategic actions you can take from your findings. </a:t>
            </a:r>
          </a:p>
          <a:p>
            <a:endParaRPr lang="en-GB" sz="24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TOWS acronym uses the same elements as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SWOT</a:t>
            </a:r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but in reverse order. It combines internal and external forces to come up with productive ideas of how to best use the information. </a:t>
            </a:r>
          </a:p>
          <a:p>
            <a:endParaRPr lang="en-GB" sz="24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main purpose of a TOWS is to </a:t>
            </a:r>
            <a:r>
              <a:rPr lang="en-GB" sz="24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reduce threats, take advantage of opportunities, exploit strengths, and remove weaknesses</a:t>
            </a:r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 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b="0" i="0" dirty="0">
              <a:solidFill>
                <a:srgbClr val="161616"/>
              </a:solidFill>
              <a:effectLst/>
              <a:latin typeface="Noto Sans" panose="020B0502040504020204" pitchFamily="34" charset="0"/>
            </a:endParaRPr>
          </a:p>
          <a:p>
            <a:endParaRPr lang="en-GB" sz="2400" b="0" i="0" dirty="0">
              <a:solidFill>
                <a:srgbClr val="161616"/>
              </a:solidFill>
              <a:effectLst/>
              <a:latin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025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E5A9E-A476-641A-2811-42DB35C94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5" y="365760"/>
            <a:ext cx="10602087" cy="90106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What is the difference between TOWS and SWOT?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527BD-3983-191D-CADF-7CFDE3C84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533526"/>
            <a:ext cx="10267950" cy="4646612"/>
          </a:xfrm>
        </p:spPr>
        <p:txBody>
          <a:bodyPr/>
          <a:lstStyle/>
          <a:p>
            <a:pPr algn="l"/>
            <a:r>
              <a:rPr lang="en-GB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Although TOWS uses the same elements as a SWOT analysis, it is more of an </a:t>
            </a:r>
            <a:r>
              <a:rPr lang="en-GB" sz="2400" b="1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action tool </a:t>
            </a:r>
            <a:r>
              <a:rPr lang="en-GB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rather than an analysis one. TOWS is best used as an addition to the analytical SWOT tool to help you decide what to do with your findings.</a:t>
            </a:r>
          </a:p>
          <a:p>
            <a:pPr marL="0" indent="0" algn="l">
              <a:buNone/>
            </a:pPr>
            <a:endParaRPr lang="en-GB" sz="1000" b="0" i="0" u="none" strike="noStrike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GB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Why is it important?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TOWS helps bridge the gap between research and forward thinking strategic directions.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10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 can very quickly define key focal points for actions.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10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It covers all bases by taking into account positive and negative influences.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0731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2276" y="365125"/>
            <a:ext cx="10851524" cy="871247"/>
          </a:xfrm>
        </p:spPr>
        <p:txBody>
          <a:bodyPr/>
          <a:lstStyle/>
          <a:p>
            <a:r>
              <a:rPr lang="en-GB" b="1" u="sng" dirty="0">
                <a:latin typeface="+mn-lt"/>
              </a:rPr>
              <a:t>How does TOWS Analysis Work?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47731" y="1236372"/>
            <a:ext cx="11230376" cy="940159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Your SWOT analysis will  give you a list of Strengths, Weaknesses, Opportunities, and Threats. Number these as S1, S2, W1, W2, and so on. This will make it easier to identify them later.</a:t>
            </a:r>
          </a:p>
        </p:txBody>
      </p:sp>
      <p:pic>
        <p:nvPicPr>
          <p:cNvPr id="2050" name="Picture 2" descr="An Introduction to the TOWS matrix: Putting SWOT into action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" t="10346" r="1466" b="4720"/>
          <a:stretch/>
        </p:blipFill>
        <p:spPr bwMode="auto">
          <a:xfrm>
            <a:off x="502275" y="2331078"/>
            <a:ext cx="10122795" cy="434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512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02D73-06BB-356C-5B3E-BF691D084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883" y="365759"/>
            <a:ext cx="10972800" cy="105346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Measure the elements against each other to consider potential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B61D7-164C-413A-BAF5-BF13B1CD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883" y="1996224"/>
            <a:ext cx="10972800" cy="4496015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GB" sz="2800" b="1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Strengths &amp; Opportunities</a:t>
            </a:r>
            <a:r>
              <a:rPr lang="en-GB" sz="2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Use strengths to maximise opportunities </a:t>
            </a:r>
          </a:p>
          <a:p>
            <a:pPr algn="l">
              <a:buFont typeface="+mj-lt"/>
              <a:buAutoNum type="arabicPeriod"/>
            </a:pPr>
            <a:endParaRPr lang="en-GB" sz="10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en-GB" sz="2800" b="1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Strengths &amp; Threats</a:t>
            </a:r>
            <a:r>
              <a:rPr lang="en-GB" sz="2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Use strengths to reduce threats</a:t>
            </a:r>
          </a:p>
          <a:p>
            <a:pPr algn="l">
              <a:buFont typeface="+mj-lt"/>
              <a:buAutoNum type="arabicPeriod"/>
            </a:pPr>
            <a:endParaRPr lang="en-GB" sz="10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en-GB" sz="2800" b="1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Weaknesses &amp; Opportunities</a:t>
            </a:r>
            <a:r>
              <a:rPr lang="en-GB" sz="2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Reduce weaknesses to develop opportunities</a:t>
            </a:r>
          </a:p>
          <a:p>
            <a:pPr algn="l">
              <a:buFont typeface="+mj-lt"/>
              <a:buAutoNum type="arabicPeriod"/>
            </a:pPr>
            <a:endParaRPr lang="en-GB" sz="10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en-GB" sz="2800" b="1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Weaknesses &amp; Threats:</a:t>
            </a:r>
            <a:r>
              <a:rPr lang="en-GB" sz="2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Avoid threats by reducing weaknesses</a:t>
            </a:r>
            <a:endParaRPr lang="en-GB" sz="2800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4199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D9BA-DF98-58CE-9A61-A3FF20C0C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" y="412124"/>
            <a:ext cx="10728960" cy="978794"/>
          </a:xfrm>
        </p:spPr>
        <p:txBody>
          <a:bodyPr>
            <a:noAutofit/>
          </a:bodyPr>
          <a:lstStyle/>
          <a:p>
            <a:r>
              <a:rPr lang="en-GB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How to Use</a:t>
            </a:r>
            <a:r>
              <a:rPr lang="en-GB" sz="4800" b="1" i="0" u="sng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TOWS</a:t>
            </a:r>
            <a:endParaRPr lang="en-GB" sz="4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1825625"/>
            <a:ext cx="10957560" cy="4351338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TOWS can expand your SWOT analysis to discover some really useful potential strategies for the future</a:t>
            </a:r>
            <a:r>
              <a:rPr lang="en-GB" dirty="0">
                <a:latin typeface="Source Sans Pro" panose="020B0503030403020204" pitchFamily="34" charset="0"/>
              </a:rPr>
              <a:t>. </a:t>
            </a:r>
          </a:p>
          <a:p>
            <a:endParaRPr lang="en-GB" b="1" dirty="0">
              <a:latin typeface="Source Sans Pro" panose="020B050303040302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See examples on the next slides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05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TOWS Analysis: A Comprehensive Guid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179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D9BA-DF98-58CE-9A61-A3FF20C0C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" y="219075"/>
            <a:ext cx="10728960" cy="979805"/>
          </a:xfrm>
        </p:spPr>
        <p:txBody>
          <a:bodyPr>
            <a:noAutofit/>
          </a:bodyPr>
          <a:lstStyle/>
          <a:p>
            <a:endParaRPr lang="en-GB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5B83A4-B20A-2909-60F8-F299373E11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412" t="16329" r="12725" b="18978"/>
          <a:stretch/>
        </p:blipFill>
        <p:spPr>
          <a:xfrm>
            <a:off x="-969" y="0"/>
            <a:ext cx="12144782" cy="6766561"/>
          </a:xfrm>
        </p:spPr>
      </p:pic>
    </p:spTree>
    <p:extLst>
      <p:ext uri="{BB962C8B-B14F-4D97-AF65-F5344CB8AC3E}">
        <p14:creationId xmlns:p14="http://schemas.microsoft.com/office/powerpoint/2010/main" val="668317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730" y="365126"/>
            <a:ext cx="11006070" cy="793974"/>
          </a:xfrm>
        </p:spPr>
        <p:txBody>
          <a:bodyPr/>
          <a:lstStyle/>
          <a:p>
            <a:r>
              <a:rPr lang="en-GB" b="1" dirty="0">
                <a:latin typeface="+mn-lt"/>
              </a:rPr>
              <a:t>Example TOWS - Reebok</a:t>
            </a:r>
          </a:p>
        </p:txBody>
      </p:sp>
      <p:pic>
        <p:nvPicPr>
          <p:cNvPr id="3074" name="Picture 2" descr="https://understandingreebokhome.files.wordpress.com/2020/03/image-3.png?w=102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08" y="1247014"/>
            <a:ext cx="11664850" cy="57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996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CD15A-45EB-46CD-8F5B-84EE62950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 b="1" u="sng" dirty="0"/>
              <a:t>Assignment Recap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049D49F-2108-4EE4-968E-6945BF54DD0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2595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717</Words>
  <Application>Microsoft Office PowerPoint</Application>
  <PresentationFormat>Widescreen</PresentationFormat>
  <Paragraphs>94</Paragraphs>
  <Slides>22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Noto Sans</vt:lpstr>
      <vt:lpstr>Source Sans Pro</vt:lpstr>
      <vt:lpstr>Tw Cen MT</vt:lpstr>
      <vt:lpstr>Office Theme</vt:lpstr>
      <vt:lpstr>BMBM6016 Strategic Marketing</vt:lpstr>
      <vt:lpstr>Review</vt:lpstr>
      <vt:lpstr>Today’s Lecture</vt:lpstr>
      <vt:lpstr>PowerPoint Presentation</vt:lpstr>
      <vt:lpstr>The Final Stage of the Marketing Audit</vt:lpstr>
      <vt:lpstr>SWOT Analysis</vt:lpstr>
      <vt:lpstr>Conducting Your SWOT Analysis</vt:lpstr>
      <vt:lpstr>Conducting Your SWOT Analysis</vt:lpstr>
      <vt:lpstr>SWOT Analysis</vt:lpstr>
      <vt:lpstr>SWOT Analysis of Tesla!</vt:lpstr>
      <vt:lpstr>Example SWOT Analysis - Netflix  Netflix SWOT Analysis: Will The Tech Giant Survive Or Thrive? (garyfox.co)</vt:lpstr>
      <vt:lpstr>PowerPoint Presentation</vt:lpstr>
      <vt:lpstr>Going Beyond a SWOT Analysis</vt:lpstr>
      <vt:lpstr>TOWS Analysis</vt:lpstr>
      <vt:lpstr>What is the difference between TOWS and SWOT?</vt:lpstr>
      <vt:lpstr>How does TOWS Analysis Work?</vt:lpstr>
      <vt:lpstr>Measure the elements against each other to consider potential strategies</vt:lpstr>
      <vt:lpstr>How to Use TOWS</vt:lpstr>
      <vt:lpstr>PowerPoint Presentation</vt:lpstr>
      <vt:lpstr>PowerPoint Presentation</vt:lpstr>
      <vt:lpstr>Example TOWS - Reebok</vt:lpstr>
      <vt:lpstr>Assignment Recap</vt:lpstr>
    </vt:vector>
  </TitlesOfParts>
  <Company>Solent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Gwyneth Jones</dc:creator>
  <cp:lastModifiedBy>Gwyneth Jones</cp:lastModifiedBy>
  <cp:revision>49</cp:revision>
  <dcterms:created xsi:type="dcterms:W3CDTF">2023-02-25T23:09:55Z</dcterms:created>
  <dcterms:modified xsi:type="dcterms:W3CDTF">2026-03-05T15:45:13Z</dcterms:modified>
</cp:coreProperties>
</file>