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6" r:id="rId4"/>
    <p:sldId id="258" r:id="rId5"/>
    <p:sldId id="265" r:id="rId6"/>
    <p:sldId id="259" r:id="rId7"/>
    <p:sldId id="264" r:id="rId8"/>
    <p:sldId id="260" r:id="rId9"/>
    <p:sldId id="263" r:id="rId10"/>
    <p:sldId id="261" r:id="rId11"/>
    <p:sldId id="262"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49" d="100"/>
          <a:sy n="49" d="100"/>
        </p:scale>
        <p:origin x="72" y="6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8/15/2017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8/15/2017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8/15/2017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8/15/2017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8/15/2017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8/15/2017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8/15/2017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8/15/2017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8/15/2017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8/15/2017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8/15/2017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8/15/2017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8/15/2017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1"/>
            <a:ext cx="8825658" cy="1176130"/>
          </a:xfrm>
        </p:spPr>
        <p:txBody>
          <a:bodyPr/>
          <a:lstStyle/>
          <a:p>
            <a:r>
              <a:rPr lang="en-GB" sz="6000" dirty="0"/>
              <a:t>TUCKMAN’S THEORY</a:t>
            </a:r>
          </a:p>
        </p:txBody>
      </p:sp>
      <p:sp>
        <p:nvSpPr>
          <p:cNvPr id="3" name="Subtitle 2"/>
          <p:cNvSpPr>
            <a:spLocks noGrp="1"/>
          </p:cNvSpPr>
          <p:nvPr>
            <p:ph type="subTitle" idx="1"/>
          </p:nvPr>
        </p:nvSpPr>
        <p:spPr>
          <a:xfrm>
            <a:off x="1154955" y="2809461"/>
            <a:ext cx="8825658" cy="2829339"/>
          </a:xfrm>
        </p:spPr>
        <p:txBody>
          <a:bodyPr>
            <a:normAutofit/>
          </a:bodyPr>
          <a:lstStyle/>
          <a:p>
            <a:r>
              <a:rPr lang="en-GB" dirty="0"/>
              <a:t>                                                </a:t>
            </a:r>
            <a:r>
              <a:rPr lang="en-GB" sz="2800" dirty="0"/>
              <a:t>FORMING,</a:t>
            </a:r>
          </a:p>
          <a:p>
            <a:r>
              <a:rPr lang="en-GB" dirty="0"/>
              <a:t>                                                </a:t>
            </a:r>
            <a:r>
              <a:rPr lang="en-GB" sz="2800" dirty="0"/>
              <a:t>STORMING,</a:t>
            </a:r>
          </a:p>
          <a:p>
            <a:r>
              <a:rPr lang="en-GB" sz="2800" dirty="0"/>
              <a:t>                                  NORMING,</a:t>
            </a:r>
          </a:p>
          <a:p>
            <a:r>
              <a:rPr lang="en-GB" sz="2800" dirty="0"/>
              <a:t>                                  PERFORMING,</a:t>
            </a:r>
          </a:p>
          <a:p>
            <a:r>
              <a:rPr lang="en-GB" sz="2800" dirty="0"/>
              <a:t>                                  ADJOURNING</a:t>
            </a:r>
          </a:p>
        </p:txBody>
      </p:sp>
    </p:spTree>
    <p:extLst>
      <p:ext uri="{BB962C8B-B14F-4D97-AF65-F5344CB8AC3E}">
        <p14:creationId xmlns:p14="http://schemas.microsoft.com/office/powerpoint/2010/main" val="1459578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92986"/>
          </a:xfrm>
        </p:spPr>
        <p:txBody>
          <a:bodyPr/>
          <a:lstStyle/>
          <a:p>
            <a:r>
              <a:rPr lang="en-GB" dirty="0"/>
              <a:t>                       </a:t>
            </a:r>
            <a:r>
              <a:rPr lang="en-GB" b="1" u="sng" dirty="0"/>
              <a:t>FORMING</a:t>
            </a:r>
          </a:p>
        </p:txBody>
      </p:sp>
      <p:sp>
        <p:nvSpPr>
          <p:cNvPr id="3" name="Content Placeholder 2"/>
          <p:cNvSpPr>
            <a:spLocks noGrp="1"/>
          </p:cNvSpPr>
          <p:nvPr>
            <p:ph idx="1"/>
          </p:nvPr>
        </p:nvSpPr>
        <p:spPr>
          <a:xfrm>
            <a:off x="323557" y="1245704"/>
            <a:ext cx="11563643" cy="5370249"/>
          </a:xfrm>
        </p:spPr>
        <p:txBody>
          <a:bodyPr>
            <a:normAutofit/>
          </a:bodyPr>
          <a:lstStyle/>
          <a:p>
            <a:r>
              <a:rPr lang="en-GB" sz="2800" dirty="0"/>
              <a:t>THE FIRST STAGE OF GROUP DEVELOPMENT</a:t>
            </a:r>
          </a:p>
          <a:p>
            <a:endParaRPr lang="en-GB" sz="2800" dirty="0"/>
          </a:p>
          <a:p>
            <a:r>
              <a:rPr lang="en-GB" sz="2800" dirty="0"/>
              <a:t> THIS COULD BE  THE FIRST INTRODUCTION TO THE TEAM OR THE FIRST INFORMAL DISCUSSION</a:t>
            </a:r>
          </a:p>
          <a:p>
            <a:endParaRPr lang="en-GB" sz="2800" dirty="0"/>
          </a:p>
          <a:p>
            <a:r>
              <a:rPr lang="en-GB" sz="2800" dirty="0"/>
              <a:t>INDIVIDUALS ARE POLITE AND THERE IS A FEELING OF SECURITY AND ACCEPTANCE WITHIN THE GROUP.</a:t>
            </a:r>
          </a:p>
          <a:p>
            <a:pPr marL="0" indent="0">
              <a:buNone/>
            </a:pPr>
            <a:endParaRPr lang="en-GB" sz="2800" dirty="0"/>
          </a:p>
          <a:p>
            <a:pPr marL="0" indent="0">
              <a:buNone/>
            </a:pPr>
            <a:endParaRPr lang="en-GB" sz="2800" dirty="0"/>
          </a:p>
          <a:p>
            <a:pPr marL="0" indent="0">
              <a:buNone/>
            </a:pPr>
            <a:r>
              <a:rPr lang="en-GB" sz="1200" dirty="0"/>
              <a:t>(Businessballs.com)</a:t>
            </a:r>
          </a:p>
          <a:p>
            <a:endParaRPr lang="en-GB" sz="2800" dirty="0"/>
          </a:p>
          <a:p>
            <a:pPr marL="0" indent="0">
              <a:buNone/>
            </a:pPr>
            <a:endParaRPr lang="en-GB" dirty="0"/>
          </a:p>
        </p:txBody>
      </p:sp>
      <p:pic>
        <p:nvPicPr>
          <p:cNvPr id="4" name="Picture 3" descr="Successful group of business people, headed by a business … | Flickr ..."/>
          <p:cNvPicPr>
            <a:picLocks noChangeAspect="1"/>
          </p:cNvPicPr>
          <p:nvPr/>
        </p:nvPicPr>
        <p:blipFill>
          <a:blip r:embed="rId2"/>
          <a:stretch>
            <a:fillRect/>
          </a:stretch>
        </p:blipFill>
        <p:spPr>
          <a:xfrm>
            <a:off x="8229600" y="4557486"/>
            <a:ext cx="3807655" cy="1690913"/>
          </a:xfrm>
          <a:prstGeom prst="rect">
            <a:avLst/>
          </a:prstGeom>
        </p:spPr>
      </p:pic>
    </p:spTree>
    <p:extLst>
      <p:ext uri="{BB962C8B-B14F-4D97-AF65-F5344CB8AC3E}">
        <p14:creationId xmlns:p14="http://schemas.microsoft.com/office/powerpoint/2010/main" val="900946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b="1" u="sng" dirty="0"/>
              <a:t>FORMING-STAGE ONE</a:t>
            </a:r>
          </a:p>
        </p:txBody>
      </p:sp>
      <p:sp>
        <p:nvSpPr>
          <p:cNvPr id="3" name="Content Placeholder 2"/>
          <p:cNvSpPr>
            <a:spLocks noGrp="1"/>
          </p:cNvSpPr>
          <p:nvPr>
            <p:ph idx="1"/>
          </p:nvPr>
        </p:nvSpPr>
        <p:spPr>
          <a:xfrm>
            <a:off x="1103312" y="2052918"/>
            <a:ext cx="8946541" cy="4530762"/>
          </a:xfrm>
        </p:spPr>
        <p:txBody>
          <a:bodyPr>
            <a:normAutofit/>
          </a:bodyPr>
          <a:lstStyle/>
          <a:p>
            <a:r>
              <a:rPr lang="en-GB" sz="2400" dirty="0"/>
              <a:t>INDIVIDUAL ROLES AND RESPONSIBILITIES ARE UNCLEAR AT THIS STAGE.</a:t>
            </a:r>
          </a:p>
          <a:p>
            <a:pPr marL="0" indent="0">
              <a:buNone/>
            </a:pPr>
            <a:endParaRPr lang="en-GB" sz="2400" dirty="0"/>
          </a:p>
          <a:p>
            <a:endParaRPr lang="en-GB" sz="2400" dirty="0"/>
          </a:p>
          <a:p>
            <a:r>
              <a:rPr lang="en-GB" sz="2400" dirty="0"/>
              <a:t>PROCESSES ARE OFTEN IGNORED.</a:t>
            </a:r>
          </a:p>
          <a:p>
            <a:pPr marL="0" indent="0">
              <a:buNone/>
            </a:pPr>
            <a:endParaRPr lang="en-GB" sz="2400" dirty="0"/>
          </a:p>
          <a:p>
            <a:pPr marL="0" indent="0">
              <a:buNone/>
            </a:pPr>
            <a:endParaRPr lang="en-GB" sz="2400" dirty="0"/>
          </a:p>
          <a:p>
            <a:r>
              <a:rPr lang="en-GB" sz="2400" dirty="0"/>
              <a:t>HIGH DEPENDENCE ON TEAM LEADER FOR GUIDANCE AND DIRECTION   </a:t>
            </a:r>
          </a:p>
          <a:p>
            <a:pPr marL="0" indent="0">
              <a:buNone/>
            </a:pPr>
            <a:r>
              <a:rPr lang="en-GB" sz="1050" dirty="0"/>
              <a:t>                                                                                                                                                                                (Businessballs.com)                      </a:t>
            </a:r>
          </a:p>
        </p:txBody>
      </p:sp>
    </p:spTree>
    <p:extLst>
      <p:ext uri="{BB962C8B-B14F-4D97-AF65-F5344CB8AC3E}">
        <p14:creationId xmlns:p14="http://schemas.microsoft.com/office/powerpoint/2010/main" val="589523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31"/>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1" name="Freeform 5"/>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7" name="Picture 6" descr="Download Tuckman's Stages of Group Development"/>
          <p:cNvPicPr>
            <a:picLocks noChangeAspect="1"/>
          </p:cNvPicPr>
          <p:nvPr/>
        </p:nvPicPr>
        <p:blipFill>
          <a:blip r:embed="rId2"/>
          <a:stretch>
            <a:fillRect/>
          </a:stretch>
        </p:blipFill>
        <p:spPr>
          <a:xfrm>
            <a:off x="6093992" y="1091601"/>
            <a:ext cx="5449889" cy="4674794"/>
          </a:xfrm>
          <a:prstGeom prst="rect">
            <a:avLst/>
          </a:prstGeom>
          <a:effectLst/>
        </p:spPr>
      </p:pic>
      <p:sp>
        <p:nvSpPr>
          <p:cNvPr id="12" name="Rectangle 11"/>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8931" y="629266"/>
            <a:ext cx="4166510" cy="1622321"/>
          </a:xfrm>
        </p:spPr>
        <p:txBody>
          <a:bodyPr>
            <a:normAutofit/>
          </a:bodyPr>
          <a:lstStyle/>
          <a:p>
            <a:r>
              <a:rPr lang="en-GB" b="1" u="sng" dirty="0"/>
              <a:t>STORMING</a:t>
            </a:r>
          </a:p>
        </p:txBody>
      </p:sp>
      <p:sp>
        <p:nvSpPr>
          <p:cNvPr id="5" name="Content Placeholder 4"/>
          <p:cNvSpPr>
            <a:spLocks noGrp="1"/>
          </p:cNvSpPr>
          <p:nvPr>
            <p:ph idx="1"/>
          </p:nvPr>
        </p:nvSpPr>
        <p:spPr>
          <a:xfrm>
            <a:off x="648931" y="1506072"/>
            <a:ext cx="4166509" cy="4717748"/>
          </a:xfrm>
        </p:spPr>
        <p:txBody>
          <a:bodyPr>
            <a:noAutofit/>
          </a:bodyPr>
          <a:lstStyle/>
          <a:p>
            <a:pPr>
              <a:lnSpc>
                <a:spcPct val="80000"/>
              </a:lnSpc>
            </a:pPr>
            <a:r>
              <a:rPr lang="en-GB" sz="2400" dirty="0"/>
              <a:t>DECISIONS AREN’T FORMED EASILY WITHIN THE GROUP</a:t>
            </a:r>
          </a:p>
          <a:p>
            <a:pPr>
              <a:lnSpc>
                <a:spcPct val="80000"/>
              </a:lnSpc>
            </a:pPr>
            <a:r>
              <a:rPr lang="en-GB" sz="2400" dirty="0"/>
              <a:t>CLIQUES AND FACTIONS FORM AND THERE MAYBE POWER STRUGGLES</a:t>
            </a:r>
          </a:p>
          <a:p>
            <a:pPr>
              <a:lnSpc>
                <a:spcPct val="80000"/>
              </a:lnSpc>
            </a:pPr>
            <a:r>
              <a:rPr lang="en-GB" sz="2400" dirty="0"/>
              <a:t>TEAM MEMBERS VIE FOR POSITIONS AS THEY ATTEMPT TO ESTABLISH THEMSELVES.</a:t>
            </a:r>
          </a:p>
          <a:p>
            <a:pPr>
              <a:lnSpc>
                <a:spcPct val="80000"/>
              </a:lnSpc>
            </a:pPr>
            <a:r>
              <a:rPr lang="en-GB" sz="2400" dirty="0"/>
              <a:t> THE LEADER MAY FACE CHALLENGES FROM THE GROUP.</a:t>
            </a:r>
          </a:p>
          <a:p>
            <a:pPr marL="0" indent="0">
              <a:lnSpc>
                <a:spcPct val="80000"/>
              </a:lnSpc>
              <a:buNone/>
            </a:pPr>
            <a:r>
              <a:rPr lang="en-GB" sz="1100" dirty="0"/>
              <a:t>(Businessballs.com)</a:t>
            </a:r>
          </a:p>
        </p:txBody>
      </p:sp>
    </p:spTree>
    <p:extLst>
      <p:ext uri="{BB962C8B-B14F-4D97-AF65-F5344CB8AC3E}">
        <p14:creationId xmlns:p14="http://schemas.microsoft.com/office/powerpoint/2010/main" val="2805991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     </a:t>
            </a:r>
            <a:r>
              <a:rPr lang="en-GB" b="1" u="sng" dirty="0"/>
              <a:t>STORMING-SECOND STAGE</a:t>
            </a:r>
          </a:p>
        </p:txBody>
      </p:sp>
      <p:sp>
        <p:nvSpPr>
          <p:cNvPr id="3" name="Content Placeholder 2"/>
          <p:cNvSpPr>
            <a:spLocks noGrp="1"/>
          </p:cNvSpPr>
          <p:nvPr>
            <p:ph idx="1"/>
          </p:nvPr>
        </p:nvSpPr>
        <p:spPr/>
        <p:txBody>
          <a:bodyPr/>
          <a:lstStyle/>
          <a:p>
            <a:r>
              <a:rPr lang="en-GB" sz="3200" dirty="0"/>
              <a:t>THINGS WHICH DIDN’T MATTER BEFORE NOW MATTER</a:t>
            </a:r>
          </a:p>
          <a:p>
            <a:pPr marL="0" indent="0">
              <a:buNone/>
            </a:pPr>
            <a:endParaRPr lang="en-GB" sz="3200" dirty="0"/>
          </a:p>
          <a:p>
            <a:r>
              <a:rPr lang="en-GB" sz="3200" dirty="0"/>
              <a:t>STAFF BEHAVIOUR VARIES FROM SILENCE TO DOMINATION.</a:t>
            </a:r>
          </a:p>
          <a:p>
            <a:endParaRPr lang="en-GB" sz="3200" dirty="0"/>
          </a:p>
          <a:p>
            <a:pPr marL="0" indent="0">
              <a:buNone/>
            </a:pPr>
            <a:r>
              <a:rPr lang="en-GB" sz="1100" dirty="0"/>
              <a:t>(Businessballs.com)</a:t>
            </a:r>
          </a:p>
          <a:p>
            <a:endParaRPr lang="en-GB" dirty="0"/>
          </a:p>
        </p:txBody>
      </p:sp>
    </p:spTree>
    <p:extLst>
      <p:ext uri="{BB962C8B-B14F-4D97-AF65-F5344CB8AC3E}">
        <p14:creationId xmlns:p14="http://schemas.microsoft.com/office/powerpoint/2010/main" val="1238668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b="1" u="sng" dirty="0"/>
              <a:t>NORMING—STAGE THREE</a:t>
            </a:r>
          </a:p>
        </p:txBody>
      </p:sp>
      <p:sp>
        <p:nvSpPr>
          <p:cNvPr id="3" name="Content Placeholder 2"/>
          <p:cNvSpPr>
            <a:spLocks noGrp="1"/>
          </p:cNvSpPr>
          <p:nvPr>
            <p:ph idx="1"/>
          </p:nvPr>
        </p:nvSpPr>
        <p:spPr>
          <a:xfrm>
            <a:off x="1103312" y="1255060"/>
            <a:ext cx="8946541" cy="4993340"/>
          </a:xfrm>
        </p:spPr>
        <p:txBody>
          <a:bodyPr>
            <a:normAutofit fontScale="92500" lnSpcReduction="10000"/>
          </a:bodyPr>
          <a:lstStyle/>
          <a:p>
            <a:r>
              <a:rPr lang="en-GB" sz="2800" dirty="0"/>
              <a:t>PROBLEMS START TO BE WORKED OUT</a:t>
            </a:r>
          </a:p>
          <a:p>
            <a:endParaRPr lang="en-GB" sz="2800" dirty="0"/>
          </a:p>
          <a:p>
            <a:r>
              <a:rPr lang="en-GB" sz="2800" dirty="0"/>
              <a:t>AGREEMENT AND CONSENSUS AMONGST THE TEAM WHO RESPOND WELL TO FACILITATION BY THE LEADER.</a:t>
            </a:r>
          </a:p>
          <a:p>
            <a:endParaRPr lang="en-GB" sz="2800" dirty="0"/>
          </a:p>
          <a:p>
            <a:r>
              <a:rPr lang="en-GB" sz="2800" dirty="0"/>
              <a:t>THERE IS COHESION, SHARING, TRUST BUILDING.</a:t>
            </a:r>
          </a:p>
          <a:p>
            <a:endParaRPr lang="en-GB" sz="2800" dirty="0"/>
          </a:p>
          <a:p>
            <a:r>
              <a:rPr lang="en-GB" sz="2800" dirty="0"/>
              <a:t> ROLES AND RESPONSIBILITIES BECOME CLEARER AND ARE ACCEPTED </a:t>
            </a:r>
          </a:p>
          <a:p>
            <a:pPr marL="0" indent="0">
              <a:buNone/>
            </a:pPr>
            <a:r>
              <a:rPr lang="en-GB" sz="1200" dirty="0"/>
              <a:t>                                                                                                                                                                                   (Businessballs.com)</a:t>
            </a:r>
          </a:p>
          <a:p>
            <a:endParaRPr lang="en-GB" sz="2800" dirty="0"/>
          </a:p>
          <a:p>
            <a:endParaRPr lang="en-GB" sz="2800" dirty="0"/>
          </a:p>
          <a:p>
            <a:endParaRPr lang="en-GB" sz="2800" dirty="0"/>
          </a:p>
          <a:p>
            <a:endParaRPr lang="en-GB" sz="2800" dirty="0"/>
          </a:p>
          <a:p>
            <a:endParaRPr lang="en-GB" dirty="0"/>
          </a:p>
        </p:txBody>
      </p:sp>
    </p:spTree>
    <p:extLst>
      <p:ext uri="{BB962C8B-B14F-4D97-AF65-F5344CB8AC3E}">
        <p14:creationId xmlns:p14="http://schemas.microsoft.com/office/powerpoint/2010/main" val="2131241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Establish leadership, roles and responsibilities for each partner ..."/>
          <p:cNvPicPr>
            <a:picLocks noChangeAspect="1"/>
          </p:cNvPicPr>
          <p:nvPr/>
        </p:nvPicPr>
        <p:blipFill rotWithShape="1">
          <a:blip r:embed="rId2"/>
          <a:srcRect l="20861" r="12489"/>
          <a:stretch/>
        </p:blipFill>
        <p:spPr>
          <a:xfrm>
            <a:off x="6100398" y="10"/>
            <a:ext cx="6094412" cy="6857990"/>
          </a:xfrm>
          <a:prstGeom prst="rect">
            <a:avLst/>
          </a:prstGeom>
        </p:spPr>
      </p:pic>
      <p:sp>
        <p:nvSpPr>
          <p:cNvPr id="6" name="Rectangle 5"/>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0668" y="629266"/>
            <a:ext cx="4802031" cy="1641986"/>
          </a:xfrm>
        </p:spPr>
        <p:txBody>
          <a:bodyPr>
            <a:normAutofit/>
          </a:bodyPr>
          <a:lstStyle/>
          <a:p>
            <a:r>
              <a:rPr lang="en-GB" b="1" dirty="0"/>
              <a:t> </a:t>
            </a:r>
            <a:r>
              <a:rPr lang="en-GB" b="1" u="sng" dirty="0"/>
              <a:t>NORMING-     STAGE THREE</a:t>
            </a:r>
          </a:p>
        </p:txBody>
      </p:sp>
      <p:sp>
        <p:nvSpPr>
          <p:cNvPr id="3" name="Content Placeholder 2"/>
          <p:cNvSpPr>
            <a:spLocks noGrp="1"/>
          </p:cNvSpPr>
          <p:nvPr>
            <p:ph idx="1"/>
          </p:nvPr>
        </p:nvSpPr>
        <p:spPr>
          <a:xfrm>
            <a:off x="650668" y="2438400"/>
            <a:ext cx="4802031" cy="4103077"/>
          </a:xfrm>
        </p:spPr>
        <p:txBody>
          <a:bodyPr>
            <a:normAutofit/>
          </a:bodyPr>
          <a:lstStyle/>
          <a:p>
            <a:pPr marL="0" indent="0">
              <a:lnSpc>
                <a:spcPct val="80000"/>
              </a:lnSpc>
              <a:buNone/>
            </a:pPr>
            <a:endParaRPr lang="en-GB" sz="2400" dirty="0"/>
          </a:p>
          <a:p>
            <a:pPr>
              <a:lnSpc>
                <a:spcPct val="80000"/>
              </a:lnSpc>
            </a:pPr>
            <a:r>
              <a:rPr lang="en-GB" sz="2400" dirty="0"/>
              <a:t>THERE IS RESPECT FOR THE LEADER AND THE LEADER AND SOME OF THE LEADERSHIP IS SHARED WITHIN THE TEAM</a:t>
            </a:r>
          </a:p>
          <a:p>
            <a:pPr>
              <a:lnSpc>
                <a:spcPct val="80000"/>
              </a:lnSpc>
            </a:pPr>
            <a:endParaRPr lang="en-GB" sz="2400" dirty="0"/>
          </a:p>
          <a:p>
            <a:pPr marL="0" indent="0">
              <a:lnSpc>
                <a:spcPct val="80000"/>
              </a:lnSpc>
              <a:buNone/>
            </a:pPr>
            <a:endParaRPr lang="en-GB" sz="2400" dirty="0"/>
          </a:p>
          <a:p>
            <a:pPr>
              <a:lnSpc>
                <a:spcPct val="80000"/>
              </a:lnSpc>
            </a:pPr>
            <a:r>
              <a:rPr lang="en-GB" sz="2400" dirty="0"/>
              <a:t>THE LEADER DEMONSTRATES SUPPORT FOR THE GROUP.     </a:t>
            </a:r>
          </a:p>
          <a:p>
            <a:pPr marL="0" indent="0">
              <a:lnSpc>
                <a:spcPct val="80000"/>
              </a:lnSpc>
              <a:buNone/>
            </a:pPr>
            <a:r>
              <a:rPr lang="en-GB" sz="1050" dirty="0"/>
              <a:t>                                                                                          (Businessballs.com)</a:t>
            </a:r>
          </a:p>
          <a:p>
            <a:pPr marL="0" indent="0">
              <a:lnSpc>
                <a:spcPct val="80000"/>
              </a:lnSpc>
              <a:buNone/>
            </a:pPr>
            <a:endParaRPr lang="en-GB" sz="2400" dirty="0"/>
          </a:p>
          <a:p>
            <a:pPr>
              <a:lnSpc>
                <a:spcPct val="80000"/>
              </a:lnSpc>
            </a:pPr>
            <a:endParaRPr lang="en-GB" sz="1900" dirty="0"/>
          </a:p>
        </p:txBody>
      </p:sp>
    </p:spTree>
    <p:extLst>
      <p:ext uri="{BB962C8B-B14F-4D97-AF65-F5344CB8AC3E}">
        <p14:creationId xmlns:p14="http://schemas.microsoft.com/office/powerpoint/2010/main" val="3091599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      </a:t>
            </a:r>
            <a:r>
              <a:rPr lang="en-GB" b="1" u="sng" dirty="0"/>
              <a:t>PERFORMING-STAGE FOUR</a:t>
            </a:r>
            <a:br>
              <a:rPr lang="en-GB" b="1" u="sng" dirty="0"/>
            </a:br>
            <a:r>
              <a:rPr lang="en-GB" b="1" u="sng" dirty="0"/>
              <a:t/>
            </a:r>
            <a:br>
              <a:rPr lang="en-GB" b="1" u="sng" dirty="0"/>
            </a:br>
            <a:r>
              <a:rPr lang="en-GB" b="1" u="sng" dirty="0"/>
              <a:t/>
            </a:r>
            <a:br>
              <a:rPr lang="en-GB" b="1" u="sng" dirty="0"/>
            </a:br>
            <a:endParaRPr lang="en-GB" b="1" u="sng" dirty="0"/>
          </a:p>
        </p:txBody>
      </p:sp>
      <p:sp>
        <p:nvSpPr>
          <p:cNvPr id="3" name="Content Placeholder 2"/>
          <p:cNvSpPr>
            <a:spLocks noGrp="1"/>
          </p:cNvSpPr>
          <p:nvPr>
            <p:ph idx="1"/>
          </p:nvPr>
        </p:nvSpPr>
        <p:spPr>
          <a:xfrm>
            <a:off x="1103312" y="1362636"/>
            <a:ext cx="10783888" cy="4885764"/>
          </a:xfrm>
        </p:spPr>
        <p:txBody>
          <a:bodyPr/>
          <a:lstStyle/>
          <a:p>
            <a:endParaRPr lang="en-GB" dirty="0"/>
          </a:p>
          <a:p>
            <a:r>
              <a:rPr lang="en-GB" dirty="0"/>
              <a:t>THE TEAM IS MORE STRATEGICALLY AWARE.</a:t>
            </a:r>
          </a:p>
          <a:p>
            <a:endParaRPr lang="en-GB" dirty="0"/>
          </a:p>
          <a:p>
            <a:r>
              <a:rPr lang="en-GB" dirty="0"/>
              <a:t> THE TEAM KNOWS WHAT IT’S DOING AND WHY IT’S DOING IT</a:t>
            </a:r>
          </a:p>
          <a:p>
            <a:endParaRPr lang="en-GB" dirty="0"/>
          </a:p>
          <a:p>
            <a:r>
              <a:rPr lang="en-GB" dirty="0"/>
              <a:t>THERE IS A SHARED VISION IN THE TEAM.</a:t>
            </a:r>
          </a:p>
          <a:p>
            <a:endParaRPr lang="en-GB" dirty="0"/>
          </a:p>
          <a:p>
            <a:r>
              <a:rPr lang="en-GB" dirty="0"/>
              <a:t>THE TEAM MAKES DECISIONS, BASED ON CRITERIA SET BY THE LEADER</a:t>
            </a:r>
          </a:p>
          <a:p>
            <a:endParaRPr lang="en-GB" dirty="0"/>
          </a:p>
          <a:p>
            <a:r>
              <a:rPr lang="en-GB" dirty="0"/>
              <a:t>DISAGREEMENTS MAY OCCUR BUT THEY ARE DEALT WITH POSITIVELY.</a:t>
            </a:r>
          </a:p>
          <a:p>
            <a:pPr marL="0" indent="0">
              <a:buNone/>
            </a:pPr>
            <a:r>
              <a:rPr lang="en-GB" sz="1050" dirty="0"/>
              <a:t>                                                                                                                                                                                                    (Businessballs.com)</a:t>
            </a:r>
          </a:p>
          <a:p>
            <a:pPr marL="0" indent="0">
              <a:buNone/>
            </a:pPr>
            <a:endParaRPr lang="en-GB" dirty="0"/>
          </a:p>
        </p:txBody>
      </p:sp>
      <p:pic>
        <p:nvPicPr>
          <p:cNvPr id="4" name="Picture 3" descr="Building a Competent and Motivated Team"/>
          <p:cNvPicPr>
            <a:picLocks noChangeAspect="1"/>
          </p:cNvPicPr>
          <p:nvPr/>
        </p:nvPicPr>
        <p:blipFill>
          <a:blip r:embed="rId2"/>
          <a:stretch>
            <a:fillRect/>
          </a:stretch>
        </p:blipFill>
        <p:spPr>
          <a:xfrm>
            <a:off x="9825318" y="3514165"/>
            <a:ext cx="2061882" cy="2962835"/>
          </a:xfrm>
          <a:prstGeom prst="rect">
            <a:avLst/>
          </a:prstGeom>
        </p:spPr>
      </p:pic>
    </p:spTree>
    <p:extLst>
      <p:ext uri="{BB962C8B-B14F-4D97-AF65-F5344CB8AC3E}">
        <p14:creationId xmlns:p14="http://schemas.microsoft.com/office/powerpoint/2010/main" val="1384576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017494"/>
          </a:xfrm>
        </p:spPr>
        <p:txBody>
          <a:bodyPr/>
          <a:lstStyle/>
          <a:p>
            <a:r>
              <a:rPr lang="en-GB" dirty="0"/>
              <a:t>    </a:t>
            </a:r>
            <a:r>
              <a:rPr lang="en-GB" b="1" u="sng" dirty="0"/>
              <a:t>PERFORMING – STAGE FOUR</a:t>
            </a:r>
            <a:r>
              <a:rPr lang="en-GB" dirty="0"/>
              <a:t/>
            </a:r>
            <a:br>
              <a:rPr lang="en-GB" dirty="0"/>
            </a:br>
            <a:r>
              <a:rPr lang="en-GB" dirty="0"/>
              <a:t/>
            </a:r>
            <a:br>
              <a:rPr lang="en-GB" dirty="0"/>
            </a:br>
            <a:r>
              <a:rPr lang="en-GB" sz="2800" dirty="0"/>
              <a:t>NECESSARY CHANGES TO PROCESSES AND STRUCTURE ARE MADE BY THE TEAM.</a:t>
            </a:r>
            <a:br>
              <a:rPr lang="en-GB" sz="2800" dirty="0"/>
            </a:br>
            <a:r>
              <a:rPr lang="en-GB" sz="2800" dirty="0"/>
              <a:t/>
            </a:r>
            <a:br>
              <a:rPr lang="en-GB" sz="2800" dirty="0"/>
            </a:br>
            <a:r>
              <a:rPr lang="en-GB" sz="2800" dirty="0"/>
              <a:t>THE TEAM MAY ASK THE LEADER FOR ASSISTANCE WITH EMOTIONAL OR INTERPERSONAL DEVELOPMENT.</a:t>
            </a:r>
            <a:br>
              <a:rPr lang="en-GB" sz="2800" dirty="0"/>
            </a:br>
            <a:r>
              <a:rPr lang="en-GB" sz="2800" dirty="0"/>
              <a:t/>
            </a:r>
            <a:br>
              <a:rPr lang="en-GB" sz="2800" dirty="0"/>
            </a:br>
            <a:r>
              <a:rPr lang="en-GB" sz="2800" dirty="0"/>
              <a:t/>
            </a:r>
            <a:br>
              <a:rPr lang="en-GB" sz="2800" dirty="0"/>
            </a:br>
            <a:r>
              <a:rPr lang="en-GB" sz="2800" b="1" dirty="0"/>
              <a:t>THE MOST HIGHLY PRODUCTIVE STAGE</a:t>
            </a:r>
            <a:br>
              <a:rPr lang="en-GB" sz="2800" b="1" dirty="0"/>
            </a:br>
            <a:r>
              <a:rPr lang="en-GB" sz="2800" b="1" dirty="0"/>
              <a:t/>
            </a:r>
            <a:br>
              <a:rPr lang="en-GB" sz="2800" b="1" dirty="0"/>
            </a:br>
            <a:r>
              <a:rPr lang="en-GB" sz="1050" b="1" dirty="0"/>
              <a:t>(Businessballs.com)</a:t>
            </a:r>
            <a:r>
              <a:rPr lang="en-GB" dirty="0"/>
              <a:t/>
            </a:r>
            <a:br>
              <a:rPr lang="en-GB" dirty="0"/>
            </a:br>
            <a:endParaRPr lang="en-GB" dirty="0"/>
          </a:p>
        </p:txBody>
      </p:sp>
      <p:pic>
        <p:nvPicPr>
          <p:cNvPr id="4" name="Content Placeholder 3" descr="Posted by : Amitha Amarasinghe Tuesday, May 19, 2009"/>
          <p:cNvPicPr>
            <a:picLocks noGrp="1" noChangeAspect="1"/>
          </p:cNvPicPr>
          <p:nvPr>
            <p:ph idx="1"/>
          </p:nvPr>
        </p:nvPicPr>
        <p:blipFill>
          <a:blip r:embed="rId2"/>
          <a:stretch>
            <a:fillRect/>
          </a:stretch>
        </p:blipFill>
        <p:spPr>
          <a:xfrm>
            <a:off x="7440706" y="4034118"/>
            <a:ext cx="4518212" cy="2277034"/>
          </a:xfrm>
        </p:spPr>
      </p:pic>
    </p:spTree>
    <p:extLst>
      <p:ext uri="{BB962C8B-B14F-4D97-AF65-F5344CB8AC3E}">
        <p14:creationId xmlns:p14="http://schemas.microsoft.com/office/powerpoint/2010/main" val="2033194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b="1" u="sng" dirty="0"/>
              <a:t>ADJOURNING-STAGE FIVE</a:t>
            </a:r>
          </a:p>
        </p:txBody>
      </p:sp>
      <p:sp>
        <p:nvSpPr>
          <p:cNvPr id="3" name="Content Placeholder 2"/>
          <p:cNvSpPr>
            <a:spLocks noGrp="1"/>
          </p:cNvSpPr>
          <p:nvPr>
            <p:ph idx="1"/>
          </p:nvPr>
        </p:nvSpPr>
        <p:spPr/>
        <p:txBody>
          <a:bodyPr/>
          <a:lstStyle/>
          <a:p>
            <a:r>
              <a:rPr lang="en-GB" dirty="0"/>
              <a:t>THIS STAGE DIFFERS FROM THE PREVIOUS FOUR STAGES OF FORMING,STORMING,NORMING AND PERFORMING.</a:t>
            </a:r>
          </a:p>
          <a:p>
            <a:endParaRPr lang="en-GB" dirty="0"/>
          </a:p>
          <a:p>
            <a:r>
              <a:rPr lang="en-GB" dirty="0"/>
              <a:t>THIS STAGE LOOKS MORE AT THE TEAMS WELFARE RATHER THAN MANAGING AND DEVELOPMENT OF THE TEAM.</a:t>
            </a:r>
          </a:p>
          <a:p>
            <a:endParaRPr lang="en-GB" dirty="0"/>
          </a:p>
          <a:p>
            <a:r>
              <a:rPr lang="en-GB" dirty="0"/>
              <a:t>ADJOURNING DEALS WITH THE BREAK UP OF THE TEAM, AFTER THEY HAVE (HOPEFULLY), SUCCESSFULLY COMPLETED THE TASK.</a:t>
            </a:r>
          </a:p>
          <a:p>
            <a:endParaRPr lang="en-GB" dirty="0"/>
          </a:p>
          <a:p>
            <a:pPr marL="0" indent="0">
              <a:buNone/>
            </a:pPr>
            <a:r>
              <a:rPr lang="en-GB" sz="1050" dirty="0"/>
              <a:t>(Businessballls.com)</a:t>
            </a:r>
          </a:p>
        </p:txBody>
      </p:sp>
      <p:pic>
        <p:nvPicPr>
          <p:cNvPr id="4" name="Picture 3" descr="Runners-at-the-finish-line.jpg"/>
          <p:cNvPicPr>
            <a:picLocks noChangeAspect="1"/>
          </p:cNvPicPr>
          <p:nvPr/>
        </p:nvPicPr>
        <p:blipFill>
          <a:blip r:embed="rId2"/>
          <a:stretch>
            <a:fillRect/>
          </a:stretch>
        </p:blipFill>
        <p:spPr>
          <a:xfrm>
            <a:off x="7530353" y="5120640"/>
            <a:ext cx="4276577" cy="1584959"/>
          </a:xfrm>
          <a:prstGeom prst="rect">
            <a:avLst/>
          </a:prstGeom>
        </p:spPr>
      </p:pic>
    </p:spTree>
    <p:extLst>
      <p:ext uri="{BB962C8B-B14F-4D97-AF65-F5344CB8AC3E}">
        <p14:creationId xmlns:p14="http://schemas.microsoft.com/office/powerpoint/2010/main" val="3981946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ADJOURNING-STAGE FIVE</a:t>
            </a:r>
          </a:p>
        </p:txBody>
      </p:sp>
      <p:sp>
        <p:nvSpPr>
          <p:cNvPr id="3" name="Content Placeholder 2"/>
          <p:cNvSpPr>
            <a:spLocks noGrp="1"/>
          </p:cNvSpPr>
          <p:nvPr>
            <p:ph idx="1"/>
          </p:nvPr>
        </p:nvSpPr>
        <p:spPr>
          <a:xfrm>
            <a:off x="1103312" y="1524000"/>
            <a:ext cx="8946541" cy="4724399"/>
          </a:xfrm>
        </p:spPr>
        <p:txBody>
          <a:bodyPr/>
          <a:lstStyle/>
          <a:p>
            <a:r>
              <a:rPr lang="en-GB" dirty="0"/>
              <a:t>EVERYONE IS HAPPY ABOUT THEIR ACHIEVEMENTS AND THEY CAN MOVE ONTO NEW THINGS.</a:t>
            </a:r>
          </a:p>
          <a:p>
            <a:endParaRPr lang="en-GB" dirty="0"/>
          </a:p>
          <a:p>
            <a:endParaRPr lang="en-GB" dirty="0"/>
          </a:p>
          <a:p>
            <a:r>
              <a:rPr lang="en-GB" dirty="0"/>
              <a:t>SENSITIVITY IS REQUIRED WITHIN THIS STAGE, AS CLOSE BONDS HAVE BEEN FORMED, WHICH WILL LEAVE SOME MEMBERS FEELING INSECURE OR THREATENED BY THE CHANGE. (</a:t>
            </a:r>
            <a:r>
              <a:rPr lang="en-GB" sz="1050" dirty="0"/>
              <a:t>Businessballs.com</a:t>
            </a:r>
            <a:r>
              <a:rPr lang="en-GB" dirty="0"/>
              <a:t>)</a:t>
            </a:r>
          </a:p>
          <a:p>
            <a:endParaRPr lang="en-GB" dirty="0"/>
          </a:p>
          <a:p>
            <a:endParaRPr lang="en-GB" dirty="0"/>
          </a:p>
        </p:txBody>
      </p:sp>
      <p:pic>
        <p:nvPicPr>
          <p:cNvPr id="4" name="Picture 3" descr="Spain Football Team lifts 2010 World Cup"/>
          <p:cNvPicPr>
            <a:picLocks noChangeAspect="1"/>
          </p:cNvPicPr>
          <p:nvPr/>
        </p:nvPicPr>
        <p:blipFill>
          <a:blip r:embed="rId2"/>
          <a:stretch>
            <a:fillRect/>
          </a:stretch>
        </p:blipFill>
        <p:spPr>
          <a:xfrm>
            <a:off x="1252025" y="4234375"/>
            <a:ext cx="8657023" cy="2293033"/>
          </a:xfrm>
          <a:prstGeom prst="rect">
            <a:avLst/>
          </a:prstGeom>
        </p:spPr>
      </p:pic>
    </p:spTree>
    <p:extLst>
      <p:ext uri="{BB962C8B-B14F-4D97-AF65-F5344CB8AC3E}">
        <p14:creationId xmlns:p14="http://schemas.microsoft.com/office/powerpoint/2010/main" val="2735436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Tuckman’s theory as seen through film </a:t>
            </a:r>
            <a:endParaRPr lang="en-GB" dirty="0"/>
          </a:p>
        </p:txBody>
      </p:sp>
      <p:sp>
        <p:nvSpPr>
          <p:cNvPr id="3" name="Content Placeholder 2"/>
          <p:cNvSpPr>
            <a:spLocks noGrp="1"/>
          </p:cNvSpPr>
          <p:nvPr>
            <p:ph idx="1"/>
          </p:nvPr>
        </p:nvSpPr>
        <p:spPr/>
        <p:txBody>
          <a:bodyPr/>
          <a:lstStyle/>
          <a:p>
            <a:r>
              <a:rPr lang="en-GB" dirty="0"/>
              <a:t>https://www.youtube.com/watch?v=hEJaz3sinEs</a:t>
            </a:r>
          </a:p>
        </p:txBody>
      </p:sp>
    </p:spTree>
    <p:extLst>
      <p:ext uri="{BB962C8B-B14F-4D97-AF65-F5344CB8AC3E}">
        <p14:creationId xmlns:p14="http://schemas.microsoft.com/office/powerpoint/2010/main" val="9912063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131</TotalTime>
  <Words>408</Words>
  <Application>Microsoft Office PowerPoint</Application>
  <PresentationFormat>Widescreen</PresentationFormat>
  <Paragraphs>83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TUCKMAN’S THEORY</vt:lpstr>
      <vt:lpstr>                       FORMING</vt:lpstr>
      <vt:lpstr>         FORMING-STAGE ONE</vt:lpstr>
      <vt:lpstr>STORMING</vt:lpstr>
      <vt:lpstr>     STORMING-SECOND STAGE</vt:lpstr>
      <vt:lpstr>        NORMING—STAGE THREE</vt:lpstr>
      <vt:lpstr> NORMING-     STAGE THREE</vt:lpstr>
      <vt:lpstr>      PERFORMING-STAGE FOUR   </vt:lpstr>
      <vt:lpstr>    PERFORMING – STAGE FOUR  NECESSARY CHANGES TO PROCESSES AND STRUCTURE ARE MADE BY THE TEAM.  THE TEAM MAY ASK THE LEADER FOR ASSISTANCE WITH EMOTIONAL OR INTERPERSONAL DEVELOPMENT.   THE MOST HIGHLY PRODUCTIVE STAGE  (Businessballs.com) </vt:lpstr>
      <vt:lpstr>     ADJOURNING-STAGE FIVE</vt:lpstr>
      <vt:lpstr>     ADJOURNING-STAGE FIVE</vt:lpstr>
      <vt:lpstr>Tuckman’s theory as seen through film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TUCKMAN’S THEORY</dc:title>
  <dc:creator>Allison Turner (P151764)</dc:creator>
  <cp:lastModifiedBy>Bronwen Williams</cp:lastModifiedBy>
  <cp:revision>15</cp:revision>
  <dcterms:created xsi:type="dcterms:W3CDTF">2016-11-06T10:41:16Z</dcterms:created>
  <dcterms:modified xsi:type="dcterms:W3CDTF">2017-08-15T09:32:31Z</dcterms:modified>
</cp:coreProperties>
</file>