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4"/>
    <p:sldMasterId id="2147484259" r:id="rId5"/>
  </p:sldMasterIdLst>
  <p:notesMasterIdLst>
    <p:notesMasterId r:id="rId58"/>
  </p:notesMasterIdLst>
  <p:sldIdLst>
    <p:sldId id="354" r:id="rId6"/>
    <p:sldId id="301" r:id="rId7"/>
    <p:sldId id="264" r:id="rId8"/>
    <p:sldId id="265" r:id="rId9"/>
    <p:sldId id="266" r:id="rId10"/>
    <p:sldId id="267" r:id="rId11"/>
    <p:sldId id="268" r:id="rId12"/>
    <p:sldId id="366"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367" r:id="rId26"/>
    <p:sldId id="281" r:id="rId27"/>
    <p:sldId id="258" r:id="rId28"/>
    <p:sldId id="257" r:id="rId29"/>
    <p:sldId id="259" r:id="rId30"/>
    <p:sldId id="260" r:id="rId31"/>
    <p:sldId id="356" r:id="rId32"/>
    <p:sldId id="261" r:id="rId33"/>
    <p:sldId id="355" r:id="rId34"/>
    <p:sldId id="357" r:id="rId35"/>
    <p:sldId id="358" r:id="rId36"/>
    <p:sldId id="359" r:id="rId37"/>
    <p:sldId id="360" r:id="rId38"/>
    <p:sldId id="361" r:id="rId39"/>
    <p:sldId id="362" r:id="rId40"/>
    <p:sldId id="363" r:id="rId41"/>
    <p:sldId id="282" r:id="rId42"/>
    <p:sldId id="364" r:id="rId43"/>
    <p:sldId id="283" r:id="rId44"/>
    <p:sldId id="284" r:id="rId45"/>
    <p:sldId id="285" r:id="rId46"/>
    <p:sldId id="365" r:id="rId47"/>
    <p:sldId id="286" r:id="rId48"/>
    <p:sldId id="287" r:id="rId49"/>
    <p:sldId id="288" r:id="rId50"/>
    <p:sldId id="289" r:id="rId51"/>
    <p:sldId id="290" r:id="rId52"/>
    <p:sldId id="291" r:id="rId53"/>
    <p:sldId id="368" r:id="rId54"/>
    <p:sldId id="369" r:id="rId55"/>
    <p:sldId id="293" r:id="rId56"/>
    <p:sldId id="263" r:id="rId5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00" autoAdjust="0"/>
    <p:restoredTop sz="87534" autoAdjust="0"/>
  </p:normalViewPr>
  <p:slideViewPr>
    <p:cSldViewPr snapToGrid="0">
      <p:cViewPr varScale="1">
        <p:scale>
          <a:sx n="87" d="100"/>
          <a:sy n="87" d="100"/>
        </p:scale>
        <p:origin x="1284" y="6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76" d="100"/>
          <a:sy n="76" d="100"/>
        </p:scale>
        <p:origin x="2824" y="3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3531A7-4629-4EB3-9D2E-C64A4E958D99}" type="doc">
      <dgm:prSet loTypeId="urn:microsoft.com/office/officeart/2005/8/layout/hProcess7" loCatId="list" qsTypeId="urn:microsoft.com/office/officeart/2005/8/quickstyle/simple1" qsCatId="simple" csTypeId="urn:microsoft.com/office/officeart/2005/8/colors/colorful3" csCatId="colorful" phldr="1"/>
      <dgm:spPr/>
      <dgm:t>
        <a:bodyPr/>
        <a:lstStyle/>
        <a:p>
          <a:endParaRPr lang="en-US"/>
        </a:p>
      </dgm:t>
    </dgm:pt>
    <dgm:pt modelId="{7944D909-B50B-4561-BFEF-E4ECA5CC2E16}">
      <dgm:prSet phldrT="[Text]"/>
      <dgm:spPr/>
      <dgm:t>
        <a:bodyPr/>
        <a:lstStyle/>
        <a:p>
          <a:r>
            <a:rPr lang="en-US" dirty="0"/>
            <a:t>Data Governance</a:t>
          </a:r>
        </a:p>
      </dgm:t>
    </dgm:pt>
    <dgm:pt modelId="{E9FD3A27-8DC3-42E4-9CD3-4C30A3C93EAB}" type="parTrans" cxnId="{65E39588-A833-49BB-98A5-5BBCA505405A}">
      <dgm:prSet/>
      <dgm:spPr/>
      <dgm:t>
        <a:bodyPr/>
        <a:lstStyle/>
        <a:p>
          <a:endParaRPr lang="en-US"/>
        </a:p>
      </dgm:t>
    </dgm:pt>
    <dgm:pt modelId="{CB5F0435-5C7C-4A7F-ADAF-43193FA9D9E2}" type="sibTrans" cxnId="{65E39588-A833-49BB-98A5-5BBCA505405A}">
      <dgm:prSet/>
      <dgm:spPr/>
      <dgm:t>
        <a:bodyPr/>
        <a:lstStyle/>
        <a:p>
          <a:endParaRPr lang="en-US"/>
        </a:p>
      </dgm:t>
    </dgm:pt>
    <dgm:pt modelId="{AE4C6B47-294A-429B-8BFE-88ACF9D1C7B6}">
      <dgm:prSet phldrT="[Text]"/>
      <dgm:spPr/>
      <dgm:t>
        <a:bodyPr/>
        <a:lstStyle/>
        <a:p>
          <a:r>
            <a:rPr lang="en-US" dirty="0"/>
            <a:t>Breach notification</a:t>
          </a:r>
        </a:p>
      </dgm:t>
    </dgm:pt>
    <dgm:pt modelId="{795ED4A7-B44D-436E-997A-AEB8C991D288}" type="parTrans" cxnId="{915594F8-2946-467C-8ED8-D130C8E034CF}">
      <dgm:prSet/>
      <dgm:spPr/>
      <dgm:t>
        <a:bodyPr/>
        <a:lstStyle/>
        <a:p>
          <a:endParaRPr lang="en-US"/>
        </a:p>
      </dgm:t>
    </dgm:pt>
    <dgm:pt modelId="{2D4B68CD-473D-47F0-8C72-5012BB5033DB}" type="sibTrans" cxnId="{915594F8-2946-467C-8ED8-D130C8E034CF}">
      <dgm:prSet/>
      <dgm:spPr/>
      <dgm:t>
        <a:bodyPr/>
        <a:lstStyle/>
        <a:p>
          <a:endParaRPr lang="en-US"/>
        </a:p>
      </dgm:t>
    </dgm:pt>
    <dgm:pt modelId="{1E3C29FD-4641-48AD-91CD-90CA16A8C8E0}">
      <dgm:prSet phldrT="[Text]"/>
      <dgm:spPr/>
      <dgm:t>
        <a:bodyPr/>
        <a:lstStyle/>
        <a:p>
          <a:r>
            <a:rPr lang="en-US" dirty="0"/>
            <a:t>Data Management</a:t>
          </a:r>
        </a:p>
      </dgm:t>
    </dgm:pt>
    <dgm:pt modelId="{F36CE0B2-9A8E-4A9C-8587-66CC055F7964}" type="parTrans" cxnId="{2F5960BF-13A7-4131-9028-5A9D7E7D377D}">
      <dgm:prSet/>
      <dgm:spPr/>
      <dgm:t>
        <a:bodyPr/>
        <a:lstStyle/>
        <a:p>
          <a:endParaRPr lang="en-US"/>
        </a:p>
      </dgm:t>
    </dgm:pt>
    <dgm:pt modelId="{DFDB3AE6-5A91-4B8D-92E2-24F602F954E4}" type="sibTrans" cxnId="{2F5960BF-13A7-4131-9028-5A9D7E7D377D}">
      <dgm:prSet/>
      <dgm:spPr/>
      <dgm:t>
        <a:bodyPr/>
        <a:lstStyle/>
        <a:p>
          <a:endParaRPr lang="en-US"/>
        </a:p>
      </dgm:t>
    </dgm:pt>
    <dgm:pt modelId="{5D9BF111-D81F-46F3-8400-2E9C99C0F651}">
      <dgm:prSet phldrT="[Text]"/>
      <dgm:spPr/>
      <dgm:t>
        <a:bodyPr/>
        <a:lstStyle/>
        <a:p>
          <a:r>
            <a:rPr lang="en-US" dirty="0"/>
            <a:t>Data erasure</a:t>
          </a:r>
        </a:p>
      </dgm:t>
    </dgm:pt>
    <dgm:pt modelId="{9F980F5E-AB16-4A4C-970B-F36055261E4A}" type="parTrans" cxnId="{BA149B85-6FE7-4891-AA90-229815E9DBBB}">
      <dgm:prSet/>
      <dgm:spPr/>
      <dgm:t>
        <a:bodyPr/>
        <a:lstStyle/>
        <a:p>
          <a:endParaRPr lang="en-US"/>
        </a:p>
      </dgm:t>
    </dgm:pt>
    <dgm:pt modelId="{4892998C-FA20-44F1-BB9E-3DCB13662D32}" type="sibTrans" cxnId="{BA149B85-6FE7-4891-AA90-229815E9DBBB}">
      <dgm:prSet/>
      <dgm:spPr/>
      <dgm:t>
        <a:bodyPr/>
        <a:lstStyle/>
        <a:p>
          <a:endParaRPr lang="en-US"/>
        </a:p>
      </dgm:t>
    </dgm:pt>
    <dgm:pt modelId="{9ADEB590-48A2-4E7A-8545-6AEBC623E7D6}">
      <dgm:prSet phldrT="[Text]"/>
      <dgm:spPr/>
      <dgm:t>
        <a:bodyPr/>
        <a:lstStyle/>
        <a:p>
          <a:r>
            <a:rPr lang="en-US" dirty="0"/>
            <a:t>Data Transparency</a:t>
          </a:r>
        </a:p>
      </dgm:t>
    </dgm:pt>
    <dgm:pt modelId="{AF5E0824-77FF-499E-86C5-8C53A1BF18D7}" type="parTrans" cxnId="{087B6239-5AED-4AA4-B4DC-8AC9E822BE82}">
      <dgm:prSet/>
      <dgm:spPr/>
      <dgm:t>
        <a:bodyPr/>
        <a:lstStyle/>
        <a:p>
          <a:endParaRPr lang="en-US"/>
        </a:p>
      </dgm:t>
    </dgm:pt>
    <dgm:pt modelId="{742FA2C0-6ADB-4C7F-B533-BFC088759878}" type="sibTrans" cxnId="{087B6239-5AED-4AA4-B4DC-8AC9E822BE82}">
      <dgm:prSet/>
      <dgm:spPr/>
      <dgm:t>
        <a:bodyPr/>
        <a:lstStyle/>
        <a:p>
          <a:endParaRPr lang="en-US"/>
        </a:p>
      </dgm:t>
    </dgm:pt>
    <dgm:pt modelId="{9BA036E6-EDA4-4C02-B0D6-1B0B5674E3C5}">
      <dgm:prSet phldrT="[Text]"/>
      <dgm:spPr/>
      <dgm:t>
        <a:bodyPr/>
        <a:lstStyle/>
        <a:p>
          <a:r>
            <a:rPr lang="en-US" dirty="0"/>
            <a:t>Customer consent</a:t>
          </a:r>
        </a:p>
      </dgm:t>
    </dgm:pt>
    <dgm:pt modelId="{258765EF-556B-4407-BDCA-F9324B09FA25}" type="parTrans" cxnId="{6D6DBB08-CD56-4388-913B-45BB868D5A12}">
      <dgm:prSet/>
      <dgm:spPr/>
      <dgm:t>
        <a:bodyPr/>
        <a:lstStyle/>
        <a:p>
          <a:endParaRPr lang="en-US"/>
        </a:p>
      </dgm:t>
    </dgm:pt>
    <dgm:pt modelId="{FA8C70FC-6516-4D37-836F-96B1DC7462DA}" type="sibTrans" cxnId="{6D6DBB08-CD56-4388-913B-45BB868D5A12}">
      <dgm:prSet/>
      <dgm:spPr/>
      <dgm:t>
        <a:bodyPr/>
        <a:lstStyle/>
        <a:p>
          <a:endParaRPr lang="en-US"/>
        </a:p>
      </dgm:t>
    </dgm:pt>
    <dgm:pt modelId="{8EFB8523-C194-4CF1-8D3D-39DD734F11E4}">
      <dgm:prSet phldrT="[Text]"/>
      <dgm:spPr/>
      <dgm:t>
        <a:bodyPr/>
        <a:lstStyle/>
        <a:p>
          <a:r>
            <a:rPr lang="en-US" dirty="0"/>
            <a:t>Privacy by design</a:t>
          </a:r>
        </a:p>
      </dgm:t>
    </dgm:pt>
    <dgm:pt modelId="{F6193765-3C1F-4B87-A5E6-6346E01D958F}" type="parTrans" cxnId="{347423F7-5D1D-4E32-B54C-BE72DC178EBB}">
      <dgm:prSet/>
      <dgm:spPr/>
      <dgm:t>
        <a:bodyPr/>
        <a:lstStyle/>
        <a:p>
          <a:endParaRPr lang="en-US"/>
        </a:p>
      </dgm:t>
    </dgm:pt>
    <dgm:pt modelId="{A0B02ECD-AA92-4C40-83E5-731846B2AB9D}" type="sibTrans" cxnId="{347423F7-5D1D-4E32-B54C-BE72DC178EBB}">
      <dgm:prSet/>
      <dgm:spPr/>
      <dgm:t>
        <a:bodyPr/>
        <a:lstStyle/>
        <a:p>
          <a:endParaRPr lang="en-US"/>
        </a:p>
      </dgm:t>
    </dgm:pt>
    <dgm:pt modelId="{E7F0AB71-CF6A-4578-844E-7DE3853A1953}">
      <dgm:prSet phldrT="[Text]"/>
      <dgm:spPr/>
      <dgm:t>
        <a:bodyPr/>
        <a:lstStyle/>
        <a:p>
          <a:r>
            <a:rPr lang="en-US" dirty="0"/>
            <a:t>Vendor management</a:t>
          </a:r>
        </a:p>
      </dgm:t>
    </dgm:pt>
    <dgm:pt modelId="{3232EBFC-C198-4FE6-A118-B7EB55CDA4B8}" type="parTrans" cxnId="{10B76AF2-9FBF-4C01-873F-825E288D8E16}">
      <dgm:prSet/>
      <dgm:spPr/>
      <dgm:t>
        <a:bodyPr/>
        <a:lstStyle/>
        <a:p>
          <a:endParaRPr lang="en-US"/>
        </a:p>
      </dgm:t>
    </dgm:pt>
    <dgm:pt modelId="{4408A156-670D-4B45-A363-CC33BCC6E1D3}" type="sibTrans" cxnId="{10B76AF2-9FBF-4C01-873F-825E288D8E16}">
      <dgm:prSet/>
      <dgm:spPr/>
      <dgm:t>
        <a:bodyPr/>
        <a:lstStyle/>
        <a:p>
          <a:endParaRPr lang="en-US"/>
        </a:p>
      </dgm:t>
    </dgm:pt>
    <dgm:pt modelId="{AA435CDC-CFDA-4EF2-B0AD-9DA60E4F341A}">
      <dgm:prSet phldrT="[Text]"/>
      <dgm:spPr/>
      <dgm:t>
        <a:bodyPr/>
        <a:lstStyle/>
        <a:p>
          <a:r>
            <a:rPr lang="en-US" dirty="0"/>
            <a:t>Data processing</a:t>
          </a:r>
        </a:p>
      </dgm:t>
    </dgm:pt>
    <dgm:pt modelId="{21723A0D-BD84-467E-8961-E0576E5F176D}" type="parTrans" cxnId="{2B7CF847-43AC-4E72-9847-D7842472600E}">
      <dgm:prSet/>
      <dgm:spPr/>
      <dgm:t>
        <a:bodyPr/>
        <a:lstStyle/>
        <a:p>
          <a:endParaRPr lang="en-US"/>
        </a:p>
      </dgm:t>
    </dgm:pt>
    <dgm:pt modelId="{5441D767-158B-4B75-B65C-5BEC2C858656}" type="sibTrans" cxnId="{2B7CF847-43AC-4E72-9847-D7842472600E}">
      <dgm:prSet/>
      <dgm:spPr/>
      <dgm:t>
        <a:bodyPr/>
        <a:lstStyle/>
        <a:p>
          <a:endParaRPr lang="en-US"/>
        </a:p>
      </dgm:t>
    </dgm:pt>
    <dgm:pt modelId="{4BE490A3-66AE-46A0-B2F5-99D435FE9D2B}">
      <dgm:prSet phldrT="[Text]"/>
      <dgm:spPr/>
      <dgm:t>
        <a:bodyPr/>
        <a:lstStyle/>
        <a:p>
          <a:r>
            <a:rPr lang="en-US" dirty="0"/>
            <a:t>Data transfers</a:t>
          </a:r>
        </a:p>
        <a:p>
          <a:r>
            <a:rPr lang="en-US" dirty="0"/>
            <a:t>(Data protection officer DPO)</a:t>
          </a:r>
        </a:p>
      </dgm:t>
    </dgm:pt>
    <dgm:pt modelId="{704ED0BD-F2E9-436D-986B-8E9779741222}" type="parTrans" cxnId="{BC771587-728C-4923-A7AD-A25AA9B22576}">
      <dgm:prSet/>
      <dgm:spPr/>
      <dgm:t>
        <a:bodyPr/>
        <a:lstStyle/>
        <a:p>
          <a:endParaRPr lang="en-US"/>
        </a:p>
      </dgm:t>
    </dgm:pt>
    <dgm:pt modelId="{97F14170-C8D6-462A-BB9F-AA4CF9C72DA0}" type="sibTrans" cxnId="{BC771587-728C-4923-A7AD-A25AA9B22576}">
      <dgm:prSet/>
      <dgm:spPr/>
      <dgm:t>
        <a:bodyPr/>
        <a:lstStyle/>
        <a:p>
          <a:endParaRPr lang="en-US"/>
        </a:p>
      </dgm:t>
    </dgm:pt>
    <dgm:pt modelId="{FE8308B9-8CF0-4EA7-A9F0-DA018BF9422B}">
      <dgm:prSet phldrT="[Text]"/>
      <dgm:spPr/>
      <dgm:t>
        <a:bodyPr/>
        <a:lstStyle/>
        <a:p>
          <a:r>
            <a:rPr lang="en-US" dirty="0"/>
            <a:t>Data portability</a:t>
          </a:r>
        </a:p>
      </dgm:t>
    </dgm:pt>
    <dgm:pt modelId="{856880D7-2872-4449-BCC0-E460F36AE79D}" type="parTrans" cxnId="{22D8C084-144A-46F1-BC4B-3352D9FCF38C}">
      <dgm:prSet/>
      <dgm:spPr/>
      <dgm:t>
        <a:bodyPr/>
        <a:lstStyle/>
        <a:p>
          <a:endParaRPr lang="en-US"/>
        </a:p>
      </dgm:t>
    </dgm:pt>
    <dgm:pt modelId="{2AEF0E1E-F87B-42CE-B693-C759FEF3B6F1}" type="sibTrans" cxnId="{22D8C084-144A-46F1-BC4B-3352D9FCF38C}">
      <dgm:prSet/>
      <dgm:spPr/>
      <dgm:t>
        <a:bodyPr/>
        <a:lstStyle/>
        <a:p>
          <a:endParaRPr lang="en-US"/>
        </a:p>
      </dgm:t>
    </dgm:pt>
    <dgm:pt modelId="{4D2D8723-8E4E-4E2F-951C-9A318AFBBD84}">
      <dgm:prSet phldrT="[Text]"/>
      <dgm:spPr/>
      <dgm:t>
        <a:bodyPr/>
        <a:lstStyle/>
        <a:p>
          <a:r>
            <a:rPr lang="en-US" dirty="0"/>
            <a:t>Privacy policies</a:t>
          </a:r>
        </a:p>
      </dgm:t>
    </dgm:pt>
    <dgm:pt modelId="{13D898D2-BF82-4FD3-9950-4D722CE67305}" type="parTrans" cxnId="{7791B174-9F94-4199-8239-BA9DD3A5F070}">
      <dgm:prSet/>
      <dgm:spPr/>
      <dgm:t>
        <a:bodyPr/>
        <a:lstStyle/>
        <a:p>
          <a:endParaRPr lang="en-US"/>
        </a:p>
      </dgm:t>
    </dgm:pt>
    <dgm:pt modelId="{E15B8E3C-8B32-4398-953C-2DD4802E911B}" type="sibTrans" cxnId="{7791B174-9F94-4199-8239-BA9DD3A5F070}">
      <dgm:prSet/>
      <dgm:spPr/>
      <dgm:t>
        <a:bodyPr/>
        <a:lstStyle/>
        <a:p>
          <a:endParaRPr lang="en-US"/>
        </a:p>
      </dgm:t>
    </dgm:pt>
    <dgm:pt modelId="{AF373F04-D8F3-4EBD-A748-107B4B354A3B}" type="pres">
      <dgm:prSet presAssocID="{303531A7-4629-4EB3-9D2E-C64A4E958D99}" presName="Name0" presStyleCnt="0">
        <dgm:presLayoutVars>
          <dgm:dir/>
          <dgm:animLvl val="lvl"/>
          <dgm:resizeHandles val="exact"/>
        </dgm:presLayoutVars>
      </dgm:prSet>
      <dgm:spPr/>
    </dgm:pt>
    <dgm:pt modelId="{547704AE-E539-46DB-9375-206AD9A5C6CC}" type="pres">
      <dgm:prSet presAssocID="{7944D909-B50B-4561-BFEF-E4ECA5CC2E16}" presName="compositeNode" presStyleCnt="0">
        <dgm:presLayoutVars>
          <dgm:bulletEnabled val="1"/>
        </dgm:presLayoutVars>
      </dgm:prSet>
      <dgm:spPr/>
    </dgm:pt>
    <dgm:pt modelId="{A23A7948-3206-4DEB-8F1F-144ABC525576}" type="pres">
      <dgm:prSet presAssocID="{7944D909-B50B-4561-BFEF-E4ECA5CC2E16}" presName="bgRect" presStyleLbl="node1" presStyleIdx="0" presStyleCnt="3"/>
      <dgm:spPr/>
    </dgm:pt>
    <dgm:pt modelId="{C7674F6F-B66C-4B8F-9085-63EDF7AEA517}" type="pres">
      <dgm:prSet presAssocID="{7944D909-B50B-4561-BFEF-E4ECA5CC2E16}" presName="parentNode" presStyleLbl="node1" presStyleIdx="0" presStyleCnt="3">
        <dgm:presLayoutVars>
          <dgm:chMax val="0"/>
          <dgm:bulletEnabled val="1"/>
        </dgm:presLayoutVars>
      </dgm:prSet>
      <dgm:spPr/>
    </dgm:pt>
    <dgm:pt modelId="{591B0FFE-4FA6-47F4-92B4-CEF0D0C52CA9}" type="pres">
      <dgm:prSet presAssocID="{7944D909-B50B-4561-BFEF-E4ECA5CC2E16}" presName="childNode" presStyleLbl="node1" presStyleIdx="0" presStyleCnt="3">
        <dgm:presLayoutVars>
          <dgm:bulletEnabled val="1"/>
        </dgm:presLayoutVars>
      </dgm:prSet>
      <dgm:spPr/>
    </dgm:pt>
    <dgm:pt modelId="{515A6556-4F7C-4217-B11E-265CBF85B646}" type="pres">
      <dgm:prSet presAssocID="{CB5F0435-5C7C-4A7F-ADAF-43193FA9D9E2}" presName="hSp" presStyleCnt="0"/>
      <dgm:spPr/>
    </dgm:pt>
    <dgm:pt modelId="{B3EEC175-3E2A-44E1-8A20-3BDA27F0F44A}" type="pres">
      <dgm:prSet presAssocID="{CB5F0435-5C7C-4A7F-ADAF-43193FA9D9E2}" presName="vProcSp" presStyleCnt="0"/>
      <dgm:spPr/>
    </dgm:pt>
    <dgm:pt modelId="{0CCEF0F2-65C2-4C74-9856-67430317A718}" type="pres">
      <dgm:prSet presAssocID="{CB5F0435-5C7C-4A7F-ADAF-43193FA9D9E2}" presName="vSp1" presStyleCnt="0"/>
      <dgm:spPr/>
    </dgm:pt>
    <dgm:pt modelId="{CD2463D6-2E54-4D28-8513-C84F21D091D5}" type="pres">
      <dgm:prSet presAssocID="{CB5F0435-5C7C-4A7F-ADAF-43193FA9D9E2}" presName="simulatedConn" presStyleLbl="solidFgAcc1" presStyleIdx="0" presStyleCnt="2"/>
      <dgm:spPr/>
    </dgm:pt>
    <dgm:pt modelId="{4E48A020-B211-4632-9A21-28A21D469E3C}" type="pres">
      <dgm:prSet presAssocID="{CB5F0435-5C7C-4A7F-ADAF-43193FA9D9E2}" presName="vSp2" presStyleCnt="0"/>
      <dgm:spPr/>
    </dgm:pt>
    <dgm:pt modelId="{0F74ACEF-26C5-467D-A0A0-2ACA63F5995B}" type="pres">
      <dgm:prSet presAssocID="{CB5F0435-5C7C-4A7F-ADAF-43193FA9D9E2}" presName="sibTrans" presStyleCnt="0"/>
      <dgm:spPr/>
    </dgm:pt>
    <dgm:pt modelId="{BFD9358A-229F-4FB6-BF1C-6867571F2245}" type="pres">
      <dgm:prSet presAssocID="{1E3C29FD-4641-48AD-91CD-90CA16A8C8E0}" presName="compositeNode" presStyleCnt="0">
        <dgm:presLayoutVars>
          <dgm:bulletEnabled val="1"/>
        </dgm:presLayoutVars>
      </dgm:prSet>
      <dgm:spPr/>
    </dgm:pt>
    <dgm:pt modelId="{4C941415-E955-4B37-9D9E-E79C5EB458CA}" type="pres">
      <dgm:prSet presAssocID="{1E3C29FD-4641-48AD-91CD-90CA16A8C8E0}" presName="bgRect" presStyleLbl="node1" presStyleIdx="1" presStyleCnt="3"/>
      <dgm:spPr/>
    </dgm:pt>
    <dgm:pt modelId="{FF6D45FD-70B2-42B4-B721-99015E5166A8}" type="pres">
      <dgm:prSet presAssocID="{1E3C29FD-4641-48AD-91CD-90CA16A8C8E0}" presName="parentNode" presStyleLbl="node1" presStyleIdx="1" presStyleCnt="3">
        <dgm:presLayoutVars>
          <dgm:chMax val="0"/>
          <dgm:bulletEnabled val="1"/>
        </dgm:presLayoutVars>
      </dgm:prSet>
      <dgm:spPr/>
    </dgm:pt>
    <dgm:pt modelId="{6E9D6834-3A23-4889-9709-E91BA08CD6B4}" type="pres">
      <dgm:prSet presAssocID="{1E3C29FD-4641-48AD-91CD-90CA16A8C8E0}" presName="childNode" presStyleLbl="node1" presStyleIdx="1" presStyleCnt="3">
        <dgm:presLayoutVars>
          <dgm:bulletEnabled val="1"/>
        </dgm:presLayoutVars>
      </dgm:prSet>
      <dgm:spPr/>
    </dgm:pt>
    <dgm:pt modelId="{534B709E-B60A-4FEA-BF19-DC624C8EEE50}" type="pres">
      <dgm:prSet presAssocID="{DFDB3AE6-5A91-4B8D-92E2-24F602F954E4}" presName="hSp" presStyleCnt="0"/>
      <dgm:spPr/>
    </dgm:pt>
    <dgm:pt modelId="{AC0CDC3D-501B-4365-89E0-BD6E2E490B3E}" type="pres">
      <dgm:prSet presAssocID="{DFDB3AE6-5A91-4B8D-92E2-24F602F954E4}" presName="vProcSp" presStyleCnt="0"/>
      <dgm:spPr/>
    </dgm:pt>
    <dgm:pt modelId="{62D3D560-4982-4984-8032-F5DA7352F47A}" type="pres">
      <dgm:prSet presAssocID="{DFDB3AE6-5A91-4B8D-92E2-24F602F954E4}" presName="vSp1" presStyleCnt="0"/>
      <dgm:spPr/>
    </dgm:pt>
    <dgm:pt modelId="{5F5B6C4B-70AB-41D0-A466-9C107FA4ED43}" type="pres">
      <dgm:prSet presAssocID="{DFDB3AE6-5A91-4B8D-92E2-24F602F954E4}" presName="simulatedConn" presStyleLbl="solidFgAcc1" presStyleIdx="1" presStyleCnt="2"/>
      <dgm:spPr/>
    </dgm:pt>
    <dgm:pt modelId="{1DE804FE-2205-42B1-AA04-E9BCB4D748BE}" type="pres">
      <dgm:prSet presAssocID="{DFDB3AE6-5A91-4B8D-92E2-24F602F954E4}" presName="vSp2" presStyleCnt="0"/>
      <dgm:spPr/>
    </dgm:pt>
    <dgm:pt modelId="{4B4E1634-7853-4623-B669-AA439DE4421F}" type="pres">
      <dgm:prSet presAssocID="{DFDB3AE6-5A91-4B8D-92E2-24F602F954E4}" presName="sibTrans" presStyleCnt="0"/>
      <dgm:spPr/>
    </dgm:pt>
    <dgm:pt modelId="{013D20D1-56D5-4D26-8209-F70B1CDDB13D}" type="pres">
      <dgm:prSet presAssocID="{9ADEB590-48A2-4E7A-8545-6AEBC623E7D6}" presName="compositeNode" presStyleCnt="0">
        <dgm:presLayoutVars>
          <dgm:bulletEnabled val="1"/>
        </dgm:presLayoutVars>
      </dgm:prSet>
      <dgm:spPr/>
    </dgm:pt>
    <dgm:pt modelId="{255D1026-99D6-4756-BBEE-275A54AF0698}" type="pres">
      <dgm:prSet presAssocID="{9ADEB590-48A2-4E7A-8545-6AEBC623E7D6}" presName="bgRect" presStyleLbl="node1" presStyleIdx="2" presStyleCnt="3"/>
      <dgm:spPr/>
    </dgm:pt>
    <dgm:pt modelId="{DC5E170E-D276-425C-9946-3C53C448FF61}" type="pres">
      <dgm:prSet presAssocID="{9ADEB590-48A2-4E7A-8545-6AEBC623E7D6}" presName="parentNode" presStyleLbl="node1" presStyleIdx="2" presStyleCnt="3">
        <dgm:presLayoutVars>
          <dgm:chMax val="0"/>
          <dgm:bulletEnabled val="1"/>
        </dgm:presLayoutVars>
      </dgm:prSet>
      <dgm:spPr/>
    </dgm:pt>
    <dgm:pt modelId="{E107EC84-F7D0-40DF-8671-495A3C9AC69C}" type="pres">
      <dgm:prSet presAssocID="{9ADEB590-48A2-4E7A-8545-6AEBC623E7D6}" presName="childNode" presStyleLbl="node1" presStyleIdx="2" presStyleCnt="3">
        <dgm:presLayoutVars>
          <dgm:bulletEnabled val="1"/>
        </dgm:presLayoutVars>
      </dgm:prSet>
      <dgm:spPr/>
    </dgm:pt>
  </dgm:ptLst>
  <dgm:cxnLst>
    <dgm:cxn modelId="{6D6DBB08-CD56-4388-913B-45BB868D5A12}" srcId="{9ADEB590-48A2-4E7A-8545-6AEBC623E7D6}" destId="{9BA036E6-EDA4-4C02-B0D6-1B0B5674E3C5}" srcOrd="0" destOrd="0" parTransId="{258765EF-556B-4407-BDCA-F9324B09FA25}" sibTransId="{FA8C70FC-6516-4D37-836F-96B1DC7462DA}"/>
    <dgm:cxn modelId="{7D73F10D-58BC-4FCC-BAC2-9575922DD39E}" type="presOf" srcId="{4D2D8723-8E4E-4E2F-951C-9A318AFBBD84}" destId="{E107EC84-F7D0-40DF-8671-495A3C9AC69C}" srcOrd="0" destOrd="2" presId="urn:microsoft.com/office/officeart/2005/8/layout/hProcess7"/>
    <dgm:cxn modelId="{0FB42C1F-353E-4580-9F84-8A04768E6211}" type="presOf" srcId="{AA435CDC-CFDA-4EF2-B0AD-9DA60E4F341A}" destId="{6E9D6834-3A23-4889-9709-E91BA08CD6B4}" srcOrd="0" destOrd="1" presId="urn:microsoft.com/office/officeart/2005/8/layout/hProcess7"/>
    <dgm:cxn modelId="{FF11921F-5E85-40DE-9663-5793D7633F58}" type="presOf" srcId="{4BE490A3-66AE-46A0-B2F5-99D435FE9D2B}" destId="{6E9D6834-3A23-4889-9709-E91BA08CD6B4}" srcOrd="0" destOrd="2" presId="urn:microsoft.com/office/officeart/2005/8/layout/hProcess7"/>
    <dgm:cxn modelId="{82C19D21-A038-4927-982A-CD0EEED02817}" type="presOf" srcId="{9ADEB590-48A2-4E7A-8545-6AEBC623E7D6}" destId="{255D1026-99D6-4756-BBEE-275A54AF0698}" srcOrd="0" destOrd="0" presId="urn:microsoft.com/office/officeart/2005/8/layout/hProcess7"/>
    <dgm:cxn modelId="{19DE0D2D-A018-4796-938B-B05757FAC124}" type="presOf" srcId="{5D9BF111-D81F-46F3-8400-2E9C99C0F651}" destId="{6E9D6834-3A23-4889-9709-E91BA08CD6B4}" srcOrd="0" destOrd="0" presId="urn:microsoft.com/office/officeart/2005/8/layout/hProcess7"/>
    <dgm:cxn modelId="{087B6239-5AED-4AA4-B4DC-8AC9E822BE82}" srcId="{303531A7-4629-4EB3-9D2E-C64A4E958D99}" destId="{9ADEB590-48A2-4E7A-8545-6AEBC623E7D6}" srcOrd="2" destOrd="0" parTransId="{AF5E0824-77FF-499E-86C5-8C53A1BF18D7}" sibTransId="{742FA2C0-6ADB-4C7F-B533-BFC088759878}"/>
    <dgm:cxn modelId="{2B7CF847-43AC-4E72-9847-D7842472600E}" srcId="{1E3C29FD-4641-48AD-91CD-90CA16A8C8E0}" destId="{AA435CDC-CFDA-4EF2-B0AD-9DA60E4F341A}" srcOrd="1" destOrd="0" parTransId="{21723A0D-BD84-467E-8961-E0576E5F176D}" sibTransId="{5441D767-158B-4B75-B65C-5BEC2C858656}"/>
    <dgm:cxn modelId="{AEE8504F-8126-4FF8-A44C-E417595B885E}" type="presOf" srcId="{E7F0AB71-CF6A-4578-844E-7DE3853A1953}" destId="{591B0FFE-4FA6-47F4-92B4-CEF0D0C52CA9}" srcOrd="0" destOrd="2" presId="urn:microsoft.com/office/officeart/2005/8/layout/hProcess7"/>
    <dgm:cxn modelId="{7791B174-9F94-4199-8239-BA9DD3A5F070}" srcId="{9ADEB590-48A2-4E7A-8545-6AEBC623E7D6}" destId="{4D2D8723-8E4E-4E2F-951C-9A318AFBBD84}" srcOrd="2" destOrd="0" parTransId="{13D898D2-BF82-4FD3-9950-4D722CE67305}" sibTransId="{E15B8E3C-8B32-4398-953C-2DD4802E911B}"/>
    <dgm:cxn modelId="{22D8C084-144A-46F1-BC4B-3352D9FCF38C}" srcId="{9ADEB590-48A2-4E7A-8545-6AEBC623E7D6}" destId="{FE8308B9-8CF0-4EA7-A9F0-DA018BF9422B}" srcOrd="1" destOrd="0" parTransId="{856880D7-2872-4449-BCC0-E460F36AE79D}" sibTransId="{2AEF0E1E-F87B-42CE-B693-C759FEF3B6F1}"/>
    <dgm:cxn modelId="{BA149B85-6FE7-4891-AA90-229815E9DBBB}" srcId="{1E3C29FD-4641-48AD-91CD-90CA16A8C8E0}" destId="{5D9BF111-D81F-46F3-8400-2E9C99C0F651}" srcOrd="0" destOrd="0" parTransId="{9F980F5E-AB16-4A4C-970B-F36055261E4A}" sibTransId="{4892998C-FA20-44F1-BB9E-3DCB13662D32}"/>
    <dgm:cxn modelId="{BC771587-728C-4923-A7AD-A25AA9B22576}" srcId="{1E3C29FD-4641-48AD-91CD-90CA16A8C8E0}" destId="{4BE490A3-66AE-46A0-B2F5-99D435FE9D2B}" srcOrd="2" destOrd="0" parTransId="{704ED0BD-F2E9-436D-986B-8E9779741222}" sibTransId="{97F14170-C8D6-462A-BB9F-AA4CF9C72DA0}"/>
    <dgm:cxn modelId="{65E39588-A833-49BB-98A5-5BBCA505405A}" srcId="{303531A7-4629-4EB3-9D2E-C64A4E958D99}" destId="{7944D909-B50B-4561-BFEF-E4ECA5CC2E16}" srcOrd="0" destOrd="0" parTransId="{E9FD3A27-8DC3-42E4-9CD3-4C30A3C93EAB}" sibTransId="{CB5F0435-5C7C-4A7F-ADAF-43193FA9D9E2}"/>
    <dgm:cxn modelId="{7DB8238D-8C31-4411-890C-B9E25752133F}" type="presOf" srcId="{1E3C29FD-4641-48AD-91CD-90CA16A8C8E0}" destId="{FF6D45FD-70B2-42B4-B721-99015E5166A8}" srcOrd="1" destOrd="0" presId="urn:microsoft.com/office/officeart/2005/8/layout/hProcess7"/>
    <dgm:cxn modelId="{D93A7F99-5956-47FD-A4EF-FD6F027623B6}" type="presOf" srcId="{1E3C29FD-4641-48AD-91CD-90CA16A8C8E0}" destId="{4C941415-E955-4B37-9D9E-E79C5EB458CA}" srcOrd="0" destOrd="0" presId="urn:microsoft.com/office/officeart/2005/8/layout/hProcess7"/>
    <dgm:cxn modelId="{26B2FDA2-D508-4D9D-86E2-2A5C33FD2EAA}" type="presOf" srcId="{AE4C6B47-294A-429B-8BFE-88ACF9D1C7B6}" destId="{591B0FFE-4FA6-47F4-92B4-CEF0D0C52CA9}" srcOrd="0" destOrd="0" presId="urn:microsoft.com/office/officeart/2005/8/layout/hProcess7"/>
    <dgm:cxn modelId="{2F5960BF-13A7-4131-9028-5A9D7E7D377D}" srcId="{303531A7-4629-4EB3-9D2E-C64A4E958D99}" destId="{1E3C29FD-4641-48AD-91CD-90CA16A8C8E0}" srcOrd="1" destOrd="0" parTransId="{F36CE0B2-9A8E-4A9C-8587-66CC055F7964}" sibTransId="{DFDB3AE6-5A91-4B8D-92E2-24F602F954E4}"/>
    <dgm:cxn modelId="{79FF25C6-F00B-4C96-82C3-D672DD8BC389}" type="presOf" srcId="{7944D909-B50B-4561-BFEF-E4ECA5CC2E16}" destId="{C7674F6F-B66C-4B8F-9085-63EDF7AEA517}" srcOrd="1" destOrd="0" presId="urn:microsoft.com/office/officeart/2005/8/layout/hProcess7"/>
    <dgm:cxn modelId="{FB229ACE-D82C-43F7-9348-21837E449FBE}" type="presOf" srcId="{9ADEB590-48A2-4E7A-8545-6AEBC623E7D6}" destId="{DC5E170E-D276-425C-9946-3C53C448FF61}" srcOrd="1" destOrd="0" presId="urn:microsoft.com/office/officeart/2005/8/layout/hProcess7"/>
    <dgm:cxn modelId="{0A0C07E5-4EFC-4D9E-B5E1-31AFD6689805}" type="presOf" srcId="{9BA036E6-EDA4-4C02-B0D6-1B0B5674E3C5}" destId="{E107EC84-F7D0-40DF-8671-495A3C9AC69C}" srcOrd="0" destOrd="0" presId="urn:microsoft.com/office/officeart/2005/8/layout/hProcess7"/>
    <dgm:cxn modelId="{98AE9AE8-D309-425E-986E-2166D37F2C64}" type="presOf" srcId="{7944D909-B50B-4561-BFEF-E4ECA5CC2E16}" destId="{A23A7948-3206-4DEB-8F1F-144ABC525576}" srcOrd="0" destOrd="0" presId="urn:microsoft.com/office/officeart/2005/8/layout/hProcess7"/>
    <dgm:cxn modelId="{766298F1-E556-41BC-9480-7670C34FA360}" type="presOf" srcId="{303531A7-4629-4EB3-9D2E-C64A4E958D99}" destId="{AF373F04-D8F3-4EBD-A748-107B4B354A3B}" srcOrd="0" destOrd="0" presId="urn:microsoft.com/office/officeart/2005/8/layout/hProcess7"/>
    <dgm:cxn modelId="{10B76AF2-9FBF-4C01-873F-825E288D8E16}" srcId="{7944D909-B50B-4561-BFEF-E4ECA5CC2E16}" destId="{E7F0AB71-CF6A-4578-844E-7DE3853A1953}" srcOrd="2" destOrd="0" parTransId="{3232EBFC-C198-4FE6-A118-B7EB55CDA4B8}" sibTransId="{4408A156-670D-4B45-A363-CC33BCC6E1D3}"/>
    <dgm:cxn modelId="{12909AF3-C64B-4B95-BD09-EC9C40817FD1}" type="presOf" srcId="{FE8308B9-8CF0-4EA7-A9F0-DA018BF9422B}" destId="{E107EC84-F7D0-40DF-8671-495A3C9AC69C}" srcOrd="0" destOrd="1" presId="urn:microsoft.com/office/officeart/2005/8/layout/hProcess7"/>
    <dgm:cxn modelId="{704CE9F5-8AB2-4CB6-8E33-858868A79B60}" type="presOf" srcId="{8EFB8523-C194-4CF1-8D3D-39DD734F11E4}" destId="{591B0FFE-4FA6-47F4-92B4-CEF0D0C52CA9}" srcOrd="0" destOrd="1" presId="urn:microsoft.com/office/officeart/2005/8/layout/hProcess7"/>
    <dgm:cxn modelId="{347423F7-5D1D-4E32-B54C-BE72DC178EBB}" srcId="{7944D909-B50B-4561-BFEF-E4ECA5CC2E16}" destId="{8EFB8523-C194-4CF1-8D3D-39DD734F11E4}" srcOrd="1" destOrd="0" parTransId="{F6193765-3C1F-4B87-A5E6-6346E01D958F}" sibTransId="{A0B02ECD-AA92-4C40-83E5-731846B2AB9D}"/>
    <dgm:cxn modelId="{915594F8-2946-467C-8ED8-D130C8E034CF}" srcId="{7944D909-B50B-4561-BFEF-E4ECA5CC2E16}" destId="{AE4C6B47-294A-429B-8BFE-88ACF9D1C7B6}" srcOrd="0" destOrd="0" parTransId="{795ED4A7-B44D-436E-997A-AEB8C991D288}" sibTransId="{2D4B68CD-473D-47F0-8C72-5012BB5033DB}"/>
    <dgm:cxn modelId="{CEC1A640-FDB6-4840-977E-42BDF8A4D77E}" type="presParOf" srcId="{AF373F04-D8F3-4EBD-A748-107B4B354A3B}" destId="{547704AE-E539-46DB-9375-206AD9A5C6CC}" srcOrd="0" destOrd="0" presId="urn:microsoft.com/office/officeart/2005/8/layout/hProcess7"/>
    <dgm:cxn modelId="{E3DF3909-A45B-4C8F-A46F-1D48C9B3E10C}" type="presParOf" srcId="{547704AE-E539-46DB-9375-206AD9A5C6CC}" destId="{A23A7948-3206-4DEB-8F1F-144ABC525576}" srcOrd="0" destOrd="0" presId="urn:microsoft.com/office/officeart/2005/8/layout/hProcess7"/>
    <dgm:cxn modelId="{EADDB61C-66F6-4F9A-8526-7B3AF5F05E3D}" type="presParOf" srcId="{547704AE-E539-46DB-9375-206AD9A5C6CC}" destId="{C7674F6F-B66C-4B8F-9085-63EDF7AEA517}" srcOrd="1" destOrd="0" presId="urn:microsoft.com/office/officeart/2005/8/layout/hProcess7"/>
    <dgm:cxn modelId="{5884D0D3-8858-4B1A-8CC7-ED2B2FBACA3A}" type="presParOf" srcId="{547704AE-E539-46DB-9375-206AD9A5C6CC}" destId="{591B0FFE-4FA6-47F4-92B4-CEF0D0C52CA9}" srcOrd="2" destOrd="0" presId="urn:microsoft.com/office/officeart/2005/8/layout/hProcess7"/>
    <dgm:cxn modelId="{D72C9323-6330-4851-9ECD-B3499D33DE5A}" type="presParOf" srcId="{AF373F04-D8F3-4EBD-A748-107B4B354A3B}" destId="{515A6556-4F7C-4217-B11E-265CBF85B646}" srcOrd="1" destOrd="0" presId="urn:microsoft.com/office/officeart/2005/8/layout/hProcess7"/>
    <dgm:cxn modelId="{AE984B00-E62A-4D73-A995-E13CB9EDD870}" type="presParOf" srcId="{AF373F04-D8F3-4EBD-A748-107B4B354A3B}" destId="{B3EEC175-3E2A-44E1-8A20-3BDA27F0F44A}" srcOrd="2" destOrd="0" presId="urn:microsoft.com/office/officeart/2005/8/layout/hProcess7"/>
    <dgm:cxn modelId="{E2C14129-6021-4581-B4D6-D3506CDD32ED}" type="presParOf" srcId="{B3EEC175-3E2A-44E1-8A20-3BDA27F0F44A}" destId="{0CCEF0F2-65C2-4C74-9856-67430317A718}" srcOrd="0" destOrd="0" presId="urn:microsoft.com/office/officeart/2005/8/layout/hProcess7"/>
    <dgm:cxn modelId="{5E4E4589-2062-4538-87C8-B3CE8F308669}" type="presParOf" srcId="{B3EEC175-3E2A-44E1-8A20-3BDA27F0F44A}" destId="{CD2463D6-2E54-4D28-8513-C84F21D091D5}" srcOrd="1" destOrd="0" presId="urn:microsoft.com/office/officeart/2005/8/layout/hProcess7"/>
    <dgm:cxn modelId="{92380E90-37B2-4745-AABC-B71FF935DAEC}" type="presParOf" srcId="{B3EEC175-3E2A-44E1-8A20-3BDA27F0F44A}" destId="{4E48A020-B211-4632-9A21-28A21D469E3C}" srcOrd="2" destOrd="0" presId="urn:microsoft.com/office/officeart/2005/8/layout/hProcess7"/>
    <dgm:cxn modelId="{B86D29B6-B645-4858-85DF-055B482BBD3C}" type="presParOf" srcId="{AF373F04-D8F3-4EBD-A748-107B4B354A3B}" destId="{0F74ACEF-26C5-467D-A0A0-2ACA63F5995B}" srcOrd="3" destOrd="0" presId="urn:microsoft.com/office/officeart/2005/8/layout/hProcess7"/>
    <dgm:cxn modelId="{42A124E1-5A8B-4349-A372-5F31AC4C7CDB}" type="presParOf" srcId="{AF373F04-D8F3-4EBD-A748-107B4B354A3B}" destId="{BFD9358A-229F-4FB6-BF1C-6867571F2245}" srcOrd="4" destOrd="0" presId="urn:microsoft.com/office/officeart/2005/8/layout/hProcess7"/>
    <dgm:cxn modelId="{14809C4C-0D4A-4002-9762-58C4B53DC95A}" type="presParOf" srcId="{BFD9358A-229F-4FB6-BF1C-6867571F2245}" destId="{4C941415-E955-4B37-9D9E-E79C5EB458CA}" srcOrd="0" destOrd="0" presId="urn:microsoft.com/office/officeart/2005/8/layout/hProcess7"/>
    <dgm:cxn modelId="{64360A15-F9EB-46E3-AEE2-DF4E6AD67B13}" type="presParOf" srcId="{BFD9358A-229F-4FB6-BF1C-6867571F2245}" destId="{FF6D45FD-70B2-42B4-B721-99015E5166A8}" srcOrd="1" destOrd="0" presId="urn:microsoft.com/office/officeart/2005/8/layout/hProcess7"/>
    <dgm:cxn modelId="{5DDC621E-B219-4CC2-A26F-527B7DDD48BD}" type="presParOf" srcId="{BFD9358A-229F-4FB6-BF1C-6867571F2245}" destId="{6E9D6834-3A23-4889-9709-E91BA08CD6B4}" srcOrd="2" destOrd="0" presId="urn:microsoft.com/office/officeart/2005/8/layout/hProcess7"/>
    <dgm:cxn modelId="{5971098F-06ED-487C-8392-3875C8C66CD8}" type="presParOf" srcId="{AF373F04-D8F3-4EBD-A748-107B4B354A3B}" destId="{534B709E-B60A-4FEA-BF19-DC624C8EEE50}" srcOrd="5" destOrd="0" presId="urn:microsoft.com/office/officeart/2005/8/layout/hProcess7"/>
    <dgm:cxn modelId="{DD8B27FC-6EBC-4A38-918A-41D3C9264FC0}" type="presParOf" srcId="{AF373F04-D8F3-4EBD-A748-107B4B354A3B}" destId="{AC0CDC3D-501B-4365-89E0-BD6E2E490B3E}" srcOrd="6" destOrd="0" presId="urn:microsoft.com/office/officeart/2005/8/layout/hProcess7"/>
    <dgm:cxn modelId="{E5862192-0B50-44D2-942A-FD256CBBF0F4}" type="presParOf" srcId="{AC0CDC3D-501B-4365-89E0-BD6E2E490B3E}" destId="{62D3D560-4982-4984-8032-F5DA7352F47A}" srcOrd="0" destOrd="0" presId="urn:microsoft.com/office/officeart/2005/8/layout/hProcess7"/>
    <dgm:cxn modelId="{A2D83289-6FCC-4B52-BEB4-61CBB1EF1652}" type="presParOf" srcId="{AC0CDC3D-501B-4365-89E0-BD6E2E490B3E}" destId="{5F5B6C4B-70AB-41D0-A466-9C107FA4ED43}" srcOrd="1" destOrd="0" presId="urn:microsoft.com/office/officeart/2005/8/layout/hProcess7"/>
    <dgm:cxn modelId="{42D84470-DB59-4426-AE47-778D82963495}" type="presParOf" srcId="{AC0CDC3D-501B-4365-89E0-BD6E2E490B3E}" destId="{1DE804FE-2205-42B1-AA04-E9BCB4D748BE}" srcOrd="2" destOrd="0" presId="urn:microsoft.com/office/officeart/2005/8/layout/hProcess7"/>
    <dgm:cxn modelId="{87533379-0359-4E72-86D4-B7DC6939743D}" type="presParOf" srcId="{AF373F04-D8F3-4EBD-A748-107B4B354A3B}" destId="{4B4E1634-7853-4623-B669-AA439DE4421F}" srcOrd="7" destOrd="0" presId="urn:microsoft.com/office/officeart/2005/8/layout/hProcess7"/>
    <dgm:cxn modelId="{073557BA-D38F-47B2-B862-F94E6FC5ACD3}" type="presParOf" srcId="{AF373F04-D8F3-4EBD-A748-107B4B354A3B}" destId="{013D20D1-56D5-4D26-8209-F70B1CDDB13D}" srcOrd="8" destOrd="0" presId="urn:microsoft.com/office/officeart/2005/8/layout/hProcess7"/>
    <dgm:cxn modelId="{953AC08B-6D87-4FAE-9CFF-EF83B49A20EA}" type="presParOf" srcId="{013D20D1-56D5-4D26-8209-F70B1CDDB13D}" destId="{255D1026-99D6-4756-BBEE-275A54AF0698}" srcOrd="0" destOrd="0" presId="urn:microsoft.com/office/officeart/2005/8/layout/hProcess7"/>
    <dgm:cxn modelId="{305EDCF2-633B-4AC2-9CE9-70FE95F84C30}" type="presParOf" srcId="{013D20D1-56D5-4D26-8209-F70B1CDDB13D}" destId="{DC5E170E-D276-425C-9946-3C53C448FF61}" srcOrd="1" destOrd="0" presId="urn:microsoft.com/office/officeart/2005/8/layout/hProcess7"/>
    <dgm:cxn modelId="{650A7B39-58B2-4036-AB64-D0C89919A512}" type="presParOf" srcId="{013D20D1-56D5-4D26-8209-F70B1CDDB13D}" destId="{E107EC84-F7D0-40DF-8671-495A3C9AC69C}"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A7948-3206-4DEB-8F1F-144ABC525576}">
      <dsp:nvSpPr>
        <dsp:cNvPr id="0" name=""/>
        <dsp:cNvSpPr/>
      </dsp:nvSpPr>
      <dsp:spPr>
        <a:xfrm>
          <a:off x="627" y="0"/>
          <a:ext cx="2701144" cy="3062120"/>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75438" rIns="97790" bIns="0" numCol="1" spcCol="1270" anchor="t" anchorCtr="0">
          <a:noAutofit/>
        </a:bodyPr>
        <a:lstStyle/>
        <a:p>
          <a:pPr marL="0" lvl="0" indent="0" algn="r" defTabSz="977900">
            <a:lnSpc>
              <a:spcPct val="90000"/>
            </a:lnSpc>
            <a:spcBef>
              <a:spcPct val="0"/>
            </a:spcBef>
            <a:spcAft>
              <a:spcPct val="35000"/>
            </a:spcAft>
            <a:buNone/>
          </a:pPr>
          <a:r>
            <a:rPr lang="en-US" sz="2200" kern="1200" dirty="0"/>
            <a:t>Data Governance</a:t>
          </a:r>
        </a:p>
      </dsp:txBody>
      <dsp:txXfrm rot="16200000">
        <a:off x="-984727" y="985355"/>
        <a:ext cx="2510939" cy="540228"/>
      </dsp:txXfrm>
    </dsp:sp>
    <dsp:sp modelId="{591B0FFE-4FA6-47F4-92B4-CEF0D0C52CA9}">
      <dsp:nvSpPr>
        <dsp:cNvPr id="0" name=""/>
        <dsp:cNvSpPr/>
      </dsp:nvSpPr>
      <dsp:spPr>
        <a:xfrm>
          <a:off x="540856" y="0"/>
          <a:ext cx="2012352" cy="306212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US" sz="2500" kern="1200" dirty="0"/>
            <a:t>Breach notification</a:t>
          </a:r>
        </a:p>
        <a:p>
          <a:pPr marL="0" lvl="0" indent="0" algn="l" defTabSz="1111250">
            <a:lnSpc>
              <a:spcPct val="90000"/>
            </a:lnSpc>
            <a:spcBef>
              <a:spcPct val="0"/>
            </a:spcBef>
            <a:spcAft>
              <a:spcPct val="35000"/>
            </a:spcAft>
            <a:buNone/>
          </a:pPr>
          <a:r>
            <a:rPr lang="en-US" sz="2500" kern="1200" dirty="0"/>
            <a:t>Privacy by design</a:t>
          </a:r>
        </a:p>
        <a:p>
          <a:pPr marL="0" lvl="0" indent="0" algn="l" defTabSz="1111250">
            <a:lnSpc>
              <a:spcPct val="90000"/>
            </a:lnSpc>
            <a:spcBef>
              <a:spcPct val="0"/>
            </a:spcBef>
            <a:spcAft>
              <a:spcPct val="35000"/>
            </a:spcAft>
            <a:buNone/>
          </a:pPr>
          <a:r>
            <a:rPr lang="en-US" sz="2500" kern="1200" dirty="0"/>
            <a:t>Vendor management</a:t>
          </a:r>
        </a:p>
      </dsp:txBody>
      <dsp:txXfrm>
        <a:off x="540856" y="0"/>
        <a:ext cx="2012352" cy="3062120"/>
      </dsp:txXfrm>
    </dsp:sp>
    <dsp:sp modelId="{4C941415-E955-4B37-9D9E-E79C5EB458CA}">
      <dsp:nvSpPr>
        <dsp:cNvPr id="0" name=""/>
        <dsp:cNvSpPr/>
      </dsp:nvSpPr>
      <dsp:spPr>
        <a:xfrm>
          <a:off x="2796311" y="0"/>
          <a:ext cx="2701144" cy="3062120"/>
        </a:xfrm>
        <a:prstGeom prst="roundRect">
          <a:avLst>
            <a:gd name="adj" fmla="val 5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75438" rIns="97790" bIns="0" numCol="1" spcCol="1270" anchor="t" anchorCtr="0">
          <a:noAutofit/>
        </a:bodyPr>
        <a:lstStyle/>
        <a:p>
          <a:pPr marL="0" lvl="0" indent="0" algn="r" defTabSz="977900">
            <a:lnSpc>
              <a:spcPct val="90000"/>
            </a:lnSpc>
            <a:spcBef>
              <a:spcPct val="0"/>
            </a:spcBef>
            <a:spcAft>
              <a:spcPct val="35000"/>
            </a:spcAft>
            <a:buNone/>
          </a:pPr>
          <a:r>
            <a:rPr lang="en-US" sz="2200" kern="1200" dirty="0"/>
            <a:t>Data Management</a:t>
          </a:r>
        </a:p>
      </dsp:txBody>
      <dsp:txXfrm rot="16200000">
        <a:off x="1810956" y="985355"/>
        <a:ext cx="2510939" cy="540228"/>
      </dsp:txXfrm>
    </dsp:sp>
    <dsp:sp modelId="{CD2463D6-2E54-4D28-8513-C84F21D091D5}">
      <dsp:nvSpPr>
        <dsp:cNvPr id="0" name=""/>
        <dsp:cNvSpPr/>
      </dsp:nvSpPr>
      <dsp:spPr>
        <a:xfrm rot="5400000">
          <a:off x="2584756" y="2423132"/>
          <a:ext cx="450123" cy="405171"/>
        </a:xfrm>
        <a:prstGeom prst="flowChartExtra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9D6834-3A23-4889-9709-E91BA08CD6B4}">
      <dsp:nvSpPr>
        <dsp:cNvPr id="0" name=""/>
        <dsp:cNvSpPr/>
      </dsp:nvSpPr>
      <dsp:spPr>
        <a:xfrm>
          <a:off x="3336540" y="0"/>
          <a:ext cx="2012352" cy="306212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US" sz="2500" kern="1200" dirty="0"/>
            <a:t>Data erasure</a:t>
          </a:r>
        </a:p>
        <a:p>
          <a:pPr marL="0" lvl="0" indent="0" algn="l" defTabSz="1111250">
            <a:lnSpc>
              <a:spcPct val="90000"/>
            </a:lnSpc>
            <a:spcBef>
              <a:spcPct val="0"/>
            </a:spcBef>
            <a:spcAft>
              <a:spcPct val="35000"/>
            </a:spcAft>
            <a:buNone/>
          </a:pPr>
          <a:r>
            <a:rPr lang="en-US" sz="2500" kern="1200" dirty="0"/>
            <a:t>Data processing</a:t>
          </a:r>
        </a:p>
        <a:p>
          <a:pPr marL="0" lvl="0" indent="0" algn="l" defTabSz="1111250">
            <a:lnSpc>
              <a:spcPct val="90000"/>
            </a:lnSpc>
            <a:spcBef>
              <a:spcPct val="0"/>
            </a:spcBef>
            <a:spcAft>
              <a:spcPct val="35000"/>
            </a:spcAft>
            <a:buNone/>
          </a:pPr>
          <a:r>
            <a:rPr lang="en-US" sz="2500" kern="1200" dirty="0"/>
            <a:t>Data transfers</a:t>
          </a:r>
        </a:p>
        <a:p>
          <a:pPr marL="0" lvl="0" indent="0" algn="l" defTabSz="1111250">
            <a:lnSpc>
              <a:spcPct val="90000"/>
            </a:lnSpc>
            <a:spcBef>
              <a:spcPct val="0"/>
            </a:spcBef>
            <a:spcAft>
              <a:spcPct val="35000"/>
            </a:spcAft>
            <a:buNone/>
          </a:pPr>
          <a:r>
            <a:rPr lang="en-US" sz="2500" kern="1200" dirty="0"/>
            <a:t>(Data protection officer DPO)</a:t>
          </a:r>
        </a:p>
      </dsp:txBody>
      <dsp:txXfrm>
        <a:off x="3336540" y="0"/>
        <a:ext cx="2012352" cy="3062120"/>
      </dsp:txXfrm>
    </dsp:sp>
    <dsp:sp modelId="{255D1026-99D6-4756-BBEE-275A54AF0698}">
      <dsp:nvSpPr>
        <dsp:cNvPr id="0" name=""/>
        <dsp:cNvSpPr/>
      </dsp:nvSpPr>
      <dsp:spPr>
        <a:xfrm>
          <a:off x="5591996" y="0"/>
          <a:ext cx="2701144" cy="3062120"/>
        </a:xfrm>
        <a:prstGeom prst="roundRect">
          <a:avLst>
            <a:gd name="adj" fmla="val 5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75438" rIns="97790" bIns="0" numCol="1" spcCol="1270" anchor="t" anchorCtr="0">
          <a:noAutofit/>
        </a:bodyPr>
        <a:lstStyle/>
        <a:p>
          <a:pPr marL="0" lvl="0" indent="0" algn="r" defTabSz="977900">
            <a:lnSpc>
              <a:spcPct val="90000"/>
            </a:lnSpc>
            <a:spcBef>
              <a:spcPct val="0"/>
            </a:spcBef>
            <a:spcAft>
              <a:spcPct val="35000"/>
            </a:spcAft>
            <a:buNone/>
          </a:pPr>
          <a:r>
            <a:rPr lang="en-US" sz="2200" kern="1200" dirty="0"/>
            <a:t>Data Transparency</a:t>
          </a:r>
        </a:p>
      </dsp:txBody>
      <dsp:txXfrm rot="16200000">
        <a:off x="4606640" y="985355"/>
        <a:ext cx="2510939" cy="540228"/>
      </dsp:txXfrm>
    </dsp:sp>
    <dsp:sp modelId="{5F5B6C4B-70AB-41D0-A466-9C107FA4ED43}">
      <dsp:nvSpPr>
        <dsp:cNvPr id="0" name=""/>
        <dsp:cNvSpPr/>
      </dsp:nvSpPr>
      <dsp:spPr>
        <a:xfrm rot="5400000">
          <a:off x="5380440" y="2423132"/>
          <a:ext cx="450123" cy="405171"/>
        </a:xfrm>
        <a:prstGeom prst="flowChartExtract">
          <a:avLst/>
        </a:prstGeom>
        <a:solidFill>
          <a:schemeClr val="lt1">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07EC84-F7D0-40DF-8671-495A3C9AC69C}">
      <dsp:nvSpPr>
        <dsp:cNvPr id="0" name=""/>
        <dsp:cNvSpPr/>
      </dsp:nvSpPr>
      <dsp:spPr>
        <a:xfrm>
          <a:off x="6132224" y="0"/>
          <a:ext cx="2012352" cy="306212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US" sz="2500" kern="1200" dirty="0"/>
            <a:t>Customer consent</a:t>
          </a:r>
        </a:p>
        <a:p>
          <a:pPr marL="0" lvl="0" indent="0" algn="l" defTabSz="1111250">
            <a:lnSpc>
              <a:spcPct val="90000"/>
            </a:lnSpc>
            <a:spcBef>
              <a:spcPct val="0"/>
            </a:spcBef>
            <a:spcAft>
              <a:spcPct val="35000"/>
            </a:spcAft>
            <a:buNone/>
          </a:pPr>
          <a:r>
            <a:rPr lang="en-US" sz="2500" kern="1200" dirty="0"/>
            <a:t>Data portability</a:t>
          </a:r>
        </a:p>
        <a:p>
          <a:pPr marL="0" lvl="0" indent="0" algn="l" defTabSz="1111250">
            <a:lnSpc>
              <a:spcPct val="90000"/>
            </a:lnSpc>
            <a:spcBef>
              <a:spcPct val="0"/>
            </a:spcBef>
            <a:spcAft>
              <a:spcPct val="35000"/>
            </a:spcAft>
            <a:buNone/>
          </a:pPr>
          <a:r>
            <a:rPr lang="en-US" sz="2500" kern="1200" dirty="0"/>
            <a:t>Privacy policies</a:t>
          </a:r>
        </a:p>
      </dsp:txBody>
      <dsp:txXfrm>
        <a:off x="6132224" y="0"/>
        <a:ext cx="2012352" cy="306212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22/04/2024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21</a:t>
            </a:fld>
            <a:endParaRPr lang="en-GB" altLang="en-US"/>
          </a:p>
        </p:txBody>
      </p:sp>
    </p:spTree>
    <p:extLst>
      <p:ext uri="{BB962C8B-B14F-4D97-AF65-F5344CB8AC3E}">
        <p14:creationId xmlns:p14="http://schemas.microsoft.com/office/powerpoint/2010/main" val="4273305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30</a:t>
            </a:fld>
            <a:endParaRPr lang="en-GB" altLang="en-US"/>
          </a:p>
        </p:txBody>
      </p:sp>
    </p:spTree>
    <p:extLst>
      <p:ext uri="{BB962C8B-B14F-4D97-AF65-F5344CB8AC3E}">
        <p14:creationId xmlns:p14="http://schemas.microsoft.com/office/powerpoint/2010/main" val="31678414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Data?</a:t>
            </a:r>
          </a:p>
          <a:p>
            <a:r>
              <a:rPr lang="en-GB" dirty="0"/>
              <a:t>In a previous session you have looked</a:t>
            </a:r>
            <a:r>
              <a:rPr lang="en-GB" baseline="0" dirty="0"/>
              <a:t> at the DIKW model and, it was determined that data is the RAW, simple elements. Numbers. Words. Symbols. Signs. When used in connection with other elements this RAW data allows us to detect information and acquire knowledge. In essence, this RAW data becomes identifiers of knowledge that we can use.</a:t>
            </a:r>
          </a:p>
          <a:p>
            <a:endParaRPr lang="en-GB" baseline="0" dirty="0"/>
          </a:p>
          <a:p>
            <a:r>
              <a:rPr lang="en-GB" baseline="0" dirty="0"/>
              <a:t>In this session we are going to look at personal Data and the legal protections in place</a:t>
            </a:r>
            <a:endParaRPr lang="en-GB" dirty="0"/>
          </a:p>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31</a:t>
            </a:fld>
            <a:endParaRPr lang="en-GB" altLang="en-US"/>
          </a:p>
        </p:txBody>
      </p:sp>
    </p:spTree>
    <p:extLst>
      <p:ext uri="{BB962C8B-B14F-4D97-AF65-F5344CB8AC3E}">
        <p14:creationId xmlns:p14="http://schemas.microsoft.com/office/powerpoint/2010/main" val="3689564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Personal data refers to any information that relates to or, can identify an individual.</a:t>
            </a:r>
          </a:p>
          <a:p>
            <a:pPr marL="0" indent="0">
              <a:buNone/>
            </a:pPr>
            <a:endParaRPr lang="en-US" dirty="0"/>
          </a:p>
          <a:p>
            <a:r>
              <a:rPr lang="en-US" dirty="0"/>
              <a:t>For example: their name, home address, email address, social media platforms, </a:t>
            </a:r>
            <a:r>
              <a:rPr lang="en-GB" dirty="0"/>
              <a:t>an identification card number, their credit card, their phone number, online identifier and their ID number.</a:t>
            </a:r>
          </a:p>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32</a:t>
            </a:fld>
            <a:endParaRPr lang="en-GB" altLang="en-US"/>
          </a:p>
        </p:txBody>
      </p:sp>
    </p:spTree>
    <p:extLst>
      <p:ext uri="{BB962C8B-B14F-4D97-AF65-F5344CB8AC3E}">
        <p14:creationId xmlns:p14="http://schemas.microsoft.com/office/powerpoint/2010/main" val="1060067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information can be used in many ways for commercial and political gain. It can be used for, and against you.</a:t>
            </a:r>
          </a:p>
          <a:p>
            <a:endParaRPr lang="en-GB" dirty="0"/>
          </a:p>
          <a:p>
            <a:r>
              <a:rPr lang="en-GB" sz="1200" b="0" i="0" kern="1200" dirty="0">
                <a:solidFill>
                  <a:schemeClr val="tx1"/>
                </a:solidFill>
                <a:effectLst/>
                <a:latin typeface="+mn-lt"/>
                <a:ea typeface="+mn-ea"/>
                <a:cs typeface="+mn-cs"/>
              </a:rPr>
              <a:t>With more and more organisations using computers to store and process personal information there was a danger the information could be misused or get into the wrong hands. A number of concerns arose:</a:t>
            </a:r>
          </a:p>
          <a:p>
            <a:r>
              <a:rPr lang="en-GB" sz="1200" b="0" i="0" kern="1200" dirty="0">
                <a:solidFill>
                  <a:schemeClr val="tx1"/>
                </a:solidFill>
                <a:effectLst/>
                <a:latin typeface="+mn-lt"/>
                <a:ea typeface="+mn-ea"/>
                <a:cs typeface="+mn-cs"/>
              </a:rPr>
              <a:t>Who could access this information?</a:t>
            </a:r>
          </a:p>
          <a:p>
            <a:r>
              <a:rPr lang="en-GB" sz="1200" b="0" i="0" kern="1200" dirty="0">
                <a:solidFill>
                  <a:schemeClr val="tx1"/>
                </a:solidFill>
                <a:effectLst/>
                <a:latin typeface="+mn-lt"/>
                <a:ea typeface="+mn-ea"/>
                <a:cs typeface="+mn-cs"/>
              </a:rPr>
              <a:t>How accurate was the information?</a:t>
            </a:r>
          </a:p>
          <a:p>
            <a:r>
              <a:rPr lang="en-GB" sz="1200" b="0" i="0" kern="1200" dirty="0">
                <a:solidFill>
                  <a:schemeClr val="tx1"/>
                </a:solidFill>
                <a:effectLst/>
                <a:latin typeface="+mn-lt"/>
                <a:ea typeface="+mn-ea"/>
                <a:cs typeface="+mn-cs"/>
              </a:rPr>
              <a:t>Could it be easily copied?</a:t>
            </a:r>
          </a:p>
          <a:p>
            <a:r>
              <a:rPr lang="en-GB" sz="1200" b="0" i="0" kern="1200" dirty="0">
                <a:solidFill>
                  <a:schemeClr val="tx1"/>
                </a:solidFill>
                <a:effectLst/>
                <a:latin typeface="+mn-lt"/>
                <a:ea typeface="+mn-ea"/>
                <a:cs typeface="+mn-cs"/>
              </a:rPr>
              <a:t>Was it possible to store information about a person without the individual’s knowledge or permission?</a:t>
            </a:r>
          </a:p>
          <a:p>
            <a:r>
              <a:rPr lang="en-GB" sz="1200" b="0" i="0" kern="1200" dirty="0">
                <a:solidFill>
                  <a:schemeClr val="tx1"/>
                </a:solidFill>
                <a:effectLst/>
                <a:latin typeface="+mn-lt"/>
                <a:ea typeface="+mn-ea"/>
                <a:cs typeface="+mn-cs"/>
              </a:rPr>
              <a:t>Was a record kept of any changes made to information?</a:t>
            </a:r>
          </a:p>
          <a:p>
            <a:endParaRPr lang="en-GB" dirty="0"/>
          </a:p>
          <a:p>
            <a:r>
              <a:rPr lang="en-GB" dirty="0"/>
              <a:t>This resulted in key pieces of legislation being introduced.</a:t>
            </a:r>
          </a:p>
          <a:p>
            <a:endParaRPr lang="en-GB" dirty="0"/>
          </a:p>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33</a:t>
            </a:fld>
            <a:endParaRPr lang="en-GB" altLang="en-US"/>
          </a:p>
        </p:txBody>
      </p:sp>
    </p:spTree>
    <p:extLst>
      <p:ext uri="{BB962C8B-B14F-4D97-AF65-F5344CB8AC3E}">
        <p14:creationId xmlns:p14="http://schemas.microsoft.com/office/powerpoint/2010/main" val="2841493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1998 Data Protection Act</a:t>
            </a:r>
            <a:r>
              <a:rPr lang="en-GB" sz="1200" b="0" i="0" kern="1200" dirty="0">
                <a:solidFill>
                  <a:schemeClr val="tx1"/>
                </a:solidFill>
                <a:effectLst/>
                <a:latin typeface="+mn-lt"/>
                <a:ea typeface="+mn-ea"/>
                <a:cs typeface="+mn-cs"/>
              </a:rPr>
              <a:t> was passed by Parliament to control the way information is handled and to give legal rights to people who have information stored about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But, as technology advanced and became more readily available and accessible. The need to change the protections was also evident.</a:t>
            </a:r>
            <a:endParaRPr lang="en-GB" dirty="0"/>
          </a:p>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34</a:t>
            </a:fld>
            <a:endParaRPr lang="en-GB" altLang="en-US"/>
          </a:p>
        </p:txBody>
      </p:sp>
    </p:spTree>
    <p:extLst>
      <p:ext uri="{BB962C8B-B14F-4D97-AF65-F5344CB8AC3E}">
        <p14:creationId xmlns:p14="http://schemas.microsoft.com/office/powerpoint/2010/main" val="33304193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In 2018 the EU introduced the GDPR which gave individuals greater rights to their information and placed greater controls required of organisations but, what is it?</a:t>
            </a:r>
            <a:r>
              <a:rPr lang="en-GB" baseline="0" dirty="0"/>
              <a:t> How is IT controlled?</a:t>
            </a:r>
            <a:endParaRPr lang="en-GB" dirty="0"/>
          </a:p>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35</a:t>
            </a:fld>
            <a:endParaRPr lang="en-GB" altLang="en-US"/>
          </a:p>
        </p:txBody>
      </p:sp>
    </p:spTree>
    <p:extLst>
      <p:ext uri="{BB962C8B-B14F-4D97-AF65-F5344CB8AC3E}">
        <p14:creationId xmlns:p14="http://schemas.microsoft.com/office/powerpoint/2010/main" val="23293998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The General Data Protection Regulation (GDPR) was adopted by the EU in April 2016 and replaced the EU Data Protection Directive 95/46/EC, becoming enforceable 25</a:t>
            </a:r>
            <a:r>
              <a:rPr lang="en-GB" baseline="30000" dirty="0"/>
              <a:t>th</a:t>
            </a:r>
            <a:r>
              <a:rPr lang="en-GB" dirty="0"/>
              <a:t> May 2018.  The GDPR introduces new obligations to data processors and data controllers, including those based outside the EU (GDPR associates, 2019)</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400" b="1"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400" b="1" dirty="0"/>
              <a:t>The concept of GDPR is to protect the rights of individuals</a:t>
            </a:r>
            <a:endParaRPr lang="en-US" sz="1400" b="1" dirty="0"/>
          </a:p>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36</a:t>
            </a:fld>
            <a:endParaRPr lang="en-GB" altLang="en-US"/>
          </a:p>
        </p:txBody>
      </p:sp>
    </p:spTree>
    <p:extLst>
      <p:ext uri="{BB962C8B-B14F-4D97-AF65-F5344CB8AC3E}">
        <p14:creationId xmlns:p14="http://schemas.microsoft.com/office/powerpoint/2010/main" val="1645819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DATA GOVERNANCE</a:t>
            </a:r>
          </a:p>
          <a:p>
            <a:pPr fontAlgn="base"/>
            <a:r>
              <a:rPr lang="en-GB" sz="1200" b="0" i="0" kern="1200" dirty="0">
                <a:solidFill>
                  <a:schemeClr val="tx1"/>
                </a:solidFill>
                <a:effectLst/>
                <a:latin typeface="+mn-lt"/>
                <a:ea typeface="+mn-ea"/>
                <a:cs typeface="+mn-cs"/>
              </a:rPr>
              <a:t>Data governance is how data controllers exercise their control and compliance over their data assets. This area is important to ensure you are maintaining compliance while navigating GDPR.</a:t>
            </a:r>
          </a:p>
          <a:p>
            <a:pPr fontAlgn="base"/>
            <a:r>
              <a:rPr lang="en-GB" sz="1200" b="1" i="0" kern="1200" dirty="0">
                <a:solidFill>
                  <a:schemeClr val="tx1"/>
                </a:solidFill>
                <a:effectLst/>
                <a:latin typeface="+mn-lt"/>
                <a:ea typeface="+mn-ea"/>
                <a:cs typeface="+mn-cs"/>
              </a:rPr>
              <a:t>Breach Notification:</a:t>
            </a:r>
            <a:r>
              <a:rPr lang="en-GB" sz="1200" b="0" i="0" kern="1200" dirty="0">
                <a:solidFill>
                  <a:schemeClr val="tx1"/>
                </a:solidFill>
                <a:effectLst/>
                <a:latin typeface="+mn-lt"/>
                <a:ea typeface="+mn-ea"/>
                <a:cs typeface="+mn-cs"/>
              </a:rPr>
              <a:t> Any data breaches an organisation may encounter must be communicated within 72 hours and to any affected data subjects and the ‘controllers’ of the data without undue delay if the breach may result in a high risk to rights and freedoms.</a:t>
            </a:r>
          </a:p>
          <a:p>
            <a:pPr fontAlgn="base"/>
            <a:r>
              <a:rPr lang="en-GB" sz="1200" b="1" i="0" kern="1200" dirty="0">
                <a:solidFill>
                  <a:schemeClr val="tx1"/>
                </a:solidFill>
                <a:effectLst/>
                <a:latin typeface="+mn-lt"/>
                <a:ea typeface="+mn-ea"/>
                <a:cs typeface="+mn-cs"/>
              </a:rPr>
              <a:t>Privacy by Design:</a:t>
            </a:r>
            <a:r>
              <a:rPr lang="en-GB" sz="1200" b="0" i="0" kern="1200" dirty="0">
                <a:solidFill>
                  <a:schemeClr val="tx1"/>
                </a:solidFill>
                <a:effectLst/>
                <a:latin typeface="+mn-lt"/>
                <a:ea typeface="+mn-ea"/>
                <a:cs typeface="+mn-cs"/>
              </a:rPr>
              <a:t> With this provision, businesses must begin to consider the nature of data privacy at the onset of starting a project as well as throughout the data processing lifecycle. A company will need to design for privacy during any data control or processing phase.</a:t>
            </a:r>
          </a:p>
          <a:p>
            <a:pPr fontAlgn="base"/>
            <a:r>
              <a:rPr lang="en-GB" sz="1200" b="1" i="0" kern="1200" dirty="0">
                <a:solidFill>
                  <a:schemeClr val="tx1"/>
                </a:solidFill>
                <a:effectLst/>
                <a:latin typeface="+mn-lt"/>
                <a:ea typeface="+mn-ea"/>
                <a:cs typeface="+mn-cs"/>
              </a:rPr>
              <a:t>Vendor Management:</a:t>
            </a:r>
            <a:r>
              <a:rPr lang="en-GB" sz="1200" b="0" i="0" kern="1200" dirty="0">
                <a:solidFill>
                  <a:schemeClr val="tx1"/>
                </a:solidFill>
                <a:effectLst/>
                <a:latin typeface="+mn-lt"/>
                <a:ea typeface="+mn-ea"/>
                <a:cs typeface="+mn-cs"/>
              </a:rPr>
              <a:t> Vendors and third parties will face the regulatory scrutiny of GDPR as well. Any processor or controller of data must keep details records of any processing activities done with data.</a:t>
            </a:r>
          </a:p>
          <a:p>
            <a:endParaRPr lang="en-GB" dirty="0"/>
          </a:p>
          <a:p>
            <a:pPr fontAlgn="base"/>
            <a:r>
              <a:rPr lang="en-GB" sz="1200" b="0" i="0" kern="1200" dirty="0">
                <a:solidFill>
                  <a:schemeClr val="tx1"/>
                </a:solidFill>
                <a:effectLst/>
                <a:latin typeface="+mn-lt"/>
                <a:ea typeface="+mn-ea"/>
                <a:cs typeface="+mn-cs"/>
              </a:rPr>
              <a:t>Data management is how data controllers and processors will handle the processing activities. It’s important that the data is managed to GDPR compliance in the following areas.</a:t>
            </a:r>
          </a:p>
          <a:p>
            <a:pPr fontAlgn="base"/>
            <a:r>
              <a:rPr lang="en-GB" sz="1200" b="1" i="0" kern="1200" dirty="0">
                <a:solidFill>
                  <a:schemeClr val="tx1"/>
                </a:solidFill>
                <a:effectLst/>
                <a:latin typeface="+mn-lt"/>
                <a:ea typeface="+mn-ea"/>
                <a:cs typeface="+mn-cs"/>
              </a:rPr>
              <a:t>Data Erasure (the right to be forgotten):</a:t>
            </a:r>
            <a:r>
              <a:rPr lang="en-GB" sz="1200" b="0" i="0" kern="1200" dirty="0">
                <a:solidFill>
                  <a:schemeClr val="tx1"/>
                </a:solidFill>
                <a:effectLst/>
                <a:latin typeface="+mn-lt"/>
                <a:ea typeface="+mn-ea"/>
                <a:cs typeface="+mn-cs"/>
              </a:rPr>
              <a:t> Individuals can now request the deletion of personal data even if the data is public. In addition, individuals may also request that personal data not be processed in particular circumstances which can be found here.</a:t>
            </a:r>
          </a:p>
          <a:p>
            <a:pPr fontAlgn="base"/>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Data Processing:</a:t>
            </a:r>
            <a:r>
              <a:rPr lang="en-GB" sz="1200" b="0" i="0" kern="1200" dirty="0">
                <a:solidFill>
                  <a:schemeClr val="tx1"/>
                </a:solidFill>
                <a:effectLst/>
                <a:latin typeface="+mn-lt"/>
                <a:ea typeface="+mn-ea"/>
                <a:cs typeface="+mn-cs"/>
              </a:rPr>
              <a:t> Organisations must maintain internal records of all data processing activities under GDPR. The information recorded will need to include the name and details of your organisation, purposes of the data processing, description of categories of individuals and personal data, recipients of personal data, the details of data transfers, and data retention schedules. Organisations may want to consider automated cryptographic protection controls for transparent automatic email and attachment encryption.</a:t>
            </a:r>
          </a:p>
          <a:p>
            <a:pPr fontAlgn="base"/>
            <a:r>
              <a:rPr lang="en-GB" sz="1200" b="1" i="0" kern="1200" dirty="0">
                <a:solidFill>
                  <a:schemeClr val="tx1"/>
                </a:solidFill>
                <a:effectLst/>
                <a:latin typeface="+mn-lt"/>
                <a:ea typeface="+mn-ea"/>
                <a:cs typeface="+mn-cs"/>
              </a:rPr>
              <a:t>Data Transfers:</a:t>
            </a:r>
            <a:r>
              <a:rPr lang="en-GB" sz="1200" b="0" i="0" kern="1200" dirty="0">
                <a:solidFill>
                  <a:schemeClr val="tx1"/>
                </a:solidFill>
                <a:effectLst/>
                <a:latin typeface="+mn-lt"/>
                <a:ea typeface="+mn-ea"/>
                <a:cs typeface="+mn-cs"/>
              </a:rPr>
              <a:t> Under GDPR, businesses will be prohibited from transferring data from outside the EU to a third country that does not have adequate data protection laws. The European Commission approves countries with “satisfactory” data protection laws and maintains a list of “approved countries” here.</a:t>
            </a:r>
          </a:p>
          <a:p>
            <a:pPr fontAlgn="base"/>
            <a:r>
              <a:rPr lang="en-GB" sz="1200" b="1" i="0" kern="1200" dirty="0">
                <a:solidFill>
                  <a:schemeClr val="tx1"/>
                </a:solidFill>
                <a:effectLst/>
                <a:latin typeface="+mn-lt"/>
                <a:ea typeface="+mn-ea"/>
                <a:cs typeface="+mn-cs"/>
              </a:rPr>
              <a:t>Data Protection Officer (DPO):</a:t>
            </a:r>
            <a:r>
              <a:rPr lang="en-GB" sz="1200" b="0" i="0" kern="1200" dirty="0">
                <a:solidFill>
                  <a:schemeClr val="tx1"/>
                </a:solidFill>
                <a:effectLst/>
                <a:latin typeface="+mn-lt"/>
                <a:ea typeface="+mn-ea"/>
                <a:cs typeface="+mn-cs"/>
              </a:rPr>
              <a:t> Any data controller processing more than 5000 data subject records in a 12-month period are required to have a Data Protection Officer. A DPO will monitor your GPDR compliance and conduct data protection assessments as well as train staff on overall policies. A DPO can support one company or a group of companies or a group of public authorities under GPDR. Your DPO must have the necessary skill sets to advise the organisation and employees to comply with GPDR and other data protection laws. It’s worth noting, an organisation does not need to hire new personnel to fill the DPO, they simply need to have a qualified and authorised individual assigned to the role as DPO.</a:t>
            </a:r>
          </a:p>
          <a:p>
            <a:endParaRPr lang="en-GB" dirty="0"/>
          </a:p>
          <a:p>
            <a:pPr fontAlgn="base"/>
            <a:r>
              <a:rPr lang="en-GB" sz="1200" b="0" i="0" kern="1200" dirty="0">
                <a:solidFill>
                  <a:schemeClr val="tx1"/>
                </a:solidFill>
                <a:effectLst/>
                <a:latin typeface="+mn-lt"/>
                <a:ea typeface="+mn-ea"/>
                <a:cs typeface="+mn-cs"/>
              </a:rPr>
              <a:t>DATA TRANSPARENCY</a:t>
            </a:r>
          </a:p>
          <a:p>
            <a:pPr fontAlgn="base"/>
            <a:r>
              <a:rPr lang="en-GB" sz="1200" b="0" i="0" kern="1200" dirty="0">
                <a:solidFill>
                  <a:schemeClr val="tx1"/>
                </a:solidFill>
                <a:effectLst/>
                <a:latin typeface="+mn-lt"/>
                <a:ea typeface="+mn-ea"/>
                <a:cs typeface="+mn-cs"/>
              </a:rPr>
              <a:t> </a:t>
            </a:r>
          </a:p>
          <a:p>
            <a:pPr fontAlgn="base"/>
            <a:r>
              <a:rPr lang="en-GB" sz="1200" b="0" i="0" kern="1200" dirty="0">
                <a:solidFill>
                  <a:schemeClr val="tx1"/>
                </a:solidFill>
                <a:effectLst/>
                <a:latin typeface="+mn-lt"/>
                <a:ea typeface="+mn-ea"/>
                <a:cs typeface="+mn-cs"/>
              </a:rPr>
              <a:t>Data subjects will have additional rights under GDPR. Data controllers will need to be mindful of the following areas under GDPR.</a:t>
            </a:r>
          </a:p>
          <a:p>
            <a:pPr fontAlgn="base"/>
            <a:r>
              <a:rPr lang="en-GB" sz="1200" b="1" i="0" kern="1200" dirty="0">
                <a:solidFill>
                  <a:schemeClr val="tx1"/>
                </a:solidFill>
                <a:effectLst/>
                <a:latin typeface="+mn-lt"/>
                <a:ea typeface="+mn-ea"/>
                <a:cs typeface="+mn-cs"/>
              </a:rPr>
              <a:t>Consent:</a:t>
            </a:r>
            <a:r>
              <a:rPr lang="en-GB" sz="1200" b="0" i="0" kern="1200" dirty="0">
                <a:solidFill>
                  <a:schemeClr val="tx1"/>
                </a:solidFill>
                <a:effectLst/>
                <a:latin typeface="+mn-lt"/>
                <a:ea typeface="+mn-ea"/>
                <a:cs typeface="+mn-cs"/>
              </a:rPr>
              <a:t> Organisations that are processing personal data must be able to demonstrate that the person with whom the data relates to has given their consent to use that data. Individuals also have the right to withdraw their consent at any time, and the company must make it easy for an individual to withdraw their consent.</a:t>
            </a:r>
          </a:p>
          <a:p>
            <a:pPr fontAlgn="base"/>
            <a:r>
              <a:rPr lang="en-GB" sz="1200" b="1" i="0" kern="1200" dirty="0">
                <a:solidFill>
                  <a:schemeClr val="tx1"/>
                </a:solidFill>
                <a:effectLst/>
                <a:latin typeface="+mn-lt"/>
                <a:ea typeface="+mn-ea"/>
                <a:cs typeface="+mn-cs"/>
              </a:rPr>
              <a:t>Data Portability:</a:t>
            </a:r>
            <a:r>
              <a:rPr lang="en-GB" sz="1200" b="0" i="0" kern="1200" dirty="0">
                <a:solidFill>
                  <a:schemeClr val="tx1"/>
                </a:solidFill>
                <a:effectLst/>
                <a:latin typeface="+mn-lt"/>
                <a:ea typeface="+mn-ea"/>
                <a:cs typeface="+mn-cs"/>
              </a:rPr>
              <a:t> Under GDPR, data subjects in the EU can obtain a copy of the data from the service provider and request to take their data. Under GDPR, data subjects will be able to move, copy or transfer data easily from one service provider to another without hindrance to usability.</a:t>
            </a:r>
          </a:p>
          <a:p>
            <a:pPr fontAlgn="base"/>
            <a:r>
              <a:rPr lang="en-GB" sz="1200" b="1" i="0" kern="1200" dirty="0">
                <a:solidFill>
                  <a:schemeClr val="tx1"/>
                </a:solidFill>
                <a:effectLst/>
                <a:latin typeface="+mn-lt"/>
                <a:ea typeface="+mn-ea"/>
                <a:cs typeface="+mn-cs"/>
              </a:rPr>
              <a:t>Privacy Policies:</a:t>
            </a:r>
            <a:r>
              <a:rPr lang="en-GB" sz="1200" b="0" i="0" kern="1200" dirty="0">
                <a:solidFill>
                  <a:schemeClr val="tx1"/>
                </a:solidFill>
                <a:effectLst/>
                <a:latin typeface="+mn-lt"/>
                <a:ea typeface="+mn-ea"/>
                <a:cs typeface="+mn-cs"/>
              </a:rPr>
              <a:t> Companies must provide disclosures about data processing to data subjects, and the rights of customers must be easily interpretable and easily accessible.</a:t>
            </a:r>
          </a:p>
          <a:p>
            <a:pPr fontAlgn="base"/>
            <a:r>
              <a:rPr lang="en-GB" sz="1200" b="0" i="0" kern="1200" dirty="0">
                <a:solidFill>
                  <a:schemeClr val="tx1"/>
                </a:solidFill>
                <a:effectLst/>
                <a:latin typeface="+mn-lt"/>
                <a:ea typeface="+mn-ea"/>
                <a:cs typeface="+mn-cs"/>
              </a:rPr>
              <a:t>It is critical for organisations to prepare for the implementation of the EU GDPR with a thorough and planned procedure. GDPR impacts the technology, people, and processes required to address the readiness of data privacy. You will need to start planning for your customized approach to GDPR compliance as early as possible, ensuring consistency throughout your organisation.</a:t>
            </a:r>
          </a:p>
          <a:p>
            <a:endParaRPr lang="en-GB" dirty="0"/>
          </a:p>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38</a:t>
            </a:fld>
            <a:endParaRPr lang="en-GB" altLang="en-US"/>
          </a:p>
        </p:txBody>
      </p:sp>
    </p:spTree>
    <p:extLst>
      <p:ext uri="{BB962C8B-B14F-4D97-AF65-F5344CB8AC3E}">
        <p14:creationId xmlns:p14="http://schemas.microsoft.com/office/powerpoint/2010/main" val="766141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Patent</a:t>
            </a:r>
            <a:r>
              <a:rPr lang="en-GB" dirty="0"/>
              <a:t> - </a:t>
            </a:r>
            <a:r>
              <a:rPr lang="en-GB" b="0" i="0" dirty="0">
                <a:solidFill>
                  <a:srgbClr val="393939"/>
                </a:solidFill>
                <a:effectLst/>
                <a:latin typeface="Noto Sans Display"/>
              </a:rPr>
              <a:t>A patent is an exclusive right granted for an invention. Generally speaking, a patent provides the patent owner with the right to decide how - or whether - the invention can be used by others.</a:t>
            </a:r>
          </a:p>
          <a:p>
            <a:r>
              <a:rPr lang="en-GB" b="1" i="0" dirty="0">
                <a:solidFill>
                  <a:srgbClr val="393939"/>
                </a:solidFill>
                <a:effectLst/>
                <a:latin typeface="Noto Sans Display"/>
              </a:rPr>
              <a:t>Copyright</a:t>
            </a:r>
            <a:r>
              <a:rPr lang="en-GB" b="0" i="0" dirty="0">
                <a:solidFill>
                  <a:srgbClr val="393939"/>
                </a:solidFill>
                <a:effectLst/>
                <a:latin typeface="Noto Sans Display"/>
              </a:rPr>
              <a:t> - Copyright is a legal term used to describe the rights that creators have over their literary and artistic works. Works covered by copyright range from books, music, paintings, sculpture and films, to computer programs, databases, advertisements, maps and technical drawings.</a:t>
            </a:r>
          </a:p>
          <a:p>
            <a:r>
              <a:rPr lang="en-GB" b="1" i="0" dirty="0">
                <a:solidFill>
                  <a:srgbClr val="393939"/>
                </a:solidFill>
                <a:effectLst/>
                <a:latin typeface="Noto Sans Display"/>
              </a:rPr>
              <a:t>Trademark</a:t>
            </a:r>
            <a:r>
              <a:rPr lang="en-GB" b="0" i="0" dirty="0">
                <a:solidFill>
                  <a:srgbClr val="393939"/>
                </a:solidFill>
                <a:effectLst/>
                <a:latin typeface="Noto Sans Display"/>
              </a:rPr>
              <a:t> - A trademark is a sign capable of distinguishing the goods or services of one enterprise from those of other enterprises. Trademarks date back to ancient times when artisans used to put their signature or "mark" on their products.</a:t>
            </a:r>
          </a:p>
          <a:p>
            <a:r>
              <a:rPr lang="en-GB" b="1" i="0" dirty="0">
                <a:solidFill>
                  <a:srgbClr val="393939"/>
                </a:solidFill>
                <a:effectLst/>
                <a:latin typeface="Noto Sans Display"/>
              </a:rPr>
              <a:t>Industrial Design </a:t>
            </a:r>
            <a:r>
              <a:rPr lang="en-GB" b="0" i="0" dirty="0">
                <a:solidFill>
                  <a:srgbClr val="393939"/>
                </a:solidFill>
                <a:effectLst/>
                <a:latin typeface="Noto Sans Display"/>
              </a:rPr>
              <a:t>- An industrial design constitutes the ornamental or aesthetic aspect of an article. A design may consist of three-dimensional features, such as the shape or surface of an article, or of two-dimensional features, such as patterns, lines or </a:t>
            </a:r>
            <a:r>
              <a:rPr lang="en-GB" b="0" i="0" dirty="0" err="1">
                <a:solidFill>
                  <a:srgbClr val="393939"/>
                </a:solidFill>
                <a:effectLst/>
                <a:latin typeface="Noto Sans Display"/>
              </a:rPr>
              <a:t>color</a:t>
            </a:r>
            <a:r>
              <a:rPr lang="en-GB" b="0" i="0" dirty="0">
                <a:solidFill>
                  <a:srgbClr val="393939"/>
                </a:solidFill>
                <a:effectLst/>
                <a:latin typeface="Noto Sans Display"/>
              </a:rPr>
              <a:t>.</a:t>
            </a:r>
          </a:p>
          <a:p>
            <a:r>
              <a:rPr lang="en-GB" b="1" i="0" dirty="0">
                <a:solidFill>
                  <a:srgbClr val="393939"/>
                </a:solidFill>
                <a:effectLst/>
                <a:latin typeface="Noto Sans Display"/>
              </a:rPr>
              <a:t>Geographical Indications </a:t>
            </a:r>
            <a:r>
              <a:rPr lang="en-GB" b="0" i="0" dirty="0">
                <a:solidFill>
                  <a:srgbClr val="393939"/>
                </a:solidFill>
                <a:effectLst/>
                <a:latin typeface="Noto Sans Display"/>
              </a:rPr>
              <a:t>- Geographical indications and appellations of origin are signs used on goods that have a specific geographical origin and possess qualities, a reputation or characteristics that are essentially attributable to that place of origin. Most commonly, a geographical indication includes the name of the place of origin of the goods.</a:t>
            </a:r>
          </a:p>
          <a:p>
            <a:r>
              <a:rPr lang="en-GB" b="1" i="0" dirty="0">
                <a:solidFill>
                  <a:srgbClr val="393939"/>
                </a:solidFill>
                <a:effectLst/>
                <a:latin typeface="Noto Sans Display"/>
              </a:rPr>
              <a:t>Trade Secrets </a:t>
            </a:r>
            <a:r>
              <a:rPr lang="en-GB" b="0" i="0" dirty="0">
                <a:solidFill>
                  <a:srgbClr val="393939"/>
                </a:solidFill>
                <a:effectLst/>
                <a:latin typeface="Noto Sans Display"/>
              </a:rPr>
              <a:t>- Trade secrets are IP rights on confidential information which may be sold or licensed. The unauthorized acquisition, use or disclosure of such secret information in a manner contrary to honest commercial practices by others is regarded as an unfair practice and a violation of the trade secret protection.</a:t>
            </a:r>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50</a:t>
            </a:fld>
            <a:endParaRPr lang="en-GB" altLang="en-US"/>
          </a:p>
        </p:txBody>
      </p:sp>
    </p:spTree>
    <p:extLst>
      <p:ext uri="{BB962C8B-B14F-4D97-AF65-F5344CB8AC3E}">
        <p14:creationId xmlns:p14="http://schemas.microsoft.com/office/powerpoint/2010/main" val="10378740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12559" eaLnBrk="0" hangingPunct="0">
              <a:defRPr>
                <a:solidFill>
                  <a:schemeClr val="tx1"/>
                </a:solidFill>
                <a:latin typeface="Arial" pitchFamily="34" charset="0"/>
                <a:cs typeface="Arial" pitchFamily="34" charset="0"/>
              </a:defRPr>
            </a:lvl1pPr>
            <a:lvl2pPr marL="742742" indent="-285670" defTabSz="912559" eaLnBrk="0" hangingPunct="0">
              <a:defRPr>
                <a:solidFill>
                  <a:schemeClr val="tx1"/>
                </a:solidFill>
                <a:latin typeface="Arial" pitchFamily="34" charset="0"/>
                <a:cs typeface="Arial" pitchFamily="34" charset="0"/>
              </a:defRPr>
            </a:lvl2pPr>
            <a:lvl3pPr marL="1142682" indent="-228536" defTabSz="912559" eaLnBrk="0" hangingPunct="0">
              <a:defRPr>
                <a:solidFill>
                  <a:schemeClr val="tx1"/>
                </a:solidFill>
                <a:latin typeface="Arial" pitchFamily="34" charset="0"/>
                <a:cs typeface="Arial" pitchFamily="34" charset="0"/>
              </a:defRPr>
            </a:lvl3pPr>
            <a:lvl4pPr marL="1599754" indent="-228536" defTabSz="912559" eaLnBrk="0" hangingPunct="0">
              <a:defRPr>
                <a:solidFill>
                  <a:schemeClr val="tx1"/>
                </a:solidFill>
                <a:latin typeface="Arial" pitchFamily="34" charset="0"/>
                <a:cs typeface="Arial" pitchFamily="34" charset="0"/>
              </a:defRPr>
            </a:lvl4pPr>
            <a:lvl5pPr marL="2056827" indent="-228536" defTabSz="912559" eaLnBrk="0" hangingPunct="0">
              <a:defRPr>
                <a:solidFill>
                  <a:schemeClr val="tx1"/>
                </a:solidFill>
                <a:latin typeface="Arial" pitchFamily="34" charset="0"/>
                <a:cs typeface="Arial" pitchFamily="34" charset="0"/>
              </a:defRPr>
            </a:lvl5pPr>
            <a:lvl6pPr marL="2513898" indent="-228536" defTabSz="912559" eaLnBrk="0" fontAlgn="base" hangingPunct="0">
              <a:spcBef>
                <a:spcPct val="0"/>
              </a:spcBef>
              <a:spcAft>
                <a:spcPct val="0"/>
              </a:spcAft>
              <a:defRPr>
                <a:solidFill>
                  <a:schemeClr val="tx1"/>
                </a:solidFill>
                <a:latin typeface="Arial" pitchFamily="34" charset="0"/>
                <a:cs typeface="Arial" pitchFamily="34" charset="0"/>
              </a:defRPr>
            </a:lvl6pPr>
            <a:lvl7pPr marL="2970971" indent="-228536" defTabSz="912559" eaLnBrk="0" fontAlgn="base" hangingPunct="0">
              <a:spcBef>
                <a:spcPct val="0"/>
              </a:spcBef>
              <a:spcAft>
                <a:spcPct val="0"/>
              </a:spcAft>
              <a:defRPr>
                <a:solidFill>
                  <a:schemeClr val="tx1"/>
                </a:solidFill>
                <a:latin typeface="Arial" pitchFamily="34" charset="0"/>
                <a:cs typeface="Arial" pitchFamily="34" charset="0"/>
              </a:defRPr>
            </a:lvl7pPr>
            <a:lvl8pPr marL="3428044" indent="-228536" defTabSz="912559" eaLnBrk="0" fontAlgn="base" hangingPunct="0">
              <a:spcBef>
                <a:spcPct val="0"/>
              </a:spcBef>
              <a:spcAft>
                <a:spcPct val="0"/>
              </a:spcAft>
              <a:defRPr>
                <a:solidFill>
                  <a:schemeClr val="tx1"/>
                </a:solidFill>
                <a:latin typeface="Arial" pitchFamily="34" charset="0"/>
                <a:cs typeface="Arial" pitchFamily="34" charset="0"/>
              </a:defRPr>
            </a:lvl8pPr>
            <a:lvl9pPr marL="3885116" indent="-228536" defTabSz="912559"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fld id="{4FADE65D-016C-45EA-9EFB-378BA1761E07}" type="slidenum">
              <a:rPr lang="en-GB" altLang="en-US" smtClean="0"/>
              <a:pPr eaLnBrk="1" hangingPunct="1"/>
              <a:t>52</a:t>
            </a:fld>
            <a:endParaRPr lang="en-GB" altLang="en-US"/>
          </a:p>
        </p:txBody>
      </p:sp>
      <p:sp>
        <p:nvSpPr>
          <p:cNvPr id="9523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52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22/04/2024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22/04/2024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22/04/2024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22/04/2024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96A93AC-6CD2-4A99-81E4-09F5D797097C}" type="datetimeFigureOut">
              <a:rPr lang="en-GB" smtClean="0"/>
              <a:t>22/04/2024</a:t>
            </a:fld>
            <a:endParaRPr lang="en-GB"/>
          </a:p>
        </p:txBody>
      </p:sp>
      <p:sp>
        <p:nvSpPr>
          <p:cNvPr id="9" name="Slide Number Placeholder 8"/>
          <p:cNvSpPr>
            <a:spLocks noGrp="1"/>
          </p:cNvSpPr>
          <p:nvPr>
            <p:ph type="sldNum" sz="quarter" idx="12"/>
          </p:nvPr>
        </p:nvSpPr>
        <p:spPr/>
        <p:txBody>
          <a:bodyPr/>
          <a:lstStyle/>
          <a:p>
            <a:fld id="{4125D9D4-2B1F-4178-8F25-868940E2BF10}" type="slidenum">
              <a:rPr lang="en-GB" smtClean="0"/>
              <a:t>‹#›</a:t>
            </a:fld>
            <a:endParaRPr lang="en-GB"/>
          </a:p>
        </p:txBody>
      </p:sp>
    </p:spTree>
    <p:extLst>
      <p:ext uri="{BB962C8B-B14F-4D97-AF65-F5344CB8AC3E}">
        <p14:creationId xmlns:p14="http://schemas.microsoft.com/office/powerpoint/2010/main" val="3552391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 id="2147484265" r:id="rId6"/>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http://mrmcdanielsteacherpage.wikispaces.com/Table+of+Contents"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ideawakebutdreaming.wordpress.com/2015/03/09/a-set-of-eleven/" TargetMode="External"/><Relationship Id="rId5" Type="http://schemas.openxmlformats.org/officeDocument/2006/relationships/image" Target="../media/image12.jp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BMSK5013 </a:t>
            </a:r>
            <a:br>
              <a:rPr lang="en-GB" altLang="en-US" sz="1800" dirty="0"/>
            </a:br>
            <a:r>
              <a:rPr lang="en-GB" sz="1800" i="0" dirty="0">
                <a:effectLst/>
              </a:rPr>
              <a:t>Knowledge and Information Management Skills for the Workplace</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5</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B5314-3CA8-4209-9F4B-373A17107E8E}"/>
              </a:ext>
            </a:extLst>
          </p:cNvPr>
          <p:cNvSpPr>
            <a:spLocks noGrp="1"/>
          </p:cNvSpPr>
          <p:nvPr>
            <p:ph type="title"/>
          </p:nvPr>
        </p:nvSpPr>
        <p:spPr/>
        <p:txBody>
          <a:bodyPr/>
          <a:lstStyle/>
          <a:p>
            <a:r>
              <a:rPr lang="en-GB" dirty="0"/>
              <a:t>Workshop Content</a:t>
            </a:r>
          </a:p>
        </p:txBody>
      </p:sp>
      <p:sp>
        <p:nvSpPr>
          <p:cNvPr id="3" name="Content Placeholder 2">
            <a:extLst>
              <a:ext uri="{FF2B5EF4-FFF2-40B4-BE49-F238E27FC236}">
                <a16:creationId xmlns:a16="http://schemas.microsoft.com/office/drawing/2014/main" id="{3440C9B5-DBDF-4BFD-9E01-387F5D399555}"/>
              </a:ext>
            </a:extLst>
          </p:cNvPr>
          <p:cNvSpPr>
            <a:spLocks noGrp="1"/>
          </p:cNvSpPr>
          <p:nvPr>
            <p:ph idx="1"/>
          </p:nvPr>
        </p:nvSpPr>
        <p:spPr/>
        <p:txBody>
          <a:bodyPr/>
          <a:lstStyle/>
          <a:p>
            <a:r>
              <a:rPr lang="en-GB" sz="2400" dirty="0"/>
              <a:t>Assignment</a:t>
            </a:r>
          </a:p>
          <a:p>
            <a:endParaRPr lang="en-GB" sz="2400" dirty="0"/>
          </a:p>
          <a:p>
            <a:r>
              <a:rPr lang="en-GB" sz="2400" dirty="0"/>
              <a:t>Force Field Analysis</a:t>
            </a:r>
          </a:p>
        </p:txBody>
      </p:sp>
      <p:pic>
        <p:nvPicPr>
          <p:cNvPr id="10" name="Content Placeholder 4">
            <a:extLst>
              <a:ext uri="{FF2B5EF4-FFF2-40B4-BE49-F238E27FC236}">
                <a16:creationId xmlns:a16="http://schemas.microsoft.com/office/drawing/2014/main" id="{385DA7A4-897F-47EC-B0C3-60A17A98719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64288" y="0"/>
            <a:ext cx="1813560" cy="1566672"/>
          </a:xfrm>
          <a:prstGeom prst="rect">
            <a:avLst/>
          </a:prstGeom>
        </p:spPr>
      </p:pic>
    </p:spTree>
    <p:extLst>
      <p:ext uri="{BB962C8B-B14F-4D97-AF65-F5344CB8AC3E}">
        <p14:creationId xmlns:p14="http://schemas.microsoft.com/office/powerpoint/2010/main" val="4090575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6A8A2-901F-4A87-AF08-D343940C2738}"/>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E51E97AA-0402-438E-A5A9-40EC5D39DA22}"/>
              </a:ext>
            </a:extLst>
          </p:cNvPr>
          <p:cNvSpPr>
            <a:spLocks noGrp="1"/>
          </p:cNvSpPr>
          <p:nvPr>
            <p:ph idx="1"/>
          </p:nvPr>
        </p:nvSpPr>
        <p:spPr>
          <a:xfrm>
            <a:off x="628650" y="1027910"/>
            <a:ext cx="7886700" cy="4351338"/>
          </a:xfrm>
        </p:spPr>
        <p:txBody>
          <a:bodyPr>
            <a:normAutofit/>
          </a:bodyPr>
          <a:lstStyle/>
          <a:p>
            <a:r>
              <a:rPr lang="en-GB" sz="2400" dirty="0">
                <a:latin typeface="Arial" panose="020B0604020202020204" pitchFamily="34" charset="0"/>
                <a:cs typeface="Arial" panose="020B0604020202020204" pitchFamily="34" charset="0"/>
              </a:rPr>
              <a:t>Explain the relationship between data, information and knowledge. </a:t>
            </a:r>
          </a:p>
          <a:p>
            <a:endParaRPr lang="en-GB" sz="2400" dirty="0">
              <a:latin typeface="Arial" panose="020B0604020202020204" pitchFamily="34" charset="0"/>
              <a:cs typeface="Arial" panose="020B0604020202020204" pitchFamily="34" charset="0"/>
            </a:endParaRPr>
          </a:p>
          <a:p>
            <a:pPr marL="0" indent="0">
              <a:buNone/>
            </a:pPr>
            <a:r>
              <a:rPr lang="en-GB" sz="2400" i="1" dirty="0">
                <a:solidFill>
                  <a:srgbClr val="7030A0"/>
                </a:solidFill>
                <a:latin typeface="Arial" panose="020B0604020202020204" pitchFamily="34" charset="0"/>
                <a:cs typeface="Arial" panose="020B0604020202020204" pitchFamily="34" charset="0"/>
              </a:rPr>
              <a:t>Demonstrate your understanding of the uses of data, information, knowledge and wisdom.  Explain the relationship between them.  Think of your workplace to provide a context where you can explain data, information, knowledge and wisdom.  This should help you to provide examples in a meaningful context.</a:t>
            </a:r>
          </a:p>
          <a:p>
            <a:endParaRPr lang="en-GB" sz="2400" dirty="0"/>
          </a:p>
        </p:txBody>
      </p:sp>
    </p:spTree>
    <p:extLst>
      <p:ext uri="{BB962C8B-B14F-4D97-AF65-F5344CB8AC3E}">
        <p14:creationId xmlns:p14="http://schemas.microsoft.com/office/powerpoint/2010/main" val="2996296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328CE-2573-4B93-A38D-96055685C4EA}"/>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E283ED55-5EB9-4E53-85D7-D397F15463E1}"/>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Explain the relationship between individual knowledge and organisational knowledge.   </a:t>
            </a:r>
          </a:p>
          <a:p>
            <a:endParaRPr lang="en-GB" sz="2400" dirty="0"/>
          </a:p>
        </p:txBody>
      </p:sp>
    </p:spTree>
    <p:extLst>
      <p:ext uri="{BB962C8B-B14F-4D97-AF65-F5344CB8AC3E}">
        <p14:creationId xmlns:p14="http://schemas.microsoft.com/office/powerpoint/2010/main" val="1676544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78425-3B73-49F6-86C7-DE9A4E5DA663}"/>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8E5FE215-DBBC-42E1-B03F-B480AE99D26D}"/>
              </a:ext>
            </a:extLst>
          </p:cNvPr>
          <p:cNvSpPr>
            <a:spLocks noGrp="1"/>
          </p:cNvSpPr>
          <p:nvPr>
            <p:ph idx="1"/>
          </p:nvPr>
        </p:nvSpPr>
        <p:spPr>
          <a:xfrm>
            <a:off x="493971" y="918313"/>
            <a:ext cx="7886700" cy="4351338"/>
          </a:xfrm>
        </p:spPr>
        <p:txBody>
          <a:bodyPr>
            <a:noAutofit/>
          </a:bodyPr>
          <a:lstStyle/>
          <a:p>
            <a:r>
              <a:rPr lang="en-GB" sz="2400" i="1" dirty="0">
                <a:latin typeface="Arial" panose="020B0604020202020204" pitchFamily="34" charset="0"/>
                <a:cs typeface="Arial" panose="020B0604020202020204" pitchFamily="34" charset="0"/>
              </a:rPr>
              <a:t>Demonstrate your understanding of what is meant by individual knowledge and organisational knowledge and of the relationship between the two </a:t>
            </a:r>
          </a:p>
          <a:p>
            <a:pPr marL="0" lvl="0" indent="0">
              <a:buNone/>
            </a:pPr>
            <a:r>
              <a:rPr lang="en-GB" sz="2400" i="1" dirty="0">
                <a:latin typeface="Arial" panose="020B0604020202020204" pitchFamily="34" charset="0"/>
                <a:cs typeface="Arial" panose="020B0604020202020204" pitchFamily="34" charset="0"/>
              </a:rPr>
              <a:t> </a:t>
            </a:r>
          </a:p>
          <a:p>
            <a:pPr marL="0" lvl="0" indent="0">
              <a:buNone/>
            </a:pPr>
            <a:r>
              <a:rPr lang="en-GB" sz="2400" i="1" dirty="0">
                <a:solidFill>
                  <a:srgbClr val="0070C0"/>
                </a:solidFill>
                <a:latin typeface="Arial" panose="020B0604020202020204" pitchFamily="34" charset="0"/>
                <a:cs typeface="Arial" panose="020B0604020202020204" pitchFamily="34" charset="0"/>
              </a:rPr>
              <a:t>Explain how individual knowledge may be converted into organisational knowledge e.g. the different ways which organisations can effectively capture, save, share, and use knowledge at an organisational level e.g. by encouraging people to tell their stories, to record their stories, to ensure they are saved in a manner in which they are easily known and accessible to colleagues within your organisation and to encourage and support others in the organisation to use this knowledge.</a:t>
            </a:r>
          </a:p>
          <a:p>
            <a:endParaRPr lang="en-GB" sz="2400" dirty="0"/>
          </a:p>
        </p:txBody>
      </p:sp>
    </p:spTree>
    <p:extLst>
      <p:ext uri="{BB962C8B-B14F-4D97-AF65-F5344CB8AC3E}">
        <p14:creationId xmlns:p14="http://schemas.microsoft.com/office/powerpoint/2010/main" val="3334664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D16BD-6AF4-42B8-B3C6-60152CF3D560}"/>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275E1966-2A8F-4EE3-9D3F-D3CAA1A11C8B}"/>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Apply analysis and modelling techniques to identify knowledge assets.  </a:t>
            </a:r>
          </a:p>
          <a:p>
            <a:endParaRPr lang="en-GB" sz="2400" dirty="0"/>
          </a:p>
        </p:txBody>
      </p:sp>
    </p:spTree>
    <p:extLst>
      <p:ext uri="{BB962C8B-B14F-4D97-AF65-F5344CB8AC3E}">
        <p14:creationId xmlns:p14="http://schemas.microsoft.com/office/powerpoint/2010/main" val="2350481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79346-F5E7-3BB3-8461-DDAB109509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F08508-94F1-B27C-92CA-11AFFE62161F}"/>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9AB3E2B6-F1C8-45D7-934D-4DA6430F2C86}"/>
              </a:ext>
            </a:extLst>
          </p:cNvPr>
          <p:cNvSpPr>
            <a:spLocks noGrp="1"/>
          </p:cNvSpPr>
          <p:nvPr>
            <p:ph idx="1"/>
          </p:nvPr>
        </p:nvSpPr>
        <p:spPr>
          <a:xfrm>
            <a:off x="628650" y="1537771"/>
            <a:ext cx="7886700" cy="698119"/>
          </a:xfrm>
        </p:spPr>
        <p:txBody>
          <a:bodyPr/>
          <a:lstStyle/>
          <a:p>
            <a:r>
              <a:rPr lang="en-GB" sz="2400" dirty="0">
                <a:latin typeface="Arial" panose="020B0604020202020204" pitchFamily="34" charset="0"/>
                <a:cs typeface="Arial" panose="020B0604020202020204" pitchFamily="34" charset="0"/>
              </a:rPr>
              <a:t>What are knowledge assets? </a:t>
            </a:r>
          </a:p>
          <a:p>
            <a:pPr marL="0" indent="0">
              <a:buNone/>
            </a:pPr>
            <a:endParaRPr lang="en-GB" sz="2400" dirty="0">
              <a:latin typeface="Arial" panose="020B0604020202020204" pitchFamily="34" charset="0"/>
              <a:cs typeface="Arial" panose="020B0604020202020204" pitchFamily="34" charset="0"/>
            </a:endParaRPr>
          </a:p>
          <a:p>
            <a:endParaRPr lang="en-GB" sz="2400" dirty="0"/>
          </a:p>
        </p:txBody>
      </p:sp>
      <p:sp>
        <p:nvSpPr>
          <p:cNvPr id="4" name="TextBox 3">
            <a:extLst>
              <a:ext uri="{FF2B5EF4-FFF2-40B4-BE49-F238E27FC236}">
                <a16:creationId xmlns:a16="http://schemas.microsoft.com/office/drawing/2014/main" id="{CE6F4BDD-EA8B-A51E-C43C-399C258AFEA3}"/>
              </a:ext>
            </a:extLst>
          </p:cNvPr>
          <p:cNvSpPr txBox="1"/>
          <p:nvPr/>
        </p:nvSpPr>
        <p:spPr>
          <a:xfrm>
            <a:off x="2216505" y="2457907"/>
            <a:ext cx="3152851" cy="2862322"/>
          </a:xfrm>
          <a:prstGeom prst="rect">
            <a:avLst/>
          </a:prstGeom>
          <a:noFill/>
        </p:spPr>
        <p:txBody>
          <a:bodyPr wrap="square" rtlCol="0">
            <a:spAutoFit/>
          </a:bodyPr>
          <a:lstStyle/>
          <a:p>
            <a:r>
              <a:rPr lang="en-GB" sz="2400" dirty="0"/>
              <a:t>Think:</a:t>
            </a:r>
          </a:p>
          <a:p>
            <a:endParaRPr lang="en-GB" sz="2400" dirty="0"/>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Human</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Structural</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Market</a:t>
            </a:r>
          </a:p>
          <a:p>
            <a:endParaRPr lang="en-GB" sz="2400" dirty="0"/>
          </a:p>
        </p:txBody>
      </p:sp>
    </p:spTree>
    <p:extLst>
      <p:ext uri="{BB962C8B-B14F-4D97-AF65-F5344CB8AC3E}">
        <p14:creationId xmlns:p14="http://schemas.microsoft.com/office/powerpoint/2010/main" val="714844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B5309-36D5-4DC8-89F2-E070EA3B0D2A}"/>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84FB0067-F931-4F81-A5B0-36E2D13E1B05}"/>
              </a:ext>
            </a:extLst>
          </p:cNvPr>
          <p:cNvSpPr>
            <a:spLocks noGrp="1"/>
          </p:cNvSpPr>
          <p:nvPr>
            <p:ph idx="1"/>
          </p:nvPr>
        </p:nvSpPr>
        <p:spPr/>
        <p:txBody>
          <a:bodyPr>
            <a:normAutofit/>
          </a:bodyPr>
          <a:lstStyle/>
          <a:p>
            <a:pPr marL="0" indent="0">
              <a:buNone/>
            </a:pPr>
            <a:r>
              <a:rPr lang="en-GB" sz="2400" i="1" dirty="0">
                <a:solidFill>
                  <a:srgbClr val="00B050"/>
                </a:solidFill>
                <a:latin typeface="Arial" panose="020B0604020202020204" pitchFamily="34" charset="0"/>
                <a:cs typeface="Arial" panose="020B0604020202020204" pitchFamily="34" charset="0"/>
              </a:rPr>
              <a:t>In analysing problems and issues related to knowledge assets, you should be able to demonstrate your understanding of the use of SWOT and PEST - see page 16 on SWOT of KM Techniques (Models) analysis and modelling techniques in order to identify knowledge assets of an organisation.  </a:t>
            </a:r>
          </a:p>
          <a:p>
            <a:endParaRPr lang="en-GB" sz="2400" dirty="0"/>
          </a:p>
        </p:txBody>
      </p:sp>
    </p:spTree>
    <p:extLst>
      <p:ext uri="{BB962C8B-B14F-4D97-AF65-F5344CB8AC3E}">
        <p14:creationId xmlns:p14="http://schemas.microsoft.com/office/powerpoint/2010/main" val="2759455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6411F-C940-4D0A-83DA-7F690DCE6255}"/>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18E1A778-2954-43CA-A8DC-EA801976FBEB}"/>
              </a:ext>
            </a:extLst>
          </p:cNvPr>
          <p:cNvSpPr>
            <a:spLocks noGrp="1"/>
          </p:cNvSpPr>
          <p:nvPr>
            <p:ph idx="1"/>
          </p:nvPr>
        </p:nvSpPr>
        <p:spPr>
          <a:xfrm>
            <a:off x="628650" y="1371969"/>
            <a:ext cx="7886700" cy="4351338"/>
          </a:xfrm>
        </p:spPr>
        <p:txBody>
          <a:bodyPr/>
          <a:lstStyle/>
          <a:p>
            <a:pPr marL="0" indent="0">
              <a:buNone/>
            </a:pPr>
            <a:r>
              <a:rPr lang="en-GB" sz="2400" i="1" dirty="0">
                <a:solidFill>
                  <a:srgbClr val="FF0000"/>
                </a:solidFill>
                <a:latin typeface="Arial" panose="020B0604020202020204" pitchFamily="34" charset="0"/>
                <a:cs typeface="Arial" panose="020B0604020202020204" pitchFamily="34" charset="0"/>
              </a:rPr>
              <a:t>Seek to go further by also identifying the value-added by the knowledge assets within your own area of your organisation</a:t>
            </a:r>
          </a:p>
          <a:p>
            <a:pPr marL="0" indent="0">
              <a:buNone/>
            </a:pPr>
            <a:endParaRPr lang="en-GB" sz="2400" i="1" dirty="0">
              <a:solidFill>
                <a:srgbClr val="FF0000"/>
              </a:solidFill>
              <a:latin typeface="Arial" panose="020B0604020202020204" pitchFamily="34" charset="0"/>
              <a:cs typeface="Arial" panose="020B0604020202020204" pitchFamily="34" charset="0"/>
            </a:endParaRPr>
          </a:p>
          <a:p>
            <a:pPr marL="0" indent="0">
              <a:buNone/>
            </a:pPr>
            <a:r>
              <a:rPr lang="en-GB" sz="2400" i="1" dirty="0">
                <a:solidFill>
                  <a:schemeClr val="accent6">
                    <a:lumMod val="50000"/>
                  </a:schemeClr>
                </a:solidFill>
                <a:latin typeface="Arial" panose="020B0604020202020204" pitchFamily="34" charset="0"/>
                <a:cs typeface="Arial" panose="020B0604020202020204" pitchFamily="34" charset="0"/>
              </a:rPr>
              <a:t>Perform an organisational SWOT analysis in the context of clearly identifying your product(s) or service (s).  Apply the SWOT to your organisation in terms of KM.</a:t>
            </a:r>
          </a:p>
          <a:p>
            <a:endParaRPr lang="en-GB" sz="2400" dirty="0"/>
          </a:p>
        </p:txBody>
      </p:sp>
    </p:spTree>
    <p:extLst>
      <p:ext uri="{BB962C8B-B14F-4D97-AF65-F5344CB8AC3E}">
        <p14:creationId xmlns:p14="http://schemas.microsoft.com/office/powerpoint/2010/main" val="4288508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39A53-DD2A-41AC-9053-3EFF080CDA87}"/>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4DE42FFD-296E-4A04-B735-5DDA072621C9}"/>
              </a:ext>
            </a:extLst>
          </p:cNvPr>
          <p:cNvSpPr>
            <a:spLocks noGrp="1"/>
          </p:cNvSpPr>
          <p:nvPr>
            <p:ph idx="1"/>
          </p:nvPr>
        </p:nvSpPr>
        <p:spPr>
          <a:xfrm>
            <a:off x="678269" y="1690692"/>
            <a:ext cx="7886700" cy="4351338"/>
          </a:xfrm>
        </p:spPr>
        <p:txBody>
          <a:bodyPr/>
          <a:lstStyle/>
          <a:p>
            <a:r>
              <a:rPr lang="en-GB" sz="2400" dirty="0">
                <a:latin typeface="Arial" panose="020B0604020202020204" pitchFamily="34" charset="0"/>
                <a:cs typeface="Arial" panose="020B0604020202020204" pitchFamily="34" charset="0"/>
              </a:rPr>
              <a:t>Evaluate actual and potential knowledge assets</a:t>
            </a:r>
            <a:endParaRPr lang="en-GB" sz="2400" dirty="0"/>
          </a:p>
        </p:txBody>
      </p:sp>
    </p:spTree>
    <p:extLst>
      <p:ext uri="{BB962C8B-B14F-4D97-AF65-F5344CB8AC3E}">
        <p14:creationId xmlns:p14="http://schemas.microsoft.com/office/powerpoint/2010/main" val="3002292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A0805-047C-40CF-854D-FC664DCB791F}"/>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4FD41811-96A4-46C6-BDBC-24603CE5895B}"/>
              </a:ext>
            </a:extLst>
          </p:cNvPr>
          <p:cNvSpPr>
            <a:spLocks noGrp="1"/>
          </p:cNvSpPr>
          <p:nvPr>
            <p:ph idx="1"/>
          </p:nvPr>
        </p:nvSpPr>
        <p:spPr>
          <a:xfrm>
            <a:off x="628650" y="1027910"/>
            <a:ext cx="7886700" cy="4351338"/>
          </a:xfrm>
        </p:spPr>
        <p:txBody>
          <a:bodyPr>
            <a:normAutofit/>
          </a:bodyPr>
          <a:lstStyle/>
          <a:p>
            <a:pPr marL="0" indent="0">
              <a:buNone/>
            </a:pPr>
            <a:r>
              <a:rPr lang="en-GB" sz="2400" i="1" dirty="0">
                <a:solidFill>
                  <a:srgbClr val="7030A0"/>
                </a:solidFill>
                <a:latin typeface="Arial" panose="020B0604020202020204" pitchFamily="34" charset="0"/>
                <a:cs typeface="Arial" panose="020B0604020202020204" pitchFamily="34" charset="0"/>
              </a:rPr>
              <a:t>In the previous section you should have identified your actual and potential knowledge assets within your area of your organisation.  You should now seek to evaluate these actual and potential knowledge assets.  </a:t>
            </a:r>
          </a:p>
          <a:p>
            <a:pPr marL="0" indent="0">
              <a:buNone/>
            </a:pPr>
            <a:endParaRPr lang="en-GB" sz="2400" i="1" dirty="0">
              <a:solidFill>
                <a:srgbClr val="7030A0"/>
              </a:solidFill>
              <a:latin typeface="Arial" panose="020B0604020202020204" pitchFamily="34" charset="0"/>
              <a:cs typeface="Arial" panose="020B0604020202020204" pitchFamily="34" charset="0"/>
            </a:endParaRPr>
          </a:p>
          <a:p>
            <a:pPr marL="0" indent="0">
              <a:buNone/>
            </a:pPr>
            <a:r>
              <a:rPr lang="en-GB" sz="2400" i="1" dirty="0">
                <a:solidFill>
                  <a:srgbClr val="0070C0"/>
                </a:solidFill>
                <a:latin typeface="Arial" panose="020B0604020202020204" pitchFamily="34" charset="0"/>
                <a:cs typeface="Arial" panose="020B0604020202020204" pitchFamily="34" charset="0"/>
              </a:rPr>
              <a:t>In order to conduct an evaluation you should create a means to measure/evaluate them, which might be through the use of a table of what you believe are relevant criteria.  </a:t>
            </a:r>
          </a:p>
          <a:p>
            <a:pPr marL="0" indent="0">
              <a:buNone/>
            </a:pPr>
            <a:endParaRPr lang="en-GB" sz="2400" i="1" dirty="0">
              <a:solidFill>
                <a:srgbClr val="0070C0"/>
              </a:solidFill>
              <a:latin typeface="Arial" panose="020B0604020202020204" pitchFamily="34" charset="0"/>
              <a:cs typeface="Arial" panose="020B0604020202020204" pitchFamily="34" charset="0"/>
            </a:endParaRPr>
          </a:p>
          <a:p>
            <a:pPr marL="0" indent="0">
              <a:buNone/>
            </a:pPr>
            <a:r>
              <a:rPr lang="en-GB" sz="2400" i="1" dirty="0">
                <a:solidFill>
                  <a:srgbClr val="00B050"/>
                </a:solidFill>
                <a:latin typeface="Arial" panose="020B0604020202020204" pitchFamily="34" charset="0"/>
                <a:cs typeface="Arial" panose="020B0604020202020204" pitchFamily="34" charset="0"/>
              </a:rPr>
              <a:t>Think of criteria which will allow you to show their actual and/or potential value to the organisation</a:t>
            </a:r>
            <a:r>
              <a:rPr lang="en-GB" sz="2400" i="1" dirty="0">
                <a:latin typeface="Arial" panose="020B0604020202020204" pitchFamily="34" charset="0"/>
                <a:cs typeface="Arial" panose="020B0604020202020204" pitchFamily="34" charset="0"/>
              </a:rPr>
              <a:t>.</a:t>
            </a:r>
          </a:p>
          <a:p>
            <a:endParaRPr lang="en-GB" sz="2400" dirty="0"/>
          </a:p>
        </p:txBody>
      </p:sp>
    </p:spTree>
    <p:extLst>
      <p:ext uri="{BB962C8B-B14F-4D97-AF65-F5344CB8AC3E}">
        <p14:creationId xmlns:p14="http://schemas.microsoft.com/office/powerpoint/2010/main" val="359584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59BB-97D7-4E55-95FF-4A797764FB36}"/>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6F13C4C1-E3E9-4251-BAF6-62BAE543F17F}"/>
              </a:ext>
            </a:extLst>
          </p:cNvPr>
          <p:cNvSpPr>
            <a:spLocks noGrp="1"/>
          </p:cNvSpPr>
          <p:nvPr>
            <p:ph idx="1"/>
          </p:nvPr>
        </p:nvSpPr>
        <p:spPr>
          <a:xfrm>
            <a:off x="713710" y="1499560"/>
            <a:ext cx="7886700" cy="4351338"/>
          </a:xfrm>
        </p:spPr>
        <p:txBody>
          <a:bodyPr/>
          <a:lstStyle/>
          <a:p>
            <a:r>
              <a:rPr lang="en-GB" sz="2400" dirty="0">
                <a:latin typeface="Arial" panose="020B0604020202020204" pitchFamily="34" charset="0"/>
                <a:cs typeface="Arial" panose="020B0604020202020204" pitchFamily="34" charset="0"/>
              </a:rPr>
              <a:t>Explain what is required to create, store, apply and integrate knowledge </a:t>
            </a:r>
          </a:p>
          <a:p>
            <a:endParaRPr lang="en-GB" sz="2400" dirty="0"/>
          </a:p>
        </p:txBody>
      </p:sp>
    </p:spTree>
    <p:extLst>
      <p:ext uri="{BB962C8B-B14F-4D97-AF65-F5344CB8AC3E}">
        <p14:creationId xmlns:p14="http://schemas.microsoft.com/office/powerpoint/2010/main" val="4055267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C3D01-9D4F-4531-B56A-7095D1FCD523}"/>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417006EC-5F50-40A0-BDD8-FED9FDD1504D}"/>
              </a:ext>
            </a:extLst>
          </p:cNvPr>
          <p:cNvSpPr>
            <a:spLocks noGrp="1"/>
          </p:cNvSpPr>
          <p:nvPr>
            <p:ph idx="1"/>
          </p:nvPr>
        </p:nvSpPr>
        <p:spPr/>
        <p:txBody>
          <a:bodyPr>
            <a:normAutofit/>
          </a:bodyPr>
          <a:lstStyle/>
          <a:p>
            <a:pPr marL="0" indent="0">
              <a:buNone/>
            </a:pPr>
            <a:r>
              <a:rPr lang="en-GB" sz="2400" i="1" dirty="0">
                <a:solidFill>
                  <a:srgbClr val="00B050"/>
                </a:solidFill>
                <a:latin typeface="Arial" panose="020B0604020202020204" pitchFamily="34" charset="0"/>
                <a:cs typeface="Arial" panose="020B0604020202020204" pitchFamily="34" charset="0"/>
              </a:rPr>
              <a:t>You should explain how your workplace captures, stores, applies and integrates knowledge (information flow).</a:t>
            </a:r>
          </a:p>
          <a:p>
            <a:pPr marL="0" indent="0">
              <a:buNone/>
            </a:pPr>
            <a:r>
              <a:rPr lang="en-GB" sz="2400" i="1" dirty="0">
                <a:solidFill>
                  <a:srgbClr val="00B050"/>
                </a:solidFill>
                <a:latin typeface="Arial" panose="020B0604020202020204" pitchFamily="34" charset="0"/>
                <a:cs typeface="Arial" panose="020B0604020202020204" pitchFamily="34" charset="0"/>
              </a:rPr>
              <a:t>  </a:t>
            </a:r>
          </a:p>
          <a:p>
            <a:pPr marL="0" indent="0">
              <a:buNone/>
            </a:pPr>
            <a:r>
              <a:rPr lang="en-GB" sz="2400" i="1" dirty="0">
                <a:solidFill>
                  <a:srgbClr val="0070C0"/>
                </a:solidFill>
                <a:latin typeface="Arial" panose="020B0604020202020204" pitchFamily="34" charset="0"/>
                <a:cs typeface="Arial" panose="020B0604020202020204" pitchFamily="34" charset="0"/>
              </a:rPr>
              <a:t>You should comment on the validity and value of the information contributing to the knowledge.  </a:t>
            </a:r>
          </a:p>
          <a:p>
            <a:pPr marL="0" indent="0">
              <a:buNone/>
            </a:pPr>
            <a:endParaRPr lang="en-GB" sz="2400" i="1" dirty="0">
              <a:solidFill>
                <a:srgbClr val="0070C0"/>
              </a:solidFill>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You could quote e.g. Davenport with </a:t>
            </a:r>
            <a:r>
              <a:rPr lang="en-GB" sz="2400" i="1" dirty="0" err="1">
                <a:latin typeface="Arial" panose="020B0604020202020204" pitchFamily="34" charset="0"/>
                <a:cs typeface="Arial" panose="020B0604020202020204" pitchFamily="34" charset="0"/>
              </a:rPr>
              <a:t>Prusak</a:t>
            </a:r>
            <a:r>
              <a:rPr lang="en-GB" sz="2400" i="1" dirty="0">
                <a:latin typeface="Arial" panose="020B0604020202020204" pitchFamily="34" charset="0"/>
                <a:cs typeface="Arial" panose="020B0604020202020204" pitchFamily="34" charset="0"/>
              </a:rPr>
              <a:t> (1997) re continuous information capture.  </a:t>
            </a:r>
          </a:p>
          <a:p>
            <a:endParaRPr lang="en-GB" sz="2400" dirty="0"/>
          </a:p>
        </p:txBody>
      </p:sp>
    </p:spTree>
    <p:extLst>
      <p:ext uri="{BB962C8B-B14F-4D97-AF65-F5344CB8AC3E}">
        <p14:creationId xmlns:p14="http://schemas.microsoft.com/office/powerpoint/2010/main" val="10667717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47B91-9B25-4CCD-9351-ABE2C31CC552}"/>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BF6F6FD7-1275-4896-B0EA-1202F494F574}"/>
              </a:ext>
            </a:extLst>
          </p:cNvPr>
          <p:cNvSpPr>
            <a:spLocks noGrp="1"/>
          </p:cNvSpPr>
          <p:nvPr>
            <p:ph idx="1"/>
          </p:nvPr>
        </p:nvSpPr>
        <p:spPr>
          <a:xfrm>
            <a:off x="107504" y="1600201"/>
            <a:ext cx="8928992" cy="3917032"/>
          </a:xfrm>
        </p:spPr>
        <p:txBody>
          <a:bodyPr>
            <a:normAutofit/>
          </a:bodyPr>
          <a:lstStyle/>
          <a:p>
            <a:pPr marL="0" indent="0">
              <a:buNone/>
            </a:pPr>
            <a:r>
              <a:rPr lang="en-GB" sz="2800" i="1" dirty="0">
                <a:solidFill>
                  <a:srgbClr val="0070C0"/>
                </a:solidFill>
                <a:latin typeface="Arial" panose="020B0604020202020204" pitchFamily="34" charset="0"/>
                <a:cs typeface="Arial" panose="020B0604020202020204" pitchFamily="34" charset="0"/>
              </a:rPr>
              <a:t>Think about what kinds of information/knowledge your organisation/workplace needs to capture, store, apply/share and integrate.  </a:t>
            </a:r>
          </a:p>
          <a:p>
            <a:pPr marL="0" indent="0">
              <a:buNone/>
            </a:pPr>
            <a:r>
              <a:rPr lang="en-GB" sz="2800" i="1" dirty="0">
                <a:solidFill>
                  <a:srgbClr val="002060"/>
                </a:solidFill>
                <a:latin typeface="Arial" panose="020B0604020202020204" pitchFamily="34" charset="0"/>
                <a:cs typeface="Arial" panose="020B0604020202020204" pitchFamily="34" charset="0"/>
              </a:rPr>
              <a:t>Think about how it is captured, stored, shared and integrated into the organisation.  </a:t>
            </a:r>
          </a:p>
          <a:p>
            <a:pPr marL="0" indent="0">
              <a:buNone/>
            </a:pPr>
            <a:r>
              <a:rPr lang="en-GB" sz="2800" i="1" dirty="0">
                <a:solidFill>
                  <a:srgbClr val="7030A0"/>
                </a:solidFill>
                <a:latin typeface="Arial" panose="020B0604020202020204" pitchFamily="34" charset="0"/>
                <a:cs typeface="Arial" panose="020B0604020202020204" pitchFamily="34" charset="0"/>
              </a:rPr>
              <a:t>Explain the reasons for what is done.</a:t>
            </a:r>
          </a:p>
          <a:p>
            <a:pPr marL="0" indent="0">
              <a:buNone/>
            </a:pPr>
            <a:r>
              <a:rPr lang="en-GB" sz="2800" i="1" dirty="0">
                <a:solidFill>
                  <a:srgbClr val="7030A0"/>
                </a:solidFill>
                <a:latin typeface="Arial" panose="020B0604020202020204" pitchFamily="34" charset="0"/>
                <a:cs typeface="Arial" panose="020B0604020202020204" pitchFamily="34" charset="0"/>
              </a:rPr>
              <a:t>Also, briefly consider Data Protection issues</a:t>
            </a:r>
          </a:p>
          <a:p>
            <a:endParaRPr lang="en-GB" sz="2800" dirty="0"/>
          </a:p>
        </p:txBody>
      </p:sp>
    </p:spTree>
    <p:extLst>
      <p:ext uri="{BB962C8B-B14F-4D97-AF65-F5344CB8AC3E}">
        <p14:creationId xmlns:p14="http://schemas.microsoft.com/office/powerpoint/2010/main" val="43965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57031-FE09-49C5-8464-E35AF7DE5495}"/>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9EAA5B69-EE8D-408D-94E0-02AA1652E764}"/>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Consider the importance of Intellectual Property rights </a:t>
            </a:r>
          </a:p>
          <a:p>
            <a:pPr marL="0" indent="0">
              <a:buNone/>
            </a:pPr>
            <a:endParaRPr lang="en-GB" sz="2400" dirty="0">
              <a:latin typeface="Arial" panose="020B0604020202020204" pitchFamily="34" charset="0"/>
              <a:cs typeface="Arial" panose="020B0604020202020204" pitchFamily="34" charset="0"/>
            </a:endParaRPr>
          </a:p>
          <a:p>
            <a:pPr marL="0" lvl="0" indent="0">
              <a:buNone/>
            </a:pPr>
            <a:r>
              <a:rPr lang="en-GB" sz="2400" i="1" dirty="0">
                <a:solidFill>
                  <a:srgbClr val="0070C0"/>
                </a:solidFill>
                <a:latin typeface="Arial" panose="020B0604020202020204" pitchFamily="34" charset="0"/>
                <a:cs typeface="Arial" panose="020B0604020202020204" pitchFamily="34" charset="0"/>
              </a:rPr>
              <a:t>You should consider the impact of IP rights on your organisation.  Look to provide some evidence for your analysis.  </a:t>
            </a:r>
          </a:p>
          <a:p>
            <a:pPr marL="0" lvl="0" indent="0">
              <a:buNone/>
            </a:pPr>
            <a:r>
              <a:rPr lang="en-GB" sz="2400" i="1" dirty="0">
                <a:solidFill>
                  <a:srgbClr val="0070C0"/>
                </a:solidFill>
                <a:latin typeface="Arial" panose="020B0604020202020204" pitchFamily="34" charset="0"/>
                <a:cs typeface="Arial" panose="020B0604020202020204" pitchFamily="34" charset="0"/>
              </a:rPr>
              <a:t>See the ‘IP Rights doc’ and research other sources.</a:t>
            </a:r>
          </a:p>
          <a:p>
            <a:endParaRPr lang="en-GB" sz="2400" dirty="0"/>
          </a:p>
        </p:txBody>
      </p:sp>
    </p:spTree>
    <p:extLst>
      <p:ext uri="{BB962C8B-B14F-4D97-AF65-F5344CB8AC3E}">
        <p14:creationId xmlns:p14="http://schemas.microsoft.com/office/powerpoint/2010/main" val="71185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F64D4-E5BF-4779-A739-A7A659E60DEA}"/>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6ED7AC16-D7C9-4BEF-9FB4-5CA6D8212992}"/>
              </a:ext>
            </a:extLst>
          </p:cNvPr>
          <p:cNvSpPr>
            <a:spLocks noGrp="1"/>
          </p:cNvSpPr>
          <p:nvPr>
            <p:ph idx="1"/>
          </p:nvPr>
        </p:nvSpPr>
        <p:spPr>
          <a:xfrm>
            <a:off x="628650" y="1520825"/>
            <a:ext cx="7886700" cy="4351338"/>
          </a:xfrm>
        </p:spPr>
        <p:txBody>
          <a:bodyPr>
            <a:normAutofit/>
          </a:bodyPr>
          <a:lstStyle/>
          <a:p>
            <a:r>
              <a:rPr lang="en-GB" sz="2400" dirty="0">
                <a:latin typeface="Arial" panose="020B0604020202020204" pitchFamily="34" charset="0"/>
                <a:cs typeface="Arial" panose="020B0604020202020204" pitchFamily="34" charset="0"/>
              </a:rPr>
              <a:t>Explain the contribution knowledge assets have on an organisation </a:t>
            </a:r>
          </a:p>
          <a:p>
            <a:pPr marL="0" indent="0">
              <a:buNone/>
            </a:pPr>
            <a:endParaRPr lang="en-GB" sz="2400" dirty="0">
              <a:latin typeface="Arial" panose="020B0604020202020204" pitchFamily="34" charset="0"/>
              <a:cs typeface="Arial" panose="020B0604020202020204" pitchFamily="34" charset="0"/>
            </a:endParaRPr>
          </a:p>
          <a:p>
            <a:pPr marL="0" lvl="0" indent="0">
              <a:buNone/>
            </a:pPr>
            <a:r>
              <a:rPr lang="en-GB" sz="2400" i="1" dirty="0">
                <a:solidFill>
                  <a:srgbClr val="0070C0"/>
                </a:solidFill>
                <a:latin typeface="Arial" panose="020B0604020202020204" pitchFamily="34" charset="0"/>
                <a:cs typeface="Arial" panose="020B0604020202020204" pitchFamily="34" charset="0"/>
              </a:rPr>
              <a:t>You should provide an account of how a range of significant knowledge assets work or how they are used.  </a:t>
            </a:r>
          </a:p>
          <a:p>
            <a:pPr marL="0" lvl="0" indent="0">
              <a:buNone/>
            </a:pPr>
            <a:r>
              <a:rPr lang="en-GB" sz="2400" i="1" dirty="0">
                <a:solidFill>
                  <a:srgbClr val="7030A0"/>
                </a:solidFill>
                <a:latin typeface="Arial" panose="020B0604020202020204" pitchFamily="34" charset="0"/>
                <a:cs typeface="Arial" panose="020B0604020202020204" pitchFamily="34" charset="0"/>
              </a:rPr>
              <a:t>Ideally providing a wide evidence base that explains their contribution to the organisation.</a:t>
            </a:r>
          </a:p>
          <a:p>
            <a:endParaRPr lang="en-GB" sz="2400" dirty="0"/>
          </a:p>
        </p:txBody>
      </p:sp>
    </p:spTree>
    <p:extLst>
      <p:ext uri="{BB962C8B-B14F-4D97-AF65-F5344CB8AC3E}">
        <p14:creationId xmlns:p14="http://schemas.microsoft.com/office/powerpoint/2010/main" val="2790965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A17DF-09F9-4AF9-8A55-13D340C10373}"/>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855594F4-2DE4-4B41-B8AC-DD6048097657}"/>
              </a:ext>
            </a:extLst>
          </p:cNvPr>
          <p:cNvSpPr>
            <a:spLocks noGrp="1"/>
          </p:cNvSpPr>
          <p:nvPr>
            <p:ph idx="1"/>
          </p:nvPr>
        </p:nvSpPr>
        <p:spPr>
          <a:xfrm>
            <a:off x="628650" y="1315263"/>
            <a:ext cx="7886700" cy="4351338"/>
          </a:xfrm>
        </p:spPr>
        <p:txBody>
          <a:bodyPr>
            <a:normAutofit/>
          </a:bodyPr>
          <a:lstStyle/>
          <a:p>
            <a:r>
              <a:rPr lang="en-GB" sz="2400" dirty="0">
                <a:latin typeface="Arial" panose="020B0604020202020204" pitchFamily="34" charset="0"/>
                <a:cs typeface="Arial" panose="020B0604020202020204" pitchFamily="34" charset="0"/>
              </a:rPr>
              <a:t>Evaluate the knowledge requirements for the organisation</a:t>
            </a:r>
          </a:p>
          <a:p>
            <a:endParaRPr lang="en-GB" sz="2400" dirty="0">
              <a:latin typeface="Arial" panose="020B0604020202020204" pitchFamily="34" charset="0"/>
              <a:cs typeface="Arial" panose="020B0604020202020204" pitchFamily="34" charset="0"/>
            </a:endParaRPr>
          </a:p>
          <a:p>
            <a:pPr marL="0" lvl="0" indent="0">
              <a:buNone/>
            </a:pPr>
            <a:r>
              <a:rPr lang="en-GB" sz="2400" i="1" dirty="0">
                <a:solidFill>
                  <a:srgbClr val="0070C0"/>
                </a:solidFill>
                <a:latin typeface="Arial" panose="020B0604020202020204" pitchFamily="34" charset="0"/>
                <a:cs typeface="Arial" panose="020B0604020202020204" pitchFamily="34" charset="0"/>
              </a:rPr>
              <a:t>See the doc ‘Knowledge Management Techniques (Models): Teaching &amp; Dissemination Concepts by Ann Mackintosh, John Kingston, Ian </a:t>
            </a:r>
            <a:r>
              <a:rPr lang="en-GB" sz="2400" i="1" dirty="0" err="1">
                <a:solidFill>
                  <a:srgbClr val="0070C0"/>
                </a:solidFill>
                <a:latin typeface="Arial" panose="020B0604020202020204" pitchFamily="34" charset="0"/>
                <a:cs typeface="Arial" panose="020B0604020202020204" pitchFamily="34" charset="0"/>
              </a:rPr>
              <a:t>Filby</a:t>
            </a:r>
            <a:r>
              <a:rPr lang="en-GB" sz="2400" i="1" dirty="0">
                <a:solidFill>
                  <a:srgbClr val="0070C0"/>
                </a:solidFill>
                <a:latin typeface="Arial" panose="020B0604020202020204" pitchFamily="34" charset="0"/>
                <a:cs typeface="Arial" panose="020B0604020202020204" pitchFamily="34" charset="0"/>
              </a:rPr>
              <a:t>.’  </a:t>
            </a:r>
          </a:p>
          <a:p>
            <a:pPr marL="0" lvl="0" indent="0">
              <a:buNone/>
            </a:pPr>
            <a:endParaRPr lang="en-GB" sz="2400" i="1" dirty="0">
              <a:latin typeface="Arial" panose="020B0604020202020204" pitchFamily="34" charset="0"/>
              <a:cs typeface="Arial" panose="020B0604020202020204" pitchFamily="34" charset="0"/>
            </a:endParaRPr>
          </a:p>
          <a:p>
            <a:pPr marL="0" lvl="0" indent="0">
              <a:buNone/>
            </a:pPr>
            <a:r>
              <a:rPr lang="en-GB" sz="2400" i="1" dirty="0">
                <a:solidFill>
                  <a:srgbClr val="002060"/>
                </a:solidFill>
                <a:latin typeface="Arial" panose="020B0604020202020204" pitchFamily="34" charset="0"/>
                <a:cs typeface="Arial" panose="020B0604020202020204" pitchFamily="34" charset="0"/>
              </a:rPr>
              <a:t>You will need to provide an evaluation of the knowledge requirements of your organisation showing the value of the knowledge requirements to your organisation.</a:t>
            </a:r>
          </a:p>
          <a:p>
            <a:endParaRPr lang="en-GB" sz="2400" dirty="0"/>
          </a:p>
        </p:txBody>
      </p:sp>
    </p:spTree>
    <p:extLst>
      <p:ext uri="{BB962C8B-B14F-4D97-AF65-F5344CB8AC3E}">
        <p14:creationId xmlns:p14="http://schemas.microsoft.com/office/powerpoint/2010/main" val="712058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D3891-640B-446D-9404-1D00B9113FA9}"/>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AE4B5EE5-3D36-44C9-9A77-02D1FCF86F13}"/>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Evaluate the organisation’s framework for enabling knowledge sharing</a:t>
            </a:r>
            <a:endParaRPr lang="en-GB" sz="2400" dirty="0"/>
          </a:p>
        </p:txBody>
      </p:sp>
    </p:spTree>
    <p:extLst>
      <p:ext uri="{BB962C8B-B14F-4D97-AF65-F5344CB8AC3E}">
        <p14:creationId xmlns:p14="http://schemas.microsoft.com/office/powerpoint/2010/main" val="2141710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D560B-65D9-4DDA-8D72-CB16BA202B53}"/>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9B63F091-F54D-4D6F-A8C7-8B175A6EF24A}"/>
              </a:ext>
            </a:extLst>
          </p:cNvPr>
          <p:cNvSpPr>
            <a:spLocks noGrp="1"/>
          </p:cNvSpPr>
          <p:nvPr>
            <p:ph idx="1"/>
          </p:nvPr>
        </p:nvSpPr>
        <p:spPr>
          <a:xfrm>
            <a:off x="628650" y="1187672"/>
            <a:ext cx="7886700" cy="4351338"/>
          </a:xfrm>
        </p:spPr>
        <p:txBody>
          <a:bodyPr>
            <a:normAutofit/>
          </a:bodyPr>
          <a:lstStyle/>
          <a:p>
            <a:pPr marL="0" indent="0">
              <a:buNone/>
            </a:pPr>
            <a:r>
              <a:rPr lang="en-GB" sz="2400" i="1" dirty="0">
                <a:solidFill>
                  <a:srgbClr val="002060"/>
                </a:solidFill>
              </a:rPr>
              <a:t>You should provide an evaluation of your organisation’s current approach (framework) for enabling knowledge sharing.  </a:t>
            </a:r>
          </a:p>
          <a:p>
            <a:pPr marL="0" indent="0">
              <a:buNone/>
            </a:pPr>
            <a:r>
              <a:rPr lang="en-GB" sz="2400" i="1" dirty="0">
                <a:solidFill>
                  <a:srgbClr val="0070C0"/>
                </a:solidFill>
              </a:rPr>
              <a:t>You should seek to make use of a wide and objective evidence base.  Look to offer a way forward (solution) or conclusion and/or recommendations.  </a:t>
            </a:r>
          </a:p>
          <a:p>
            <a:pPr marL="0" indent="0">
              <a:buNone/>
            </a:pPr>
            <a:r>
              <a:rPr lang="en-GB" sz="2400" i="1" dirty="0">
                <a:solidFill>
                  <a:srgbClr val="FF0000"/>
                </a:solidFill>
              </a:rPr>
              <a:t>For example this might include: that good KS behaviours are rewarded and recognised, that good KS practice is embedded within your organisation, that there is a demonstrable and widespread commitment to KM from senior and middle management.</a:t>
            </a:r>
          </a:p>
          <a:p>
            <a:endParaRPr lang="en-GB" sz="2400" dirty="0"/>
          </a:p>
        </p:txBody>
      </p:sp>
    </p:spTree>
    <p:extLst>
      <p:ext uri="{BB962C8B-B14F-4D97-AF65-F5344CB8AC3E}">
        <p14:creationId xmlns:p14="http://schemas.microsoft.com/office/powerpoint/2010/main" val="2213270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9E948F-59E4-4809-313A-08840D93CD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5B37B6-EADD-EF80-9048-1F999413485E}"/>
              </a:ext>
            </a:extLst>
          </p:cNvPr>
          <p:cNvSpPr>
            <a:spLocks noGrp="1"/>
          </p:cNvSpPr>
          <p:nvPr>
            <p:ph type="title"/>
          </p:nvPr>
        </p:nvSpPr>
        <p:spPr/>
        <p:txBody>
          <a:bodyPr/>
          <a:lstStyle/>
          <a:p>
            <a:r>
              <a:rPr lang="en-GB" dirty="0"/>
              <a:t>Assignment</a:t>
            </a:r>
          </a:p>
        </p:txBody>
      </p:sp>
      <p:pic>
        <p:nvPicPr>
          <p:cNvPr id="1026" name="Picture 2" descr="The SECI Model - Management Pocketbooks">
            <a:extLst>
              <a:ext uri="{FF2B5EF4-FFF2-40B4-BE49-F238E27FC236}">
                <a16:creationId xmlns:a16="http://schemas.microsoft.com/office/drawing/2014/main" id="{4622E7E7-59E7-6729-F7E7-5B60F545EE4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967163" y="26809"/>
            <a:ext cx="4867416" cy="5714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26227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1BE9C-1631-4898-AEB3-A98886D1ABAE}"/>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AE194253-42CC-4E15-811C-0989DB25911C}"/>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Recommend improvements to the current framework</a:t>
            </a:r>
          </a:p>
          <a:p>
            <a:endParaRPr lang="en-GB" sz="2400" dirty="0">
              <a:latin typeface="Arial" panose="020B0604020202020204" pitchFamily="34" charset="0"/>
              <a:cs typeface="Arial" panose="020B0604020202020204" pitchFamily="34" charset="0"/>
            </a:endParaRPr>
          </a:p>
          <a:p>
            <a:pPr marL="0" indent="0">
              <a:buNone/>
            </a:pPr>
            <a:r>
              <a:rPr lang="en-GB" sz="2400" i="1" dirty="0">
                <a:solidFill>
                  <a:srgbClr val="FF0000"/>
                </a:solidFill>
                <a:latin typeface="Arial" panose="020B0604020202020204" pitchFamily="34" charset="0"/>
                <a:cs typeface="Arial" panose="020B0604020202020204" pitchFamily="34" charset="0"/>
              </a:rPr>
              <a:t>Identify and justify what you think are appropriate and realistic improvements to the organisations current framework for enabling knowledge sharing.</a:t>
            </a:r>
          </a:p>
          <a:p>
            <a:endParaRPr lang="en-GB" sz="2400" dirty="0"/>
          </a:p>
        </p:txBody>
      </p:sp>
    </p:spTree>
    <p:extLst>
      <p:ext uri="{BB962C8B-B14F-4D97-AF65-F5344CB8AC3E}">
        <p14:creationId xmlns:p14="http://schemas.microsoft.com/office/powerpoint/2010/main" val="680985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Force Field Analysis Exercise</a:t>
            </a:r>
          </a:p>
        </p:txBody>
      </p:sp>
      <p:sp>
        <p:nvSpPr>
          <p:cNvPr id="3" name="Content Placeholder 2"/>
          <p:cNvSpPr>
            <a:spLocks noGrp="1"/>
          </p:cNvSpPr>
          <p:nvPr>
            <p:ph idx="1"/>
          </p:nvPr>
        </p:nvSpPr>
        <p:spPr>
          <a:xfrm>
            <a:off x="606388" y="1166018"/>
            <a:ext cx="7931224" cy="4525963"/>
          </a:xfrm>
        </p:spPr>
        <p:txBody>
          <a:bodyPr>
            <a:normAutofit/>
          </a:bodyPr>
          <a:lstStyle/>
          <a:p>
            <a:pPr marL="0" indent="0">
              <a:buNone/>
              <a:defRPr/>
            </a:pPr>
            <a:r>
              <a:rPr lang="en-GB" sz="2400" dirty="0">
                <a:solidFill>
                  <a:srgbClr val="FF0000"/>
                </a:solidFill>
              </a:rPr>
              <a:t>Consider the driving and restraining forces of change (as described by Lewin 1943)</a:t>
            </a:r>
          </a:p>
          <a:p>
            <a:pPr marL="0" indent="0">
              <a:buNone/>
              <a:defRPr/>
            </a:pPr>
            <a:endParaRPr lang="en-GB" sz="2400" dirty="0"/>
          </a:p>
          <a:p>
            <a:pPr marL="0" indent="0">
              <a:buNone/>
              <a:defRPr/>
            </a:pPr>
            <a:r>
              <a:rPr lang="en-GB" sz="2400" dirty="0">
                <a:solidFill>
                  <a:srgbClr val="002060"/>
                </a:solidFill>
              </a:rPr>
              <a:t>Draw a Force Field Analysis diagram of reasons which can drive KIM and reasons which can restrain KIM in your own workplace</a:t>
            </a:r>
          </a:p>
          <a:p>
            <a:pPr marL="0" indent="0">
              <a:buNone/>
              <a:defRPr/>
            </a:pPr>
            <a:endParaRPr lang="en-GB" sz="2400" dirty="0"/>
          </a:p>
          <a:p>
            <a:pPr marL="0" indent="0">
              <a:buNone/>
              <a:defRPr/>
            </a:pPr>
            <a:r>
              <a:rPr lang="en-GB" sz="2400" dirty="0">
                <a:solidFill>
                  <a:srgbClr val="7030A0"/>
                </a:solidFill>
              </a:rPr>
              <a:t>Illustrate at least 3 driving forces and 3 restraining forces , 1 Strong, 1 Moderate and  1 Weak.</a:t>
            </a:r>
          </a:p>
          <a:p>
            <a:pPr marL="0" indent="0">
              <a:buNone/>
            </a:pPr>
            <a:endParaRPr lang="en-GB" sz="2400"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2488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62"/>
            <a:ext cx="8229600" cy="778098"/>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Force Field Analysis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9532" y="751552"/>
            <a:ext cx="8424936" cy="44349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ight Arrow 3"/>
          <p:cNvSpPr/>
          <p:nvPr/>
        </p:nvSpPr>
        <p:spPr>
          <a:xfrm>
            <a:off x="467544" y="1495289"/>
            <a:ext cx="324036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a:off x="482581" y="2005807"/>
            <a:ext cx="324036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501662" y="2536971"/>
            <a:ext cx="3240360"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Left Arrow 6"/>
          <p:cNvSpPr/>
          <p:nvPr/>
        </p:nvSpPr>
        <p:spPr>
          <a:xfrm>
            <a:off x="5436098" y="1495289"/>
            <a:ext cx="3096344" cy="39604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Left Arrow 7"/>
          <p:cNvSpPr/>
          <p:nvPr/>
        </p:nvSpPr>
        <p:spPr>
          <a:xfrm>
            <a:off x="5436098" y="2000836"/>
            <a:ext cx="3096344" cy="36004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Left Arrow 8"/>
          <p:cNvSpPr/>
          <p:nvPr/>
        </p:nvSpPr>
        <p:spPr>
          <a:xfrm>
            <a:off x="5401980" y="2549967"/>
            <a:ext cx="3096344" cy="43204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ight Arrow 10"/>
          <p:cNvSpPr/>
          <p:nvPr/>
        </p:nvSpPr>
        <p:spPr>
          <a:xfrm>
            <a:off x="482581" y="3140143"/>
            <a:ext cx="3240360"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a:off x="482581" y="3731964"/>
            <a:ext cx="3240360"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Left Arrow 12"/>
          <p:cNvSpPr/>
          <p:nvPr/>
        </p:nvSpPr>
        <p:spPr>
          <a:xfrm>
            <a:off x="5436098" y="3140143"/>
            <a:ext cx="3096344" cy="43204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Left Arrow 13"/>
          <p:cNvSpPr/>
          <p:nvPr/>
        </p:nvSpPr>
        <p:spPr>
          <a:xfrm>
            <a:off x="5401980" y="3731964"/>
            <a:ext cx="3096344" cy="43204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300595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77208"/>
            <a:ext cx="8229600" cy="789219"/>
          </a:xfrm>
        </p:spPr>
        <p:txBody>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Discussion</a:t>
            </a:r>
            <a:endPar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966428"/>
            <a:ext cx="7859216" cy="4925144"/>
          </a:xfrm>
        </p:spPr>
        <p:txBody>
          <a:bodyPr>
            <a:normAutofit/>
          </a:bodyPr>
          <a:lstStyle/>
          <a:p>
            <a:pPr marL="0" indent="0">
              <a:buNone/>
            </a:pPr>
            <a:r>
              <a:rPr lang="en-GB" sz="2400" dirty="0">
                <a:latin typeface="Arial" panose="020B0604020202020204" pitchFamily="34" charset="0"/>
                <a:cs typeface="Arial" panose="020B0604020202020204" pitchFamily="34" charset="0"/>
              </a:rPr>
              <a:t>Based on your shared findings, what do you consider to be the main challenges to change in an organisational setting</a:t>
            </a:r>
            <a:r>
              <a:rPr lang="en-GB"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0" indent="0">
              <a:buNone/>
            </a:pPr>
            <a:endParaRPr lang="en-GB"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lvl="1"/>
            <a:r>
              <a:rPr lang="en-GB" sz="2400" dirty="0">
                <a:solidFill>
                  <a:srgbClr val="7030A0"/>
                </a:solidFill>
                <a:latin typeface="Arial" panose="020B0604020202020204" pitchFamily="34" charset="0"/>
                <a:cs typeface="Arial" panose="020B0604020202020204" pitchFamily="34" charset="0"/>
              </a:rPr>
              <a:t>Consider your own workplaces in answering this question</a:t>
            </a:r>
          </a:p>
          <a:p>
            <a:pPr lvl="1"/>
            <a:endParaRPr lang="en-GB" sz="2400" dirty="0">
              <a:latin typeface="Arial" panose="020B0604020202020204" pitchFamily="34" charset="0"/>
              <a:cs typeface="Arial" panose="020B0604020202020204" pitchFamily="34" charset="0"/>
            </a:endParaRPr>
          </a:p>
          <a:p>
            <a:pPr lvl="1"/>
            <a:r>
              <a:rPr lang="en-GB" sz="2400" dirty="0">
                <a:solidFill>
                  <a:srgbClr val="FF0000"/>
                </a:solidFill>
                <a:latin typeface="Arial" panose="020B0604020202020204" pitchFamily="34" charset="0"/>
                <a:cs typeface="Arial" panose="020B0604020202020204" pitchFamily="34" charset="0"/>
              </a:rPr>
              <a:t>Were there any shared common driving and restraining forces</a:t>
            </a:r>
            <a:r>
              <a:rPr lang="en-GB" sz="2400" b="1"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lvl="1"/>
            <a:endParaRPr lang="en-GB"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lvl="1"/>
            <a:r>
              <a:rPr lang="en-GB" sz="2400" dirty="0">
                <a:solidFill>
                  <a:srgbClr val="002060"/>
                </a:solidFill>
                <a:latin typeface="Arial" panose="020B0604020202020204" pitchFamily="34" charset="0"/>
                <a:cs typeface="Arial" panose="020B0604020202020204" pitchFamily="34" charset="0"/>
              </a:rPr>
              <a:t>Are the driving forces and restraining forces different in the public and private sector</a:t>
            </a:r>
            <a:r>
              <a:rPr lang="en-GB" sz="24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28012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90" y="210311"/>
            <a:ext cx="8229600" cy="825801"/>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Examples Forces for Change</a:t>
            </a:r>
          </a:p>
        </p:txBody>
      </p:sp>
      <p:sp>
        <p:nvSpPr>
          <p:cNvPr id="3" name="Content Placeholder 2"/>
          <p:cNvSpPr>
            <a:spLocks noGrp="1"/>
          </p:cNvSpPr>
          <p:nvPr>
            <p:ph idx="1"/>
          </p:nvPr>
        </p:nvSpPr>
        <p:spPr>
          <a:xfrm>
            <a:off x="520741" y="1002432"/>
            <a:ext cx="7859216" cy="4853136"/>
          </a:xfrm>
        </p:spPr>
        <p:txBody>
          <a:bodyPr>
            <a:noAutofit/>
          </a:bodyPr>
          <a:lstStyle/>
          <a:p>
            <a:pPr>
              <a:lnSpc>
                <a:spcPct val="150000"/>
              </a:lnSpc>
            </a:pPr>
            <a:r>
              <a:rPr lang="en-GB" sz="2400" dirty="0">
                <a:solidFill>
                  <a:srgbClr val="002060"/>
                </a:solidFill>
              </a:rPr>
              <a:t>Appropriate Information Systems</a:t>
            </a:r>
            <a:endParaRPr lang="en-GB" sz="2400" dirty="0"/>
          </a:p>
          <a:p>
            <a:pPr>
              <a:lnSpc>
                <a:spcPct val="150000"/>
              </a:lnSpc>
            </a:pPr>
            <a:r>
              <a:rPr lang="en-GB" sz="2400" dirty="0">
                <a:solidFill>
                  <a:srgbClr val="7030A0"/>
                </a:solidFill>
              </a:rPr>
              <a:t>Continuous Professional Development</a:t>
            </a:r>
            <a:endParaRPr lang="en-GB" sz="2400" dirty="0"/>
          </a:p>
          <a:p>
            <a:pPr>
              <a:lnSpc>
                <a:spcPct val="150000"/>
              </a:lnSpc>
            </a:pPr>
            <a:r>
              <a:rPr lang="en-GB" sz="2400" dirty="0">
                <a:solidFill>
                  <a:srgbClr val="0070C0"/>
                </a:solidFill>
              </a:rPr>
              <a:t>KIM Strategy (if there is one)</a:t>
            </a:r>
            <a:endParaRPr lang="en-GB" sz="2400" dirty="0"/>
          </a:p>
          <a:p>
            <a:pPr>
              <a:lnSpc>
                <a:spcPct val="150000"/>
              </a:lnSpc>
            </a:pPr>
            <a:r>
              <a:rPr lang="en-GB" sz="2400" dirty="0">
                <a:solidFill>
                  <a:srgbClr val="00B050"/>
                </a:solidFill>
              </a:rPr>
              <a:t>Return on Investment (Value for Money)</a:t>
            </a:r>
            <a:endParaRPr lang="en-GB" sz="2400" dirty="0"/>
          </a:p>
          <a:p>
            <a:pPr>
              <a:lnSpc>
                <a:spcPct val="150000"/>
              </a:lnSpc>
            </a:pPr>
            <a:r>
              <a:rPr lang="en-GB" sz="2400" dirty="0">
                <a:solidFill>
                  <a:srgbClr val="FF0000"/>
                </a:solidFill>
              </a:rPr>
              <a:t>Resources Allocated</a:t>
            </a:r>
            <a:endParaRPr lang="en-GB" sz="2400" dirty="0"/>
          </a:p>
          <a:p>
            <a:pPr>
              <a:lnSpc>
                <a:spcPct val="150000"/>
              </a:lnSpc>
            </a:pPr>
            <a:r>
              <a:rPr lang="en-GB" sz="2400" dirty="0">
                <a:solidFill>
                  <a:schemeClr val="accent6">
                    <a:lumMod val="50000"/>
                  </a:schemeClr>
                </a:solidFill>
              </a:rPr>
              <a:t>Internet and Intranet</a:t>
            </a:r>
            <a:endParaRPr lang="en-GB" sz="2400" dirty="0"/>
          </a:p>
          <a:p>
            <a:pPr>
              <a:lnSpc>
                <a:spcPct val="150000"/>
              </a:lnSpc>
            </a:pPr>
            <a:r>
              <a:rPr lang="en-GB" sz="2400" dirty="0">
                <a:solidFill>
                  <a:schemeClr val="accent5">
                    <a:lumMod val="75000"/>
                  </a:schemeClr>
                </a:solidFill>
              </a:rPr>
              <a:t>Training and Awareness Raising</a:t>
            </a: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027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F9D88D37-5A5F-D214-E9DD-0A30125F4C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565" r="5" b="5647"/>
          <a:stretch/>
        </p:blipFill>
        <p:spPr bwMode="auto">
          <a:xfrm>
            <a:off x="20" y="10"/>
            <a:ext cx="9143980" cy="6857990"/>
          </a:xfrm>
          <a:prstGeom prst="rect">
            <a:avLst/>
          </a:prstGeom>
          <a:solidFill>
            <a:srgbClr val="FFFFFF"/>
          </a:solidFill>
        </p:spPr>
      </p:pic>
    </p:spTree>
    <p:extLst>
      <p:ext uri="{BB962C8B-B14F-4D97-AF65-F5344CB8AC3E}">
        <p14:creationId xmlns:p14="http://schemas.microsoft.com/office/powerpoint/2010/main" val="41279226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99392"/>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Example Forces Against Change</a:t>
            </a:r>
          </a:p>
        </p:txBody>
      </p:sp>
      <p:sp>
        <p:nvSpPr>
          <p:cNvPr id="3" name="Content Placeholder 2"/>
          <p:cNvSpPr>
            <a:spLocks noGrp="1"/>
          </p:cNvSpPr>
          <p:nvPr>
            <p:ph sz="half" idx="2"/>
          </p:nvPr>
        </p:nvSpPr>
        <p:spPr>
          <a:xfrm>
            <a:off x="457200" y="1160748"/>
            <a:ext cx="3741812" cy="4536504"/>
          </a:xfrm>
        </p:spPr>
        <p:txBody>
          <a:bodyPr>
            <a:noAutofit/>
          </a:bodyPr>
          <a:lstStyle/>
          <a:p>
            <a:r>
              <a:rPr lang="en-GB" sz="2800" dirty="0">
                <a:solidFill>
                  <a:srgbClr val="7030A0"/>
                </a:solidFill>
              </a:rPr>
              <a:t>Culture</a:t>
            </a:r>
          </a:p>
          <a:p>
            <a:r>
              <a:rPr lang="en-GB" sz="2800" dirty="0">
                <a:solidFill>
                  <a:srgbClr val="7030A0"/>
                </a:solidFill>
              </a:rPr>
              <a:t>Time</a:t>
            </a:r>
          </a:p>
          <a:p>
            <a:r>
              <a:rPr lang="en-GB" sz="2800" dirty="0">
                <a:solidFill>
                  <a:srgbClr val="7030A0"/>
                </a:solidFill>
              </a:rPr>
              <a:t>Resources</a:t>
            </a:r>
          </a:p>
          <a:p>
            <a:r>
              <a:rPr lang="en-GB" sz="2800" dirty="0">
                <a:solidFill>
                  <a:srgbClr val="7030A0"/>
                </a:solidFill>
              </a:rPr>
              <a:t>Access to relevant information</a:t>
            </a:r>
          </a:p>
          <a:p>
            <a:r>
              <a:rPr lang="en-GB" sz="2800" dirty="0">
                <a:solidFill>
                  <a:srgbClr val="7030A0"/>
                </a:solidFill>
              </a:rPr>
              <a:t>Protectionism</a:t>
            </a:r>
          </a:p>
          <a:p>
            <a:r>
              <a:rPr lang="en-GB" sz="2800" dirty="0">
                <a:solidFill>
                  <a:srgbClr val="7030A0"/>
                </a:solidFill>
              </a:rPr>
              <a:t>Ways of Working</a:t>
            </a:r>
          </a:p>
          <a:p>
            <a:r>
              <a:rPr lang="en-GB" sz="2800" dirty="0">
                <a:solidFill>
                  <a:srgbClr val="7030A0"/>
                </a:solidFill>
              </a:rPr>
              <a:t>Lack of skills/knowledge</a:t>
            </a:r>
          </a:p>
        </p:txBody>
      </p:sp>
      <p:sp>
        <p:nvSpPr>
          <p:cNvPr id="6" name="Content Placeholder 5"/>
          <p:cNvSpPr>
            <a:spLocks noGrp="1"/>
          </p:cNvSpPr>
          <p:nvPr>
            <p:ph sz="quarter" idx="4"/>
          </p:nvPr>
        </p:nvSpPr>
        <p:spPr>
          <a:xfrm>
            <a:off x="4839494" y="1160748"/>
            <a:ext cx="4041775" cy="3951288"/>
          </a:xfrm>
        </p:spPr>
        <p:txBody>
          <a:bodyPr>
            <a:noAutofit/>
          </a:bodyPr>
          <a:lstStyle/>
          <a:p>
            <a:r>
              <a:rPr lang="en-GB" sz="2800" dirty="0">
                <a:solidFill>
                  <a:srgbClr val="0070C0"/>
                </a:solidFill>
              </a:rPr>
              <a:t>Day Job</a:t>
            </a:r>
          </a:p>
          <a:p>
            <a:r>
              <a:rPr lang="en-GB" sz="2800" dirty="0">
                <a:solidFill>
                  <a:srgbClr val="0070C0"/>
                </a:solidFill>
              </a:rPr>
              <a:t>Focus and Priorities</a:t>
            </a:r>
          </a:p>
          <a:p>
            <a:r>
              <a:rPr lang="en-GB" sz="2800" dirty="0">
                <a:solidFill>
                  <a:srgbClr val="0070C0"/>
                </a:solidFill>
              </a:rPr>
              <a:t>Return on Investment (Value for Money)</a:t>
            </a:r>
          </a:p>
          <a:p>
            <a:r>
              <a:rPr lang="en-GB" sz="2800" dirty="0">
                <a:solidFill>
                  <a:srgbClr val="0070C0"/>
                </a:solidFill>
              </a:rPr>
              <a:t>Apathy</a:t>
            </a:r>
          </a:p>
          <a:p>
            <a:r>
              <a:rPr lang="en-GB" sz="2800" dirty="0">
                <a:solidFill>
                  <a:srgbClr val="0070C0"/>
                </a:solidFill>
              </a:rPr>
              <a:t>Risk Averse Culture</a:t>
            </a:r>
          </a:p>
          <a:p>
            <a:r>
              <a:rPr lang="en-GB" sz="2800" dirty="0">
                <a:solidFill>
                  <a:srgbClr val="0070C0"/>
                </a:solidFill>
              </a:rPr>
              <a:t>Mind-set</a:t>
            </a:r>
          </a:p>
          <a:p>
            <a:r>
              <a:rPr lang="en-GB" sz="2800" dirty="0">
                <a:solidFill>
                  <a:srgbClr val="0070C0"/>
                </a:solidFill>
              </a:rPr>
              <a:t>Confusing Amount of Data</a:t>
            </a: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8881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5" end="5"/>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6">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A4058-787B-B21F-EF2A-6285783528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B43163-836B-F7F6-7A9A-5E45369C7065}"/>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846BB448-894D-7D0E-0F09-067CD6A38E5E}"/>
              </a:ext>
            </a:extLst>
          </p:cNvPr>
          <p:cNvSpPr txBox="1">
            <a:spLocks/>
          </p:cNvSpPr>
          <p:nvPr/>
        </p:nvSpPr>
        <p:spPr>
          <a:xfrm>
            <a:off x="285750" y="230196"/>
            <a:ext cx="8229600" cy="1143000"/>
          </a:xfrm>
          <a:prstGeom prst="rect">
            <a:avLst/>
          </a:prstGeom>
        </p:spPr>
        <p:txBody>
          <a:bodyP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Example Forces Against Change</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8FF73C46-8FEA-343C-76C0-7A2F1AF120E3}"/>
              </a:ext>
            </a:extLst>
          </p:cNvPr>
          <p:cNvSpPr txBox="1">
            <a:spLocks/>
          </p:cNvSpPr>
          <p:nvPr/>
        </p:nvSpPr>
        <p:spPr>
          <a:xfrm>
            <a:off x="457200" y="1160748"/>
            <a:ext cx="3741812" cy="4536504"/>
          </a:xfrm>
        </p:spPr>
        <p:txBody>
          <a:bodyPr>
            <a:no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fontAlgn="auto">
              <a:spcAft>
                <a:spcPts val="0"/>
              </a:spcAft>
            </a:pPr>
            <a:r>
              <a:rPr lang="en-GB" sz="2800">
                <a:solidFill>
                  <a:srgbClr val="7030A0"/>
                </a:solidFill>
              </a:rPr>
              <a:t>Culture</a:t>
            </a:r>
          </a:p>
          <a:p>
            <a:pPr fontAlgn="auto">
              <a:spcAft>
                <a:spcPts val="0"/>
              </a:spcAft>
            </a:pPr>
            <a:r>
              <a:rPr lang="en-GB" sz="2800">
                <a:solidFill>
                  <a:srgbClr val="7030A0"/>
                </a:solidFill>
              </a:rPr>
              <a:t>Time</a:t>
            </a:r>
          </a:p>
          <a:p>
            <a:pPr fontAlgn="auto">
              <a:spcAft>
                <a:spcPts val="0"/>
              </a:spcAft>
            </a:pPr>
            <a:r>
              <a:rPr lang="en-GB" sz="2800">
                <a:solidFill>
                  <a:srgbClr val="7030A0"/>
                </a:solidFill>
              </a:rPr>
              <a:t>Resources</a:t>
            </a:r>
          </a:p>
          <a:p>
            <a:pPr fontAlgn="auto">
              <a:spcAft>
                <a:spcPts val="0"/>
              </a:spcAft>
            </a:pPr>
            <a:r>
              <a:rPr lang="en-GB" sz="2800">
                <a:solidFill>
                  <a:srgbClr val="7030A0"/>
                </a:solidFill>
              </a:rPr>
              <a:t>Access to relevant information</a:t>
            </a:r>
          </a:p>
          <a:p>
            <a:pPr fontAlgn="auto">
              <a:spcAft>
                <a:spcPts val="0"/>
              </a:spcAft>
            </a:pPr>
            <a:r>
              <a:rPr lang="en-GB" sz="2800">
                <a:solidFill>
                  <a:srgbClr val="7030A0"/>
                </a:solidFill>
              </a:rPr>
              <a:t>Protectionism</a:t>
            </a:r>
          </a:p>
          <a:p>
            <a:pPr fontAlgn="auto">
              <a:spcAft>
                <a:spcPts val="0"/>
              </a:spcAft>
            </a:pPr>
            <a:r>
              <a:rPr lang="en-GB" sz="2800">
                <a:solidFill>
                  <a:srgbClr val="7030A0"/>
                </a:solidFill>
              </a:rPr>
              <a:t>Ways of Working</a:t>
            </a:r>
          </a:p>
          <a:p>
            <a:pPr fontAlgn="auto">
              <a:spcAft>
                <a:spcPts val="0"/>
              </a:spcAft>
            </a:pPr>
            <a:r>
              <a:rPr lang="en-GB" sz="2800">
                <a:solidFill>
                  <a:srgbClr val="7030A0"/>
                </a:solidFill>
              </a:rPr>
              <a:t>Lack of skills/knowledge</a:t>
            </a:r>
            <a:endParaRPr lang="en-GB" sz="2800" dirty="0">
              <a:solidFill>
                <a:srgbClr val="7030A0"/>
              </a:solidFill>
            </a:endParaRPr>
          </a:p>
        </p:txBody>
      </p:sp>
      <p:sp>
        <p:nvSpPr>
          <p:cNvPr id="6" name="Content Placeholder 5">
            <a:extLst>
              <a:ext uri="{FF2B5EF4-FFF2-40B4-BE49-F238E27FC236}">
                <a16:creationId xmlns:a16="http://schemas.microsoft.com/office/drawing/2014/main" id="{7DFDD73E-8108-61F3-69D9-79721C7C2DB7}"/>
              </a:ext>
            </a:extLst>
          </p:cNvPr>
          <p:cNvSpPr txBox="1">
            <a:spLocks/>
          </p:cNvSpPr>
          <p:nvPr/>
        </p:nvSpPr>
        <p:spPr>
          <a:xfrm>
            <a:off x="4839494" y="1160748"/>
            <a:ext cx="4041775" cy="3951288"/>
          </a:xfrm>
        </p:spPr>
        <p:txBody>
          <a:bodyPr>
            <a:no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fontAlgn="auto">
              <a:spcAft>
                <a:spcPts val="0"/>
              </a:spcAft>
            </a:pPr>
            <a:r>
              <a:rPr lang="en-GB" sz="2800">
                <a:solidFill>
                  <a:srgbClr val="0070C0"/>
                </a:solidFill>
              </a:rPr>
              <a:t>Day Job</a:t>
            </a:r>
          </a:p>
          <a:p>
            <a:pPr fontAlgn="auto">
              <a:spcAft>
                <a:spcPts val="0"/>
              </a:spcAft>
            </a:pPr>
            <a:r>
              <a:rPr lang="en-GB" sz="2800">
                <a:solidFill>
                  <a:srgbClr val="0070C0"/>
                </a:solidFill>
              </a:rPr>
              <a:t>Focus and Priorities</a:t>
            </a:r>
          </a:p>
          <a:p>
            <a:pPr fontAlgn="auto">
              <a:spcAft>
                <a:spcPts val="0"/>
              </a:spcAft>
            </a:pPr>
            <a:r>
              <a:rPr lang="en-GB" sz="2800">
                <a:solidFill>
                  <a:srgbClr val="0070C0"/>
                </a:solidFill>
              </a:rPr>
              <a:t>Return on Investment (Value for Money)</a:t>
            </a:r>
          </a:p>
          <a:p>
            <a:pPr fontAlgn="auto">
              <a:spcAft>
                <a:spcPts val="0"/>
              </a:spcAft>
            </a:pPr>
            <a:r>
              <a:rPr lang="en-GB" sz="2800">
                <a:solidFill>
                  <a:srgbClr val="0070C0"/>
                </a:solidFill>
              </a:rPr>
              <a:t>Apathy</a:t>
            </a:r>
          </a:p>
          <a:p>
            <a:pPr fontAlgn="auto">
              <a:spcAft>
                <a:spcPts val="0"/>
              </a:spcAft>
            </a:pPr>
            <a:r>
              <a:rPr lang="en-GB" sz="2800">
                <a:solidFill>
                  <a:srgbClr val="0070C0"/>
                </a:solidFill>
              </a:rPr>
              <a:t>Risk Averse Culture</a:t>
            </a:r>
          </a:p>
          <a:p>
            <a:pPr fontAlgn="auto">
              <a:spcAft>
                <a:spcPts val="0"/>
              </a:spcAft>
            </a:pPr>
            <a:r>
              <a:rPr lang="en-GB" sz="2800">
                <a:solidFill>
                  <a:srgbClr val="0070C0"/>
                </a:solidFill>
              </a:rPr>
              <a:t>Mind-set</a:t>
            </a:r>
          </a:p>
          <a:p>
            <a:pPr fontAlgn="auto">
              <a:spcAft>
                <a:spcPts val="0"/>
              </a:spcAft>
            </a:pPr>
            <a:r>
              <a:rPr lang="en-GB" sz="2800">
                <a:solidFill>
                  <a:srgbClr val="0070C0"/>
                </a:solidFill>
              </a:rPr>
              <a:t>Confusing Amount of Data</a:t>
            </a:r>
            <a:endParaRPr lang="en-GB" sz="2800" dirty="0">
              <a:solidFill>
                <a:srgbClr val="0070C0"/>
              </a:solidFill>
            </a:endParaRPr>
          </a:p>
        </p:txBody>
      </p:sp>
    </p:spTree>
    <p:extLst>
      <p:ext uri="{BB962C8B-B14F-4D97-AF65-F5344CB8AC3E}">
        <p14:creationId xmlns:p14="http://schemas.microsoft.com/office/powerpoint/2010/main" val="2584001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5" end="5"/>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6">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6</a:t>
            </a:r>
            <a:endParaRPr lang="en-GB" sz="3300" dirty="0"/>
          </a:p>
        </p:txBody>
      </p:sp>
    </p:spTree>
    <p:extLst>
      <p:ext uri="{BB962C8B-B14F-4D97-AF65-F5344CB8AC3E}">
        <p14:creationId xmlns:p14="http://schemas.microsoft.com/office/powerpoint/2010/main" val="12138579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51505-E6EB-B88C-B874-620A69A05B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61C9B98-79FA-E869-E0BC-757875C8BA3A}"/>
              </a:ext>
            </a:extLst>
          </p:cNvPr>
          <p:cNvSpPr>
            <a:spLocks noGrp="1"/>
          </p:cNvSpPr>
          <p:nvPr>
            <p:ph idx="1"/>
          </p:nvPr>
        </p:nvSpPr>
        <p:spPr/>
        <p:txBody>
          <a:bodyPr/>
          <a:lstStyle/>
          <a:p>
            <a:endParaRPr lang="en-GB"/>
          </a:p>
        </p:txBody>
      </p:sp>
      <p:sp>
        <p:nvSpPr>
          <p:cNvPr id="4" name="TextBox 1">
            <a:extLst>
              <a:ext uri="{FF2B5EF4-FFF2-40B4-BE49-F238E27FC236}">
                <a16:creationId xmlns:a16="http://schemas.microsoft.com/office/drawing/2014/main" id="{C6D56603-4E42-5E20-DC76-9339E331B87A}"/>
              </a:ext>
            </a:extLst>
          </p:cNvPr>
          <p:cNvSpPr txBox="1"/>
          <p:nvPr/>
        </p:nvSpPr>
        <p:spPr>
          <a:xfrm>
            <a:off x="628650" y="1540871"/>
            <a:ext cx="8857397"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5400" dirty="0"/>
              <a:t>What is data…?</a:t>
            </a:r>
          </a:p>
        </p:txBody>
      </p:sp>
    </p:spTree>
    <p:extLst>
      <p:ext uri="{BB962C8B-B14F-4D97-AF65-F5344CB8AC3E}">
        <p14:creationId xmlns:p14="http://schemas.microsoft.com/office/powerpoint/2010/main" val="4141112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FFB0A-EBFB-55C6-F0C2-BC4D747A8A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DD5996-9331-0A78-F71D-09E8D91486F9}"/>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4B20FA38-6E3B-F7B2-EA87-994E38E33DEE}"/>
              </a:ext>
            </a:extLst>
          </p:cNvPr>
          <p:cNvSpPr txBox="1"/>
          <p:nvPr/>
        </p:nvSpPr>
        <p:spPr>
          <a:xfrm>
            <a:off x="462933" y="1608524"/>
            <a:ext cx="8857397" cy="923330"/>
          </a:xfrm>
          <a:prstGeom prst="rect">
            <a:avLst/>
          </a:prstGeom>
          <a:noFill/>
        </p:spPr>
        <p:txBody>
          <a:bodyPr wrap="square" rtlCol="0">
            <a:spAutoFit/>
          </a:bodyPr>
          <a:lstStyle/>
          <a:p>
            <a:r>
              <a:rPr lang="en-GB" sz="5400" dirty="0"/>
              <a:t>What is personal data…?</a:t>
            </a:r>
          </a:p>
        </p:txBody>
      </p:sp>
    </p:spTree>
    <p:extLst>
      <p:ext uri="{BB962C8B-B14F-4D97-AF65-F5344CB8AC3E}">
        <p14:creationId xmlns:p14="http://schemas.microsoft.com/office/powerpoint/2010/main" val="36959533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B90E6-D4CD-E419-0A34-B40807F449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3DD5E8-E967-0EE7-A83D-2707A28A62FA}"/>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6DD0E805-1D20-AE7F-B2E9-FA9F7E79C1D5}"/>
              </a:ext>
            </a:extLst>
          </p:cNvPr>
          <p:cNvSpPr txBox="1"/>
          <p:nvPr/>
        </p:nvSpPr>
        <p:spPr>
          <a:xfrm>
            <a:off x="497662" y="1296494"/>
            <a:ext cx="8857397" cy="923330"/>
          </a:xfrm>
          <a:prstGeom prst="rect">
            <a:avLst/>
          </a:prstGeom>
          <a:noFill/>
        </p:spPr>
        <p:txBody>
          <a:bodyPr wrap="square" rtlCol="0">
            <a:spAutoFit/>
          </a:bodyPr>
          <a:lstStyle/>
          <a:p>
            <a:r>
              <a:rPr lang="en-GB" sz="5400" dirty="0"/>
              <a:t>Why does it need protecting?</a:t>
            </a:r>
          </a:p>
        </p:txBody>
      </p:sp>
    </p:spTree>
    <p:extLst>
      <p:ext uri="{BB962C8B-B14F-4D97-AF65-F5344CB8AC3E}">
        <p14:creationId xmlns:p14="http://schemas.microsoft.com/office/powerpoint/2010/main" val="32995699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PA: Data Protection Act of 1998 - TermsFeed">
            <a:extLst>
              <a:ext uri="{FF2B5EF4-FFF2-40B4-BE49-F238E27FC236}">
                <a16:creationId xmlns:a16="http://schemas.microsoft.com/office/drawing/2014/main" id="{C307EAAC-45D3-C9E1-25A3-4479A66A82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0488" y="997780"/>
            <a:ext cx="8963025" cy="4862441"/>
          </a:xfrm>
          <a:prstGeom prst="rect">
            <a:avLst/>
          </a:prstGeom>
          <a:solidFill>
            <a:srgbClr val="FFFFFF"/>
          </a:solidFill>
        </p:spPr>
      </p:pic>
    </p:spTree>
    <p:extLst>
      <p:ext uri="{BB962C8B-B14F-4D97-AF65-F5344CB8AC3E}">
        <p14:creationId xmlns:p14="http://schemas.microsoft.com/office/powerpoint/2010/main" val="24610241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Guide To GDPR Compliant Software Development: Get Your Business ...">
            <a:extLst>
              <a:ext uri="{FF2B5EF4-FFF2-40B4-BE49-F238E27FC236}">
                <a16:creationId xmlns:a16="http://schemas.microsoft.com/office/drawing/2014/main" id="{5A4E3846-8C89-E44A-803F-F616072B906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0487" y="783847"/>
            <a:ext cx="8963025" cy="4108053"/>
          </a:xfrm>
          <a:prstGeom prst="rect">
            <a:avLst/>
          </a:prstGeom>
          <a:solidFill>
            <a:srgbClr val="FFFFFF"/>
          </a:solidFill>
        </p:spPr>
      </p:pic>
    </p:spTree>
    <p:extLst>
      <p:ext uri="{BB962C8B-B14F-4D97-AF65-F5344CB8AC3E}">
        <p14:creationId xmlns:p14="http://schemas.microsoft.com/office/powerpoint/2010/main" val="5677354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CC769-07EA-54E3-9D76-7CC46A5126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736697D-9EC7-1C9D-C388-FA02120CDAB3}"/>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DC569228-0B24-5CCF-089F-B131C81C7F25}"/>
              </a:ext>
            </a:extLst>
          </p:cNvPr>
          <p:cNvSpPr txBox="1">
            <a:spLocks/>
          </p:cNvSpPr>
          <p:nvPr/>
        </p:nvSpPr>
        <p:spPr>
          <a:xfrm>
            <a:off x="1828800" y="2574493"/>
            <a:ext cx="10972800" cy="1143000"/>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4400"/>
              <a:t>What is GDPR?</a:t>
            </a:r>
            <a:endParaRPr lang="en-GB" sz="4400" dirty="0"/>
          </a:p>
        </p:txBody>
      </p:sp>
    </p:spTree>
    <p:extLst>
      <p:ext uri="{BB962C8B-B14F-4D97-AF65-F5344CB8AC3E}">
        <p14:creationId xmlns:p14="http://schemas.microsoft.com/office/powerpoint/2010/main" val="6892930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9F73-B7BD-4000-9866-E60460BBEF1E}"/>
              </a:ext>
            </a:extLst>
          </p:cNvPr>
          <p:cNvSpPr>
            <a:spLocks noGrp="1"/>
          </p:cNvSpPr>
          <p:nvPr>
            <p:ph type="title"/>
          </p:nvPr>
        </p:nvSpPr>
        <p:spPr/>
        <p:txBody>
          <a:bodyPr/>
          <a:lstStyle/>
          <a:p>
            <a:r>
              <a:rPr lang="en-GB" dirty="0"/>
              <a:t>GDPR</a:t>
            </a:r>
          </a:p>
        </p:txBody>
      </p:sp>
      <p:sp>
        <p:nvSpPr>
          <p:cNvPr id="3" name="Content Placeholder 2">
            <a:extLst>
              <a:ext uri="{FF2B5EF4-FFF2-40B4-BE49-F238E27FC236}">
                <a16:creationId xmlns:a16="http://schemas.microsoft.com/office/drawing/2014/main" id="{778AB891-063C-40CF-B32E-C2D7E435E83C}"/>
              </a:ext>
            </a:extLst>
          </p:cNvPr>
          <p:cNvSpPr>
            <a:spLocks noGrp="1"/>
          </p:cNvSpPr>
          <p:nvPr>
            <p:ph idx="1"/>
          </p:nvPr>
        </p:nvSpPr>
        <p:spPr>
          <a:xfrm>
            <a:off x="794904" y="1027910"/>
            <a:ext cx="7886700" cy="4351338"/>
          </a:xfrm>
        </p:spPr>
        <p:txBody>
          <a:bodyPr>
            <a:normAutofit/>
          </a:bodyPr>
          <a:lstStyle/>
          <a:p>
            <a:pPr>
              <a:lnSpc>
                <a:spcPct val="150000"/>
              </a:lnSpc>
            </a:pPr>
            <a:r>
              <a:rPr lang="en-US" sz="2400" dirty="0"/>
              <a:t>It applies to the Personal Data of identifiable person (data subjects)</a:t>
            </a:r>
          </a:p>
          <a:p>
            <a:pPr>
              <a:lnSpc>
                <a:spcPct val="150000"/>
              </a:lnSpc>
            </a:pPr>
            <a:r>
              <a:rPr lang="en-GB" sz="2400" dirty="0"/>
              <a:t>It relates to processing personal data of EU data subjects even if processed outside the EU</a:t>
            </a:r>
          </a:p>
          <a:p>
            <a:pPr>
              <a:lnSpc>
                <a:spcPct val="150000"/>
              </a:lnSpc>
            </a:pPr>
            <a:r>
              <a:rPr lang="en-GB" sz="2400" dirty="0"/>
              <a:t>It applies to “Controllers” and “Processors”</a:t>
            </a:r>
          </a:p>
          <a:p>
            <a:pPr>
              <a:lnSpc>
                <a:spcPct val="150000"/>
              </a:lnSpc>
            </a:pPr>
            <a:r>
              <a:rPr lang="en-US" sz="2400" dirty="0"/>
              <a:t>It applies to Automated personal data, and structured manual filing</a:t>
            </a:r>
          </a:p>
          <a:p>
            <a:pPr>
              <a:lnSpc>
                <a:spcPct val="150000"/>
              </a:lnSpc>
            </a:pPr>
            <a:endParaRPr lang="en-GB" sz="2400" dirty="0"/>
          </a:p>
        </p:txBody>
      </p:sp>
    </p:spTree>
    <p:extLst>
      <p:ext uri="{BB962C8B-B14F-4D97-AF65-F5344CB8AC3E}">
        <p14:creationId xmlns:p14="http://schemas.microsoft.com/office/powerpoint/2010/main" val="38994097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025F5-DD99-EA52-8AB5-F974AAAB99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FA668D-3D4F-32DE-5A38-9C6C063D9651}"/>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6B75FCA6-8DCB-884B-17EE-884295C2E5CF}"/>
              </a:ext>
            </a:extLst>
          </p:cNvPr>
          <p:cNvSpPr txBox="1">
            <a:spLocks/>
          </p:cNvSpPr>
          <p:nvPr/>
        </p:nvSpPr>
        <p:spPr>
          <a:xfrm>
            <a:off x="628650" y="547692"/>
            <a:ext cx="10972800" cy="1143000"/>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4000" dirty="0">
                <a:latin typeface="+mn-lt"/>
              </a:rPr>
              <a:t>3 key domains of GDPR</a:t>
            </a:r>
          </a:p>
        </p:txBody>
      </p:sp>
      <p:graphicFrame>
        <p:nvGraphicFramePr>
          <p:cNvPr id="5" name="Content Placeholder 3">
            <a:extLst>
              <a:ext uri="{FF2B5EF4-FFF2-40B4-BE49-F238E27FC236}">
                <a16:creationId xmlns:a16="http://schemas.microsoft.com/office/drawing/2014/main" id="{DEB98D08-B834-0EFD-5DC8-C49A684A71B5}"/>
              </a:ext>
            </a:extLst>
          </p:cNvPr>
          <p:cNvGraphicFramePr>
            <a:graphicFrameLocks/>
          </p:cNvGraphicFramePr>
          <p:nvPr>
            <p:extLst>
              <p:ext uri="{D42A27DB-BD31-4B8C-83A1-F6EECF244321}">
                <p14:modId xmlns:p14="http://schemas.microsoft.com/office/powerpoint/2010/main" val="3926910388"/>
              </p:ext>
            </p:extLst>
          </p:nvPr>
        </p:nvGraphicFramePr>
        <p:xfrm>
          <a:off x="430128" y="1897939"/>
          <a:ext cx="8293768" cy="30621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97642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57A13-CA0F-4069-9948-A82CE18F270C}"/>
              </a:ext>
            </a:extLst>
          </p:cNvPr>
          <p:cNvSpPr>
            <a:spLocks noGrp="1"/>
          </p:cNvSpPr>
          <p:nvPr>
            <p:ph type="title"/>
          </p:nvPr>
        </p:nvSpPr>
        <p:spPr/>
        <p:txBody>
          <a:bodyPr/>
          <a:lstStyle/>
          <a:p>
            <a:r>
              <a:rPr lang="en-US" dirty="0"/>
              <a:t>GDPR Principles – Article 5</a:t>
            </a:r>
            <a:endParaRPr lang="en-GB" dirty="0"/>
          </a:p>
        </p:txBody>
      </p:sp>
      <p:sp>
        <p:nvSpPr>
          <p:cNvPr id="3" name="Content Placeholder 2">
            <a:extLst>
              <a:ext uri="{FF2B5EF4-FFF2-40B4-BE49-F238E27FC236}">
                <a16:creationId xmlns:a16="http://schemas.microsoft.com/office/drawing/2014/main" id="{BDD5EF5B-B2A3-4138-B4F8-E3FA112E44D0}"/>
              </a:ext>
            </a:extLst>
          </p:cNvPr>
          <p:cNvSpPr>
            <a:spLocks noGrp="1"/>
          </p:cNvSpPr>
          <p:nvPr>
            <p:ph idx="1"/>
          </p:nvPr>
        </p:nvSpPr>
        <p:spPr/>
        <p:txBody>
          <a:bodyPr>
            <a:normAutofit/>
          </a:bodyPr>
          <a:lstStyle/>
          <a:p>
            <a:r>
              <a:rPr lang="en-US" dirty="0"/>
              <a:t>Personal Data shall be:</a:t>
            </a:r>
          </a:p>
          <a:p>
            <a:pPr lvl="1">
              <a:spcAft>
                <a:spcPts val="600"/>
              </a:spcAft>
            </a:pPr>
            <a:r>
              <a:rPr lang="en-GB" dirty="0"/>
              <a:t>processed lawfully, fairly and in a transparent manner</a:t>
            </a:r>
          </a:p>
          <a:p>
            <a:pPr lvl="1">
              <a:spcAft>
                <a:spcPts val="600"/>
              </a:spcAft>
            </a:pPr>
            <a:r>
              <a:rPr lang="en-GB" dirty="0"/>
              <a:t>collected for specified, explicit and legitimate purposes and not further processed in a manner that is incompatible with those purposes</a:t>
            </a:r>
          </a:p>
          <a:p>
            <a:pPr lvl="1">
              <a:spcAft>
                <a:spcPts val="600"/>
              </a:spcAft>
            </a:pPr>
            <a:r>
              <a:rPr lang="en-GB" dirty="0"/>
              <a:t>adequate, relevant and limited to what is necessary in relation to the purposes for which they are processed (‘data minimisation’)</a:t>
            </a:r>
          </a:p>
          <a:p>
            <a:pPr lvl="1">
              <a:spcAft>
                <a:spcPts val="600"/>
              </a:spcAft>
            </a:pPr>
            <a:r>
              <a:rPr lang="en-GB" dirty="0"/>
              <a:t>accurate and, where necessary, kept up to date</a:t>
            </a:r>
          </a:p>
          <a:p>
            <a:pPr lvl="1">
              <a:spcAft>
                <a:spcPts val="600"/>
              </a:spcAft>
            </a:pPr>
            <a:r>
              <a:rPr lang="en-GB" dirty="0"/>
              <a:t>kept in a form which permits identification of data subjects for no longer than is necessary </a:t>
            </a:r>
          </a:p>
          <a:p>
            <a:pPr lvl="1">
              <a:spcAft>
                <a:spcPts val="600"/>
              </a:spcAft>
            </a:pPr>
            <a:r>
              <a:rPr lang="en-GB" dirty="0"/>
              <a:t>processed in a manner that ensures appropriate security of the personal data </a:t>
            </a:r>
            <a:endParaRPr lang="en-US" dirty="0"/>
          </a:p>
          <a:p>
            <a:endParaRPr lang="en-GB" dirty="0"/>
          </a:p>
        </p:txBody>
      </p:sp>
    </p:spTree>
    <p:extLst>
      <p:ext uri="{BB962C8B-B14F-4D97-AF65-F5344CB8AC3E}">
        <p14:creationId xmlns:p14="http://schemas.microsoft.com/office/powerpoint/2010/main" val="39678285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D869B-6A7A-4F44-BDD1-13FACD177F0C}"/>
              </a:ext>
            </a:extLst>
          </p:cNvPr>
          <p:cNvSpPr>
            <a:spLocks noGrp="1"/>
          </p:cNvSpPr>
          <p:nvPr>
            <p:ph type="title"/>
          </p:nvPr>
        </p:nvSpPr>
        <p:spPr/>
        <p:txBody>
          <a:bodyPr>
            <a:normAutofit/>
          </a:bodyPr>
          <a:lstStyle/>
          <a:p>
            <a:r>
              <a:rPr lang="en-US" dirty="0"/>
              <a:t>Lawfulness of Processing – Article 6</a:t>
            </a:r>
            <a:endParaRPr lang="en-GB" dirty="0"/>
          </a:p>
        </p:txBody>
      </p:sp>
      <p:sp>
        <p:nvSpPr>
          <p:cNvPr id="3" name="Content Placeholder 2">
            <a:extLst>
              <a:ext uri="{FF2B5EF4-FFF2-40B4-BE49-F238E27FC236}">
                <a16:creationId xmlns:a16="http://schemas.microsoft.com/office/drawing/2014/main" id="{C7300989-0779-4ED5-AEC4-77149481339C}"/>
              </a:ext>
            </a:extLst>
          </p:cNvPr>
          <p:cNvSpPr>
            <a:spLocks noGrp="1"/>
          </p:cNvSpPr>
          <p:nvPr>
            <p:ph idx="1"/>
          </p:nvPr>
        </p:nvSpPr>
        <p:spPr>
          <a:xfrm>
            <a:off x="500313" y="1027910"/>
            <a:ext cx="7886700" cy="4351338"/>
          </a:xfrm>
        </p:spPr>
        <p:txBody>
          <a:bodyPr>
            <a:normAutofit fontScale="92500" lnSpcReduction="10000"/>
          </a:bodyPr>
          <a:lstStyle/>
          <a:p>
            <a:pPr lvl="0"/>
            <a:r>
              <a:rPr lang="en-GB" sz="1800" b="1" dirty="0"/>
              <a:t>Legal Obligation</a:t>
            </a:r>
          </a:p>
          <a:p>
            <a:pPr lvl="1"/>
            <a:r>
              <a:rPr lang="en-GB" sz="1600" dirty="0"/>
              <a:t>processing of Personal Data is necessary for compliance with a legal obligation to which the Controller is subject.</a:t>
            </a:r>
          </a:p>
          <a:p>
            <a:pPr lvl="0"/>
            <a:r>
              <a:rPr lang="en-GB" sz="1800" b="1" dirty="0"/>
              <a:t>Vital Interest – (of the data subject)</a:t>
            </a:r>
          </a:p>
          <a:p>
            <a:pPr lvl="1"/>
            <a:r>
              <a:rPr lang="en-GB" sz="1600" dirty="0"/>
              <a:t>processing of Personal Data is necessary to protect the vital interest of the data subject or of another data subject</a:t>
            </a:r>
          </a:p>
          <a:p>
            <a:pPr lvl="0"/>
            <a:r>
              <a:rPr lang="en-GB" sz="1800" b="1" dirty="0"/>
              <a:t>Public Task</a:t>
            </a:r>
          </a:p>
          <a:p>
            <a:pPr lvl="1"/>
            <a:r>
              <a:rPr lang="en-GB" sz="1600" dirty="0"/>
              <a:t>processing of Personal Data is necessary for the performance of a task carried out in the public interest or in the exercise of official authority</a:t>
            </a:r>
          </a:p>
          <a:p>
            <a:pPr lvl="0"/>
            <a:r>
              <a:rPr lang="en-GB" sz="1800" b="1" dirty="0"/>
              <a:t>Contractual Relationship</a:t>
            </a:r>
          </a:p>
          <a:p>
            <a:pPr lvl="1"/>
            <a:r>
              <a:rPr lang="en-GB" sz="1600" dirty="0"/>
              <a:t>processing of Personal Data is necessary for the performance of a contract to which the data subject is a party or for the Controller to take pre-contractual steps at the request of the data subject</a:t>
            </a:r>
          </a:p>
          <a:p>
            <a:r>
              <a:rPr lang="en-GB" sz="1800" b="1" dirty="0"/>
              <a:t>Legitimate Interest</a:t>
            </a:r>
          </a:p>
          <a:p>
            <a:pPr lvl="1"/>
            <a:r>
              <a:rPr lang="en-GB" sz="1600" dirty="0"/>
              <a:t>processing is necessary under the Legitimate Interests of the Controller or Third Party, unless these interests are overridden by the data subject’s interests or fundamental rights.</a:t>
            </a:r>
          </a:p>
          <a:p>
            <a:pPr lvl="0"/>
            <a:r>
              <a:rPr lang="en-GB" sz="1800" b="1" dirty="0"/>
              <a:t>Consent</a:t>
            </a:r>
          </a:p>
          <a:p>
            <a:pPr lvl="1"/>
            <a:r>
              <a:rPr lang="en-GB" sz="1600" dirty="0"/>
              <a:t>any freely given, specific, informed and unambiguous </a:t>
            </a:r>
            <a:endParaRPr lang="en-US" sz="1600" dirty="0"/>
          </a:p>
          <a:p>
            <a:endParaRPr lang="en-GB" dirty="0"/>
          </a:p>
        </p:txBody>
      </p:sp>
    </p:spTree>
    <p:extLst>
      <p:ext uri="{BB962C8B-B14F-4D97-AF65-F5344CB8AC3E}">
        <p14:creationId xmlns:p14="http://schemas.microsoft.com/office/powerpoint/2010/main" val="20826528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14AC5-F728-42FA-A5D3-2EBB8DEC8326}"/>
              </a:ext>
            </a:extLst>
          </p:cNvPr>
          <p:cNvSpPr>
            <a:spLocks noGrp="1"/>
          </p:cNvSpPr>
          <p:nvPr>
            <p:ph type="title"/>
          </p:nvPr>
        </p:nvSpPr>
        <p:spPr/>
        <p:txBody>
          <a:bodyPr>
            <a:normAutofit/>
          </a:bodyPr>
          <a:lstStyle/>
          <a:p>
            <a:r>
              <a:rPr lang="en-GB" dirty="0"/>
              <a:t>Legitimate Interest - Three Part Test</a:t>
            </a:r>
          </a:p>
        </p:txBody>
      </p:sp>
      <p:sp>
        <p:nvSpPr>
          <p:cNvPr id="3" name="Content Placeholder 2">
            <a:extLst>
              <a:ext uri="{FF2B5EF4-FFF2-40B4-BE49-F238E27FC236}">
                <a16:creationId xmlns:a16="http://schemas.microsoft.com/office/drawing/2014/main" id="{EBF03092-C838-40EA-864E-6985C86531EE}"/>
              </a:ext>
            </a:extLst>
          </p:cNvPr>
          <p:cNvSpPr>
            <a:spLocks noGrp="1"/>
          </p:cNvSpPr>
          <p:nvPr>
            <p:ph idx="1"/>
          </p:nvPr>
        </p:nvSpPr>
        <p:spPr>
          <a:xfrm>
            <a:off x="628650" y="1027910"/>
            <a:ext cx="7886700" cy="4351338"/>
          </a:xfrm>
        </p:spPr>
        <p:txBody>
          <a:bodyPr>
            <a:normAutofit fontScale="92500"/>
          </a:bodyPr>
          <a:lstStyle/>
          <a:p>
            <a:pPr lvl="0"/>
            <a:r>
              <a:rPr lang="en-GB" dirty="0"/>
              <a:t>Identify and establish your interest</a:t>
            </a:r>
            <a:endParaRPr lang="en-GB" sz="4000" dirty="0"/>
          </a:p>
          <a:p>
            <a:pPr lvl="1"/>
            <a:r>
              <a:rPr lang="en-GB" sz="2100" dirty="0"/>
              <a:t>Why do you want to process the data – what are you trying to achieve?</a:t>
            </a:r>
          </a:p>
          <a:p>
            <a:pPr lvl="1"/>
            <a:r>
              <a:rPr lang="en-GB" sz="2100" dirty="0"/>
              <a:t>Who benefits from the processing? In what way?</a:t>
            </a:r>
          </a:p>
          <a:p>
            <a:pPr lvl="1"/>
            <a:r>
              <a:rPr lang="en-GB" sz="2100" dirty="0"/>
              <a:t>Are there any wider public benefits to the processing?</a:t>
            </a:r>
          </a:p>
          <a:p>
            <a:pPr lvl="1"/>
            <a:r>
              <a:rPr lang="en-GB" sz="2100" dirty="0"/>
              <a:t>How important are those benefits?</a:t>
            </a:r>
          </a:p>
          <a:p>
            <a:pPr lvl="1"/>
            <a:r>
              <a:rPr lang="en-GB" sz="2100" dirty="0"/>
              <a:t>What would the impact be if you couldn’t go ahead?</a:t>
            </a:r>
          </a:p>
          <a:p>
            <a:pPr lvl="1"/>
            <a:r>
              <a:rPr lang="en-GB" sz="2100" dirty="0"/>
              <a:t>Would your use of the data be unethical or unlawful in any way?</a:t>
            </a:r>
          </a:p>
          <a:p>
            <a:pPr lvl="0"/>
            <a:r>
              <a:rPr lang="en-GB" dirty="0"/>
              <a:t>Carry out a necessity test.</a:t>
            </a:r>
            <a:endParaRPr lang="en-GB" sz="4000" dirty="0"/>
          </a:p>
          <a:p>
            <a:pPr lvl="1"/>
            <a:r>
              <a:rPr lang="en-GB" sz="2100" dirty="0"/>
              <a:t>Is it a reasonable way to go about it?</a:t>
            </a:r>
          </a:p>
          <a:p>
            <a:pPr lvl="1"/>
            <a:r>
              <a:rPr lang="en-GB" sz="2100" dirty="0"/>
              <a:t>Is there another less intrusive way to achieve the same result?</a:t>
            </a:r>
          </a:p>
          <a:p>
            <a:r>
              <a:rPr lang="en-GB" dirty="0"/>
              <a:t>Conduct a balancing test</a:t>
            </a:r>
          </a:p>
          <a:p>
            <a:pPr lvl="1"/>
            <a:r>
              <a:rPr lang="en-GB" sz="2000" dirty="0"/>
              <a:t>What is the nature of your relationship with the individual?</a:t>
            </a:r>
            <a:endParaRPr lang="en-GB" sz="7600" dirty="0"/>
          </a:p>
          <a:p>
            <a:pPr lvl="1"/>
            <a:r>
              <a:rPr lang="en-GB" sz="2000" dirty="0"/>
              <a:t>Would people expect you to use their data in this way?</a:t>
            </a:r>
            <a:endParaRPr lang="en-GB" sz="7600" dirty="0"/>
          </a:p>
          <a:p>
            <a:pPr lvl="1"/>
            <a:r>
              <a:rPr lang="en-GB" sz="2000" dirty="0"/>
              <a:t>Can you adopt any safeguards to minimise the impact?</a:t>
            </a:r>
            <a:endParaRPr lang="en-GB" sz="7600" dirty="0"/>
          </a:p>
          <a:p>
            <a:pPr lvl="1"/>
            <a:r>
              <a:rPr lang="en-GB" sz="2000" dirty="0"/>
              <a:t>Can you offer an opt-out?</a:t>
            </a:r>
            <a:endParaRPr lang="en-GB" sz="7600" dirty="0"/>
          </a:p>
          <a:p>
            <a:endParaRPr lang="en-GB" dirty="0"/>
          </a:p>
        </p:txBody>
      </p:sp>
    </p:spTree>
    <p:extLst>
      <p:ext uri="{BB962C8B-B14F-4D97-AF65-F5344CB8AC3E}">
        <p14:creationId xmlns:p14="http://schemas.microsoft.com/office/powerpoint/2010/main" val="22175006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FC33-1EE1-E24D-1D40-C7406EB359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7F7A54-E976-65A1-2E5B-6D167546D116}"/>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B2D047E8-BA5F-6021-2313-A2862A8B4942}"/>
              </a:ext>
            </a:extLst>
          </p:cNvPr>
          <p:cNvSpPr txBox="1"/>
          <p:nvPr/>
        </p:nvSpPr>
        <p:spPr>
          <a:xfrm>
            <a:off x="395785" y="1446749"/>
            <a:ext cx="8748215" cy="2554545"/>
          </a:xfrm>
          <a:prstGeom prst="rect">
            <a:avLst/>
          </a:prstGeom>
          <a:noFill/>
        </p:spPr>
        <p:txBody>
          <a:bodyPr wrap="square" rtlCol="0">
            <a:spAutoFit/>
          </a:bodyPr>
          <a:lstStyle/>
          <a:p>
            <a:r>
              <a:rPr lang="en-GB" sz="3200" dirty="0"/>
              <a:t>It is the responsibility of the organisation to ensure that all data collected is done so with full consent, is managed and, disposed of appropriately.</a:t>
            </a:r>
          </a:p>
          <a:p>
            <a:endParaRPr lang="en-GB" sz="3200" dirty="0"/>
          </a:p>
          <a:p>
            <a:r>
              <a:rPr lang="en-GB" sz="3200" dirty="0"/>
              <a:t>But, what are the rights of the individual?</a:t>
            </a:r>
          </a:p>
        </p:txBody>
      </p:sp>
    </p:spTree>
    <p:extLst>
      <p:ext uri="{BB962C8B-B14F-4D97-AF65-F5344CB8AC3E}">
        <p14:creationId xmlns:p14="http://schemas.microsoft.com/office/powerpoint/2010/main" val="11731149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AF62E-A306-4997-A9FF-5B1647C18FDF}"/>
              </a:ext>
            </a:extLst>
          </p:cNvPr>
          <p:cNvSpPr>
            <a:spLocks noGrp="1"/>
          </p:cNvSpPr>
          <p:nvPr>
            <p:ph type="title"/>
          </p:nvPr>
        </p:nvSpPr>
        <p:spPr/>
        <p:txBody>
          <a:bodyPr/>
          <a:lstStyle/>
          <a:p>
            <a:r>
              <a:rPr lang="en-US" dirty="0"/>
              <a:t>Rights of Data Subjects</a:t>
            </a:r>
            <a:endParaRPr lang="en-GB" dirty="0"/>
          </a:p>
        </p:txBody>
      </p:sp>
      <p:sp>
        <p:nvSpPr>
          <p:cNvPr id="3" name="Content Placeholder 2">
            <a:extLst>
              <a:ext uri="{FF2B5EF4-FFF2-40B4-BE49-F238E27FC236}">
                <a16:creationId xmlns:a16="http://schemas.microsoft.com/office/drawing/2014/main" id="{6E39AA90-A01F-4E44-8F59-B4360A93294E}"/>
              </a:ext>
            </a:extLst>
          </p:cNvPr>
          <p:cNvSpPr>
            <a:spLocks noGrp="1"/>
          </p:cNvSpPr>
          <p:nvPr>
            <p:ph idx="1"/>
          </p:nvPr>
        </p:nvSpPr>
        <p:spPr/>
        <p:txBody>
          <a:bodyPr>
            <a:normAutofit/>
          </a:bodyPr>
          <a:lstStyle/>
          <a:p>
            <a:pPr lvl="0"/>
            <a:r>
              <a:rPr lang="en-GB" sz="2400" dirty="0"/>
              <a:t>Right to be Informed</a:t>
            </a:r>
          </a:p>
          <a:p>
            <a:pPr lvl="0"/>
            <a:r>
              <a:rPr lang="en-GB" sz="2400" dirty="0"/>
              <a:t>Right of access to own personal data</a:t>
            </a:r>
          </a:p>
          <a:p>
            <a:pPr lvl="0"/>
            <a:r>
              <a:rPr lang="en-GB" sz="2400" dirty="0"/>
              <a:t>Right to rectify inaccuracies</a:t>
            </a:r>
          </a:p>
          <a:p>
            <a:pPr lvl="0"/>
            <a:r>
              <a:rPr lang="en-GB" sz="2400" dirty="0"/>
              <a:t>Right to request data portability</a:t>
            </a:r>
          </a:p>
          <a:p>
            <a:pPr lvl="0"/>
            <a:r>
              <a:rPr lang="en-GB" sz="2400" dirty="0"/>
              <a:t>Right to be forgotten</a:t>
            </a:r>
          </a:p>
          <a:p>
            <a:pPr lvl="0"/>
            <a:r>
              <a:rPr lang="en-GB" sz="2400" dirty="0"/>
              <a:t>Right to object</a:t>
            </a:r>
          </a:p>
          <a:p>
            <a:pPr lvl="0"/>
            <a:r>
              <a:rPr lang="en-GB" sz="2400" dirty="0"/>
              <a:t>Right to restrict processing</a:t>
            </a:r>
          </a:p>
          <a:p>
            <a:endParaRPr lang="en-GB" sz="2400" dirty="0"/>
          </a:p>
        </p:txBody>
      </p:sp>
    </p:spTree>
    <p:extLst>
      <p:ext uri="{BB962C8B-B14F-4D97-AF65-F5344CB8AC3E}">
        <p14:creationId xmlns:p14="http://schemas.microsoft.com/office/powerpoint/2010/main" val="399390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399CF-EE38-4854-A546-AAD698C2AA5A}"/>
              </a:ext>
            </a:extLst>
          </p:cNvPr>
          <p:cNvSpPr>
            <a:spLocks noGrp="1"/>
          </p:cNvSpPr>
          <p:nvPr>
            <p:ph type="title"/>
          </p:nvPr>
        </p:nvSpPr>
        <p:spPr/>
        <p:txBody>
          <a:bodyPr/>
          <a:lstStyle/>
          <a:p>
            <a:r>
              <a:rPr lang="en-GB" dirty="0"/>
              <a:t>Right to be Informed</a:t>
            </a:r>
          </a:p>
        </p:txBody>
      </p:sp>
      <p:sp>
        <p:nvSpPr>
          <p:cNvPr id="3" name="Content Placeholder 2">
            <a:extLst>
              <a:ext uri="{FF2B5EF4-FFF2-40B4-BE49-F238E27FC236}">
                <a16:creationId xmlns:a16="http://schemas.microsoft.com/office/drawing/2014/main" id="{98C6126D-05E8-478A-8193-0D768660D214}"/>
              </a:ext>
            </a:extLst>
          </p:cNvPr>
          <p:cNvSpPr>
            <a:spLocks noGrp="1"/>
          </p:cNvSpPr>
          <p:nvPr>
            <p:ph idx="1"/>
          </p:nvPr>
        </p:nvSpPr>
        <p:spPr>
          <a:xfrm>
            <a:off x="628650" y="1027910"/>
            <a:ext cx="7886700" cy="4351338"/>
          </a:xfrm>
        </p:spPr>
        <p:txBody>
          <a:bodyPr>
            <a:noAutofit/>
          </a:bodyPr>
          <a:lstStyle/>
          <a:p>
            <a:r>
              <a:rPr lang="en-US" sz="2400" dirty="0"/>
              <a:t>Information for the Data subject will be include:</a:t>
            </a:r>
          </a:p>
          <a:p>
            <a:pPr lvl="1"/>
            <a:r>
              <a:rPr lang="en-US" sz="2400" dirty="0"/>
              <a:t>Identity and contact details of controller; including DPO if applicable</a:t>
            </a:r>
          </a:p>
          <a:p>
            <a:pPr lvl="1"/>
            <a:r>
              <a:rPr lang="en-US" sz="2400" dirty="0"/>
              <a:t>Purpose of the processing</a:t>
            </a:r>
          </a:p>
          <a:p>
            <a:pPr lvl="1"/>
            <a:r>
              <a:rPr lang="en-US" sz="2400" dirty="0"/>
              <a:t>Legal basis for the processing</a:t>
            </a:r>
          </a:p>
          <a:p>
            <a:pPr lvl="1"/>
            <a:r>
              <a:rPr lang="en-US" sz="2400" dirty="0"/>
              <a:t>Period of storage, or retention criteria </a:t>
            </a:r>
          </a:p>
          <a:p>
            <a:pPr lvl="1"/>
            <a:r>
              <a:rPr lang="en-US" sz="2400" dirty="0"/>
              <a:t>Data subjects Rights</a:t>
            </a:r>
          </a:p>
          <a:p>
            <a:pPr lvl="1"/>
            <a:r>
              <a:rPr lang="en-US" sz="2400" dirty="0"/>
              <a:t>Right to lodge a complaint with ICO</a:t>
            </a:r>
          </a:p>
          <a:p>
            <a:pPr lvl="1"/>
            <a:r>
              <a:rPr lang="en-GB" sz="2400" dirty="0"/>
              <a:t>whether the provision of personal data is a statutory or contractual requirement, or a requirement necessary to enter into a contract</a:t>
            </a:r>
          </a:p>
          <a:p>
            <a:pPr lvl="1"/>
            <a:r>
              <a:rPr lang="en-GB" sz="2400" dirty="0"/>
              <a:t>the existence of automated decision-making, including profiling</a:t>
            </a:r>
            <a:endParaRPr lang="en-US" sz="2400" dirty="0"/>
          </a:p>
          <a:p>
            <a:endParaRPr lang="en-GB" sz="2400" dirty="0"/>
          </a:p>
        </p:txBody>
      </p:sp>
    </p:spTree>
    <p:extLst>
      <p:ext uri="{BB962C8B-B14F-4D97-AF65-F5344CB8AC3E}">
        <p14:creationId xmlns:p14="http://schemas.microsoft.com/office/powerpoint/2010/main" val="22893889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47D69-4A39-4594-BFF9-08DBDE8536C4}"/>
              </a:ext>
            </a:extLst>
          </p:cNvPr>
          <p:cNvSpPr>
            <a:spLocks noGrp="1"/>
          </p:cNvSpPr>
          <p:nvPr>
            <p:ph type="title"/>
          </p:nvPr>
        </p:nvSpPr>
        <p:spPr/>
        <p:txBody>
          <a:bodyPr/>
          <a:lstStyle/>
          <a:p>
            <a:r>
              <a:rPr lang="en-US" dirty="0"/>
              <a:t>Receipt of Requests</a:t>
            </a:r>
            <a:endParaRPr lang="en-GB" dirty="0"/>
          </a:p>
        </p:txBody>
      </p:sp>
      <p:sp>
        <p:nvSpPr>
          <p:cNvPr id="3" name="Content Placeholder 2">
            <a:extLst>
              <a:ext uri="{FF2B5EF4-FFF2-40B4-BE49-F238E27FC236}">
                <a16:creationId xmlns:a16="http://schemas.microsoft.com/office/drawing/2014/main" id="{7CDB871F-71FD-4EB6-AA3D-04D63873434E}"/>
              </a:ext>
            </a:extLst>
          </p:cNvPr>
          <p:cNvSpPr>
            <a:spLocks noGrp="1"/>
          </p:cNvSpPr>
          <p:nvPr>
            <p:ph idx="1"/>
          </p:nvPr>
        </p:nvSpPr>
        <p:spPr>
          <a:xfrm>
            <a:off x="628650" y="1253331"/>
            <a:ext cx="7886700" cy="4351338"/>
          </a:xfrm>
        </p:spPr>
        <p:txBody>
          <a:bodyPr>
            <a:normAutofit/>
          </a:bodyPr>
          <a:lstStyle/>
          <a:p>
            <a:r>
              <a:rPr lang="en-US" sz="2400" dirty="0"/>
              <a:t>Controllers shall:</a:t>
            </a:r>
          </a:p>
          <a:p>
            <a:pPr lvl="1">
              <a:lnSpc>
                <a:spcPct val="150000"/>
              </a:lnSpc>
            </a:pPr>
            <a:r>
              <a:rPr lang="en-US" sz="2400" dirty="0"/>
              <a:t>Have processes to exercise the data subjects rights</a:t>
            </a:r>
          </a:p>
          <a:p>
            <a:pPr lvl="1">
              <a:lnSpc>
                <a:spcPct val="150000"/>
              </a:lnSpc>
            </a:pPr>
            <a:r>
              <a:rPr lang="en-US" sz="2400" dirty="0"/>
              <a:t>Provide information on action within one month of request</a:t>
            </a:r>
          </a:p>
          <a:p>
            <a:pPr lvl="1">
              <a:lnSpc>
                <a:spcPct val="150000"/>
              </a:lnSpc>
            </a:pPr>
            <a:r>
              <a:rPr lang="en-US" sz="2400" dirty="0"/>
              <a:t>Provided information free of charge</a:t>
            </a:r>
          </a:p>
          <a:p>
            <a:pPr lvl="1">
              <a:lnSpc>
                <a:spcPct val="150000"/>
              </a:lnSpc>
            </a:pPr>
            <a:r>
              <a:rPr lang="en-US" sz="2400" dirty="0"/>
              <a:t> Provide the Data subject with information notice (Privacy Notice)</a:t>
            </a:r>
          </a:p>
          <a:p>
            <a:endParaRPr lang="en-GB" sz="2400" dirty="0"/>
          </a:p>
        </p:txBody>
      </p:sp>
    </p:spTree>
    <p:extLst>
      <p:ext uri="{BB962C8B-B14F-4D97-AF65-F5344CB8AC3E}">
        <p14:creationId xmlns:p14="http://schemas.microsoft.com/office/powerpoint/2010/main" val="32970800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6D4BB-2F67-4984-9F6F-93B85F3416E0}"/>
              </a:ext>
            </a:extLst>
          </p:cNvPr>
          <p:cNvSpPr>
            <a:spLocks noGrp="1"/>
          </p:cNvSpPr>
          <p:nvPr>
            <p:ph type="title"/>
          </p:nvPr>
        </p:nvSpPr>
        <p:spPr/>
        <p:txBody>
          <a:bodyPr/>
          <a:lstStyle/>
          <a:p>
            <a:r>
              <a:rPr lang="en-GB" dirty="0"/>
              <a:t>Personal Data Breach</a:t>
            </a:r>
          </a:p>
        </p:txBody>
      </p:sp>
      <p:sp>
        <p:nvSpPr>
          <p:cNvPr id="3" name="Content Placeholder 2">
            <a:extLst>
              <a:ext uri="{FF2B5EF4-FFF2-40B4-BE49-F238E27FC236}">
                <a16:creationId xmlns:a16="http://schemas.microsoft.com/office/drawing/2014/main" id="{6303A9BD-C56B-4486-81C7-B49B88F00A54}"/>
              </a:ext>
            </a:extLst>
          </p:cNvPr>
          <p:cNvSpPr>
            <a:spLocks noGrp="1"/>
          </p:cNvSpPr>
          <p:nvPr>
            <p:ph idx="1"/>
          </p:nvPr>
        </p:nvSpPr>
        <p:spPr>
          <a:xfrm>
            <a:off x="628650" y="1027910"/>
            <a:ext cx="7886700" cy="4351338"/>
          </a:xfrm>
        </p:spPr>
        <p:txBody>
          <a:bodyPr>
            <a:normAutofit/>
          </a:bodyPr>
          <a:lstStyle/>
          <a:p>
            <a:r>
              <a:rPr lang="en-GB" sz="2400" dirty="0"/>
              <a:t>Accidental or unlawful destruction, loss, alteration, unauthorised disclosure of, or access to, personal data.  Accidental and/or deliberate causes</a:t>
            </a:r>
          </a:p>
          <a:p>
            <a:r>
              <a:rPr lang="en-GB" sz="2400" dirty="0"/>
              <a:t>Examples</a:t>
            </a:r>
          </a:p>
          <a:p>
            <a:pPr lvl="1"/>
            <a:r>
              <a:rPr lang="en-GB" sz="2400" dirty="0"/>
              <a:t>access by an unauthorised third party;</a:t>
            </a:r>
          </a:p>
          <a:p>
            <a:pPr lvl="1"/>
            <a:r>
              <a:rPr lang="en-GB" sz="2400" dirty="0"/>
              <a:t>deliberate or accidental action (or inaction) by a controller or processor;</a:t>
            </a:r>
          </a:p>
          <a:p>
            <a:pPr lvl="1"/>
            <a:r>
              <a:rPr lang="en-GB" sz="2400" dirty="0"/>
              <a:t>sending personal data to an incorrect recipient;</a:t>
            </a:r>
          </a:p>
          <a:p>
            <a:pPr lvl="1"/>
            <a:r>
              <a:rPr lang="en-GB" sz="2400" dirty="0"/>
              <a:t>computing devices containing personal data being lost or stolen; </a:t>
            </a:r>
          </a:p>
          <a:p>
            <a:pPr lvl="1"/>
            <a:r>
              <a:rPr lang="en-GB" sz="2400" dirty="0"/>
              <a:t>alteration of personal data without permission; and</a:t>
            </a:r>
          </a:p>
          <a:p>
            <a:pPr lvl="1"/>
            <a:r>
              <a:rPr lang="en-GB" sz="2400" dirty="0"/>
              <a:t>loss of availability of personal data.</a:t>
            </a:r>
          </a:p>
          <a:p>
            <a:endParaRPr lang="en-GB" sz="2400" dirty="0"/>
          </a:p>
        </p:txBody>
      </p:sp>
    </p:spTree>
    <p:extLst>
      <p:ext uri="{BB962C8B-B14F-4D97-AF65-F5344CB8AC3E}">
        <p14:creationId xmlns:p14="http://schemas.microsoft.com/office/powerpoint/2010/main" val="41464439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E3A17-BB13-47A7-BEBD-64635E8B204C}"/>
              </a:ext>
            </a:extLst>
          </p:cNvPr>
          <p:cNvSpPr>
            <a:spLocks noGrp="1"/>
          </p:cNvSpPr>
          <p:nvPr>
            <p:ph type="title"/>
          </p:nvPr>
        </p:nvSpPr>
        <p:spPr/>
        <p:txBody>
          <a:bodyPr/>
          <a:lstStyle/>
          <a:p>
            <a:r>
              <a:rPr lang="en-GB" dirty="0"/>
              <a:t>Reporting Personal Data Breach</a:t>
            </a:r>
          </a:p>
        </p:txBody>
      </p:sp>
      <p:sp>
        <p:nvSpPr>
          <p:cNvPr id="3" name="Content Placeholder 2">
            <a:extLst>
              <a:ext uri="{FF2B5EF4-FFF2-40B4-BE49-F238E27FC236}">
                <a16:creationId xmlns:a16="http://schemas.microsoft.com/office/drawing/2014/main" id="{F775B535-3529-4639-8817-1A48447C838C}"/>
              </a:ext>
            </a:extLst>
          </p:cNvPr>
          <p:cNvSpPr>
            <a:spLocks noGrp="1"/>
          </p:cNvSpPr>
          <p:nvPr>
            <p:ph idx="1"/>
          </p:nvPr>
        </p:nvSpPr>
        <p:spPr>
          <a:xfrm>
            <a:off x="805113" y="1584668"/>
            <a:ext cx="7886700" cy="4351338"/>
          </a:xfrm>
        </p:spPr>
        <p:txBody>
          <a:bodyPr>
            <a:normAutofit/>
          </a:bodyPr>
          <a:lstStyle/>
          <a:p>
            <a:r>
              <a:rPr lang="en-GB" sz="2400" dirty="0"/>
              <a:t>Record Breaches</a:t>
            </a:r>
          </a:p>
          <a:p>
            <a:r>
              <a:rPr lang="en-GB" sz="2400" dirty="0"/>
              <a:t>Investigate breach &amp; determine the Impact</a:t>
            </a:r>
          </a:p>
          <a:p>
            <a:pPr lvl="1"/>
            <a:r>
              <a:rPr lang="en-GB" sz="2400" dirty="0"/>
              <a:t>How many</a:t>
            </a:r>
          </a:p>
          <a:p>
            <a:pPr lvl="1"/>
            <a:r>
              <a:rPr lang="en-GB" sz="2400" dirty="0"/>
              <a:t>Impact to the data subject</a:t>
            </a:r>
          </a:p>
          <a:p>
            <a:r>
              <a:rPr lang="en-GB" sz="2400" dirty="0"/>
              <a:t>Mitigate the breach</a:t>
            </a:r>
          </a:p>
          <a:p>
            <a:r>
              <a:rPr lang="en-GB" sz="2400" dirty="0"/>
              <a:t>If  it is a ‘notifiable’ breach report to the ICO within 72 hrs</a:t>
            </a:r>
          </a:p>
          <a:p>
            <a:r>
              <a:rPr lang="en-GB" sz="2400" dirty="0"/>
              <a:t>Inform the data subject if it is likely to impact their rights and freedoms</a:t>
            </a:r>
          </a:p>
          <a:p>
            <a:endParaRPr lang="en-GB" sz="2400" dirty="0"/>
          </a:p>
        </p:txBody>
      </p:sp>
    </p:spTree>
    <p:extLst>
      <p:ext uri="{BB962C8B-B14F-4D97-AF65-F5344CB8AC3E}">
        <p14:creationId xmlns:p14="http://schemas.microsoft.com/office/powerpoint/2010/main" val="4516828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09188-E935-4063-B754-993F830F28E5}"/>
              </a:ext>
            </a:extLst>
          </p:cNvPr>
          <p:cNvSpPr>
            <a:spLocks noGrp="1"/>
          </p:cNvSpPr>
          <p:nvPr>
            <p:ph type="title"/>
          </p:nvPr>
        </p:nvSpPr>
        <p:spPr/>
        <p:txBody>
          <a:bodyPr/>
          <a:lstStyle/>
          <a:p>
            <a:r>
              <a:rPr lang="en-GB" dirty="0"/>
              <a:t>Actions – Questions to Ask</a:t>
            </a:r>
          </a:p>
        </p:txBody>
      </p:sp>
      <p:sp>
        <p:nvSpPr>
          <p:cNvPr id="3" name="Content Placeholder 2">
            <a:extLst>
              <a:ext uri="{FF2B5EF4-FFF2-40B4-BE49-F238E27FC236}">
                <a16:creationId xmlns:a16="http://schemas.microsoft.com/office/drawing/2014/main" id="{F876AFE3-9D93-4937-8847-2CF05B275398}"/>
              </a:ext>
            </a:extLst>
          </p:cNvPr>
          <p:cNvSpPr>
            <a:spLocks noGrp="1"/>
          </p:cNvSpPr>
          <p:nvPr>
            <p:ph idx="1"/>
          </p:nvPr>
        </p:nvSpPr>
        <p:spPr/>
        <p:txBody>
          <a:bodyPr>
            <a:normAutofit/>
          </a:bodyPr>
          <a:lstStyle/>
          <a:p>
            <a:r>
              <a:rPr lang="en-GB" sz="2400" dirty="0"/>
              <a:t>What personal data do you use?</a:t>
            </a:r>
          </a:p>
          <a:p>
            <a:r>
              <a:rPr lang="en-GB" sz="2400" dirty="0"/>
              <a:t>What do you use if for?</a:t>
            </a:r>
          </a:p>
          <a:p>
            <a:r>
              <a:rPr lang="en-GB" sz="2400" dirty="0"/>
              <a:t>What is your justification to process it lawfully? </a:t>
            </a:r>
          </a:p>
          <a:p>
            <a:r>
              <a:rPr lang="en-GB" sz="2400" dirty="0"/>
              <a:t>Where is it stored?</a:t>
            </a:r>
          </a:p>
          <a:p>
            <a:r>
              <a:rPr lang="en-GB" sz="2400" dirty="0"/>
              <a:t>How long do you keep it?</a:t>
            </a:r>
          </a:p>
          <a:p>
            <a:r>
              <a:rPr lang="en-GB" sz="2400" dirty="0"/>
              <a:t>Can you comply with the Rights of the Data subject?</a:t>
            </a:r>
          </a:p>
          <a:p>
            <a:r>
              <a:rPr lang="en-GB" sz="2400" dirty="0"/>
              <a:t>How do you protect it?</a:t>
            </a:r>
          </a:p>
          <a:p>
            <a:r>
              <a:rPr lang="en-GB" sz="2400" b="1" dirty="0"/>
              <a:t>What are the potential issues in your organisation?</a:t>
            </a:r>
          </a:p>
          <a:p>
            <a:endParaRPr lang="en-GB" sz="2400" dirty="0"/>
          </a:p>
        </p:txBody>
      </p:sp>
    </p:spTree>
    <p:extLst>
      <p:ext uri="{BB962C8B-B14F-4D97-AF65-F5344CB8AC3E}">
        <p14:creationId xmlns:p14="http://schemas.microsoft.com/office/powerpoint/2010/main" val="23554437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B1BA7-5AA7-0069-CF5D-0A913BA7FF1D}"/>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1CCDC7A-E4F3-5907-B20A-B7B81E423D57}"/>
              </a:ext>
            </a:extLst>
          </p:cNvPr>
          <p:cNvSpPr>
            <a:spLocks noGrp="1"/>
          </p:cNvSpPr>
          <p:nvPr>
            <p:ph idx="1"/>
          </p:nvPr>
        </p:nvSpPr>
        <p:spPr/>
        <p:txBody>
          <a:bodyPr/>
          <a:lstStyle/>
          <a:p>
            <a:r>
              <a:rPr lang="en-GB" sz="2000" b="0" i="0" dirty="0">
                <a:solidFill>
                  <a:srgbClr val="393939"/>
                </a:solidFill>
                <a:effectLst/>
              </a:rPr>
              <a:t>Intellectual property (IP) refers to creations of the mind, such as inventions; literary and artistic works; designs; and symbols, names and images used in commerce.</a:t>
            </a:r>
          </a:p>
          <a:p>
            <a:endParaRPr lang="en-GB" sz="2000" dirty="0">
              <a:solidFill>
                <a:srgbClr val="393939"/>
              </a:solidFill>
            </a:endParaRPr>
          </a:p>
          <a:p>
            <a:r>
              <a:rPr lang="en-GB" sz="2000" b="0" i="0" dirty="0">
                <a:solidFill>
                  <a:srgbClr val="393939"/>
                </a:solidFill>
                <a:effectLst/>
              </a:rPr>
              <a:t>IP is protected in law by, which enable people to earn recognition or financial benefit from what they invent or create. By striking the right balance between the interests of innovators and the wider public interest, the IP system aims to foster an environment in which creativity and innovation can flourish.</a:t>
            </a:r>
            <a:endParaRPr lang="en-GB" sz="2000" dirty="0"/>
          </a:p>
        </p:txBody>
      </p:sp>
      <p:sp>
        <p:nvSpPr>
          <p:cNvPr id="7" name="Title 6">
            <a:extLst>
              <a:ext uri="{FF2B5EF4-FFF2-40B4-BE49-F238E27FC236}">
                <a16:creationId xmlns:a16="http://schemas.microsoft.com/office/drawing/2014/main" id="{E23CD831-4493-45B4-7182-9F5D61FD288C}"/>
              </a:ext>
            </a:extLst>
          </p:cNvPr>
          <p:cNvSpPr>
            <a:spLocks noGrp="1"/>
          </p:cNvSpPr>
          <p:nvPr>
            <p:ph type="title"/>
          </p:nvPr>
        </p:nvSpPr>
        <p:spPr/>
        <p:txBody>
          <a:bodyPr/>
          <a:lstStyle/>
          <a:p>
            <a:r>
              <a:rPr lang="en-GB" dirty="0"/>
              <a:t>Intellectual Property (IP)</a:t>
            </a:r>
          </a:p>
        </p:txBody>
      </p:sp>
      <p:sp>
        <p:nvSpPr>
          <p:cNvPr id="8" name="TextBox 7">
            <a:extLst>
              <a:ext uri="{FF2B5EF4-FFF2-40B4-BE49-F238E27FC236}">
                <a16:creationId xmlns:a16="http://schemas.microsoft.com/office/drawing/2014/main" id="{8C1B3613-28D6-4090-A8D5-B4FEF705F042}"/>
              </a:ext>
            </a:extLst>
          </p:cNvPr>
          <p:cNvSpPr txBox="1"/>
          <p:nvPr/>
        </p:nvSpPr>
        <p:spPr>
          <a:xfrm>
            <a:off x="6817767" y="5047488"/>
            <a:ext cx="2048256" cy="369332"/>
          </a:xfrm>
          <a:prstGeom prst="rect">
            <a:avLst/>
          </a:prstGeom>
          <a:noFill/>
        </p:spPr>
        <p:txBody>
          <a:bodyPr wrap="square" rtlCol="0">
            <a:spAutoFit/>
          </a:bodyPr>
          <a:lstStyle/>
          <a:p>
            <a:r>
              <a:rPr lang="en-GB" dirty="0"/>
              <a:t>(WIPO, 2024)</a:t>
            </a:r>
          </a:p>
        </p:txBody>
      </p:sp>
    </p:spTree>
    <p:extLst>
      <p:ext uri="{BB962C8B-B14F-4D97-AF65-F5344CB8AC3E}">
        <p14:creationId xmlns:p14="http://schemas.microsoft.com/office/powerpoint/2010/main" val="17721061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C8DB84-22C4-2FF7-C6B2-5EB3880477B2}"/>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A861913-C854-7301-E63E-26BB910AF5D6}"/>
              </a:ext>
            </a:extLst>
          </p:cNvPr>
          <p:cNvSpPr>
            <a:spLocks noGrp="1"/>
          </p:cNvSpPr>
          <p:nvPr>
            <p:ph type="title"/>
          </p:nvPr>
        </p:nvSpPr>
        <p:spPr/>
        <p:txBody>
          <a:bodyPr/>
          <a:lstStyle/>
          <a:p>
            <a:r>
              <a:rPr lang="en-GB" dirty="0"/>
              <a:t>Types of IP</a:t>
            </a:r>
          </a:p>
        </p:txBody>
      </p:sp>
      <p:sp>
        <p:nvSpPr>
          <p:cNvPr id="8" name="TextBox 7">
            <a:extLst>
              <a:ext uri="{FF2B5EF4-FFF2-40B4-BE49-F238E27FC236}">
                <a16:creationId xmlns:a16="http://schemas.microsoft.com/office/drawing/2014/main" id="{7566FE0F-FEEF-478B-6947-1EAC9ED7E38E}"/>
              </a:ext>
            </a:extLst>
          </p:cNvPr>
          <p:cNvSpPr txBox="1"/>
          <p:nvPr/>
        </p:nvSpPr>
        <p:spPr>
          <a:xfrm>
            <a:off x="6817767" y="5047488"/>
            <a:ext cx="2048256" cy="369332"/>
          </a:xfrm>
          <a:prstGeom prst="rect">
            <a:avLst/>
          </a:prstGeom>
          <a:noFill/>
        </p:spPr>
        <p:txBody>
          <a:bodyPr wrap="square" rtlCol="0">
            <a:spAutoFit/>
          </a:bodyPr>
          <a:lstStyle/>
          <a:p>
            <a:r>
              <a:rPr lang="en-GB" dirty="0"/>
              <a:t>(WIPO, 2024)</a:t>
            </a:r>
          </a:p>
        </p:txBody>
      </p:sp>
      <p:sp>
        <p:nvSpPr>
          <p:cNvPr id="3" name="Content Placeholder 2">
            <a:extLst>
              <a:ext uri="{FF2B5EF4-FFF2-40B4-BE49-F238E27FC236}">
                <a16:creationId xmlns:a16="http://schemas.microsoft.com/office/drawing/2014/main" id="{54BD5FDD-40D6-1195-8130-D1A085B069B7}"/>
              </a:ext>
            </a:extLst>
          </p:cNvPr>
          <p:cNvSpPr>
            <a:spLocks noGrp="1"/>
          </p:cNvSpPr>
          <p:nvPr>
            <p:ph idx="1"/>
          </p:nvPr>
        </p:nvSpPr>
        <p:spPr/>
        <p:txBody>
          <a:bodyPr/>
          <a:lstStyle/>
          <a:p>
            <a:pPr>
              <a:lnSpc>
                <a:spcPct val="150000"/>
              </a:lnSpc>
            </a:pPr>
            <a:r>
              <a:rPr lang="en-GB" sz="2000" dirty="0"/>
              <a:t>Patent</a:t>
            </a:r>
          </a:p>
          <a:p>
            <a:pPr>
              <a:lnSpc>
                <a:spcPct val="150000"/>
              </a:lnSpc>
            </a:pPr>
            <a:r>
              <a:rPr lang="en-GB" sz="2000" dirty="0"/>
              <a:t>Copyright</a:t>
            </a:r>
          </a:p>
          <a:p>
            <a:pPr>
              <a:lnSpc>
                <a:spcPct val="150000"/>
              </a:lnSpc>
            </a:pPr>
            <a:r>
              <a:rPr lang="en-GB" sz="2000" dirty="0"/>
              <a:t>Trademark</a:t>
            </a:r>
          </a:p>
          <a:p>
            <a:pPr>
              <a:lnSpc>
                <a:spcPct val="150000"/>
              </a:lnSpc>
            </a:pPr>
            <a:r>
              <a:rPr lang="en-GB" sz="2000" dirty="0"/>
              <a:t>Industrial Design</a:t>
            </a:r>
          </a:p>
          <a:p>
            <a:pPr>
              <a:lnSpc>
                <a:spcPct val="150000"/>
              </a:lnSpc>
            </a:pPr>
            <a:r>
              <a:rPr lang="en-GB" sz="2000" dirty="0"/>
              <a:t>Geographical Indications</a:t>
            </a:r>
          </a:p>
          <a:p>
            <a:pPr>
              <a:lnSpc>
                <a:spcPct val="150000"/>
              </a:lnSpc>
            </a:pPr>
            <a:r>
              <a:rPr lang="en-GB" sz="2000" dirty="0"/>
              <a:t>Trade Secrets</a:t>
            </a:r>
          </a:p>
        </p:txBody>
      </p:sp>
    </p:spTree>
    <p:extLst>
      <p:ext uri="{BB962C8B-B14F-4D97-AF65-F5344CB8AC3E}">
        <p14:creationId xmlns:p14="http://schemas.microsoft.com/office/powerpoint/2010/main" val="15689504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9C7C9-B1DC-46CA-AFE7-2CAF195C5ED3}"/>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BF23F269-3BD7-4CE4-B30F-79E2DD6973A4}"/>
              </a:ext>
            </a:extLst>
          </p:cNvPr>
          <p:cNvSpPr>
            <a:spLocks noGrp="1"/>
          </p:cNvSpPr>
          <p:nvPr>
            <p:ph idx="1"/>
          </p:nvPr>
        </p:nvSpPr>
        <p:spPr/>
        <p:txBody>
          <a:bodyPr>
            <a:normAutofit/>
          </a:bodyPr>
          <a:lstStyle/>
          <a:p>
            <a:r>
              <a:rPr lang="en-GB" sz="2400" dirty="0"/>
              <a:t>Think how you could introduce concepts, models and ideas from other areas that can add value to your assignment on Knowledge Management</a:t>
            </a:r>
          </a:p>
          <a:p>
            <a:pPr lvl="1"/>
            <a:r>
              <a:rPr lang="en-GB" sz="2400" dirty="0"/>
              <a:t>Communication</a:t>
            </a:r>
          </a:p>
          <a:p>
            <a:pPr lvl="1"/>
            <a:r>
              <a:rPr lang="en-GB" sz="2400" dirty="0"/>
              <a:t>Learning and Development</a:t>
            </a:r>
          </a:p>
          <a:p>
            <a:pPr lvl="1"/>
            <a:r>
              <a:rPr lang="en-GB" sz="2400" dirty="0"/>
              <a:t>Team Working</a:t>
            </a:r>
          </a:p>
          <a:p>
            <a:pPr lvl="1"/>
            <a:r>
              <a:rPr lang="en-GB" sz="2400" dirty="0"/>
              <a:t>Problem Solving &amp; Continuous Systematic Improvement</a:t>
            </a:r>
          </a:p>
        </p:txBody>
      </p:sp>
    </p:spTree>
    <p:extLst>
      <p:ext uri="{BB962C8B-B14F-4D97-AF65-F5344CB8AC3E}">
        <p14:creationId xmlns:p14="http://schemas.microsoft.com/office/powerpoint/2010/main" val="322346962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Number Placeholder 5"/>
          <p:cNvSpPr txBox="1">
            <a:spLocks noGrp="1"/>
          </p:cNvSpPr>
          <p:nvPr/>
        </p:nvSpPr>
        <p:spPr bwMode="auto">
          <a:xfrm>
            <a:off x="4314825" y="6462713"/>
            <a:ext cx="4937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ctr" eaLnBrk="1" hangingPunct="1"/>
            <a:fld id="{397E3530-4B15-4C58-9B0B-4018F83B9E0A}" type="slidenum">
              <a:rPr lang="en-GB" altLang="en-US" sz="1400" b="1">
                <a:solidFill>
                  <a:schemeClr val="bg1"/>
                </a:solidFill>
              </a:rPr>
              <a:pPr algn="ctr" eaLnBrk="1" hangingPunct="1"/>
              <a:t>52</a:t>
            </a:fld>
            <a:endParaRPr lang="en-GB" altLang="en-US" sz="1400" b="1">
              <a:solidFill>
                <a:schemeClr val="bg1"/>
              </a:solidFill>
            </a:endParaRPr>
          </a:p>
        </p:txBody>
      </p:sp>
      <p:sp>
        <p:nvSpPr>
          <p:cNvPr id="10" name="Rectangle 6"/>
          <p:cNvSpPr>
            <a:spLocks noGrp="1" noChangeArrowheads="1"/>
          </p:cNvSpPr>
          <p:nvPr>
            <p:ph type="title"/>
          </p:nvPr>
        </p:nvSpPr>
        <p:spPr>
          <a:xfrm>
            <a:off x="0" y="188640"/>
            <a:ext cx="7669212" cy="1079500"/>
          </a:xfrm>
        </p:spPr>
        <p:txBody>
          <a:bodyPr rtlCol="0">
            <a:normAutofit/>
          </a:bodyPr>
          <a:lstStyle/>
          <a:p>
            <a:pPr fontAlgn="auto">
              <a:spcAft>
                <a:spcPts val="0"/>
              </a:spcAft>
              <a:defRPr/>
            </a:pPr>
            <a:r>
              <a:rPr lang="en-GB" sz="3600" b="1" u="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Questions</a:t>
            </a:r>
          </a:p>
        </p:txBody>
      </p:sp>
      <p:sp>
        <p:nvSpPr>
          <p:cNvPr id="3" name="Slide Number Placeholder 2"/>
          <p:cNvSpPr>
            <a:spLocks noGrp="1"/>
          </p:cNvSpPr>
          <p:nvPr>
            <p:ph type="sldNum" sz="quarter" idx="12"/>
          </p:nvPr>
        </p:nvSpPr>
        <p:spPr/>
        <p:txBody>
          <a:bodyPr/>
          <a:lstStyle/>
          <a:p>
            <a:pPr>
              <a:defRPr/>
            </a:pPr>
            <a:fld id="{53EA6BA6-A53F-4E90-B1FA-0FC7F4298048}" type="slidenum">
              <a:rPr lang="en-GB" smtClean="0"/>
              <a:pPr>
                <a:defRPr/>
              </a:pPr>
              <a:t>52</a:t>
            </a:fld>
            <a:endParaRPr lang="en-GB"/>
          </a:p>
        </p:txBody>
      </p:sp>
      <p:pic>
        <p:nvPicPr>
          <p:cNvPr id="62468" name="Picture 2" descr="http://www.rightfit.ie/wp-content/uploads/2012/03/killing_question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35696" y="1396455"/>
            <a:ext cx="3790553" cy="3790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0" y="476250"/>
            <a:ext cx="1547813" cy="11525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6EDC09E4-3B80-4DCD-9023-D4B34773C1A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670627" y="1628775"/>
            <a:ext cx="3016173" cy="3024890"/>
          </a:xfrm>
          <a:prstGeom prst="rect">
            <a:avLst/>
          </a:prstGeom>
        </p:spPr>
      </p:pic>
    </p:spTree>
    <p:extLst>
      <p:ext uri="{BB962C8B-B14F-4D97-AF65-F5344CB8AC3E}">
        <p14:creationId xmlns:p14="http://schemas.microsoft.com/office/powerpoint/2010/main" val="3489590008"/>
      </p:ext>
    </p:extLst>
  </p:cSld>
  <p:clrMapOvr>
    <a:masterClrMapping/>
  </p:clrMapOvr>
  <p:transition/>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0</TotalTime>
  <Words>3599</Words>
  <Application>Microsoft Office PowerPoint</Application>
  <PresentationFormat>On-screen Show (4:3)</PresentationFormat>
  <Paragraphs>331</Paragraphs>
  <Slides>52</Slides>
  <Notes>13</Notes>
  <HiddenSlides>1</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52</vt:i4>
      </vt:variant>
    </vt:vector>
  </HeadingPairs>
  <TitlesOfParts>
    <vt:vector size="60" baseType="lpstr">
      <vt:lpstr>-apple-system</vt:lpstr>
      <vt:lpstr>Noto Sans Display</vt:lpstr>
      <vt:lpstr>Arial</vt:lpstr>
      <vt:lpstr>Calibri</vt:lpstr>
      <vt:lpstr>Calibri Light</vt:lpstr>
      <vt:lpstr>Trebuchet MS</vt:lpstr>
      <vt:lpstr>Title Slide 1</vt:lpstr>
      <vt:lpstr>ALAMO22</vt:lpstr>
      <vt:lpstr>BA Applied Leadership and Management in the Workplace    Module: BMSK5013  Knowledge and Information Management Skills for the Workplace    </vt:lpstr>
      <vt:lpstr>PowerPoint Presentation</vt:lpstr>
      <vt:lpstr>Workshop Content</vt:lpstr>
      <vt:lpstr>Assignment</vt:lpstr>
      <vt:lpstr>Assignment</vt:lpstr>
      <vt:lpstr>Assignment</vt:lpstr>
      <vt:lpstr>Assignment</vt:lpstr>
      <vt:lpstr>Assignment</vt:lpstr>
      <vt:lpstr>Assignment</vt:lpstr>
      <vt:lpstr>Assignment</vt:lpstr>
      <vt:lpstr>Assignment</vt:lpstr>
      <vt:lpstr>Assignment</vt:lpstr>
      <vt:lpstr>Assignment</vt:lpstr>
      <vt:lpstr>Assignment</vt:lpstr>
      <vt:lpstr>Assignment</vt:lpstr>
      <vt:lpstr>Assignment</vt:lpstr>
      <vt:lpstr>Assignment</vt:lpstr>
      <vt:lpstr>Assignment</vt:lpstr>
      <vt:lpstr>Assignment</vt:lpstr>
      <vt:lpstr>Assignment</vt:lpstr>
      <vt:lpstr>Assignment</vt:lpstr>
      <vt:lpstr>Assignment</vt:lpstr>
      <vt:lpstr>Force Field Analysis Exercise</vt:lpstr>
      <vt:lpstr>Force Field Analysis</vt:lpstr>
      <vt:lpstr>Discussion</vt:lpstr>
      <vt:lpstr>Examples Forces for Change</vt:lpstr>
      <vt:lpstr>PowerPoint Presentation</vt:lpstr>
      <vt:lpstr>Example Forces Against Change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GDPR</vt:lpstr>
      <vt:lpstr>PowerPoint Presentation</vt:lpstr>
      <vt:lpstr>GDPR Principles – Article 5</vt:lpstr>
      <vt:lpstr>Lawfulness of Processing – Article 6</vt:lpstr>
      <vt:lpstr>Legitimate Interest - Three Part Test</vt:lpstr>
      <vt:lpstr>PowerPoint Presentation</vt:lpstr>
      <vt:lpstr>Rights of Data Subjects</vt:lpstr>
      <vt:lpstr>Right to be Informed</vt:lpstr>
      <vt:lpstr>Receipt of Requests</vt:lpstr>
      <vt:lpstr>Personal Data Breach</vt:lpstr>
      <vt:lpstr>Reporting Personal Data Breach</vt:lpstr>
      <vt:lpstr>Actions – Questions to Ask</vt:lpstr>
      <vt:lpstr>Intellectual Property (IP)</vt:lpstr>
      <vt:lpstr>Types of IP</vt:lpstr>
      <vt:lpstr>For the Next Session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dc:title>
  <dc:creator>Gavin Hill John;Julia Ault</dc:creator>
  <cp:lastModifiedBy>Christian Felices</cp:lastModifiedBy>
  <cp:revision>86</cp:revision>
  <cp:lastPrinted>2021-01-19T13:56:25Z</cp:lastPrinted>
  <dcterms:modified xsi:type="dcterms:W3CDTF">2024-04-22T10:19:07Z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