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  <p:sldMasterId id="2147483674" r:id="rId3"/>
    <p:sldMasterId id="2147483676" r:id="rId4"/>
  </p:sldMasterIdLst>
  <p:notesMasterIdLst>
    <p:notesMasterId r:id="rId31"/>
  </p:notesMasterIdLst>
  <p:handoutMasterIdLst>
    <p:handoutMasterId r:id="rId32"/>
  </p:handoutMasterIdLst>
  <p:sldIdLst>
    <p:sldId id="793" r:id="rId5"/>
    <p:sldId id="794" r:id="rId6"/>
    <p:sldId id="257" r:id="rId7"/>
    <p:sldId id="258" r:id="rId8"/>
    <p:sldId id="366" r:id="rId9"/>
    <p:sldId id="368" r:id="rId10"/>
    <p:sldId id="796" r:id="rId11"/>
    <p:sldId id="389" r:id="rId12"/>
    <p:sldId id="414" r:id="rId13"/>
    <p:sldId id="394" r:id="rId14"/>
    <p:sldId id="375" r:id="rId15"/>
    <p:sldId id="374" r:id="rId16"/>
    <p:sldId id="378" r:id="rId17"/>
    <p:sldId id="379" r:id="rId18"/>
    <p:sldId id="380" r:id="rId19"/>
    <p:sldId id="381" r:id="rId20"/>
    <p:sldId id="382" r:id="rId21"/>
    <p:sldId id="303" r:id="rId22"/>
    <p:sldId id="304" r:id="rId23"/>
    <p:sldId id="302" r:id="rId24"/>
    <p:sldId id="384" r:id="rId25"/>
    <p:sldId id="405" r:id="rId26"/>
    <p:sldId id="413" r:id="rId27"/>
    <p:sldId id="385" r:id="rId28"/>
    <p:sldId id="383" r:id="rId29"/>
    <p:sldId id="387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04E826-F4A7-4C45-8030-EA17D8EFEED7}" v="8" dt="2023-10-10T15:52:07.0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48" autoAdjust="0"/>
    <p:restoredTop sz="95845" autoAdjust="0"/>
  </p:normalViewPr>
  <p:slideViewPr>
    <p:cSldViewPr>
      <p:cViewPr varScale="1">
        <p:scale>
          <a:sx n="109" d="100"/>
          <a:sy n="109" d="100"/>
        </p:scale>
        <p:origin x="91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465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29E64A2A-C24E-6A49-91A7-C97EF862B5B9}" type="slidenum">
              <a:rPr lang="en-GB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073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130ABB13-A9D2-EC40-8888-AF2A141BF8B8}" type="slidenum">
              <a:rPr lang="en-GB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8036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801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Honey and Mumford – used to help consider the most appropriate way for you to learn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20551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5492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0063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4634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AEC64C21-8D84-4621-B4B8-97D6ECA7DF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28A0D419-31EC-4353-97DF-8B523A6AC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Day 1</a:t>
            </a:r>
          </a:p>
          <a:p>
            <a:r>
              <a:rPr lang="en-US" altLang="en-US"/>
              <a:t>Learning styles and coaching conversations – the impact of your LS on your communication with other (Julie handout)</a:t>
            </a:r>
          </a:p>
          <a:p>
            <a:r>
              <a:rPr lang="en-US" altLang="en-US"/>
              <a:t>Break out rooms- Julie to agree questions for </a:t>
            </a:r>
            <a:r>
              <a:rPr lang="en-US" altLang="en-US" err="1"/>
              <a:t>conbsideration</a:t>
            </a:r>
            <a:endParaRPr lang="en-US" altLang="en-US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15540B49-4E9E-4846-B81E-DEA9545C1C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9300" indent="-28733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52525" indent="-2301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16075" indent="-2301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78038" indent="-2301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35238" indent="-2301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92438" indent="-2301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49638" indent="-2301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906838" indent="-2301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416A0C0-2430-4336-9C2E-A9A9BD8BC99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>
                <a:solidFill>
                  <a:prstClr val="black"/>
                </a:solidFill>
              </a:rPr>
              <a:pPr>
                <a:defRPr/>
              </a:pPr>
              <a:t>11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3497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4029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1933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06399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8857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5867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5583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5739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5964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5439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7377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'Reflectice Writing' Hull University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3D1D51B-C1A0-475D-90F4-8E3D670757B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67837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47285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6582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>
                <a:solidFill>
                  <a:prstClr val="black"/>
                </a:solidFill>
              </a:rPr>
              <a:pPr>
                <a:defRPr/>
              </a:pPr>
              <a:t>25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67126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560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en-US"/>
              <a:t>Click to edit Master text styles</a:t>
            </a:r>
            <a:br>
              <a:rPr lang="en-US"/>
            </a:br>
            <a:r>
              <a:rPr lang="en-US"/>
              <a:t>Second level</a:t>
            </a:r>
            <a:br>
              <a:rPr lang="en-US"/>
            </a:br>
            <a:r>
              <a:rPr lang="en-US"/>
              <a:t>Third level</a:t>
            </a:r>
            <a:br>
              <a:rPr lang="en-US"/>
            </a:br>
            <a:r>
              <a:rPr lang="en-US"/>
              <a:t>Fourth level</a:t>
            </a:r>
            <a:br>
              <a:rPr lang="en-US"/>
            </a:br>
            <a:r>
              <a:rPr lang="en-US"/>
              <a:t>Fifth level</a:t>
            </a:r>
          </a:p>
        </p:txBody>
      </p:sp>
      <p:sp>
        <p:nvSpPr>
          <p:cNvPr id="7" name="Content Placeholder 6"/>
          <p:cNvSpPr txBox="1">
            <a:spLocks noGrp="1"/>
          </p:cNvSpPr>
          <p:nvPr>
            <p:ph type="title" idx="4294967295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 anchor="t"/>
          <a:lstStyle>
            <a:lvl1pPr hangingPunct="0">
              <a:buNone/>
              <a:defRPr lang="en-GB">
                <a:latin typeface="Arial" pitchFamily="18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Content Placeholder 7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6" name="Date Placeholder 3"/>
          <p:cNvSpPr txBox="1"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898989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1964841B-8B32-1C4A-809E-2FC9213349F7}" type="datetime1">
              <a:rPr lang="en-US"/>
              <a:pPr/>
              <a:t>10/10/2023</a:t>
            </a:fld>
            <a:endParaRPr lang="en-US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898989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fld id="{981F4191-EE72-F34E-9B95-C1CDBCF0593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693843"/>
      </p:ext>
    </p:extLst>
  </p:cSld>
  <p:clrMapOvr>
    <a:masterClrMapping/>
  </p:clrMapOvr>
  <p:transition spd="slow"/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F800DE-CBAC-48C5-BF2F-50D77DEDF0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052E0FF-61FF-4CF3-B661-95EB39884F03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D7003-24DC-4ED1-8687-1200619EF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AE28D-8BBA-4BE7-B762-A8CEB35A5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EE793CC-7E3E-46FE-B5F7-4968647030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9301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64BC1-AA77-46A9-8361-65C65311F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BC05E37-0B25-41AC-A965-A66308D375E5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ABEAA-991A-41D0-8F8F-C6A0B0DBA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8175E-0B40-4549-85FF-5D3C67102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54C319F-4FB6-4260-A1B1-6C1D75394D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8405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0A6FE-B01E-4F8C-9B24-B0A99D209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4FB751A-0447-4653-8100-0695569914A0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6C0DD5D-6464-4EE3-B4BB-A645C695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9161ED1-DFCA-4DFD-8525-40044C3014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64152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87B8A-D7C2-415C-AFCA-FCDAFE15D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7BAF76-C1C3-4182-BC82-AA58ABAED5CD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11DECC4-2225-4AC0-A46A-3BBF0F80A2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E1B8A23-3D36-4FBE-86CF-DB8FE022204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43730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816AD2-2343-4832-9975-E53F1DF1B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E32BE01-07E2-440D-B563-E0B5D9FC53DF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1FEB8E8-7BAC-4E7D-B313-C3B821D624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F0FF6F8-AA10-49C3-B2ED-8AD260B634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09249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99F2B9-177D-4928-963E-235342BBA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FC711A2-1527-4D91-AD02-3F0CD67A7C16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2C62B755-A36C-47C4-B2C5-2A9DC5574B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FCA52A5-887B-4D48-995B-CCCF3D69EB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5747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398D4E-BC35-46C0-9D07-CB7107206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1BE8D64-18FC-4728-A50B-CEF44AB9875D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D0E0E1C7-4EB0-455E-B34A-0120F6B279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0E5756A-2119-4288-BB9C-B2AFDB4455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49461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EDDD0-B72C-41D0-BE33-62BB75E92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C195401-C034-4CA2-B469-800629BE9F3D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E88BFBF-5F19-4455-B5E0-4D2BC8EC35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FB8B13C-8EA1-4753-9905-3E8D63784C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1654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9FDEA6-5140-4DF5-BDE8-29FAB2CCF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839657-3B64-481D-863F-7012B424A167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AE00AE4-41C7-411E-96E7-DFC3A8EBA5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08E9088-DB00-4BEC-86EA-135DC5D22C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56656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CCE5F-FE92-418B-88DD-01BA7C60E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85DE55-8508-4F18-BE9C-6722C4DB809A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9264BD5-A7BE-47BF-808B-66917BB237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7CE5DA5-19D4-4544-8787-0153E3EADD8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36170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09DAC-3D75-4C44-9683-7397C60B6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A73E13D-7E54-4E70-AB44-27F2485F9C9C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4C0A483-B99E-469C-B3AF-676681C42C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CF44A61-1D16-4C67-A003-D2C1D0AD21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6519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4576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7891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7518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3783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97956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3644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280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641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471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2128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5146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836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E75B67AD-4FEC-49AB-BA37-0F66DDB5A2D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0527A4E8-9BF7-4E77-91FE-2B5701BEF2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07CF8-65A1-437F-839E-DFE0B57E1B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Arial" charset="0"/>
              </a:defRPr>
            </a:lvl1pPr>
          </a:lstStyle>
          <a:p>
            <a:pPr>
              <a:defRPr/>
            </a:pPr>
            <a:fld id="{761743C2-1383-4BEF-8DB0-6D785E6394EB}" type="datetimeFigureOut">
              <a:rPr lang="en-GB"/>
              <a:pPr>
                <a:defRPr/>
              </a:pPr>
              <a:t>10/10/2023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738C4-7413-4E09-9DFA-1A219E9929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8C88461B-4C0F-47D3-8B99-DA0039D216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2783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180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7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855Now8h5Rs" TargetMode="Externa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855Now8h5Rs?feature=oembed" TargetMode="Externa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neuroknowhow.com/multiple-intelligence-questionnaire/#:~:text=%20Multiple%20Intelligence%20Questionnaire.%20This%20is%20an%20online,Howard%20Gardner%2C%20and%20is%20something%20that%20NeuroKnowHow%20supports.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QoI67VeE3ds?feature=oembed" TargetMode="External"/><Relationship Id="rId4" Type="http://schemas.openxmlformats.org/officeDocument/2006/relationships/image" Target="../media/image2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tl.tla.ed.ac.uk/questionnaires/ASSIST.pdf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hitewater-rescue.com/support/pagepics/lsitechmanual.pdf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9950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BMPF7001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Continuing Professional Development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2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83536" y="332716"/>
            <a:ext cx="8229600" cy="6180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  <a:cs typeface="Arial Hebrew Scholar"/>
              </a:rPr>
              <a:t>Aims for today’s presentation: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Recap on Day 1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Annotated documents progress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Developing TNA</a:t>
            </a:r>
            <a:endParaRPr lang="en-US" sz="3500" dirty="0">
              <a:solidFill>
                <a:srgbClr val="E0BC4C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r>
              <a:rPr lang="en-US" sz="3500" dirty="0">
                <a:solidFill>
                  <a:srgbClr val="E0BC4C"/>
                </a:solidFill>
                <a:latin typeface="Arial Black"/>
              </a:rPr>
              <a:t>Personal Development Planning</a:t>
            </a:r>
            <a:endParaRPr lang="en-US" sz="35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academic writing and plagiarism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00B0F0"/>
                </a:solidFill>
                <a:latin typeface="Arial Black"/>
                <a:cs typeface="Arial Hebrew Scholar"/>
              </a:rPr>
              <a:t>Models of reflection</a:t>
            </a: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Calibri" charset="0"/>
              </a:rPr>
              <a:t>Activity</a:t>
            </a:r>
            <a:endParaRPr lang="en-US" b="1" dirty="0">
              <a:solidFill>
                <a:schemeClr val="accent5">
                  <a:lumMod val="50000"/>
                </a:schemeClr>
              </a:solidFill>
              <a:latin typeface="Calibri" charset="0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48815" y="1916832"/>
            <a:ext cx="1882552" cy="9647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>
                <a:latin typeface="Calibri" charset="0"/>
              </a:rPr>
              <a:t>Recap on last session</a:t>
            </a:r>
            <a:endParaRPr lang="en-US" sz="3600" dirty="0">
              <a:latin typeface="Calibri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0136" y="1772816"/>
            <a:ext cx="4000078" cy="263641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1772816"/>
            <a:ext cx="179070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053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8632" y="116632"/>
            <a:ext cx="8229600" cy="108012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latin typeface="Calibri" charset="0"/>
              </a:rPr>
              <a:t>Continuing Professional Development - Day 1</a:t>
            </a:r>
            <a:endParaRPr lang="en-US" sz="4000" b="1" dirty="0">
              <a:solidFill>
                <a:schemeClr val="accent5">
                  <a:lumMod val="50000"/>
                </a:schemeClr>
              </a:solidFill>
              <a:latin typeface="Calibri" charset="0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8632" y="1556792"/>
            <a:ext cx="8229600" cy="35283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Introduction to the Professional Practice Framework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Introduction to the module 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CV 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Job description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UWTSD on-line support including Student Services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Referencing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>
                <a:latin typeface="+mj-lt"/>
                <a:ea typeface="+mn-ea"/>
              </a:rPr>
              <a:t>Study skills</a:t>
            </a:r>
            <a:endParaRPr lang="en-US" sz="2400" dirty="0">
              <a:latin typeface="+mj-lt"/>
              <a:ea typeface="+mn-ea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715408"/>
            <a:ext cx="3985966" cy="1948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941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459432"/>
            <a:ext cx="9144001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440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611560" y="476672"/>
            <a:ext cx="8229600" cy="864096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latin typeface="+mj-lt"/>
              </a:rPr>
              <a:t>Overview of learning styles</a:t>
            </a:r>
          </a:p>
          <a:p>
            <a:pPr marL="0" indent="0">
              <a:buNone/>
              <a:defRPr/>
            </a:pPr>
            <a:endParaRPr lang="en-GB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0" y="1052736"/>
            <a:ext cx="9031185" cy="465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379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1"/>
            <a:ext cx="9146046" cy="7217252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83536" y="332717"/>
            <a:ext cx="8229600" cy="86403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  <a:cs typeface="Arial Hebrew Scholar"/>
              </a:rPr>
              <a:t>Learning styles – Honey and Mumford</a:t>
            </a: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  <p:pic>
        <p:nvPicPr>
          <p:cNvPr id="1026" name="Picture 2" descr="Kolb's learning cycle and Honey and Mumford's learning styles. Note ...">
            <a:extLst>
              <a:ext uri="{FF2B5EF4-FFF2-40B4-BE49-F238E27FC236}">
                <a16:creationId xmlns:a16="http://schemas.microsoft.com/office/drawing/2014/main" id="{5A1683B9-8CA9-52D4-3A65-7EBB4606E1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1187053"/>
            <a:ext cx="8096250" cy="519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5942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DA6A8C9-1190-4CF5-960C-360D98B7FB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140" y="260648"/>
            <a:ext cx="8571719" cy="9693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68AEBAE-C68C-45E7-9709-3ED71B6D17BC}"/>
              </a:ext>
            </a:extLst>
          </p:cNvPr>
          <p:cNvSpPr txBox="1"/>
          <p:nvPr/>
        </p:nvSpPr>
        <p:spPr>
          <a:xfrm>
            <a:off x="4427984" y="1412776"/>
            <a:ext cx="442987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a.) How can knowledge of your learning style help you with regard to your personal and professional development?</a:t>
            </a:r>
          </a:p>
          <a:p>
            <a:r>
              <a:rPr lang="en-GB" sz="2400" dirty="0"/>
              <a:t>b.) How can this knowledge help you with regard to interpersonal skills?</a:t>
            </a:r>
          </a:p>
          <a:p>
            <a:r>
              <a:rPr lang="en-GB" sz="2400" dirty="0"/>
              <a:t>c.) How can your learning style hinder you when communicating with others?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E1DAD-7857-44BA-AD39-96CC2DC977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1772816"/>
            <a:ext cx="3571875" cy="2667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B42E7A-CD46-439E-A0AA-32179A14CA5E}"/>
              </a:ext>
            </a:extLst>
          </p:cNvPr>
          <p:cNvSpPr txBox="1"/>
          <p:nvPr/>
        </p:nvSpPr>
        <p:spPr>
          <a:xfrm>
            <a:off x="395536" y="4869160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5"/>
              </a:rPr>
              <a:t>Learning Styles Criticism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9516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Learning styles &amp; the importance of critical self-reflection | Tesia Marshik | TEDxUWLaCrosse">
            <a:hlinkClick r:id="" action="ppaction://media"/>
            <a:extLst>
              <a:ext uri="{FF2B5EF4-FFF2-40B4-BE49-F238E27FC236}">
                <a16:creationId xmlns:a16="http://schemas.microsoft.com/office/drawing/2014/main" id="{DFDD90BF-BE42-B8C5-E53A-6812F29A44D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27774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8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Number Placeholder 1">
            <a:extLst>
              <a:ext uri="{FF2B5EF4-FFF2-40B4-BE49-F238E27FC236}">
                <a16:creationId xmlns:a16="http://schemas.microsoft.com/office/drawing/2014/main" id="{B06A79AD-839A-46A3-83D6-0B21CA52F86E}"/>
              </a:ext>
            </a:extLst>
          </p:cNvPr>
          <p:cNvSpPr txBox="1">
            <a:spLocks noGrp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3B0EAB-F0D5-43AA-9F83-D1A09774E483}" type="slidenum">
              <a:rPr kumimoji="0" lang="en-GB" alt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49155" name="TextBox 1">
            <a:extLst>
              <a:ext uri="{FF2B5EF4-FFF2-40B4-BE49-F238E27FC236}">
                <a16:creationId xmlns:a16="http://schemas.microsoft.com/office/drawing/2014/main" id="{CA8699D5-2751-4F99-BD95-FA57ACF3DE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692696"/>
            <a:ext cx="3956224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 Styles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and coaching conversations</a:t>
            </a:r>
          </a:p>
        </p:txBody>
      </p:sp>
      <p:pic>
        <p:nvPicPr>
          <p:cNvPr id="2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86985437-E392-475F-A834-221B2D5D3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513" y="2597114"/>
            <a:ext cx="3505200" cy="2095095"/>
          </a:xfrm>
          <a:prstGeom prst="rect">
            <a:avLst/>
          </a:prstGeom>
        </p:spPr>
      </p:pic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D4619C9C-E84B-492C-BFD5-1F8F77C15F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8740" y="2495"/>
            <a:ext cx="4569123" cy="564531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395536" y="62586"/>
            <a:ext cx="7293496" cy="1143000"/>
          </a:xfrm>
        </p:spPr>
        <p:txBody>
          <a:bodyPr/>
          <a:lstStyle/>
          <a:p>
            <a:pPr algn="l"/>
            <a:r>
              <a:rPr lang="en-GB" altLang="en-US" sz="4000" b="1" dirty="0">
                <a:solidFill>
                  <a:schemeClr val="accent1">
                    <a:lumMod val="50000"/>
                  </a:schemeClr>
                </a:solidFill>
              </a:rPr>
              <a:t>Others to consider:</a:t>
            </a:r>
            <a:endParaRPr lang="en-US" altLang="en-US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993" y="1052736"/>
            <a:ext cx="8229600" cy="334096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2400" dirty="0"/>
              <a:t>Insights Evaluator</a:t>
            </a:r>
          </a:p>
          <a:p>
            <a:pPr>
              <a:defRPr/>
            </a:pPr>
            <a:r>
              <a:rPr lang="en-GB" altLang="en-US" sz="2400" dirty="0"/>
              <a:t>Myers-Briggs Type Indicator (MBTI) </a:t>
            </a:r>
            <a:endParaRPr lang="en-US" sz="2400" dirty="0"/>
          </a:p>
          <a:p>
            <a:pPr>
              <a:defRPr/>
            </a:pPr>
            <a:r>
              <a:rPr lang="en-GB" sz="2400" dirty="0">
                <a:latin typeface="+mj-lt"/>
              </a:rPr>
              <a:t>Noel Entwistle </a:t>
            </a:r>
            <a:r>
              <a:rPr lang="en-GB" sz="2400" i="1" dirty="0">
                <a:latin typeface="+mj-lt"/>
              </a:rPr>
              <a:t>Approaches and Study </a:t>
            </a:r>
          </a:p>
          <a:p>
            <a:pPr marL="0" indent="0">
              <a:buNone/>
              <a:defRPr/>
            </a:pPr>
            <a:r>
              <a:rPr lang="en-GB" sz="2400" i="1" dirty="0">
                <a:latin typeface="+mj-lt"/>
              </a:rPr>
              <a:t>    Skills Inventory for Students</a:t>
            </a:r>
            <a:r>
              <a:rPr lang="en-GB" sz="2400" dirty="0">
                <a:latin typeface="+mj-lt"/>
              </a:rPr>
              <a:t> (ASSIST) </a:t>
            </a:r>
          </a:p>
          <a:p>
            <a:pPr>
              <a:defRPr/>
            </a:pPr>
            <a:r>
              <a:rPr lang="en-GB" sz="2400" dirty="0"/>
              <a:t>David Kolb’s </a:t>
            </a:r>
            <a:r>
              <a:rPr lang="en-GB" sz="2400" i="1" dirty="0"/>
              <a:t>Learning Style Inventory</a:t>
            </a:r>
          </a:p>
          <a:p>
            <a:pPr>
              <a:defRPr/>
            </a:pPr>
            <a:r>
              <a:rPr lang="en-GB" sz="2400" dirty="0"/>
              <a:t>VARK Questionnaire </a:t>
            </a:r>
          </a:p>
          <a:p>
            <a:pPr>
              <a:defRPr/>
            </a:pPr>
            <a:r>
              <a:rPr lang="en-GB" sz="2400" dirty="0"/>
              <a:t>Multiple Intelligence Questionnaire </a:t>
            </a:r>
          </a:p>
          <a:p>
            <a:pPr marL="0" indent="0">
              <a:buNone/>
              <a:defRPr/>
            </a:pPr>
            <a:r>
              <a:rPr lang="en-GB" sz="2400" dirty="0"/>
              <a:t>    (originator - Howard Gardner) </a:t>
            </a:r>
          </a:p>
          <a:p>
            <a:pPr marL="0" indent="0">
              <a:buNone/>
              <a:defRPr/>
            </a:pPr>
            <a:endParaRPr lang="en-GB" sz="2400" dirty="0">
              <a:hlinkClick r:id="rId3"/>
            </a:endParaRPr>
          </a:p>
          <a:p>
            <a:pPr marL="0" indent="0">
              <a:buNone/>
              <a:defRPr/>
            </a:pPr>
            <a:r>
              <a:rPr lang="en-GB" sz="2400" dirty="0">
                <a:hlinkClick r:id="rId3"/>
              </a:rPr>
              <a:t>Multiple Intelligence Questionnaire - </a:t>
            </a:r>
            <a:r>
              <a:rPr lang="en-GB" sz="2400" dirty="0" err="1">
                <a:hlinkClick r:id="rId3"/>
              </a:rPr>
              <a:t>NeuroKnowHow</a:t>
            </a:r>
            <a:endParaRPr lang="en-GB" sz="2400" dirty="0"/>
          </a:p>
          <a:p>
            <a:pPr>
              <a:defRPr/>
            </a:pPr>
            <a:endParaRPr lang="en-GB" sz="2400" dirty="0">
              <a:latin typeface="+mj-lt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0FFE048B-D094-4122-8D0E-81291204F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412776"/>
            <a:ext cx="3203848" cy="320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666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3" name="Picture 2" descr="Screen Shot 2015-09-24 at 06.58.40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0320" y="0"/>
            <a:ext cx="9299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606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0648" y="-753353"/>
            <a:ext cx="10404648" cy="6489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097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250825" y="301625"/>
            <a:ext cx="8331200" cy="6334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GB" sz="4400" b="1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Factors to be considered: TNA/Skills Audit</a:t>
            </a:r>
            <a:br>
              <a:rPr lang="en-GB" sz="4400" dirty="0">
                <a:solidFill>
                  <a:srgbClr val="00B0F0">
                    <a:lumMod val="50000"/>
                  </a:srgbClr>
                </a:solidFill>
                <a:latin typeface="Myriad Pro"/>
              </a:rPr>
            </a:br>
            <a:r>
              <a:rPr lang="en-GB" sz="2800" dirty="0">
                <a:solidFill>
                  <a:prstClr val="black"/>
                </a:solidFill>
              </a:rPr>
              <a:t>Current</a:t>
            </a:r>
            <a:r>
              <a:rPr lang="en-GB" sz="4400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 </a:t>
            </a:r>
            <a:r>
              <a:rPr lang="en-GB" sz="2800" dirty="0">
                <a:solidFill>
                  <a:prstClr val="black"/>
                </a:solidFill>
              </a:rPr>
              <a:t>skills, knowledge and experience (CV)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Job role and requirements (job and person specifications)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Performance objectives and related skills, knowledge and experience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Organisation competency frameworks (if any)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Continuous Professional Development (CPD) requirements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Legislative requirements 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Compatibility</a:t>
            </a:r>
          </a:p>
          <a:p>
            <a:pPr algn="ctr" eaLnBrk="1" hangingPunct="1">
              <a:defRPr/>
            </a:pPr>
            <a:endParaRPr lang="en-US" sz="6000" b="1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9362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55324"/>
            <a:ext cx="4959424" cy="3967539"/>
          </a:xfrm>
          <a:prstGeom prst="rect">
            <a:avLst/>
          </a:prstGeom>
        </p:spPr>
      </p:pic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250825" y="301625"/>
            <a:ext cx="8331200" cy="5681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>
              <a:lnSpc>
                <a:spcPct val="90000"/>
              </a:lnSpc>
              <a:defRPr/>
            </a:pPr>
            <a:r>
              <a:rPr lang="en-GB" sz="4400" dirty="0">
                <a:solidFill>
                  <a:srgbClr val="00B0F0">
                    <a:lumMod val="50000"/>
                  </a:srgbClr>
                </a:solidFill>
                <a:latin typeface="Myriad Pro"/>
              </a:rPr>
              <a:t>TNA Methods</a:t>
            </a:r>
            <a:br>
              <a:rPr lang="en-GB" sz="4400" dirty="0">
                <a:solidFill>
                  <a:srgbClr val="00B0F0">
                    <a:lumMod val="50000"/>
                  </a:srgbClr>
                </a:solidFill>
                <a:latin typeface="Myriad Pro"/>
              </a:rPr>
            </a:br>
            <a:endParaRPr lang="en-GB" sz="4400" dirty="0">
              <a:solidFill>
                <a:srgbClr val="00B0F0">
                  <a:lumMod val="50000"/>
                </a:srgbClr>
              </a:solidFill>
              <a:latin typeface="Myriad Pro"/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Gap analysis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SWOT analysis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Knowledge, Skills </a:t>
            </a:r>
          </a:p>
          <a:p>
            <a:pPr eaLnBrk="1" hangingPunct="1">
              <a:defRPr/>
            </a:pPr>
            <a:r>
              <a:rPr lang="en-GB" sz="2800" dirty="0">
                <a:solidFill>
                  <a:prstClr val="black"/>
                </a:solidFill>
              </a:rPr>
              <a:t>     and Experience </a:t>
            </a:r>
          </a:p>
          <a:p>
            <a:pPr eaLnBrk="1" hangingPunct="1">
              <a:defRPr/>
            </a:pPr>
            <a:r>
              <a:rPr lang="en-GB" sz="2800" dirty="0">
                <a:solidFill>
                  <a:prstClr val="black"/>
                </a:solidFill>
              </a:rPr>
              <a:t>     Assessment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Skills Matrix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Competency Assessment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Assessment Centre Tests</a:t>
            </a:r>
            <a:endParaRPr lang="en-US" sz="2800" dirty="0">
              <a:solidFill>
                <a:prstClr val="black"/>
              </a:solidFill>
            </a:endParaRPr>
          </a:p>
          <a:p>
            <a:pPr algn="ctr" eaLnBrk="1" hangingPunct="1">
              <a:defRPr/>
            </a:pPr>
            <a:endParaRPr lang="en-US" sz="6000" b="1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9790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64" y="7954"/>
            <a:ext cx="9118136" cy="5725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5559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9144000" cy="460851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43608" y="476672"/>
            <a:ext cx="70567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Personal development plan </a:t>
            </a:r>
            <a:r>
              <a:rPr lang="en-GB" sz="4000" b="1" dirty="0">
                <a:solidFill>
                  <a:schemeClr val="bg1"/>
                </a:solidFill>
              </a:rPr>
              <a:t>– Key factors?</a:t>
            </a:r>
          </a:p>
        </p:txBody>
      </p:sp>
    </p:spTree>
    <p:extLst>
      <p:ext uri="{BB962C8B-B14F-4D97-AF65-F5344CB8AC3E}">
        <p14:creationId xmlns:p14="http://schemas.microsoft.com/office/powerpoint/2010/main" val="24977611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Calibri" charset="0"/>
              </a:rPr>
              <a:t>Key questions</a:t>
            </a:r>
            <a:endParaRPr lang="en-US" b="1" dirty="0">
              <a:solidFill>
                <a:schemeClr val="accent5">
                  <a:lumMod val="50000"/>
                </a:schemeClr>
              </a:solidFill>
              <a:latin typeface="Calibri" charset="0"/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427033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Calibri" charset="0"/>
              </a:rPr>
              <a:t>Where am I now?</a:t>
            </a:r>
          </a:p>
          <a:p>
            <a:endParaRPr lang="en-GB" dirty="0">
              <a:latin typeface="Calibri" charset="0"/>
            </a:endParaRPr>
          </a:p>
          <a:p>
            <a:r>
              <a:rPr lang="en-GB" dirty="0">
                <a:latin typeface="Calibri" charset="0"/>
              </a:rPr>
              <a:t>Where do I want to</a:t>
            </a:r>
          </a:p>
          <a:p>
            <a:pPr marL="0" indent="0">
              <a:buNone/>
            </a:pPr>
            <a:r>
              <a:rPr lang="en-GB" dirty="0">
                <a:latin typeface="Calibri" charset="0"/>
              </a:rPr>
              <a:t>    be?</a:t>
            </a:r>
          </a:p>
          <a:p>
            <a:endParaRPr lang="en-GB" dirty="0">
              <a:latin typeface="Calibri" charset="0"/>
            </a:endParaRPr>
          </a:p>
          <a:p>
            <a:r>
              <a:rPr lang="en-GB" dirty="0">
                <a:latin typeface="Calibri" charset="0"/>
              </a:rPr>
              <a:t>How am I going to </a:t>
            </a:r>
          </a:p>
          <a:p>
            <a:pPr marL="0" indent="0">
              <a:buNone/>
            </a:pPr>
            <a:r>
              <a:rPr lang="en-GB" dirty="0">
                <a:latin typeface="Calibri" charset="0"/>
              </a:rPr>
              <a:t>    get there?</a:t>
            </a:r>
            <a:endParaRPr lang="en-US" dirty="0">
              <a:latin typeface="Calibri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592809"/>
            <a:ext cx="4952999" cy="492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5603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ea typeface="+mj-ea"/>
              </a:rPr>
              <a:t>What should be in a personal development plan?</a:t>
            </a:r>
            <a:endParaRPr lang="en-US" sz="4000" b="1" dirty="0">
              <a:solidFill>
                <a:schemeClr val="accent5">
                  <a:lumMod val="50000"/>
                </a:schemeClr>
              </a:solidFill>
              <a:ea typeface="+mj-ea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Calibri" charset="0"/>
              </a:rPr>
              <a:t>Training and development needs</a:t>
            </a:r>
          </a:p>
          <a:p>
            <a:r>
              <a:rPr lang="en-GB" dirty="0">
                <a:latin typeface="Calibri" charset="0"/>
              </a:rPr>
              <a:t>Learning objectives</a:t>
            </a:r>
          </a:p>
          <a:p>
            <a:r>
              <a:rPr lang="en-GB" dirty="0">
                <a:latin typeface="Calibri" charset="0"/>
              </a:rPr>
              <a:t>Learning methods</a:t>
            </a:r>
          </a:p>
          <a:p>
            <a:r>
              <a:rPr lang="en-GB" dirty="0">
                <a:latin typeface="Calibri" charset="0"/>
              </a:rPr>
              <a:t>Review methods and dates</a:t>
            </a:r>
            <a:endParaRPr lang="en-US" dirty="0">
              <a:latin typeface="Calibri" charset="0"/>
            </a:endParaRPr>
          </a:p>
          <a:p>
            <a:r>
              <a:rPr lang="en-GB" dirty="0">
                <a:latin typeface="Calibri" charset="0"/>
              </a:rPr>
              <a:t>Timing</a:t>
            </a:r>
          </a:p>
          <a:p>
            <a:r>
              <a:rPr lang="en-GB" dirty="0">
                <a:latin typeface="Calibri" charset="0"/>
              </a:rPr>
              <a:t>People involved – e.g. manager, or coach</a:t>
            </a:r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60848"/>
            <a:ext cx="260985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78592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ea typeface="+mj-ea"/>
              </a:rPr>
              <a:t>The benefits of Personal Development Plans</a:t>
            </a:r>
            <a:endParaRPr lang="en-US" sz="4000" b="1" dirty="0">
              <a:solidFill>
                <a:schemeClr val="accent5">
                  <a:lumMod val="50000"/>
                </a:schemeClr>
              </a:solidFill>
              <a:ea typeface="+mj-ea"/>
            </a:endParaRP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637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provide a structured approach to identifying and planning training and development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can be used as a tool to measure individual progress and development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can provide evidence of training planned and completed, e.g. for CPD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aid planning and organisation of work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clarify training and development objectives</a:t>
            </a:r>
          </a:p>
          <a:p>
            <a:pPr>
              <a:lnSpc>
                <a:spcPct val="90000"/>
              </a:lnSpc>
            </a:pPr>
            <a:r>
              <a:rPr lang="en-GB" sz="2800">
                <a:latin typeface="Calibri" charset="0"/>
              </a:rPr>
              <a:t>They set timescales for development</a:t>
            </a:r>
            <a:endParaRPr lang="en-US" sz="2800">
              <a:latin typeface="Calibri" charset="0"/>
            </a:endParaRPr>
          </a:p>
          <a:p>
            <a:pPr>
              <a:lnSpc>
                <a:spcPct val="90000"/>
              </a:lnSpc>
            </a:pPr>
            <a:endParaRPr lang="en-US" sz="2800">
              <a:latin typeface="Calibri" charset="0"/>
            </a:endParaRP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4441825" y="3268663"/>
            <a:ext cx="2603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pPr algn="ctr">
              <a:tabLst>
                <a:tab pos="685800" algn="l"/>
              </a:tabLst>
            </a:pPr>
            <a:r>
              <a:rPr lang="en-GB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6396221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467" y="0"/>
            <a:ext cx="9695384" cy="5765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81002" y="1628799"/>
            <a:ext cx="30828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chemeClr val="accent5">
                    <a:lumMod val="50000"/>
                  </a:schemeClr>
                </a:solidFill>
              </a:rPr>
              <a:t>Module Handbook: pages 11-15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002" y="116632"/>
            <a:ext cx="8522947" cy="107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443347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3E6F339A-05B0-4499-A56A-22A528F4BDF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-143772" y="-27856"/>
            <a:ext cx="9417168" cy="6813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6000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E6D00DAF-3C19-463E-8420-FCEA4756C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Research activity – </a:t>
            </a:r>
            <a:br>
              <a:rPr lang="en-US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Models of reflection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B03EEC-4399-4012-8E79-3D3F9C547F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194" r="2" b="25412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638424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57" y="1600200"/>
            <a:ext cx="7496886" cy="3916363"/>
          </a:xfrm>
        </p:spPr>
      </p:pic>
      <p:sp>
        <p:nvSpPr>
          <p:cNvPr id="5" name="TextBox 4"/>
          <p:cNvSpPr txBox="1"/>
          <p:nvPr/>
        </p:nvSpPr>
        <p:spPr>
          <a:xfrm>
            <a:off x="1475656" y="620688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Action plan before Day 3</a:t>
            </a:r>
          </a:p>
        </p:txBody>
      </p:sp>
    </p:spTree>
    <p:extLst>
      <p:ext uri="{BB962C8B-B14F-4D97-AF65-F5344CB8AC3E}">
        <p14:creationId xmlns:p14="http://schemas.microsoft.com/office/powerpoint/2010/main" val="20195509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>
          <a:xfrm>
            <a:off x="395536" y="24978"/>
            <a:ext cx="8229600" cy="883742"/>
          </a:xfrm>
        </p:spPr>
        <p:txBody>
          <a:bodyPr/>
          <a:lstStyle/>
          <a:p>
            <a:r>
              <a:rPr lang="en-GB" altLang="en-US" sz="4000" dirty="0">
                <a:solidFill>
                  <a:schemeClr val="accent5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736" y="764704"/>
            <a:ext cx="8516743" cy="3917032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1800" dirty="0"/>
              <a:t>Boud D., Keough, R. (1985) </a:t>
            </a:r>
            <a:r>
              <a:rPr lang="en-GB" sz="1800" i="1" dirty="0"/>
              <a:t>Reflection: Turning Experience into Learning, London: Kogan Page.</a:t>
            </a:r>
            <a:endParaRPr lang="en-GB" sz="1800" dirty="0">
              <a:latin typeface="+mj-lt"/>
            </a:endParaRPr>
          </a:p>
          <a:p>
            <a:pPr marL="0" indent="0">
              <a:buFontTx/>
              <a:buNone/>
              <a:defRPr/>
            </a:pPr>
            <a:r>
              <a:rPr lang="en-GB" sz="1800" dirty="0" err="1">
                <a:latin typeface="+mj-lt"/>
              </a:rPr>
              <a:t>Coffield</a:t>
            </a:r>
            <a:r>
              <a:rPr lang="en-GB" sz="1800" dirty="0">
                <a:latin typeface="+mj-lt"/>
              </a:rPr>
              <a:t>, F., Moseley, D., Hall, E. and Ecclestone, K. (2004 ) </a:t>
            </a:r>
            <a:r>
              <a:rPr lang="en-GB" sz="1800" i="1" dirty="0">
                <a:latin typeface="+mj-lt"/>
              </a:rPr>
              <a:t>Learning Styles and Pedagogy in Post-16 Learning: a systematic and critical review.</a:t>
            </a:r>
            <a:r>
              <a:rPr lang="en-GB" sz="1800" dirty="0">
                <a:latin typeface="+mj-lt"/>
              </a:rPr>
              <a:t> London: Learning and Skills Research Centre/University of Newcastle upon Tyne. </a:t>
            </a:r>
            <a:endParaRPr lang="en-US" sz="1800" dirty="0"/>
          </a:p>
          <a:p>
            <a:pPr marL="0" indent="0">
              <a:buNone/>
              <a:defRPr/>
            </a:pPr>
            <a:r>
              <a:rPr lang="en-US" sz="1800" dirty="0" err="1">
                <a:latin typeface="+mj-lt"/>
              </a:rPr>
              <a:t>Entwistle</a:t>
            </a:r>
            <a:r>
              <a:rPr lang="en-US" sz="1800" dirty="0">
                <a:latin typeface="+mj-lt"/>
              </a:rPr>
              <a:t>, N. (2000) </a:t>
            </a:r>
            <a:r>
              <a:rPr lang="en-US" sz="1800" i="1" dirty="0">
                <a:latin typeface="+mj-lt"/>
              </a:rPr>
              <a:t>Scoring Key for the A</a:t>
            </a:r>
            <a:r>
              <a:rPr lang="en-GB" sz="1800" i="1" dirty="0" err="1">
                <a:latin typeface="+mj-lt"/>
              </a:rPr>
              <a:t>pproaches</a:t>
            </a:r>
            <a:r>
              <a:rPr lang="en-GB" sz="1800" i="1" dirty="0">
                <a:latin typeface="+mj-lt"/>
              </a:rPr>
              <a:t> and Study Skills Inventory for Students </a:t>
            </a:r>
            <a:r>
              <a:rPr lang="en-GB" sz="1800" dirty="0">
                <a:latin typeface="+mj-lt"/>
              </a:rPr>
              <a:t>(ASSIST) [Online], Available: </a:t>
            </a:r>
            <a:r>
              <a:rPr lang="en-US" sz="1800" dirty="0">
                <a:latin typeface="+mj-lt"/>
                <a:hlinkClick r:id="rId3"/>
              </a:rPr>
              <a:t>http://www.etl.tla.ed.ac.uk/questionnaires/ASSIST.pdf</a:t>
            </a:r>
            <a:r>
              <a:rPr lang="en-US" sz="1800" dirty="0">
                <a:latin typeface="+mj-lt"/>
              </a:rPr>
              <a:t> [17 April 2013].</a:t>
            </a:r>
            <a:r>
              <a:rPr lang="en-GB" sz="1800" dirty="0">
                <a:latin typeface="+mj-lt"/>
              </a:rPr>
              <a:t> </a:t>
            </a:r>
          </a:p>
          <a:p>
            <a:pPr marL="0" indent="0">
              <a:buNone/>
              <a:defRPr/>
            </a:pPr>
            <a:r>
              <a:rPr lang="en-GB" sz="1800" dirty="0"/>
              <a:t>Kolb, A.Y. and Kolb, D.A. (2005) </a:t>
            </a:r>
            <a:r>
              <a:rPr lang="en-GB" sz="1800" i="1" dirty="0"/>
              <a:t>The Kolb Learning Style Inventory – version 3.1, 2005 Technical Specifications.</a:t>
            </a:r>
            <a:r>
              <a:rPr lang="en-GB" sz="1800" dirty="0"/>
              <a:t> Boston, MA: Hay Resource Direct, [Online], Available: </a:t>
            </a:r>
            <a:r>
              <a:rPr lang="en-GB" sz="1800" dirty="0">
                <a:hlinkClick r:id="rId4"/>
              </a:rPr>
              <a:t>http://www.whitewater-rescue.com/support/pagepics/lsitechmanual.pdf</a:t>
            </a:r>
            <a:r>
              <a:rPr lang="en-GB" sz="1800" dirty="0"/>
              <a:t> [17 April 2013] </a:t>
            </a:r>
          </a:p>
          <a:p>
            <a:pPr marL="0" indent="0">
              <a:buNone/>
              <a:defRPr/>
            </a:pPr>
            <a:r>
              <a:rPr lang="en-GB" sz="1800" dirty="0"/>
              <a:t>Peters, J. (1992) Strategies for Reflective Practice in </a:t>
            </a:r>
            <a:r>
              <a:rPr lang="en-GB" sz="1800" i="1" dirty="0"/>
              <a:t>Professional Development for Educators of Adult and Continuing Education</a:t>
            </a:r>
            <a:r>
              <a:rPr lang="en-GB" sz="1800" dirty="0"/>
              <a:t>. No.51, edited by R. Brockett. San Francisco: </a:t>
            </a:r>
            <a:r>
              <a:rPr lang="en-GB" sz="1800" dirty="0" err="1"/>
              <a:t>Jossey</a:t>
            </a:r>
            <a:r>
              <a:rPr lang="en-GB" sz="1800" dirty="0"/>
              <a:t>-Bass, Fall 1991.</a:t>
            </a:r>
          </a:p>
          <a:p>
            <a:pPr marL="0" lvl="0" indent="0" eaLnBrk="0" hangingPunct="0">
              <a:spcBef>
                <a:spcPts val="0"/>
              </a:spcBef>
              <a:buNone/>
            </a:pPr>
            <a:r>
              <a:rPr lang="en-GB" sz="1800" dirty="0"/>
              <a:t>Sch</a:t>
            </a:r>
            <a:r>
              <a:rPr lang="en-GB" sz="1800" dirty="0">
                <a:latin typeface="Arial"/>
                <a:cs typeface="Arial"/>
              </a:rPr>
              <a:t>ön, D. (1987) </a:t>
            </a:r>
            <a:r>
              <a:rPr lang="en-GB" sz="1800" i="1" dirty="0"/>
              <a:t>Educating </a:t>
            </a:r>
            <a:r>
              <a:rPr lang="en-GB" sz="1800" i="1"/>
              <a:t>the Reflective </a:t>
            </a:r>
            <a:r>
              <a:rPr lang="en-GB" sz="1800" i="1" dirty="0"/>
              <a:t>Practitioner, </a:t>
            </a:r>
            <a:r>
              <a:rPr lang="en-GB" sz="1800" dirty="0"/>
              <a:t>San Francisco: Josey Bass, 1987.</a:t>
            </a:r>
          </a:p>
          <a:p>
            <a:pPr marL="0" indent="0">
              <a:buNone/>
              <a:defRPr/>
            </a:pPr>
            <a:endParaRPr lang="en-GB" sz="1800" dirty="0">
              <a:latin typeface="+mj-lt"/>
            </a:endParaRPr>
          </a:p>
          <a:p>
            <a:pPr marL="0" indent="0">
              <a:buNone/>
              <a:defRPr/>
            </a:pPr>
            <a:endParaRPr lang="en-GB" sz="1800" dirty="0">
              <a:latin typeface="+mj-lt"/>
            </a:endParaRPr>
          </a:p>
          <a:p>
            <a:pPr marL="0" indent="0">
              <a:buNone/>
              <a:defRPr/>
            </a:pPr>
            <a:endParaRPr lang="en-GB" sz="1800" dirty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sz="1800" dirty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949331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Gwerthusiad</a:t>
            </a:r>
            <a:r>
              <a:rPr lang="en-GB" b="1" dirty="0">
                <a:solidFill>
                  <a:srgbClr val="3C8C93"/>
                </a:solidFill>
                <a:latin typeface="Arial" charset="0"/>
              </a:rPr>
              <a:t> – </a:t>
            </a:r>
            <a:r>
              <a:rPr lang="en-GB" b="1" dirty="0" err="1">
                <a:solidFill>
                  <a:srgbClr val="3C8C93"/>
                </a:solidFill>
                <a:latin typeface="Arial" charset="0"/>
              </a:rPr>
              <a:t>Plws</a:t>
            </a:r>
            <a:r>
              <a:rPr lang="en-GB" b="1" dirty="0">
                <a:solidFill>
                  <a:srgbClr val="3C8C93"/>
                </a:solidFill>
                <a:latin typeface="Arial" charset="0"/>
              </a:rPr>
              <a:t> / Delta</a:t>
            </a:r>
            <a:br>
              <a:rPr lang="en-GB" b="1" dirty="0">
                <a:solidFill>
                  <a:srgbClr val="3C8C93"/>
                </a:solidFill>
                <a:latin typeface="Arial" charset="0"/>
              </a:rPr>
            </a:br>
            <a:r>
              <a:rPr lang="en-GB" b="1" dirty="0">
                <a:solidFill>
                  <a:srgbClr val="3C8C93"/>
                </a:solidFill>
                <a:latin typeface="Arial" charset="0"/>
              </a:rPr>
              <a:t>Evaluation – Plus / Delta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691687"/>
            <a:ext cx="6984776" cy="358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223798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740</Words>
  <Application>Microsoft Office PowerPoint</Application>
  <PresentationFormat>On-screen Show (4:3)</PresentationFormat>
  <Paragraphs>121</Paragraphs>
  <Slides>26</Slides>
  <Notes>26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Myriad Pro</vt:lpstr>
      <vt:lpstr>Arial</vt:lpstr>
      <vt:lpstr>Arial Black</vt:lpstr>
      <vt:lpstr>Calibri</vt:lpstr>
      <vt:lpstr>Times New Roman</vt:lpstr>
      <vt:lpstr>201500625PowerPointPresentationTemplate</vt:lpstr>
      <vt:lpstr>20140311PresentationUWTSDTemplate</vt:lpstr>
      <vt:lpstr>Title Slide 1</vt:lpstr>
      <vt:lpstr>2_201500625PowerPointPresentationTemplate</vt:lpstr>
      <vt:lpstr>Module BMPF7001   Continuing Professional Development  Day 2</vt:lpstr>
      <vt:lpstr>Our Vision</vt:lpstr>
      <vt:lpstr>Activity</vt:lpstr>
      <vt:lpstr>Continuing Professional Development - Day 1</vt:lpstr>
      <vt:lpstr>PowerPoint Presentation</vt:lpstr>
      <vt:lpstr>PowerPoint Presentation</vt:lpstr>
      <vt:lpstr>Our Vision</vt:lpstr>
      <vt:lpstr>PowerPoint Presentation</vt:lpstr>
      <vt:lpstr>PowerPoint Presentation</vt:lpstr>
      <vt:lpstr>PowerPoint Presentation</vt:lpstr>
      <vt:lpstr>Others to consider: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Key questions</vt:lpstr>
      <vt:lpstr>What should be in a personal development plan?</vt:lpstr>
      <vt:lpstr>The benefits of Personal Development Plans</vt:lpstr>
      <vt:lpstr>PowerPoint Presentation</vt:lpstr>
      <vt:lpstr>PowerPoint Presentation</vt:lpstr>
      <vt:lpstr>Research activity –  Models of reflection</vt:lpstr>
      <vt:lpstr>PowerPoint Presentation</vt:lpstr>
      <vt:lpstr>References</vt:lpstr>
      <vt:lpstr>Gwerthusiad – Plws / Delta Evaluation – Plus / Delta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Crossman</cp:lastModifiedBy>
  <cp:revision>166</cp:revision>
  <cp:lastPrinted>2023-10-10T15:53:32Z</cp:lastPrinted>
  <dcterms:created xsi:type="dcterms:W3CDTF">2015-04-14T15:21:28Z</dcterms:created>
  <dcterms:modified xsi:type="dcterms:W3CDTF">2023-10-10T15:53:59Z</dcterms:modified>
</cp:coreProperties>
</file>