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9"/>
  </p:notesMasterIdLst>
  <p:sldIdLst>
    <p:sldId id="274" r:id="rId6"/>
    <p:sldId id="315" r:id="rId7"/>
    <p:sldId id="314" r:id="rId8"/>
    <p:sldId id="318" r:id="rId9"/>
    <p:sldId id="312" r:id="rId10"/>
    <p:sldId id="311" r:id="rId11"/>
    <p:sldId id="310" r:id="rId12"/>
    <p:sldId id="327" r:id="rId13"/>
    <p:sldId id="259" r:id="rId14"/>
    <p:sldId id="261" r:id="rId15"/>
    <p:sldId id="326" r:id="rId16"/>
    <p:sldId id="309" r:id="rId17"/>
    <p:sldId id="308" r:id="rId18"/>
    <p:sldId id="307" r:id="rId19"/>
    <p:sldId id="325" r:id="rId20"/>
    <p:sldId id="306" r:id="rId21"/>
    <p:sldId id="305" r:id="rId22"/>
    <p:sldId id="304" r:id="rId23"/>
    <p:sldId id="303" r:id="rId24"/>
    <p:sldId id="324" r:id="rId25"/>
    <p:sldId id="323" r:id="rId26"/>
    <p:sldId id="302" r:id="rId27"/>
    <p:sldId id="27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401D7B-6D77-407C-8684-35CDBE5DA3BC}" v="27" dt="2024-03-27T17:45:42.775"/>
    <p1510:client id="{B11EFF62-17E5-4D42-9B1D-E70E7DC97AB2}" v="413" dt="2024-03-27T16:30:02.352"/>
    <p1510:client id="{B8807512-E4B5-4CD2-A737-3C8E0FABE120}" v="290" dt="2024-03-27T18:15:53.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B6523-66DB-4897-B96A-0E117F4D1F9A}" type="datetimeFigureOut">
              <a:t>3/27/2024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BEEEFC-0DB2-4852-9D77-286406B4173D}" type="slidenum">
              <a:t>‹#›</a:t>
            </a:fld>
            <a:endParaRPr lang="en-GB"/>
          </a:p>
        </p:txBody>
      </p:sp>
    </p:spTree>
    <p:extLst>
      <p:ext uri="{BB962C8B-B14F-4D97-AF65-F5344CB8AC3E}">
        <p14:creationId xmlns:p14="http://schemas.microsoft.com/office/powerpoint/2010/main" val="259865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2</a:t>
            </a:fld>
            <a:endParaRPr lang="en-GB"/>
          </a:p>
        </p:txBody>
      </p:sp>
    </p:spTree>
    <p:extLst>
      <p:ext uri="{BB962C8B-B14F-4D97-AF65-F5344CB8AC3E}">
        <p14:creationId xmlns:p14="http://schemas.microsoft.com/office/powerpoint/2010/main" val="938019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a:t>Added this slide to note bad examples</a:t>
            </a:r>
            <a:r>
              <a:rPr lang="en-GB" baseline="0"/>
              <a:t> of breaching ethics.</a:t>
            </a:r>
          </a:p>
          <a:p>
            <a:r>
              <a:rPr lang="en-GB" baseline="0"/>
              <a:t>You tube clips of well known experiments, discuss the ethics. </a:t>
            </a:r>
          </a:p>
          <a:p>
            <a:endParaRPr lang="en-GB" baseline="0"/>
          </a:p>
          <a:p>
            <a:r>
              <a:rPr lang="en-GB" baseline="0"/>
              <a:t>Baby Albert was conditioned to be scared. Did Dr Watson have the right to this , despite psychology noting the good that has come  from such research.</a:t>
            </a:r>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3</a:t>
            </a:fld>
            <a:endParaRPr lang="en-GB"/>
          </a:p>
        </p:txBody>
      </p:sp>
    </p:spTree>
    <p:extLst>
      <p:ext uri="{BB962C8B-B14F-4D97-AF65-F5344CB8AC3E}">
        <p14:creationId xmlns:p14="http://schemas.microsoft.com/office/powerpoint/2010/main" val="3373686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6</a:t>
            </a:fld>
            <a:endParaRPr lang="en-GB"/>
          </a:p>
        </p:txBody>
      </p:sp>
    </p:spTree>
    <p:extLst>
      <p:ext uri="{BB962C8B-B14F-4D97-AF65-F5344CB8AC3E}">
        <p14:creationId xmlns:p14="http://schemas.microsoft.com/office/powerpoint/2010/main" val="4279907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7</a:t>
            </a:fld>
            <a:endParaRPr lang="en-GB"/>
          </a:p>
        </p:txBody>
      </p:sp>
    </p:spTree>
    <p:extLst>
      <p:ext uri="{BB962C8B-B14F-4D97-AF65-F5344CB8AC3E}">
        <p14:creationId xmlns:p14="http://schemas.microsoft.com/office/powerpoint/2010/main" val="3301089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0" y="4339141"/>
            <a:ext cx="7395962" cy="4682939"/>
          </a:xfrm>
        </p:spPr>
        <p:txBody>
          <a:bodyPr/>
          <a:lstStyle/>
          <a:p>
            <a:r>
              <a:rPr lang="en-GB" sz="1100"/>
              <a:t>What is voluntary?</a:t>
            </a:r>
          </a:p>
          <a:p>
            <a:r>
              <a:rPr lang="en-GB" sz="1100"/>
              <a:t>What is informed?</a:t>
            </a:r>
          </a:p>
          <a:p>
            <a:r>
              <a:rPr lang="en-GB" sz="1100"/>
              <a:t>Get them to consider , can all children read, what about very young children and babies?</a:t>
            </a:r>
          </a:p>
          <a:p>
            <a:r>
              <a:rPr lang="en-GB" sz="1100"/>
              <a:t>Can children know consequences of what they are agreeing to?</a:t>
            </a:r>
          </a:p>
          <a:p>
            <a:r>
              <a:rPr lang="en-GB" sz="1100"/>
              <a:t>How can informed by </a:t>
            </a:r>
            <a:r>
              <a:rPr lang="en-GB" sz="1100" err="1"/>
              <a:t>guranted</a:t>
            </a:r>
            <a:r>
              <a:rPr lang="en-GB" sz="1100"/>
              <a:t>. Do we need interpreters, verbal as well as written explanation</a:t>
            </a:r>
          </a:p>
        </p:txBody>
      </p:sp>
      <p:sp>
        <p:nvSpPr>
          <p:cNvPr id="4" name="Slide Number Placeholder 3"/>
          <p:cNvSpPr>
            <a:spLocks noGrp="1"/>
          </p:cNvSpPr>
          <p:nvPr>
            <p:ph type="sldNum" sz="quarter" idx="10"/>
          </p:nvPr>
        </p:nvSpPr>
        <p:spPr/>
        <p:txBody>
          <a:bodyPr/>
          <a:lstStyle/>
          <a:p>
            <a:fld id="{B78D59F0-4C1E-408F-B0ED-53073DCC9BFE}" type="slidenum">
              <a:rPr lang="en-GB" smtClean="0"/>
              <a:pPr/>
              <a:t>8</a:t>
            </a:fld>
            <a:endParaRPr lang="en-GB"/>
          </a:p>
        </p:txBody>
      </p:sp>
    </p:spTree>
    <p:extLst>
      <p:ext uri="{BB962C8B-B14F-4D97-AF65-F5344CB8AC3E}">
        <p14:creationId xmlns:p14="http://schemas.microsoft.com/office/powerpoint/2010/main" val="2789667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9</a:t>
            </a:fld>
            <a:endParaRPr lang="en-GB"/>
          </a:p>
        </p:txBody>
      </p:sp>
    </p:spTree>
    <p:extLst>
      <p:ext uri="{BB962C8B-B14F-4D97-AF65-F5344CB8AC3E}">
        <p14:creationId xmlns:p14="http://schemas.microsoft.com/office/powerpoint/2010/main" val="25273808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9</a:t>
            </a:fld>
            <a:endParaRPr lang="en-GB"/>
          </a:p>
        </p:txBody>
      </p:sp>
    </p:spTree>
    <p:extLst>
      <p:ext uri="{BB962C8B-B14F-4D97-AF65-F5344CB8AC3E}">
        <p14:creationId xmlns:p14="http://schemas.microsoft.com/office/powerpoint/2010/main" val="344575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673615" y="4646374"/>
            <a:ext cx="5335270" cy="4389120"/>
          </a:xfrm>
        </p:spPr>
        <p:txBody>
          <a:bodyPr/>
          <a:lstStyle/>
          <a:p>
            <a:r>
              <a:rPr lang="en-GB"/>
              <a:t>Is it right for</a:t>
            </a:r>
            <a:r>
              <a:rPr lang="en-GB" baseline="0"/>
              <a:t> researcher to pretend they are a new teacher?</a:t>
            </a:r>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9</a:t>
            </a:fld>
            <a:endParaRPr lang="en-GB"/>
          </a:p>
        </p:txBody>
      </p:sp>
    </p:spTree>
    <p:extLst>
      <p:ext uri="{BB962C8B-B14F-4D97-AF65-F5344CB8AC3E}">
        <p14:creationId xmlns:p14="http://schemas.microsoft.com/office/powerpoint/2010/main" val="32031618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a:t>Do</a:t>
            </a:r>
            <a:r>
              <a:rPr lang="en-GB" baseline="0"/>
              <a:t> children know they can not be involved?</a:t>
            </a:r>
          </a:p>
          <a:p>
            <a:r>
              <a:rPr lang="en-GB" baseline="0"/>
              <a:t>How can this be reinforced during a longer study ?</a:t>
            </a:r>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10</a:t>
            </a:fld>
            <a:endParaRPr lang="en-GB"/>
          </a:p>
        </p:txBody>
      </p:sp>
    </p:spTree>
    <p:extLst>
      <p:ext uri="{BB962C8B-B14F-4D97-AF65-F5344CB8AC3E}">
        <p14:creationId xmlns:p14="http://schemas.microsoft.com/office/powerpoint/2010/main" val="954664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0" y="4339141"/>
            <a:ext cx="6669088" cy="4682939"/>
          </a:xfrm>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11</a:t>
            </a:fld>
            <a:endParaRPr lang="en-GB"/>
          </a:p>
        </p:txBody>
      </p:sp>
    </p:spTree>
    <p:extLst>
      <p:ext uri="{BB962C8B-B14F-4D97-AF65-F5344CB8AC3E}">
        <p14:creationId xmlns:p14="http://schemas.microsoft.com/office/powerpoint/2010/main" val="378935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12</a:t>
            </a:fld>
            <a:endParaRPr lang="en-GB"/>
          </a:p>
        </p:txBody>
      </p:sp>
    </p:spTree>
    <p:extLst>
      <p:ext uri="{BB962C8B-B14F-4D97-AF65-F5344CB8AC3E}">
        <p14:creationId xmlns:p14="http://schemas.microsoft.com/office/powerpoint/2010/main" val="6761772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13</a:t>
            </a:fld>
            <a:endParaRPr lang="en-GB"/>
          </a:p>
        </p:txBody>
      </p:sp>
    </p:spTree>
    <p:extLst>
      <p:ext uri="{BB962C8B-B14F-4D97-AF65-F5344CB8AC3E}">
        <p14:creationId xmlns:p14="http://schemas.microsoft.com/office/powerpoint/2010/main" val="26589178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253468" y="4632960"/>
            <a:ext cx="6232176" cy="4389120"/>
          </a:xfrm>
        </p:spPr>
        <p:txBody>
          <a:bodyPr/>
          <a:lstStyle/>
          <a:p>
            <a:r>
              <a:rPr lang="en-GB"/>
              <a:t>How</a:t>
            </a:r>
            <a:r>
              <a:rPr lang="en-GB" baseline="0"/>
              <a:t> can</a:t>
            </a:r>
            <a:r>
              <a:rPr lang="en-GB"/>
              <a:t> this be ensured</a:t>
            </a:r>
          </a:p>
          <a:p>
            <a:r>
              <a:rPr lang="en-GB"/>
              <a:t>Do you need to collect personal data? </a:t>
            </a:r>
          </a:p>
          <a:p>
            <a:r>
              <a:rPr lang="en-GB"/>
              <a:t>If so where it is stored and how. Are your IT facilities safe ?</a:t>
            </a:r>
          </a:p>
          <a:p>
            <a:r>
              <a:rPr lang="en-GB"/>
              <a:t>Why would this need to be explained to young children?</a:t>
            </a:r>
          </a:p>
          <a:p>
            <a:r>
              <a:rPr lang="en-GB"/>
              <a:t>What about safeguarding?</a:t>
            </a:r>
          </a:p>
          <a:p>
            <a:endParaRPr lang="en-GB"/>
          </a:p>
          <a:p>
            <a:endParaRPr lang="en-GB"/>
          </a:p>
          <a:p>
            <a:r>
              <a:rPr lang="en-GB"/>
              <a:t>Research data processing required for the conducted of research carried out in and by the University should be undertaken in accordance with University’s obligations as a Data Controller under the Data Protection Act 2018 and the General Data Protection Regulation 2018 (“UK GDPR”). This legislation defines the University’s responsibility to ensure that there are appropriate organisational and technical measures in place to protect personal data. The legal obligations for data protection in research are set out in the University’s Research Data Management Policy which must be referred to in the Ethics review process. In summary these are that personal data shall be processed with due regard for: • Lawfulness: There must always be a lawful basis for processing personal data and, in the context of research activities, UWTSD’s lawful basis is “the performance of a task carried out in the public interest or in the exercise of official authority vested the controller”, known as ‘public task’ • Fairness and transparency: Processed fairly and in a transparent manner in relation to the data subject • Purpose Limitation: Collected for specified, explicit and legitimate purposes and not further processed in a manner that is incompatible with those purposes • Data minimisation: Adequate, relevant and limited to what is necessary in relation to the purposes for which they are processed • Accuracy: Accurate and, where necessary, kept up to date; every reasonable step must be taken to ensure that personal data that are inaccurate, having regard to the purposes for which they are processed, are erased or rectified without delay • Storage limitation: Kept in a form which permits identification of data subjects for no longer than is necessary for the purposes for which the personal data are processed • Integrity and confidentiality: Processed in a manner that ensures appropriate security of the personal data, including protection against unauthorised or unlawful processing and against accidental loss, destruction or damage, using appropriate technical or organisational measures.</a:t>
            </a:r>
          </a:p>
        </p:txBody>
      </p:sp>
      <p:sp>
        <p:nvSpPr>
          <p:cNvPr id="4" name="Slide Number Placeholder 3"/>
          <p:cNvSpPr>
            <a:spLocks noGrp="1"/>
          </p:cNvSpPr>
          <p:nvPr>
            <p:ph type="sldNum" sz="quarter" idx="10"/>
          </p:nvPr>
        </p:nvSpPr>
        <p:spPr/>
        <p:txBody>
          <a:bodyPr/>
          <a:lstStyle/>
          <a:p>
            <a:fld id="{B78D59F0-4C1E-408F-B0ED-53073DCC9BFE}" type="slidenum">
              <a:rPr lang="en-GB" smtClean="0"/>
              <a:pPr/>
              <a:t>14</a:t>
            </a:fld>
            <a:endParaRPr lang="en-GB"/>
          </a:p>
        </p:txBody>
      </p:sp>
    </p:spTree>
    <p:extLst>
      <p:ext uri="{BB962C8B-B14F-4D97-AF65-F5344CB8AC3E}">
        <p14:creationId xmlns:p14="http://schemas.microsoft.com/office/powerpoint/2010/main" val="337827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673615" y="4723184"/>
            <a:ext cx="5335270" cy="4389120"/>
          </a:xfrm>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15</a:t>
            </a:fld>
            <a:endParaRPr lang="en-GB"/>
          </a:p>
        </p:txBody>
      </p:sp>
    </p:spTree>
    <p:extLst>
      <p:ext uri="{BB962C8B-B14F-4D97-AF65-F5344CB8AC3E}">
        <p14:creationId xmlns:p14="http://schemas.microsoft.com/office/powerpoint/2010/main" val="4927851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Good </a:t>
            </a:r>
            <a:r>
              <a:rPr lang="en-US" dirty="0" err="1">
                <a:ea typeface="Calibri"/>
                <a:cs typeface="Calibri"/>
              </a:rPr>
              <a:t>informaiton</a:t>
            </a:r>
            <a:r>
              <a:rPr lang="en-US" dirty="0">
                <a:ea typeface="Calibri"/>
                <a:cs typeface="Calibri"/>
              </a:rPr>
              <a:t> in BERA and UWTSD Ethics Integrity Policy </a:t>
            </a:r>
          </a:p>
          <a:p>
            <a:r>
              <a:rPr lang="en-US">
                <a:ea typeface="Calibri"/>
                <a:cs typeface="Calibri"/>
              </a:rPr>
              <a:t>ERIC for </a:t>
            </a:r>
            <a:r>
              <a:rPr lang="en-US" err="1">
                <a:ea typeface="Calibri"/>
                <a:cs typeface="Calibri"/>
              </a:rPr>
              <a:t>chidlren's</a:t>
            </a:r>
            <a:r>
              <a:rPr lang="en-US">
                <a:ea typeface="Calibri"/>
                <a:cs typeface="Calibri"/>
              </a:rPr>
              <a:t> ethics</a:t>
            </a:r>
          </a:p>
          <a:p>
            <a:r>
              <a:rPr lang="en-US" dirty="0">
                <a:ea typeface="Calibri"/>
                <a:cs typeface="Calibri"/>
              </a:rPr>
              <a:t>And the text books on research methods. </a:t>
            </a:r>
          </a:p>
          <a:p>
            <a:r>
              <a:rPr lang="en-US" dirty="0">
                <a:ea typeface="Calibri"/>
                <a:cs typeface="Calibri"/>
              </a:rPr>
              <a:t>40 min </a:t>
            </a:r>
            <a:r>
              <a:rPr lang="en-US" err="1">
                <a:ea typeface="Calibri"/>
                <a:cs typeface="Calibri"/>
              </a:rPr>
              <a:t>excercise</a:t>
            </a:r>
            <a:r>
              <a:rPr lang="en-US" dirty="0">
                <a:ea typeface="Calibri"/>
                <a:cs typeface="Calibri"/>
              </a:rPr>
              <a:t> may help all</a:t>
            </a:r>
          </a:p>
          <a:p>
            <a:r>
              <a:rPr lang="en-US" dirty="0">
                <a:ea typeface="Calibri"/>
                <a:cs typeface="Calibri"/>
              </a:rPr>
              <a:t>Can do on whiteboard/paper discuss and feedback to group</a:t>
            </a:r>
          </a:p>
          <a:p>
            <a:r>
              <a:rPr lang="en-US" dirty="0">
                <a:ea typeface="Calibri"/>
                <a:cs typeface="Calibri"/>
              </a:rPr>
              <a:t>Can help with their assignment</a:t>
            </a:r>
          </a:p>
        </p:txBody>
      </p:sp>
      <p:sp>
        <p:nvSpPr>
          <p:cNvPr id="4" name="Slide Number Placeholder 3"/>
          <p:cNvSpPr>
            <a:spLocks noGrp="1"/>
          </p:cNvSpPr>
          <p:nvPr>
            <p:ph type="sldNum" sz="quarter" idx="5"/>
          </p:nvPr>
        </p:nvSpPr>
        <p:spPr/>
        <p:txBody>
          <a:bodyPr/>
          <a:lstStyle/>
          <a:p>
            <a:fld id="{C7BEEEFC-0DB2-4852-9D77-286406B4173D}" type="slidenum">
              <a:rPr lang="en-GB"/>
              <a:t>17</a:t>
            </a:fld>
            <a:endParaRPr lang="en-GB"/>
          </a:p>
        </p:txBody>
      </p:sp>
    </p:spTree>
    <p:extLst>
      <p:ext uri="{BB962C8B-B14F-4D97-AF65-F5344CB8AC3E}">
        <p14:creationId xmlns:p14="http://schemas.microsoft.com/office/powerpoint/2010/main" val="6883084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673615" y="4723183"/>
            <a:ext cx="5335270" cy="4312312"/>
          </a:xfrm>
        </p:spPr>
        <p:txBody>
          <a:bodyPr/>
          <a:lstStyle/>
          <a:p>
            <a:r>
              <a:rPr lang="en-GB"/>
              <a:t>Research should be valid, and honest. You should not set out to get the result you want or to fool those reading your research. </a:t>
            </a:r>
          </a:p>
        </p:txBody>
      </p:sp>
      <p:sp>
        <p:nvSpPr>
          <p:cNvPr id="4" name="Slide Number Placeholder 3"/>
          <p:cNvSpPr>
            <a:spLocks noGrp="1"/>
          </p:cNvSpPr>
          <p:nvPr>
            <p:ph type="sldNum" sz="quarter" idx="10"/>
          </p:nvPr>
        </p:nvSpPr>
        <p:spPr/>
        <p:txBody>
          <a:bodyPr/>
          <a:lstStyle/>
          <a:p>
            <a:fld id="{B78D59F0-4C1E-408F-B0ED-53073DCC9BFE}" type="slidenum">
              <a:rPr lang="en-GB" smtClean="0"/>
              <a:pPr/>
              <a:t>18</a:t>
            </a:fld>
            <a:endParaRPr lang="en-GB"/>
          </a:p>
        </p:txBody>
      </p:sp>
    </p:spTree>
    <p:extLst>
      <p:ext uri="{BB962C8B-B14F-4D97-AF65-F5344CB8AC3E}">
        <p14:creationId xmlns:p14="http://schemas.microsoft.com/office/powerpoint/2010/main" val="1103274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99394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27/03/2024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27/03/2024</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27/03/2024</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27/03/2024</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27/03/2024</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27/03/2024</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27/03/2024</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27/03/2024</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27/03/2024</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27/03/2024</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27/03/2024</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4.jpe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 id="214748402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27/03/2024</a:t>
            </a:fld>
            <a:endParaRPr lang="en-GB"/>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NjTxQy_U3ac"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youtube.com/watch?v=9hBfnXACsOI"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9hBfnXACsOI" TargetMode="External"/><Relationship Id="rId2" Type="http://schemas.openxmlformats.org/officeDocument/2006/relationships/hyperlink" Target="https://www.youtube.com/watch?v=NjTxQy_U3ac"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eprints.ncrm.ac.uk/id/eprint/4917/1/Obtaining%20Consent%20in%20Research%20involving%20Children%20%E2%80%93%20Understanding%20the%20Legal%20and%20Ethical%20Framework.pdf"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eprints.ncrm.ac.uk/id/eprint/4917/1/Obtaining%20Consent%20in%20Research%20involving%20Children%20%E2%80%93%20Understanding%20the%20Legal%20and%20Ethical%20Framework.pdf"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explore.bps.org.uk/content/report-guideline/bpsrep.2021.inf180"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explore.bps.org.uk/content/report-guideline/bpsrep.2021.inf180"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080/1177083X.2019.1621909" TargetMode="External"/><Relationship Id="rId2" Type="http://schemas.openxmlformats.org/officeDocument/2006/relationships/hyperlink" Target="https://explore.bps.org.uk/content/report-guideline/bpsrep.2021.inf180" TargetMode="External"/><Relationship Id="rId1" Type="http://schemas.openxmlformats.org/officeDocument/2006/relationships/slideLayout" Target="../slideLayouts/slideLayout4.xml"/><Relationship Id="rId6" Type="http://schemas.openxmlformats.org/officeDocument/2006/relationships/hyperlink" Target="https://doi.org/10.1080/14733285.2018.1527016" TargetMode="External"/><Relationship Id="rId5" Type="http://schemas.openxmlformats.org/officeDocument/2006/relationships/hyperlink" Target="https://www.unicef-irc.org/publications/pdf/childrens_participation.pdf" TargetMode="External"/><Relationship Id="rId4" Type="http://schemas.openxmlformats.org/officeDocument/2006/relationships/hyperlink" Target="https://childethics.com/ethical-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r>
              <a:rPr lang="cy-GB" altLang="en-US" dirty="0">
                <a:solidFill>
                  <a:schemeClr val="bg1"/>
                </a:solidFill>
                <a:latin typeface="Lucida Sans"/>
              </a:rPr>
              <a:t>ECEY5010C: Ymchwil ar gyfer </a:t>
            </a:r>
            <a:r>
              <a:rPr lang="cy-GB" altLang="en-US">
                <a:solidFill>
                  <a:schemeClr val="bg1"/>
                </a:solidFill>
                <a:latin typeface="Lucida Sans"/>
              </a:rPr>
              <a:t>Dysgu </a:t>
            </a:r>
            <a:br>
              <a:rPr lang="cy-GB" altLang="en-US" dirty="0">
                <a:latin typeface="Lucida Sans"/>
              </a:rPr>
            </a:br>
            <a:r>
              <a:rPr lang="cy-GB" altLang="en-US">
                <a:solidFill>
                  <a:schemeClr val="bg1"/>
                </a:solidFill>
                <a:latin typeface="Lucida Sans"/>
              </a:rPr>
              <a:t>Wythnos 4 Moeseg  </a:t>
            </a:r>
          </a:p>
          <a:p>
            <a:pPr>
              <a:defRPr/>
            </a:pPr>
            <a:endParaRPr lang="cy-GB">
              <a:solidFill>
                <a:schemeClr val="bg1"/>
              </a:solidFill>
              <a:latin typeface="Lucida Sans"/>
              <a:cs typeface="Arial"/>
            </a:endParaRPr>
          </a:p>
          <a:p>
            <a:pPr>
              <a:defRPr/>
            </a:pPr>
            <a:endParaRPr lang="cy-GB">
              <a:solidFill>
                <a:schemeClr val="bg1"/>
              </a:solidFill>
              <a:latin typeface="Lucida Sans"/>
              <a:cs typeface="Arial"/>
            </a:endParaRPr>
          </a:p>
          <a:p>
            <a:pPr>
              <a:defRPr/>
            </a:pPr>
            <a:r>
              <a:rPr lang="cy-GB" dirty="0">
                <a:solidFill>
                  <a:schemeClr val="bg1"/>
                </a:solidFill>
                <a:latin typeface="Lucida Sans"/>
                <a:cs typeface="Arial"/>
              </a:rPr>
              <a:t>ECECY5010: Research </a:t>
            </a:r>
            <a:r>
              <a:rPr lang="cy-GB" dirty="0" err="1">
                <a:solidFill>
                  <a:schemeClr val="bg1"/>
                </a:solidFill>
                <a:latin typeface="Lucida Sans"/>
                <a:cs typeface="Arial"/>
              </a:rPr>
              <a:t>for</a:t>
            </a:r>
            <a:r>
              <a:rPr lang="cy-GB" dirty="0">
                <a:solidFill>
                  <a:schemeClr val="bg1"/>
                </a:solidFill>
                <a:latin typeface="Lucida Sans"/>
                <a:cs typeface="Arial"/>
              </a:rPr>
              <a:t> </a:t>
            </a:r>
            <a:r>
              <a:rPr lang="cy-GB" dirty="0" err="1">
                <a:solidFill>
                  <a:schemeClr val="bg1"/>
                </a:solidFill>
                <a:latin typeface="Lucida Sans"/>
                <a:cs typeface="Arial"/>
              </a:rPr>
              <a:t>Learning</a:t>
            </a:r>
            <a:br>
              <a:rPr lang="cy-GB" dirty="0">
                <a:latin typeface="Lucida Sans"/>
                <a:cs typeface="Arial"/>
              </a:rPr>
            </a:br>
            <a:r>
              <a:rPr lang="cy-GB" dirty="0" err="1">
                <a:solidFill>
                  <a:schemeClr val="bg1"/>
                </a:solidFill>
                <a:latin typeface="Lucida Sans"/>
                <a:cs typeface="Arial"/>
              </a:rPr>
              <a:t>Week</a:t>
            </a:r>
            <a:r>
              <a:rPr lang="cy-GB" dirty="0">
                <a:solidFill>
                  <a:schemeClr val="bg1"/>
                </a:solidFill>
                <a:latin typeface="Lucida Sans"/>
                <a:cs typeface="Arial"/>
              </a:rPr>
              <a:t> 4 </a:t>
            </a:r>
            <a:r>
              <a:rPr lang="cy-GB" dirty="0" err="1">
                <a:solidFill>
                  <a:schemeClr val="bg1"/>
                </a:solidFill>
                <a:latin typeface="Lucida Sans"/>
                <a:cs typeface="Arial"/>
              </a:rPr>
              <a:t>Ethics</a:t>
            </a:r>
            <a:endParaRPr lang="cy-GB" dirty="0">
              <a:solidFill>
                <a:schemeClr val="bg1"/>
              </a:solidFill>
              <a:latin typeface="Lucida Sans"/>
              <a:cs typeface="Arial"/>
            </a:endParaRPr>
          </a:p>
          <a:p>
            <a:pPr>
              <a:defRPr/>
            </a:pPr>
            <a:br>
              <a:rPr lang="en-US" altLang="en-US" dirty="0"/>
            </a:br>
            <a:br>
              <a:rPr lang="en-US" altLang="en-US" dirty="0"/>
            </a:br>
            <a:br>
              <a:rPr lang="en-GB" altLang="en-US" sz="3600" b="1" dirty="0"/>
            </a:br>
            <a:endParaRPr lang="en-US" altLang="en-US">
              <a:solidFill>
                <a:schemeClr val="bg1"/>
              </a:solidFill>
            </a:endParaRPr>
          </a:p>
        </p:txBody>
      </p:sp>
    </p:spTree>
    <p:extLst>
      <p:ext uri="{BB962C8B-B14F-4D97-AF65-F5344CB8AC3E}">
        <p14:creationId xmlns:p14="http://schemas.microsoft.com/office/powerpoint/2010/main" val="14095432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0616" y="365125"/>
            <a:ext cx="11033184" cy="1339940"/>
          </a:xfrm>
        </p:spPr>
        <p:txBody>
          <a:bodyPr>
            <a:normAutofit fontScale="90000"/>
          </a:bodyPr>
          <a:lstStyle/>
          <a:p>
            <a:r>
              <a:rPr lang="en-GB" sz="4800"/>
              <a:t>Pam </a:t>
            </a:r>
            <a:r>
              <a:rPr lang="en-GB" sz="4800" err="1"/>
              <a:t>meddwl</a:t>
            </a:r>
            <a:r>
              <a:rPr lang="en-GB" sz="4800"/>
              <a:t> am </a:t>
            </a:r>
            <a:r>
              <a:rPr lang="en-GB" sz="4800" err="1"/>
              <a:t>moeseg</a:t>
            </a:r>
            <a:r>
              <a:rPr lang="en-GB" sz="4800"/>
              <a:t>?</a:t>
            </a:r>
            <a:br>
              <a:rPr lang="en-GB" sz="4800"/>
            </a:br>
            <a:r>
              <a:rPr lang="en-GB" sz="4800">
                <a:solidFill>
                  <a:srgbClr val="0070C0"/>
                </a:solidFill>
              </a:rPr>
              <a:t>Why think about ethics?</a:t>
            </a:r>
            <a:r>
              <a:rPr lang="en-GB"/>
              <a:t> </a:t>
            </a:r>
          </a:p>
        </p:txBody>
      </p:sp>
      <p:sp>
        <p:nvSpPr>
          <p:cNvPr id="5" name="Content Placeholder 4"/>
          <p:cNvSpPr>
            <a:spLocks noGrp="1"/>
          </p:cNvSpPr>
          <p:nvPr>
            <p:ph sz="half" idx="1"/>
          </p:nvPr>
        </p:nvSpPr>
        <p:spPr/>
        <p:txBody>
          <a:bodyPr>
            <a:normAutofit/>
          </a:bodyPr>
          <a:lstStyle/>
          <a:p>
            <a:r>
              <a:rPr lang="cy-GB"/>
              <a:t>Beth yw moeseg?</a:t>
            </a:r>
          </a:p>
          <a:p>
            <a:r>
              <a:rPr lang="cy-GB"/>
              <a:t>Pam mae moeseg mor bwysig mewn ymchwil plentyndod cynnar?</a:t>
            </a:r>
          </a:p>
          <a:p>
            <a:r>
              <a:rPr lang="cy-GB"/>
              <a:t>Meddyliwch am enghreifftiau lle gallai plant a theuluoedd gael cam gan fod ymchwilwyr yn anwybyddu ystyriaethau moesegol</a:t>
            </a:r>
          </a:p>
        </p:txBody>
      </p:sp>
      <p:sp>
        <p:nvSpPr>
          <p:cNvPr id="6" name="Content Placeholder 5"/>
          <p:cNvSpPr>
            <a:spLocks noGrp="1"/>
          </p:cNvSpPr>
          <p:nvPr>
            <p:ph sz="half" idx="2"/>
          </p:nvPr>
        </p:nvSpPr>
        <p:spPr/>
        <p:txBody>
          <a:bodyPr vert="horz" lIns="91440" tIns="45720" rIns="91440" bIns="45720" rtlCol="0" anchor="t">
            <a:normAutofit/>
          </a:bodyPr>
          <a:lstStyle/>
          <a:p>
            <a:r>
              <a:rPr lang="en-GB">
                <a:solidFill>
                  <a:srgbClr val="0070C0"/>
                </a:solidFill>
              </a:rPr>
              <a:t>What are ethics?</a:t>
            </a:r>
            <a:endParaRPr lang="en-GB">
              <a:solidFill>
                <a:srgbClr val="0070C0"/>
              </a:solidFill>
              <a:cs typeface="Arial"/>
            </a:endParaRPr>
          </a:p>
          <a:p>
            <a:r>
              <a:rPr lang="en-GB">
                <a:solidFill>
                  <a:srgbClr val="0070C0"/>
                </a:solidFill>
              </a:rPr>
              <a:t>Why are ethics so important in early childhood research?</a:t>
            </a:r>
            <a:endParaRPr lang="en-GB">
              <a:solidFill>
                <a:srgbClr val="0070C0"/>
              </a:solidFill>
              <a:cs typeface="Arial"/>
            </a:endParaRPr>
          </a:p>
          <a:p>
            <a:endParaRPr lang="en-GB">
              <a:solidFill>
                <a:srgbClr val="0070C0"/>
              </a:solidFill>
              <a:cs typeface="Arial"/>
            </a:endParaRPr>
          </a:p>
          <a:p>
            <a:r>
              <a:rPr lang="en-GB">
                <a:solidFill>
                  <a:srgbClr val="0070C0"/>
                </a:solidFill>
              </a:rPr>
              <a:t>Think about examples where children and families could come to harm when researchers ignore ethical considerations?</a:t>
            </a:r>
            <a:r>
              <a:rPr lang="en-GB">
                <a:solidFill>
                  <a:schemeClr val="accent1">
                    <a:lumMod val="75000"/>
                  </a:schemeClr>
                </a:solidFill>
              </a:rPr>
              <a:t>  </a:t>
            </a:r>
            <a:endParaRPr lang="en-GB">
              <a:solidFill>
                <a:schemeClr val="accent1">
                  <a:lumMod val="75000"/>
                </a:schemeClr>
              </a:solidFill>
              <a:cs typeface="Arial"/>
            </a:endParaRPr>
          </a:p>
        </p:txBody>
      </p:sp>
    </p:spTree>
    <p:extLst>
      <p:ext uri="{BB962C8B-B14F-4D97-AF65-F5344CB8AC3E}">
        <p14:creationId xmlns:p14="http://schemas.microsoft.com/office/powerpoint/2010/main" val="3076905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295" y="146963"/>
            <a:ext cx="10213675" cy="1466975"/>
          </a:xfrm>
        </p:spPr>
        <p:txBody>
          <a:bodyPr>
            <a:normAutofit fontScale="90000"/>
          </a:bodyPr>
          <a:lstStyle/>
          <a:p>
            <a:r>
              <a:rPr lang="en-GB" sz="4800"/>
              <a:t>Pam </a:t>
            </a:r>
            <a:r>
              <a:rPr lang="en-GB" sz="4800" err="1"/>
              <a:t>trafod</a:t>
            </a:r>
            <a:r>
              <a:rPr lang="en-GB" sz="4800"/>
              <a:t> </a:t>
            </a:r>
            <a:r>
              <a:rPr lang="en-GB" sz="4800" err="1"/>
              <a:t>moeseg</a:t>
            </a:r>
            <a:r>
              <a:rPr lang="en-GB" sz="4800"/>
              <a:t>?</a:t>
            </a:r>
            <a:br>
              <a:rPr lang="en-GB" sz="4800"/>
            </a:br>
            <a:r>
              <a:rPr lang="en-GB" sz="4800">
                <a:solidFill>
                  <a:srgbClr val="0070C0"/>
                </a:solidFill>
              </a:rPr>
              <a:t>Why discuss ethics</a:t>
            </a:r>
            <a:r>
              <a:rPr lang="en-GB">
                <a:solidFill>
                  <a:srgbClr val="0070C0"/>
                </a:solidFill>
              </a:rPr>
              <a:t>?</a:t>
            </a:r>
            <a:br>
              <a:rPr lang="en-GB"/>
            </a:br>
            <a:endParaRPr lang="en-GB"/>
          </a:p>
        </p:txBody>
      </p:sp>
      <p:sp>
        <p:nvSpPr>
          <p:cNvPr id="3" name="Content Placeholder 2"/>
          <p:cNvSpPr>
            <a:spLocks noGrp="1"/>
          </p:cNvSpPr>
          <p:nvPr>
            <p:ph sz="half" idx="1"/>
          </p:nvPr>
        </p:nvSpPr>
        <p:spPr>
          <a:xfrm>
            <a:off x="107989" y="1488915"/>
            <a:ext cx="11980652" cy="4092546"/>
          </a:xfrm>
        </p:spPr>
        <p:txBody>
          <a:bodyPr vert="horz" lIns="91440" tIns="45720" rIns="91440" bIns="45720" rtlCol="0" anchor="t">
            <a:normAutofit fontScale="32500" lnSpcReduction="20000"/>
          </a:bodyPr>
          <a:lstStyle/>
          <a:p>
            <a:pPr lvl="0"/>
            <a:r>
              <a:rPr lang="cy-GB" sz="6800">
                <a:latin typeface="Arial" panose="020B0604020202020204" pitchFamily="34" charset="0"/>
                <a:cs typeface="Arial" panose="020B0604020202020204" pitchFamily="34" charset="0"/>
              </a:rPr>
              <a:t>Cyfrifoldeb at eraill</a:t>
            </a:r>
          </a:p>
          <a:p>
            <a:pPr lvl="0"/>
            <a:r>
              <a:rPr lang="cy-GB" sz="6800">
                <a:latin typeface="Arial" panose="020B0604020202020204" pitchFamily="34" charset="0"/>
                <a:cs typeface="Arial" panose="020B0604020202020204" pitchFamily="34" charset="0"/>
              </a:rPr>
              <a:t>Gwneud dim niwed</a:t>
            </a:r>
          </a:p>
          <a:p>
            <a:r>
              <a:rPr lang="cy-GB" sz="6800">
                <a:latin typeface="Arial"/>
                <a:cs typeface="Arial"/>
              </a:rPr>
              <a:t>Hawliau Plant </a:t>
            </a:r>
            <a:endParaRPr lang="cy-GB" sz="6800">
              <a:latin typeface="Arial" panose="020B0604020202020204" pitchFamily="34" charset="0"/>
              <a:cs typeface="Arial" panose="020B0604020202020204" pitchFamily="34" charset="0"/>
            </a:endParaRPr>
          </a:p>
          <a:p>
            <a:r>
              <a:rPr lang="cy-GB" sz="6800">
                <a:latin typeface="Arial" panose="020B0604020202020204" pitchFamily="34" charset="0"/>
                <a:cs typeface="Arial" panose="020B0604020202020204" pitchFamily="34" charset="0"/>
              </a:rPr>
              <a:t>Enghreifftiau lle mae plant wedi cael niwed :</a:t>
            </a:r>
          </a:p>
          <a:p>
            <a:pPr marL="0" indent="0">
              <a:buNone/>
            </a:pPr>
            <a:r>
              <a:rPr lang="cy-GB" sz="6800">
                <a:latin typeface="Arial" panose="020B0604020202020204" pitchFamily="34" charset="0"/>
                <a:cs typeface="Arial" panose="020B0604020202020204" pitchFamily="34" charset="0"/>
              </a:rPr>
              <a:t>Dol Bobo</a:t>
            </a:r>
          </a:p>
          <a:p>
            <a:pPr marL="0" indent="0">
              <a:buNone/>
            </a:pPr>
            <a:r>
              <a:rPr lang="cy-GB" sz="6800">
                <a:latin typeface="Arial" panose="020B0604020202020204" pitchFamily="34" charset="0"/>
                <a:cs typeface="Arial" panose="020B0604020202020204" pitchFamily="34" charset="0"/>
                <a:hlinkClick r:id="rId3"/>
              </a:rPr>
              <a:t>https://www.youtube.com/watch?v=NjTxQy_U3ac</a:t>
            </a:r>
            <a:endParaRPr lang="cy-GB" sz="6800">
              <a:latin typeface="Arial" panose="020B0604020202020204" pitchFamily="34" charset="0"/>
              <a:cs typeface="Arial" panose="020B0604020202020204" pitchFamily="34" charset="0"/>
            </a:endParaRPr>
          </a:p>
          <a:p>
            <a:pPr marL="0" indent="0">
              <a:buNone/>
            </a:pPr>
            <a:endParaRPr lang="cy-GB" sz="6800">
              <a:latin typeface="Arial" panose="020B0604020202020204" pitchFamily="34" charset="0"/>
              <a:cs typeface="Arial" panose="020B0604020202020204" pitchFamily="34" charset="0"/>
            </a:endParaRPr>
          </a:p>
          <a:p>
            <a:pPr marL="0" indent="0">
              <a:buNone/>
            </a:pPr>
            <a:r>
              <a:rPr lang="cy-GB" sz="6800">
                <a:latin typeface="Arial" panose="020B0604020202020204" pitchFamily="34" charset="0"/>
                <a:cs typeface="Arial" panose="020B0604020202020204" pitchFamily="34" charset="0"/>
              </a:rPr>
              <a:t>Arbrofion ‘</a:t>
            </a:r>
            <a:r>
              <a:rPr lang="cy-GB" sz="6800" err="1">
                <a:latin typeface="Arial" panose="020B0604020202020204" pitchFamily="34" charset="0"/>
                <a:cs typeface="Arial" panose="020B0604020202020204" pitchFamily="34" charset="0"/>
              </a:rPr>
              <a:t>Little</a:t>
            </a:r>
            <a:r>
              <a:rPr lang="cy-GB" sz="6800">
                <a:latin typeface="Arial" panose="020B0604020202020204" pitchFamily="34" charset="0"/>
                <a:cs typeface="Arial" panose="020B0604020202020204" pitchFamily="34" charset="0"/>
              </a:rPr>
              <a:t> </a:t>
            </a:r>
            <a:r>
              <a:rPr lang="cy-GB" sz="6800" err="1">
                <a:latin typeface="Arial" panose="020B0604020202020204" pitchFamily="34" charset="0"/>
                <a:cs typeface="Arial" panose="020B0604020202020204" pitchFamily="34" charset="0"/>
              </a:rPr>
              <a:t>Albert</a:t>
            </a:r>
            <a:r>
              <a:rPr lang="cy-GB" sz="6800">
                <a:latin typeface="Arial" panose="020B0604020202020204" pitchFamily="34" charset="0"/>
                <a:cs typeface="Arial" panose="020B0604020202020204" pitchFamily="34" charset="0"/>
              </a:rPr>
              <a:t>’</a:t>
            </a:r>
          </a:p>
          <a:p>
            <a:pPr lvl="0"/>
            <a:r>
              <a:rPr lang="cy-GB" sz="6800">
                <a:latin typeface="Arial" panose="020B0604020202020204" pitchFamily="34" charset="0"/>
                <a:cs typeface="Arial" panose="020B0604020202020204" pitchFamily="34" charset="0"/>
                <a:hlinkClick r:id="rId4"/>
              </a:rPr>
              <a:t>https://www.youtube.com/watch?v=9hBfnXACsOI</a:t>
            </a:r>
            <a:endParaRPr lang="cy-GB" sz="6800">
              <a:latin typeface="Arial" panose="020B0604020202020204" pitchFamily="34" charset="0"/>
              <a:cs typeface="Arial" panose="020B0604020202020204" pitchFamily="34" charset="0"/>
            </a:endParaRPr>
          </a:p>
          <a:p>
            <a:pPr marL="0" indent="0">
              <a:buNone/>
            </a:pPr>
            <a:r>
              <a:rPr lang="cy-GB" sz="6800">
                <a:solidFill>
                  <a:prstClr val="black"/>
                </a:solidFill>
                <a:latin typeface="Arial" panose="020B0604020202020204" pitchFamily="34" charset="0"/>
                <a:cs typeface="Arial" panose="020B0604020202020204" pitchFamily="34" charset="0"/>
              </a:rPr>
              <a:t>Heb bolisi a chanllawiau  moesegol cryf gall ymchwilwyr wneud niwed </a:t>
            </a:r>
          </a:p>
          <a:p>
            <a:endParaRPr lang="en-GB"/>
          </a:p>
        </p:txBody>
      </p:sp>
    </p:spTree>
    <p:extLst>
      <p:ext uri="{BB962C8B-B14F-4D97-AF65-F5344CB8AC3E}">
        <p14:creationId xmlns:p14="http://schemas.microsoft.com/office/powerpoint/2010/main" val="3500121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262E0-28F5-FCE4-61AB-2C2F52A3C3C7}"/>
              </a:ext>
            </a:extLst>
          </p:cNvPr>
          <p:cNvSpPr>
            <a:spLocks noGrp="1"/>
          </p:cNvSpPr>
          <p:nvPr>
            <p:ph type="title"/>
          </p:nvPr>
        </p:nvSpPr>
        <p:spPr>
          <a:xfrm>
            <a:off x="104955" y="235729"/>
            <a:ext cx="10515600" cy="1325563"/>
          </a:xfrm>
        </p:spPr>
        <p:txBody>
          <a:bodyPr>
            <a:normAutofit fontScale="90000"/>
          </a:bodyPr>
          <a:lstStyle/>
          <a:p>
            <a:r>
              <a:rPr lang="en-GB" sz="4800">
                <a:ea typeface="+mj-lt"/>
                <a:cs typeface="+mj-lt"/>
              </a:rPr>
              <a:t>Pam </a:t>
            </a:r>
            <a:r>
              <a:rPr lang="en-GB" sz="4800" err="1">
                <a:ea typeface="+mj-lt"/>
                <a:cs typeface="+mj-lt"/>
              </a:rPr>
              <a:t>trafod</a:t>
            </a:r>
            <a:r>
              <a:rPr lang="en-GB" sz="4800">
                <a:ea typeface="+mj-lt"/>
                <a:cs typeface="+mj-lt"/>
              </a:rPr>
              <a:t> </a:t>
            </a:r>
            <a:r>
              <a:rPr lang="en-GB" sz="4800" err="1">
                <a:ea typeface="+mj-lt"/>
                <a:cs typeface="+mj-lt"/>
              </a:rPr>
              <a:t>moeseg</a:t>
            </a:r>
            <a:r>
              <a:rPr lang="en-GB" sz="4800">
                <a:ea typeface="+mj-lt"/>
                <a:cs typeface="+mj-lt"/>
              </a:rPr>
              <a:t>?</a:t>
            </a:r>
            <a:br>
              <a:rPr lang="en-GB" sz="4800">
                <a:ea typeface="+mj-lt"/>
                <a:cs typeface="+mj-lt"/>
              </a:rPr>
            </a:br>
            <a:r>
              <a:rPr lang="en-GB" sz="4800">
                <a:solidFill>
                  <a:srgbClr val="0070C0"/>
                </a:solidFill>
                <a:ea typeface="+mj-lt"/>
                <a:cs typeface="+mj-lt"/>
              </a:rPr>
              <a:t>Why discuss ethics?</a:t>
            </a:r>
            <a:br>
              <a:rPr lang="en-GB">
                <a:solidFill>
                  <a:srgbClr val="0070C0"/>
                </a:solidFill>
                <a:ea typeface="+mj-lt"/>
                <a:cs typeface="+mj-lt"/>
              </a:rPr>
            </a:br>
            <a:endParaRPr lang="en-GB">
              <a:ea typeface="+mj-lt"/>
              <a:cs typeface="+mj-lt"/>
            </a:endParaRPr>
          </a:p>
        </p:txBody>
      </p:sp>
      <p:sp>
        <p:nvSpPr>
          <p:cNvPr id="5" name="Content Placeholder 3">
            <a:extLst>
              <a:ext uri="{FF2B5EF4-FFF2-40B4-BE49-F238E27FC236}">
                <a16:creationId xmlns:a16="http://schemas.microsoft.com/office/drawing/2014/main" id="{E751665E-6C6C-3840-19B4-9CD3B721F448}"/>
              </a:ext>
            </a:extLst>
          </p:cNvPr>
          <p:cNvSpPr>
            <a:spLocks noGrp="1"/>
          </p:cNvSpPr>
          <p:nvPr/>
        </p:nvSpPr>
        <p:spPr>
          <a:xfrm>
            <a:off x="100884" y="1460160"/>
            <a:ext cx="11707481" cy="4293829"/>
          </a:xfrm>
          <a:prstGeom prst="rect">
            <a:avLst/>
          </a:prstGeom>
        </p:spPr>
        <p:txBody>
          <a:bodyPr vert="horz" lIns="91440" tIns="45720" rIns="91440" bIns="45720" rtlCol="0" anchor="t">
            <a:normAutofit fontScale="3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8600">
                <a:solidFill>
                  <a:srgbClr val="0070C0"/>
                </a:solidFill>
                <a:latin typeface="Arial"/>
                <a:cs typeface="Arial"/>
              </a:rPr>
              <a:t>Responsibility to others</a:t>
            </a:r>
          </a:p>
          <a:p>
            <a:r>
              <a:rPr lang="en-GB" sz="8600">
                <a:solidFill>
                  <a:srgbClr val="0070C0"/>
                </a:solidFill>
                <a:latin typeface="Arial"/>
                <a:cs typeface="Arial"/>
              </a:rPr>
              <a:t>Do no harm</a:t>
            </a:r>
          </a:p>
          <a:p>
            <a:r>
              <a:rPr lang="en-GB" sz="8600">
                <a:solidFill>
                  <a:srgbClr val="0070C0"/>
                </a:solidFill>
                <a:latin typeface="Arial"/>
                <a:cs typeface="Arial"/>
              </a:rPr>
              <a:t>Children's Rights</a:t>
            </a:r>
          </a:p>
          <a:p>
            <a:r>
              <a:rPr lang="en-GB" sz="8600">
                <a:solidFill>
                  <a:srgbClr val="0070C0"/>
                </a:solidFill>
                <a:latin typeface="Arial"/>
                <a:cs typeface="Arial"/>
              </a:rPr>
              <a:t>Several examples where children have been harmed</a:t>
            </a:r>
          </a:p>
          <a:p>
            <a:pPr lvl="0"/>
            <a:r>
              <a:rPr lang="en-GB" sz="8600">
                <a:solidFill>
                  <a:srgbClr val="0070C0"/>
                </a:solidFill>
                <a:latin typeface="Arial"/>
                <a:cs typeface="Arial"/>
              </a:rPr>
              <a:t>Bobo Doll</a:t>
            </a:r>
          </a:p>
          <a:p>
            <a:pPr lvl="0">
              <a:buNone/>
            </a:pPr>
            <a:r>
              <a:rPr lang="en-GB" sz="8600">
                <a:solidFill>
                  <a:srgbClr val="0070C0"/>
                </a:solidFill>
                <a:latin typeface="Arial"/>
                <a:cs typeface="Arial"/>
                <a:hlinkClick r:id="rId2">
                  <a:extLst>
                    <a:ext uri="{A12FA001-AC4F-418D-AE19-62706E023703}">
                      <ahyp:hlinkClr xmlns:ahyp="http://schemas.microsoft.com/office/drawing/2018/hyperlinkcolor" val="tx"/>
                    </a:ext>
                  </a:extLst>
                </a:hlinkClick>
              </a:rPr>
              <a:t>https://www.youtube.com/watch?v=NjTxQy_U3ac</a:t>
            </a:r>
            <a:endParaRPr lang="en-GB" sz="8600">
              <a:solidFill>
                <a:srgbClr val="0070C0"/>
              </a:solidFill>
              <a:latin typeface="Arial"/>
              <a:cs typeface="Arial"/>
            </a:endParaRPr>
          </a:p>
          <a:p>
            <a:r>
              <a:rPr lang="en-GB" sz="8600">
                <a:solidFill>
                  <a:srgbClr val="0070C0"/>
                </a:solidFill>
                <a:latin typeface="Arial"/>
                <a:cs typeface="Arial"/>
              </a:rPr>
              <a:t>‘Little Albert’ Experiment</a:t>
            </a:r>
          </a:p>
          <a:p>
            <a:pPr lvl="0"/>
            <a:r>
              <a:rPr lang="en-GB" sz="8600">
                <a:solidFill>
                  <a:srgbClr val="0070C0"/>
                </a:solidFill>
                <a:latin typeface="Arial"/>
                <a:cs typeface="Arial"/>
                <a:hlinkClick r:id="rId3">
                  <a:extLst>
                    <a:ext uri="{A12FA001-AC4F-418D-AE19-62706E023703}">
                      <ahyp:hlinkClr xmlns:ahyp="http://schemas.microsoft.com/office/drawing/2018/hyperlinkcolor" val="tx"/>
                    </a:ext>
                  </a:extLst>
                </a:hlinkClick>
              </a:rPr>
              <a:t>https://www.youtube.com/watch?v=9hBfnXACsOI</a:t>
            </a:r>
            <a:endParaRPr lang="en-GB" sz="8600">
              <a:solidFill>
                <a:srgbClr val="0070C0"/>
              </a:solidFill>
              <a:latin typeface="Arial"/>
              <a:cs typeface="Arial"/>
            </a:endParaRPr>
          </a:p>
          <a:p>
            <a:r>
              <a:rPr lang="en-GB" sz="8600">
                <a:solidFill>
                  <a:srgbClr val="0070C0"/>
                </a:solidFill>
                <a:latin typeface="Arial"/>
                <a:cs typeface="Arial"/>
              </a:rPr>
              <a:t>Without robust ethical policy and guidance researchers can do harm </a:t>
            </a:r>
            <a:br>
              <a:rPr lang="en-GB" sz="6800">
                <a:latin typeface="Arial" panose="020B0604020202020204" pitchFamily="34" charset="0"/>
                <a:cs typeface="Arial" panose="020B0604020202020204" pitchFamily="34" charset="0"/>
              </a:rPr>
            </a:br>
            <a:br>
              <a:rPr lang="en-GB" sz="6800">
                <a:latin typeface="Arial" panose="020B0604020202020204" pitchFamily="34" charset="0"/>
                <a:cs typeface="Arial" panose="020B0604020202020204" pitchFamily="34" charset="0"/>
              </a:rPr>
            </a:br>
            <a:endParaRPr lang="en-GB" sz="6800">
              <a:latin typeface="Arial" panose="020B0604020202020204" pitchFamily="34" charset="0"/>
              <a:cs typeface="Arial" panose="020B0604020202020204" pitchFamily="34" charset="0"/>
            </a:endParaRPr>
          </a:p>
          <a:p>
            <a:pPr lvl="0"/>
            <a:endParaRPr lang="en-GB"/>
          </a:p>
          <a:p>
            <a:endParaRPr lang="en-GB">
              <a:solidFill>
                <a:schemeClr val="accent1"/>
              </a:solidFill>
            </a:endParaRPr>
          </a:p>
          <a:p>
            <a:endParaRPr lang="en-GB"/>
          </a:p>
        </p:txBody>
      </p:sp>
    </p:spTree>
    <p:extLst>
      <p:ext uri="{BB962C8B-B14F-4D97-AF65-F5344CB8AC3E}">
        <p14:creationId xmlns:p14="http://schemas.microsoft.com/office/powerpoint/2010/main" val="2884589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800"/>
              <a:t>Canllawiau </a:t>
            </a:r>
            <a:r>
              <a:rPr lang="en-GB" sz="4800"/>
              <a:t>BERA</a:t>
            </a:r>
          </a:p>
        </p:txBody>
      </p:sp>
      <p:sp>
        <p:nvSpPr>
          <p:cNvPr id="3" name="Content Placeholder 2"/>
          <p:cNvSpPr>
            <a:spLocks noGrp="1"/>
          </p:cNvSpPr>
          <p:nvPr>
            <p:ph sz="half" idx="1"/>
          </p:nvPr>
        </p:nvSpPr>
        <p:spPr>
          <a:xfrm>
            <a:off x="1027451" y="1712361"/>
            <a:ext cx="9469843" cy="4525963"/>
          </a:xfrm>
        </p:spPr>
        <p:txBody>
          <a:bodyPr vert="horz" lIns="91440" tIns="45720" rIns="91440" bIns="45720" rtlCol="0" anchor="t">
            <a:normAutofit/>
          </a:bodyPr>
          <a:lstStyle/>
          <a:p>
            <a:r>
              <a:rPr lang="cy-GB" dirty="0"/>
              <a:t>Dylid trin unigolion yn deg, yn sensitif, ag urddas, ac o fewn moeseg o barch a rhyddid rhag rhagfarn beth bynnag bo’u hoed, rhyw, rhywioldeb, hil, ethnigrwydd, dosbarth, cenedl, hunaniaeth ddiwylliannol, statws o ran partneriaid, ffydd, anabledd, cred wleidyddol neu unrhyw wahaniaeth arwyddocaol arall’ </a:t>
            </a:r>
            <a:r>
              <a:rPr lang="en-US" dirty="0"/>
              <a:t>(BERA, 2018)</a:t>
            </a:r>
            <a:endParaRPr lang="en-GB" dirty="0"/>
          </a:p>
        </p:txBody>
      </p:sp>
    </p:spTree>
    <p:extLst>
      <p:ext uri="{BB962C8B-B14F-4D97-AF65-F5344CB8AC3E}">
        <p14:creationId xmlns:p14="http://schemas.microsoft.com/office/powerpoint/2010/main" val="1084853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a:solidFill>
                  <a:srgbClr val="0070C0"/>
                </a:solidFill>
              </a:rPr>
              <a:t>BERA Guidelines</a:t>
            </a:r>
            <a:endParaRPr lang="en-GB" sz="4800">
              <a:solidFill>
                <a:srgbClr val="0070C0"/>
              </a:solidFill>
              <a:cs typeface="Arial"/>
            </a:endParaRPr>
          </a:p>
        </p:txBody>
      </p:sp>
      <p:sp>
        <p:nvSpPr>
          <p:cNvPr id="3" name="Content Placeholder 2"/>
          <p:cNvSpPr>
            <a:spLocks noGrp="1"/>
          </p:cNvSpPr>
          <p:nvPr>
            <p:ph sz="half" idx="1"/>
          </p:nvPr>
        </p:nvSpPr>
        <p:spPr>
          <a:xfrm>
            <a:off x="300892" y="1766278"/>
            <a:ext cx="8435280" cy="3119194"/>
          </a:xfrm>
        </p:spPr>
        <p:txBody>
          <a:bodyPr vert="horz" lIns="91440" tIns="45720" rIns="91440" bIns="45720" rtlCol="0" anchor="t">
            <a:normAutofit/>
          </a:bodyPr>
          <a:lstStyle/>
          <a:p>
            <a:pPr marL="0" indent="0">
              <a:buNone/>
            </a:pPr>
            <a:r>
              <a:rPr lang="en-US" dirty="0">
                <a:solidFill>
                  <a:srgbClr val="0070C0"/>
                </a:solidFill>
              </a:rPr>
              <a:t>‘ Individuals should be treated fairly, sensitively, with dignity, and within an ethic of respect and freedom from prejudice regardless of age, gender, sexuality, race, ethnicity, class, nationality, cultural identity, partnership status, faith, disability, political belief or any other significant difference’ (BERA, 2018)</a:t>
            </a:r>
            <a:endParaRPr lang="en-GB" dirty="0">
              <a:solidFill>
                <a:srgbClr val="0070C0"/>
              </a:solidFill>
            </a:endParaRPr>
          </a:p>
        </p:txBody>
      </p:sp>
    </p:spTree>
    <p:extLst>
      <p:ext uri="{BB962C8B-B14F-4D97-AF65-F5344CB8AC3E}">
        <p14:creationId xmlns:p14="http://schemas.microsoft.com/office/powerpoint/2010/main" val="3353290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Cydsyniad Gwybodus Gwirfoddol </a:t>
            </a:r>
            <a:r>
              <a:rPr lang="en-US" sz="4800">
                <a:solidFill>
                  <a:srgbClr val="0070C0"/>
                </a:solidFill>
              </a:rPr>
              <a:t>Voluntary Informed Consent</a:t>
            </a:r>
            <a:endParaRPr lang="en-GB" sz="4800">
              <a:solidFill>
                <a:srgbClr val="0070C0"/>
              </a:solidFill>
            </a:endParaRPr>
          </a:p>
        </p:txBody>
      </p:sp>
      <p:sp>
        <p:nvSpPr>
          <p:cNvPr id="3" name="Content Placeholder 2"/>
          <p:cNvSpPr>
            <a:spLocks noGrp="1"/>
          </p:cNvSpPr>
          <p:nvPr>
            <p:ph sz="half" idx="1"/>
          </p:nvPr>
        </p:nvSpPr>
        <p:spPr/>
        <p:txBody>
          <a:bodyPr>
            <a:normAutofit/>
          </a:bodyPr>
          <a:lstStyle/>
          <a:p>
            <a:r>
              <a:rPr lang="cy-GB"/>
              <a:t>Cael cydsyniad gwybodus gwirfoddol gan y cyfranogwyr</a:t>
            </a:r>
          </a:p>
          <a:p>
            <a:r>
              <a:rPr lang="cy-GB"/>
              <a:t>Ni ddylent deimlo bod unrhyw bwysau arnynt neu fod rhaid iddynt gymryd rhan</a:t>
            </a:r>
          </a:p>
          <a:p>
            <a:r>
              <a:rPr lang="cy-GB"/>
              <a:t>Rhaid iddynt ddeall  beth maent yn cydsynio iddo.</a:t>
            </a:r>
          </a:p>
          <a:p>
            <a:endParaRPr lang="en-GB"/>
          </a:p>
        </p:txBody>
      </p:sp>
      <p:sp>
        <p:nvSpPr>
          <p:cNvPr id="4" name="Content Placeholder 3"/>
          <p:cNvSpPr>
            <a:spLocks noGrp="1"/>
          </p:cNvSpPr>
          <p:nvPr>
            <p:ph sz="half" idx="2"/>
          </p:nvPr>
        </p:nvSpPr>
        <p:spPr/>
        <p:txBody>
          <a:bodyPr vert="horz" lIns="91440" tIns="45720" rIns="91440" bIns="45720" rtlCol="0" anchor="t">
            <a:normAutofit/>
          </a:bodyPr>
          <a:lstStyle/>
          <a:p>
            <a:r>
              <a:rPr lang="en-US" i="1">
                <a:solidFill>
                  <a:srgbClr val="0070C0"/>
                </a:solidFill>
              </a:rPr>
              <a:t>Obtain voluntary consent from participants</a:t>
            </a:r>
            <a:endParaRPr lang="en-US" i="1">
              <a:solidFill>
                <a:srgbClr val="0070C0"/>
              </a:solidFill>
              <a:cs typeface="Arial"/>
            </a:endParaRPr>
          </a:p>
          <a:p>
            <a:r>
              <a:rPr lang="en-US" i="1">
                <a:solidFill>
                  <a:srgbClr val="0070C0"/>
                </a:solidFill>
              </a:rPr>
              <a:t>They should not feel pressurized or that they have to take part</a:t>
            </a:r>
            <a:endParaRPr lang="en-US" i="1">
              <a:solidFill>
                <a:srgbClr val="0070C0"/>
              </a:solidFill>
              <a:cs typeface="Arial"/>
            </a:endParaRPr>
          </a:p>
          <a:p>
            <a:r>
              <a:rPr lang="en-US" i="1">
                <a:solidFill>
                  <a:srgbClr val="0070C0"/>
                </a:solidFill>
              </a:rPr>
              <a:t>They must understand what they are going to consent to do.</a:t>
            </a:r>
            <a:endParaRPr lang="en-GB" i="1">
              <a:solidFill>
                <a:srgbClr val="0070C0"/>
              </a:solidFill>
            </a:endParaRPr>
          </a:p>
        </p:txBody>
      </p:sp>
    </p:spTree>
    <p:extLst>
      <p:ext uri="{BB962C8B-B14F-4D97-AF65-F5344CB8AC3E}">
        <p14:creationId xmlns:p14="http://schemas.microsoft.com/office/powerpoint/2010/main" val="1431979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FD0E9-2C05-5A36-601F-4BDC57C32EFE}"/>
              </a:ext>
            </a:extLst>
          </p:cNvPr>
          <p:cNvSpPr>
            <a:spLocks noGrp="1"/>
          </p:cNvSpPr>
          <p:nvPr>
            <p:ph type="title"/>
          </p:nvPr>
        </p:nvSpPr>
        <p:spPr>
          <a:xfrm>
            <a:off x="90055" y="18255"/>
            <a:ext cx="10515600" cy="1325563"/>
          </a:xfrm>
        </p:spPr>
        <p:txBody>
          <a:bodyPr/>
          <a:lstStyle/>
          <a:p>
            <a:r>
              <a:rPr lang="cy-GB" dirty="0"/>
              <a:t>Cydsyniad / Caniatâd</a:t>
            </a:r>
          </a:p>
        </p:txBody>
      </p:sp>
      <p:sp>
        <p:nvSpPr>
          <p:cNvPr id="3" name="Content Placeholder 2">
            <a:extLst>
              <a:ext uri="{FF2B5EF4-FFF2-40B4-BE49-F238E27FC236}">
                <a16:creationId xmlns:a16="http://schemas.microsoft.com/office/drawing/2014/main" id="{59548199-A003-20B8-9E57-257963748410}"/>
              </a:ext>
            </a:extLst>
          </p:cNvPr>
          <p:cNvSpPr>
            <a:spLocks noGrp="1"/>
          </p:cNvSpPr>
          <p:nvPr>
            <p:ph sz="half" idx="1"/>
          </p:nvPr>
        </p:nvSpPr>
        <p:spPr>
          <a:xfrm>
            <a:off x="185552" y="1362073"/>
            <a:ext cx="9930141" cy="4351338"/>
          </a:xfrm>
        </p:spPr>
        <p:txBody>
          <a:bodyPr>
            <a:normAutofit/>
          </a:bodyPr>
          <a:lstStyle/>
          <a:p>
            <a:pPr marL="0" indent="0">
              <a:buNone/>
            </a:pPr>
            <a:r>
              <a:rPr lang="cy-GB" sz="2000" dirty="0"/>
              <a:t>‘Cydsyniad’ = yn disgrifio mynegiant o barodrwydd i gymryd rhan mewn gweithgaredd neu astudiaeth gan bersonau y bernir na allant roi caniatâd cyfreithiol ar eu rhan eu hunain</a:t>
            </a:r>
          </a:p>
          <a:p>
            <a:endParaRPr lang="cy-GB" sz="2000" dirty="0"/>
          </a:p>
          <a:p>
            <a:pPr marL="0" indent="0">
              <a:buNone/>
            </a:pPr>
            <a:r>
              <a:rPr lang="cy-GB" sz="2000" dirty="0"/>
              <a:t>‘Caniatâd’ = mae angen i rieni roi caniatâd yn ogystal â bod angen i blant ‘gydsynio’</a:t>
            </a:r>
          </a:p>
          <a:p>
            <a:endParaRPr lang="cy-GB" sz="2000" dirty="0"/>
          </a:p>
          <a:p>
            <a:pPr marL="0" indent="0">
              <a:buNone/>
            </a:pPr>
            <a:r>
              <a:rPr lang="cy-GB" sz="2000" dirty="0"/>
              <a:t>Os bernir bod y plentyn yn ddigon aeddfed i gydsynio ar ei ran/ei rhan ei hun, </a:t>
            </a:r>
            <a:r>
              <a:rPr lang="cy-GB" sz="2000" b="1" dirty="0">
                <a:solidFill>
                  <a:srgbClr val="7030A0"/>
                </a:solidFill>
              </a:rPr>
              <a:t>gallwch ofyn i’w riant/gwarcheidwad am ‘gydsyniad’ yn unig</a:t>
            </a:r>
            <a:r>
              <a:rPr lang="cy-GB" sz="2000" dirty="0"/>
              <a:t>. Yn ei hanfod, mae hyn gyfystyr â:</a:t>
            </a:r>
          </a:p>
          <a:p>
            <a:r>
              <a:rPr lang="cy-GB" sz="2000" dirty="0"/>
              <a:t>Chaniatâd gan y plentyn i'w gynnwys yn yr ymchwil; ac</a:t>
            </a:r>
          </a:p>
          <a:p>
            <a:r>
              <a:rPr lang="cy-GB" sz="2000" dirty="0"/>
              <a:t>Arwydd bod y rhieni/gwarcheidwad cyfreithiol yn hapus i'w plentyn gymryd rhan.</a:t>
            </a:r>
          </a:p>
        </p:txBody>
      </p:sp>
      <p:pic>
        <p:nvPicPr>
          <p:cNvPr id="5" name="Picture 4">
            <a:hlinkClick r:id="rId2"/>
            <a:extLst>
              <a:ext uri="{FF2B5EF4-FFF2-40B4-BE49-F238E27FC236}">
                <a16:creationId xmlns:a16="http://schemas.microsoft.com/office/drawing/2014/main" id="{EA09D98C-A736-0A3C-7B5B-371C6A76C885}"/>
              </a:ext>
            </a:extLst>
          </p:cNvPr>
          <p:cNvPicPr>
            <a:picLocks noChangeAspect="1"/>
          </p:cNvPicPr>
          <p:nvPr/>
        </p:nvPicPr>
        <p:blipFill>
          <a:blip r:embed="rId3"/>
          <a:stretch>
            <a:fillRect/>
          </a:stretch>
        </p:blipFill>
        <p:spPr>
          <a:xfrm>
            <a:off x="10115693" y="0"/>
            <a:ext cx="2034933" cy="2103681"/>
          </a:xfrm>
          <a:prstGeom prst="rect">
            <a:avLst/>
          </a:prstGeom>
        </p:spPr>
      </p:pic>
    </p:spTree>
    <p:extLst>
      <p:ext uri="{BB962C8B-B14F-4D97-AF65-F5344CB8AC3E}">
        <p14:creationId xmlns:p14="http://schemas.microsoft.com/office/powerpoint/2010/main" val="2061092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9C666-7F82-D042-D4D9-39BD221ABB4D}"/>
              </a:ext>
            </a:extLst>
          </p:cNvPr>
          <p:cNvSpPr>
            <a:spLocks noGrp="1"/>
          </p:cNvSpPr>
          <p:nvPr>
            <p:ph type="title"/>
          </p:nvPr>
        </p:nvSpPr>
        <p:spPr>
          <a:xfrm>
            <a:off x="103314" y="62102"/>
            <a:ext cx="10515600" cy="1325563"/>
          </a:xfrm>
        </p:spPr>
        <p:txBody>
          <a:bodyPr/>
          <a:lstStyle/>
          <a:p>
            <a:r>
              <a:rPr lang="en-GB">
                <a:solidFill>
                  <a:srgbClr val="0070C0"/>
                </a:solidFill>
              </a:rPr>
              <a:t>Assent / Consent</a:t>
            </a:r>
          </a:p>
        </p:txBody>
      </p:sp>
      <p:sp>
        <p:nvSpPr>
          <p:cNvPr id="3" name="Content Placeholder 2">
            <a:extLst>
              <a:ext uri="{FF2B5EF4-FFF2-40B4-BE49-F238E27FC236}">
                <a16:creationId xmlns:a16="http://schemas.microsoft.com/office/drawing/2014/main" id="{15456711-34D6-7433-415A-46801C107880}"/>
              </a:ext>
            </a:extLst>
          </p:cNvPr>
          <p:cNvSpPr>
            <a:spLocks noGrp="1"/>
          </p:cNvSpPr>
          <p:nvPr>
            <p:ph sz="half" idx="1"/>
          </p:nvPr>
        </p:nvSpPr>
        <p:spPr>
          <a:xfrm>
            <a:off x="169464" y="1449767"/>
            <a:ext cx="9863250" cy="4351338"/>
          </a:xfrm>
        </p:spPr>
        <p:txBody>
          <a:bodyPr>
            <a:normAutofit/>
          </a:bodyPr>
          <a:lstStyle/>
          <a:p>
            <a:pPr marL="0" indent="0">
              <a:buNone/>
            </a:pPr>
            <a:r>
              <a:rPr lang="en-GB" sz="2000" dirty="0">
                <a:solidFill>
                  <a:srgbClr val="0070C0"/>
                </a:solidFill>
              </a:rPr>
              <a:t>‘Assent’ = describes an expression of a willingness to participate in an activity or study by persons who are deemed unable to give legal consent on their own behalf</a:t>
            </a:r>
          </a:p>
          <a:p>
            <a:pPr marL="0" indent="0">
              <a:buNone/>
            </a:pPr>
            <a:endParaRPr lang="en-GB" sz="2000" dirty="0">
              <a:solidFill>
                <a:srgbClr val="0070C0"/>
              </a:solidFill>
            </a:endParaRPr>
          </a:p>
          <a:p>
            <a:pPr marL="0" indent="0">
              <a:buNone/>
            </a:pPr>
            <a:r>
              <a:rPr lang="en-GB" sz="2000" dirty="0">
                <a:solidFill>
                  <a:srgbClr val="0070C0"/>
                </a:solidFill>
              </a:rPr>
              <a:t>‘Consent’ = parents need to give consent as well as children needing to ‘assent’</a:t>
            </a:r>
          </a:p>
          <a:p>
            <a:pPr marL="0" indent="0">
              <a:buNone/>
            </a:pPr>
            <a:endParaRPr lang="en-GB" sz="2000" dirty="0">
              <a:solidFill>
                <a:srgbClr val="0070C0"/>
              </a:solidFill>
            </a:endParaRPr>
          </a:p>
          <a:p>
            <a:pPr marL="0" indent="0">
              <a:buNone/>
            </a:pPr>
            <a:r>
              <a:rPr lang="en-GB" sz="2000" dirty="0">
                <a:solidFill>
                  <a:srgbClr val="0070C0"/>
                </a:solidFill>
              </a:rPr>
              <a:t>If the child is deemed mature enough to consent on his or her own behalf</a:t>
            </a:r>
            <a:r>
              <a:rPr lang="en-GB" sz="2000" dirty="0"/>
              <a:t>, </a:t>
            </a:r>
            <a:r>
              <a:rPr lang="en-GB" sz="2000" b="1" dirty="0">
                <a:solidFill>
                  <a:srgbClr val="7030A0"/>
                </a:solidFill>
              </a:rPr>
              <a:t>you may ask their parent/guardian to merely ‘assent</a:t>
            </a:r>
            <a:r>
              <a:rPr lang="en-GB" sz="2000" dirty="0"/>
              <a:t>’. </a:t>
            </a:r>
            <a:r>
              <a:rPr lang="en-GB" sz="2000" dirty="0">
                <a:solidFill>
                  <a:srgbClr val="0070C0"/>
                </a:solidFill>
              </a:rPr>
              <a:t>In essence, this amounts to: </a:t>
            </a:r>
          </a:p>
          <a:p>
            <a:pPr marL="0" indent="0">
              <a:buNone/>
            </a:pPr>
            <a:r>
              <a:rPr lang="en-GB" sz="2000" dirty="0">
                <a:solidFill>
                  <a:srgbClr val="0070C0"/>
                </a:solidFill>
              </a:rPr>
              <a:t>• Permission from the child to engage them in the research; and </a:t>
            </a:r>
          </a:p>
          <a:p>
            <a:pPr marL="0" indent="0">
              <a:buNone/>
            </a:pPr>
            <a:r>
              <a:rPr lang="en-GB" sz="2000" dirty="0">
                <a:solidFill>
                  <a:srgbClr val="0070C0"/>
                </a:solidFill>
              </a:rPr>
              <a:t>• An indication that the parents/legal guardian are happy for their child to participate.</a:t>
            </a:r>
          </a:p>
        </p:txBody>
      </p:sp>
      <p:pic>
        <p:nvPicPr>
          <p:cNvPr id="6" name="Picture 5">
            <a:extLst>
              <a:ext uri="{FF2B5EF4-FFF2-40B4-BE49-F238E27FC236}">
                <a16:creationId xmlns:a16="http://schemas.microsoft.com/office/drawing/2014/main" id="{4514F008-F847-8607-22CE-C1ACFCC3421E}"/>
              </a:ext>
            </a:extLst>
          </p:cNvPr>
          <p:cNvPicPr>
            <a:picLocks noChangeAspect="1"/>
          </p:cNvPicPr>
          <p:nvPr/>
        </p:nvPicPr>
        <p:blipFill>
          <a:blip r:embed="rId2"/>
          <a:stretch>
            <a:fillRect/>
          </a:stretch>
        </p:blipFill>
        <p:spPr>
          <a:xfrm>
            <a:off x="10098864" y="0"/>
            <a:ext cx="2034933" cy="2103681"/>
          </a:xfrm>
          <a:prstGeom prst="rect">
            <a:avLst/>
          </a:prstGeom>
        </p:spPr>
      </p:pic>
      <p:pic>
        <p:nvPicPr>
          <p:cNvPr id="7" name="Picture 6">
            <a:hlinkClick r:id="rId3"/>
            <a:extLst>
              <a:ext uri="{FF2B5EF4-FFF2-40B4-BE49-F238E27FC236}">
                <a16:creationId xmlns:a16="http://schemas.microsoft.com/office/drawing/2014/main" id="{730A68B8-383A-597E-F7DD-62FEE15F07BB}"/>
              </a:ext>
            </a:extLst>
          </p:cNvPr>
          <p:cNvPicPr>
            <a:picLocks noChangeAspect="1"/>
          </p:cNvPicPr>
          <p:nvPr/>
        </p:nvPicPr>
        <p:blipFill>
          <a:blip r:embed="rId2"/>
          <a:stretch>
            <a:fillRect/>
          </a:stretch>
        </p:blipFill>
        <p:spPr>
          <a:xfrm>
            <a:off x="10115693" y="0"/>
            <a:ext cx="2034933" cy="2103681"/>
          </a:xfrm>
          <a:prstGeom prst="rect">
            <a:avLst/>
          </a:prstGeom>
        </p:spPr>
      </p:pic>
    </p:spTree>
    <p:extLst>
      <p:ext uri="{BB962C8B-B14F-4D97-AF65-F5344CB8AC3E}">
        <p14:creationId xmlns:p14="http://schemas.microsoft.com/office/powerpoint/2010/main" val="952591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26F17-E517-4961-D6C6-33FF1C32C7FA}"/>
              </a:ext>
            </a:extLst>
          </p:cNvPr>
          <p:cNvSpPr>
            <a:spLocks noGrp="1"/>
          </p:cNvSpPr>
          <p:nvPr>
            <p:ph type="title"/>
          </p:nvPr>
        </p:nvSpPr>
        <p:spPr/>
        <p:txBody>
          <a:bodyPr>
            <a:normAutofit/>
          </a:bodyPr>
          <a:lstStyle/>
          <a:p>
            <a:r>
              <a:rPr lang="cy-GB" sz="3600" dirty="0">
                <a:hlinkClick r:id="rId3"/>
              </a:rPr>
              <a:t>Cymdeithas Seicolegol Prydain (BPS) (2021)</a:t>
            </a:r>
            <a:endParaRPr lang="cy-GB" sz="3600" dirty="0"/>
          </a:p>
        </p:txBody>
      </p:sp>
      <p:sp>
        <p:nvSpPr>
          <p:cNvPr id="3" name="Content Placeholder 2">
            <a:extLst>
              <a:ext uri="{FF2B5EF4-FFF2-40B4-BE49-F238E27FC236}">
                <a16:creationId xmlns:a16="http://schemas.microsoft.com/office/drawing/2014/main" id="{2EF6FDCD-3CE2-3309-9AA7-72336EC1EB27}"/>
              </a:ext>
            </a:extLst>
          </p:cNvPr>
          <p:cNvSpPr>
            <a:spLocks noGrp="1"/>
          </p:cNvSpPr>
          <p:nvPr>
            <p:ph sz="half" idx="1"/>
          </p:nvPr>
        </p:nvSpPr>
        <p:spPr>
          <a:xfrm>
            <a:off x="64044" y="1427328"/>
            <a:ext cx="11924133" cy="4351338"/>
          </a:xfrm>
        </p:spPr>
        <p:txBody>
          <a:bodyPr>
            <a:normAutofit fontScale="55000" lnSpcReduction="20000"/>
          </a:bodyPr>
          <a:lstStyle/>
          <a:p>
            <a:pPr marL="0" indent="0">
              <a:buNone/>
            </a:pPr>
            <a:endParaRPr lang="cy-GB" dirty="0"/>
          </a:p>
          <a:p>
            <a:pPr marL="0" indent="0">
              <a:buNone/>
            </a:pPr>
            <a:r>
              <a:rPr lang="cy-GB" dirty="0"/>
              <a:t>Cod Moeseg Ymchwil Dynol (2021)</a:t>
            </a:r>
          </a:p>
          <a:p>
            <a:pPr>
              <a:lnSpc>
                <a:spcPct val="170000"/>
              </a:lnSpc>
            </a:pPr>
            <a:r>
              <a:rPr lang="cy-GB" dirty="0"/>
              <a:t>Mewn ymchwil gyda phlant o dan 16 oed, dylai ymchwilwyr sicrhau fod rhieni neu warcheidwaid yn cael gwybod am natur yr astudiaeth ac yn cael cyfle i dynnu eu plentyn yn ôl o’r astudiaeth os ydynt yn dymuno </a:t>
            </a:r>
          </a:p>
          <a:p>
            <a:pPr>
              <a:lnSpc>
                <a:spcPct val="170000"/>
              </a:lnSpc>
            </a:pPr>
            <a:r>
              <a:rPr lang="cy-GB" dirty="0"/>
              <a:t>Fodd bynnag, yn yr amgylchiadau canlynol, gellir ystyried bod caniatâd gan y cyfranogwyr, a rhoi cymeradwyaeth a mynediad gan uwch aelod o staff yr ysgol sydd â chyfrifoldeb dros gymeradwyaeth o’r fath, yn ddigonol. Yr amgylchiadau yw: lle bo’r ymchwil i’w gynnal mewn ysgol neu leoliad sefydliadol arall, a lle bo uwch aelod o staff neu weithiwr proffesiynol priodol arall o fewn y sefydliad yn ystyried bod y gweithdrefnau ymchwil yn perthyn i’r ystod arferol o weithgareddau’r cwricwlwm neu rai sefydliadol eraill, a lle bo </a:t>
            </a:r>
            <a:r>
              <a:rPr lang="cy-GB" dirty="0">
                <a:highlight>
                  <a:srgbClr val="FFFF00"/>
                </a:highlight>
              </a:rPr>
              <a:t>asesiad risg heb nodi unrhyw risgiau sylweddol </a:t>
            </a:r>
          </a:p>
          <a:p>
            <a:pPr>
              <a:lnSpc>
                <a:spcPct val="170000"/>
              </a:lnSpc>
            </a:pPr>
            <a:r>
              <a:rPr lang="cy-GB" dirty="0"/>
              <a:t>Mewn achosion lle nad yw’r holl feini prawf hyn wedi’u bodloni, mae’r Cod yn cynghori mai mater i farn yr ymchwilydd a’r pwyllgor moeseg ymchwil, yn seiliedig ar natur y fethodoleg, y risg a’r cyfranogwyr arfaethedig, fydd a ddylid ceisio caniatâd rhiant/gwarcheidwad</a:t>
            </a:r>
          </a:p>
        </p:txBody>
      </p:sp>
    </p:spTree>
    <p:extLst>
      <p:ext uri="{BB962C8B-B14F-4D97-AF65-F5344CB8AC3E}">
        <p14:creationId xmlns:p14="http://schemas.microsoft.com/office/powerpoint/2010/main" val="3906116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26F17-E517-4961-D6C6-33FF1C32C7FA}"/>
              </a:ext>
            </a:extLst>
          </p:cNvPr>
          <p:cNvSpPr>
            <a:spLocks noGrp="1"/>
          </p:cNvSpPr>
          <p:nvPr>
            <p:ph type="title"/>
          </p:nvPr>
        </p:nvSpPr>
        <p:spPr/>
        <p:txBody>
          <a:bodyPr>
            <a:normAutofit/>
          </a:bodyPr>
          <a:lstStyle/>
          <a:p>
            <a:r>
              <a:rPr lang="en-GB" sz="3600">
                <a:hlinkClick r:id="rId3"/>
              </a:rPr>
              <a:t>The British Psychological Society (BPS) (2021)</a:t>
            </a:r>
            <a:endParaRPr lang="en-GB" sz="3600"/>
          </a:p>
        </p:txBody>
      </p:sp>
      <p:sp>
        <p:nvSpPr>
          <p:cNvPr id="3" name="Content Placeholder 2">
            <a:extLst>
              <a:ext uri="{FF2B5EF4-FFF2-40B4-BE49-F238E27FC236}">
                <a16:creationId xmlns:a16="http://schemas.microsoft.com/office/drawing/2014/main" id="{2EF6FDCD-3CE2-3309-9AA7-72336EC1EB27}"/>
              </a:ext>
            </a:extLst>
          </p:cNvPr>
          <p:cNvSpPr>
            <a:spLocks noGrp="1"/>
          </p:cNvSpPr>
          <p:nvPr>
            <p:ph sz="half" idx="1"/>
          </p:nvPr>
        </p:nvSpPr>
        <p:spPr>
          <a:xfrm>
            <a:off x="64044" y="1427328"/>
            <a:ext cx="11924133" cy="4351338"/>
          </a:xfrm>
        </p:spPr>
        <p:txBody>
          <a:bodyPr>
            <a:normAutofit fontScale="55000" lnSpcReduction="20000"/>
          </a:bodyPr>
          <a:lstStyle/>
          <a:p>
            <a:pPr marL="0" indent="0">
              <a:buNone/>
            </a:pPr>
            <a:endParaRPr lang="en-GB" dirty="0"/>
          </a:p>
          <a:p>
            <a:pPr marL="0" indent="0">
              <a:buNone/>
            </a:pPr>
            <a:r>
              <a:rPr lang="en-GB" dirty="0"/>
              <a:t>Code of Human Research Ethics (2021)</a:t>
            </a:r>
          </a:p>
          <a:p>
            <a:pPr>
              <a:lnSpc>
                <a:spcPct val="170000"/>
              </a:lnSpc>
            </a:pPr>
            <a:r>
              <a:rPr lang="en-GB" dirty="0"/>
              <a:t>In research with children under the age of 16, researchers should ensure that parents or guardians are informed about the nature of the study and given the opportunity to withdraw their child from the study if they so wish </a:t>
            </a:r>
          </a:p>
          <a:p>
            <a:pPr>
              <a:lnSpc>
                <a:spcPct val="170000"/>
              </a:lnSpc>
            </a:pPr>
            <a:r>
              <a:rPr lang="en-GB" dirty="0"/>
              <a:t>However, where the research is to be carried out in a school or other institutional setting, and where the research procedures are judged by a senior member of staff or other appropriate professional within the institution to fall within the range of usual curriculum or other institutional activities, and where a </a:t>
            </a:r>
            <a:r>
              <a:rPr lang="en-GB" dirty="0">
                <a:highlight>
                  <a:srgbClr val="FFFF00"/>
                </a:highlight>
              </a:rPr>
              <a:t>risk assessment has identified no significant risks</a:t>
            </a:r>
            <a:r>
              <a:rPr lang="en-GB" dirty="0"/>
              <a:t>, consent from the participants and the granting of approval and access from a senior member of school staff legally responsible for such approval can be considered sufficient </a:t>
            </a:r>
          </a:p>
          <a:p>
            <a:pPr>
              <a:lnSpc>
                <a:spcPct val="170000"/>
              </a:lnSpc>
            </a:pPr>
            <a:r>
              <a:rPr lang="en-GB" dirty="0"/>
              <a:t>Where all these criteria are not met, the Code advises that it will be a matter of judgement by the researcher and the research ethics committee, based on the nature of the methodology, risk and proposed participants, whether parental/guardian consent should be sought </a:t>
            </a:r>
          </a:p>
        </p:txBody>
      </p:sp>
    </p:spTree>
    <p:extLst>
      <p:ext uri="{BB962C8B-B14F-4D97-AF65-F5344CB8AC3E}">
        <p14:creationId xmlns:p14="http://schemas.microsoft.com/office/powerpoint/2010/main" val="3153503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Bod yn Agored a Datgelu</a:t>
            </a:r>
            <a:br>
              <a:rPr lang="cy-GB" sz="4800"/>
            </a:br>
            <a:r>
              <a:rPr lang="en-US" sz="4800">
                <a:solidFill>
                  <a:srgbClr val="0070C0"/>
                </a:solidFill>
              </a:rPr>
              <a:t>Openness and Disclosure</a:t>
            </a:r>
            <a:endParaRPr lang="en-GB" sz="4800">
              <a:solidFill>
                <a:srgbClr val="0070C0"/>
              </a:solidFill>
              <a:cs typeface="Arial"/>
            </a:endParaRPr>
          </a:p>
        </p:txBody>
      </p:sp>
      <p:sp>
        <p:nvSpPr>
          <p:cNvPr id="3" name="Content Placeholder 2"/>
          <p:cNvSpPr>
            <a:spLocks noGrp="1"/>
          </p:cNvSpPr>
          <p:nvPr>
            <p:ph sz="half" idx="1"/>
          </p:nvPr>
        </p:nvSpPr>
        <p:spPr>
          <a:xfrm>
            <a:off x="766313" y="2587625"/>
            <a:ext cx="5181600" cy="4351338"/>
          </a:xfrm>
        </p:spPr>
        <p:txBody>
          <a:bodyPr/>
          <a:lstStyle/>
          <a:p>
            <a:r>
              <a:rPr lang="cy-GB"/>
              <a:t>Osgoi twyll neu beidio â rhoi gwybod i gyfranogwyr eu bod yn destun ymchwil</a:t>
            </a:r>
          </a:p>
        </p:txBody>
      </p:sp>
      <p:sp>
        <p:nvSpPr>
          <p:cNvPr id="4" name="Content Placeholder 3"/>
          <p:cNvSpPr>
            <a:spLocks noGrp="1"/>
          </p:cNvSpPr>
          <p:nvPr>
            <p:ph sz="half" idx="2"/>
          </p:nvPr>
        </p:nvSpPr>
        <p:spPr>
          <a:xfrm>
            <a:off x="6172200" y="2458229"/>
            <a:ext cx="5181600" cy="4351338"/>
          </a:xfrm>
        </p:spPr>
        <p:txBody>
          <a:bodyPr vert="horz" lIns="91440" tIns="45720" rIns="91440" bIns="45720" rtlCol="0" anchor="t">
            <a:normAutofit/>
          </a:bodyPr>
          <a:lstStyle/>
          <a:p>
            <a:r>
              <a:rPr lang="en-US">
                <a:solidFill>
                  <a:srgbClr val="0070C0"/>
                </a:solidFill>
              </a:rPr>
              <a:t>Avoid deception or not informing participants that they are being researched</a:t>
            </a:r>
            <a:endParaRPr lang="en-GB">
              <a:solidFill>
                <a:srgbClr val="0070C0"/>
              </a:solidFill>
            </a:endParaRPr>
          </a:p>
        </p:txBody>
      </p:sp>
    </p:spTree>
    <p:extLst>
      <p:ext uri="{BB962C8B-B14F-4D97-AF65-F5344CB8AC3E}">
        <p14:creationId xmlns:p14="http://schemas.microsoft.com/office/powerpoint/2010/main" val="3740063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332656"/>
            <a:ext cx="8229600" cy="1143000"/>
          </a:xfrm>
        </p:spPr>
        <p:txBody>
          <a:bodyPr vert="horz" lIns="91440" tIns="45720" rIns="91440" bIns="45720" rtlCol="0" anchor="ctr">
            <a:noAutofit/>
          </a:bodyPr>
          <a:lstStyle/>
          <a:p>
            <a:r>
              <a:rPr lang="cy-GB" sz="4800"/>
              <a:t>Hawl i Dynnu yn ôl</a:t>
            </a:r>
            <a:br>
              <a:rPr lang="cy-GB" sz="4800"/>
            </a:br>
            <a:r>
              <a:rPr lang="en-US" sz="4800">
                <a:solidFill>
                  <a:srgbClr val="0070C0"/>
                </a:solidFill>
              </a:rPr>
              <a:t>Right to Withdraw</a:t>
            </a:r>
            <a:endParaRPr lang="en-GB" sz="4800">
              <a:solidFill>
                <a:srgbClr val="0070C0"/>
              </a:solidFill>
            </a:endParaRPr>
          </a:p>
        </p:txBody>
      </p:sp>
      <p:sp>
        <p:nvSpPr>
          <p:cNvPr id="3" name="Content Placeholder 2"/>
          <p:cNvSpPr>
            <a:spLocks noGrp="1"/>
          </p:cNvSpPr>
          <p:nvPr>
            <p:ph sz="half" idx="1"/>
          </p:nvPr>
        </p:nvSpPr>
        <p:spPr/>
        <p:txBody>
          <a:bodyPr>
            <a:normAutofit/>
          </a:bodyPr>
          <a:lstStyle/>
          <a:p>
            <a:r>
              <a:rPr lang="cy-GB"/>
              <a:t>Mae gan gyfranogwyr hawl i dynnu yn ôl ar unrhyw adeg. </a:t>
            </a:r>
          </a:p>
          <a:p>
            <a:r>
              <a:rPr lang="cy-GB"/>
              <a:t>Rhaid eu hysbysu am eu hawl i dynnu yn ôl fel rhan o’r broses i gael cydsyniad gwybodus </a:t>
            </a:r>
          </a:p>
          <a:p>
            <a:r>
              <a:rPr lang="cy-GB"/>
              <a:t>Ni ddylai’r ymchwilydd eu gorfodi i aros yn y prosiect. </a:t>
            </a:r>
          </a:p>
        </p:txBody>
      </p:sp>
      <p:sp>
        <p:nvSpPr>
          <p:cNvPr id="4" name="Content Placeholder 3"/>
          <p:cNvSpPr>
            <a:spLocks noGrp="1"/>
          </p:cNvSpPr>
          <p:nvPr>
            <p:ph sz="half" idx="2"/>
          </p:nvPr>
        </p:nvSpPr>
        <p:spPr/>
        <p:txBody>
          <a:bodyPr vert="horz" lIns="91440" tIns="45720" rIns="91440" bIns="45720" rtlCol="0" anchor="t">
            <a:normAutofit/>
          </a:bodyPr>
          <a:lstStyle/>
          <a:p>
            <a:r>
              <a:rPr lang="en-US">
                <a:solidFill>
                  <a:srgbClr val="0070C0"/>
                </a:solidFill>
              </a:rPr>
              <a:t>Participants have the right to withdraw at any time.</a:t>
            </a:r>
            <a:endParaRPr lang="en-US">
              <a:solidFill>
                <a:srgbClr val="0070C0"/>
              </a:solidFill>
              <a:cs typeface="Arial"/>
            </a:endParaRPr>
          </a:p>
          <a:p>
            <a:r>
              <a:rPr lang="en-US">
                <a:solidFill>
                  <a:srgbClr val="0070C0"/>
                </a:solidFill>
              </a:rPr>
              <a:t>They must be informed of their right to withdraw as part of obtaining informed consent</a:t>
            </a:r>
            <a:endParaRPr lang="en-US">
              <a:solidFill>
                <a:srgbClr val="0070C0"/>
              </a:solidFill>
              <a:cs typeface="Arial"/>
            </a:endParaRPr>
          </a:p>
          <a:p>
            <a:r>
              <a:rPr lang="en-US">
                <a:solidFill>
                  <a:srgbClr val="0070C0"/>
                </a:solidFill>
              </a:rPr>
              <a:t>The researcher should not coerce them to remain in the project.</a:t>
            </a:r>
            <a:endParaRPr lang="en-US">
              <a:solidFill>
                <a:srgbClr val="0070C0"/>
              </a:solidFill>
              <a:cs typeface="Arial"/>
            </a:endParaRPr>
          </a:p>
          <a:p>
            <a:endParaRPr lang="en-GB" i="1">
              <a:solidFill>
                <a:schemeClr val="tx2"/>
              </a:solidFill>
            </a:endParaRPr>
          </a:p>
        </p:txBody>
      </p:sp>
    </p:spTree>
    <p:extLst>
      <p:ext uri="{BB962C8B-B14F-4D97-AF65-F5344CB8AC3E}">
        <p14:creationId xmlns:p14="http://schemas.microsoft.com/office/powerpoint/2010/main" val="1745480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4" y="365125"/>
            <a:ext cx="12025221" cy="1339940"/>
          </a:xfrm>
        </p:spPr>
        <p:txBody>
          <a:bodyPr>
            <a:noAutofit/>
          </a:bodyPr>
          <a:lstStyle/>
          <a:p>
            <a:r>
              <a:rPr lang="cy-GB"/>
              <a:t>Plant a Phobl Ifanc ac Oedolion sy’n agored i Niwed</a:t>
            </a:r>
            <a:r>
              <a:rPr lang="cy-GB">
                <a:solidFill>
                  <a:srgbClr val="000000"/>
                </a:solidFill>
              </a:rPr>
              <a:t> / </a:t>
            </a:r>
            <a:r>
              <a:rPr lang="en-US">
                <a:solidFill>
                  <a:srgbClr val="0070C0"/>
                </a:solidFill>
              </a:rPr>
              <a:t>Children, Vulnerable Young People and Vulnerable Adults</a:t>
            </a:r>
            <a:endParaRPr lang="en-GB">
              <a:solidFill>
                <a:srgbClr val="0070C0"/>
              </a:solidFill>
            </a:endParaRPr>
          </a:p>
        </p:txBody>
      </p:sp>
      <p:sp>
        <p:nvSpPr>
          <p:cNvPr id="3" name="Content Placeholder 2"/>
          <p:cNvSpPr>
            <a:spLocks noGrp="1"/>
          </p:cNvSpPr>
          <p:nvPr>
            <p:ph sz="half" idx="1"/>
          </p:nvPr>
        </p:nvSpPr>
        <p:spPr>
          <a:xfrm>
            <a:off x="61823" y="1883134"/>
            <a:ext cx="5957977" cy="4351338"/>
          </a:xfrm>
        </p:spPr>
        <p:txBody>
          <a:bodyPr vert="horz" lIns="91440" tIns="45720" rIns="91440" bIns="45720" rtlCol="0" anchor="t">
            <a:noAutofit/>
          </a:bodyPr>
          <a:lstStyle/>
          <a:p>
            <a:r>
              <a:rPr lang="cy-GB" sz="2400"/>
              <a:t>Erthyglau 3 a 12 Confensiwn y Cenhedloedd Unedig ar Hawliau’r Plentyn.</a:t>
            </a:r>
            <a:endParaRPr lang="cy-GB" sz="2400">
              <a:cs typeface="Arial"/>
            </a:endParaRPr>
          </a:p>
          <a:p>
            <a:r>
              <a:rPr lang="cy-GB" sz="2400"/>
              <a:t>Erthygl 3 – ymhob gweithred yn gysylltiedig â phlant, rhaid mai budd y plentyn yw’r ystyriaeth bennaf</a:t>
            </a:r>
            <a:endParaRPr lang="cy-GB" sz="2400">
              <a:cs typeface="Arial"/>
            </a:endParaRPr>
          </a:p>
          <a:p>
            <a:r>
              <a:rPr lang="cy-GB" sz="2400"/>
              <a:t>Mae Erthygl 12 yn gofyn bod plant sy’n gallu llunio’u barn eu hun yn cael yr hawl i fynegi’u barn yn rhydd ymhob mater sy’n effeithio arnynt, yn ôl eu hoed a’u haeddfedrwydd</a:t>
            </a:r>
            <a:endParaRPr lang="cy-GB">
              <a:cs typeface="Arial"/>
            </a:endParaRPr>
          </a:p>
        </p:txBody>
      </p:sp>
      <p:sp>
        <p:nvSpPr>
          <p:cNvPr id="4" name="Content Placeholder 3"/>
          <p:cNvSpPr>
            <a:spLocks noGrp="1"/>
          </p:cNvSpPr>
          <p:nvPr>
            <p:ph sz="half" idx="2"/>
          </p:nvPr>
        </p:nvSpPr>
        <p:spPr>
          <a:xfrm>
            <a:off x="6172200" y="1825625"/>
            <a:ext cx="5857335" cy="4351338"/>
          </a:xfrm>
        </p:spPr>
        <p:txBody>
          <a:bodyPr vert="horz" lIns="91440" tIns="45720" rIns="91440" bIns="45720" rtlCol="0" anchor="t">
            <a:noAutofit/>
          </a:bodyPr>
          <a:lstStyle/>
          <a:p>
            <a:r>
              <a:rPr lang="en-US" sz="2400">
                <a:solidFill>
                  <a:srgbClr val="0070C0"/>
                </a:solidFill>
              </a:rPr>
              <a:t>Articles 3 and 12 of the United Nations Convention on the Rights of the Child.</a:t>
            </a:r>
            <a:endParaRPr lang="en-US" sz="2400">
              <a:solidFill>
                <a:srgbClr val="0070C0"/>
              </a:solidFill>
              <a:cs typeface="Arial"/>
            </a:endParaRPr>
          </a:p>
          <a:p>
            <a:r>
              <a:rPr lang="en-US" sz="2400">
                <a:solidFill>
                  <a:srgbClr val="0070C0"/>
                </a:solidFill>
              </a:rPr>
              <a:t>Article 3-</a:t>
            </a:r>
            <a:r>
              <a:rPr lang="en-GB" sz="2400">
                <a:solidFill>
                  <a:srgbClr val="0070C0"/>
                </a:solidFill>
              </a:rPr>
              <a:t>in all actions concerning </a:t>
            </a:r>
            <a:r>
              <a:rPr lang="en-US" sz="2400">
                <a:solidFill>
                  <a:srgbClr val="0070C0"/>
                </a:solidFill>
              </a:rPr>
              <a:t>children, the best interests of the child must be the primary consideration</a:t>
            </a:r>
            <a:endParaRPr lang="en-US" sz="2400">
              <a:solidFill>
                <a:srgbClr val="0070C0"/>
              </a:solidFill>
              <a:cs typeface="Arial"/>
            </a:endParaRPr>
          </a:p>
          <a:p>
            <a:r>
              <a:rPr lang="en-GB" sz="2400">
                <a:solidFill>
                  <a:srgbClr val="0070C0"/>
                </a:solidFill>
              </a:rPr>
              <a:t>Article 12 </a:t>
            </a:r>
            <a:r>
              <a:rPr lang="en-US" sz="2400">
                <a:solidFill>
                  <a:srgbClr val="0070C0"/>
                </a:solidFill>
              </a:rPr>
              <a:t>requires that children who are capable of forming their own views should be granted the right to express their views freely in all matters affecting them, commensurate with their</a:t>
            </a:r>
            <a:r>
              <a:rPr lang="en-GB" sz="2400">
                <a:solidFill>
                  <a:srgbClr val="0070C0"/>
                </a:solidFill>
              </a:rPr>
              <a:t>age and maturity</a:t>
            </a:r>
            <a:endParaRPr lang="en-GB" sz="2400">
              <a:solidFill>
                <a:srgbClr val="0070C0"/>
              </a:solidFill>
              <a:cs typeface="Arial"/>
            </a:endParaRPr>
          </a:p>
          <a:p>
            <a:endParaRPr lang="en-GB"/>
          </a:p>
        </p:txBody>
      </p:sp>
    </p:spTree>
    <p:extLst>
      <p:ext uri="{BB962C8B-B14F-4D97-AF65-F5344CB8AC3E}">
        <p14:creationId xmlns:p14="http://schemas.microsoft.com/office/powerpoint/2010/main" val="670254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AA09D-857D-143F-940A-63B5CF8E1A07}"/>
              </a:ext>
            </a:extLst>
          </p:cNvPr>
          <p:cNvSpPr>
            <a:spLocks noGrp="1"/>
          </p:cNvSpPr>
          <p:nvPr>
            <p:ph type="title"/>
          </p:nvPr>
        </p:nvSpPr>
        <p:spPr/>
        <p:txBody>
          <a:bodyPr/>
          <a:lstStyle/>
          <a:p>
            <a:r>
              <a:rPr lang="en-GB" dirty="0" err="1">
                <a:cs typeface="Arial"/>
              </a:rPr>
              <a:t>Meddyliwch</a:t>
            </a:r>
            <a:r>
              <a:rPr lang="en-GB" dirty="0">
                <a:cs typeface="Arial"/>
              </a:rPr>
              <a:t> / think...</a:t>
            </a:r>
            <a:endParaRPr lang="en-GB" dirty="0"/>
          </a:p>
        </p:txBody>
      </p:sp>
      <p:sp>
        <p:nvSpPr>
          <p:cNvPr id="3" name="Content Placeholder 2">
            <a:extLst>
              <a:ext uri="{FF2B5EF4-FFF2-40B4-BE49-F238E27FC236}">
                <a16:creationId xmlns:a16="http://schemas.microsoft.com/office/drawing/2014/main" id="{C112F820-5532-E97B-0A7B-4528502E9812}"/>
              </a:ext>
            </a:extLst>
          </p:cNvPr>
          <p:cNvSpPr>
            <a:spLocks noGrp="1"/>
          </p:cNvSpPr>
          <p:nvPr>
            <p:ph sz="half" idx="1"/>
          </p:nvPr>
        </p:nvSpPr>
        <p:spPr/>
        <p:txBody>
          <a:bodyPr vert="horz" lIns="91440" tIns="45720" rIns="91440" bIns="45720" rtlCol="0" anchor="t">
            <a:normAutofit/>
          </a:bodyPr>
          <a:lstStyle/>
          <a:p>
            <a:r>
              <a:rPr lang="en-GB" sz="2100" dirty="0">
                <a:solidFill>
                  <a:srgbClr val="1F1F1F"/>
                </a:solidFill>
                <a:latin typeface="Arial"/>
                <a:cs typeface="Arial"/>
              </a:rPr>
              <a:t>Sut </a:t>
            </a:r>
            <a:r>
              <a:rPr lang="en-GB" sz="2100" err="1">
                <a:solidFill>
                  <a:srgbClr val="1F1F1F"/>
                </a:solidFill>
                <a:latin typeface="Arial"/>
                <a:cs typeface="Arial"/>
              </a:rPr>
              <a:t>byddech</a:t>
            </a:r>
            <a:r>
              <a:rPr lang="en-GB" sz="2100" dirty="0">
                <a:solidFill>
                  <a:srgbClr val="1F1F1F"/>
                </a:solidFill>
                <a:latin typeface="Arial"/>
                <a:cs typeface="Arial"/>
              </a:rPr>
              <a:t> </a:t>
            </a:r>
            <a:r>
              <a:rPr lang="en-GB" sz="2100" err="1">
                <a:solidFill>
                  <a:srgbClr val="1F1F1F"/>
                </a:solidFill>
                <a:latin typeface="Arial"/>
                <a:cs typeface="Arial"/>
              </a:rPr>
              <a:t>chi’n</a:t>
            </a:r>
            <a:r>
              <a:rPr lang="en-GB" sz="2100" dirty="0">
                <a:solidFill>
                  <a:srgbClr val="1F1F1F"/>
                </a:solidFill>
                <a:latin typeface="Arial"/>
                <a:cs typeface="Arial"/>
              </a:rPr>
              <a:t> </a:t>
            </a:r>
            <a:r>
              <a:rPr lang="en-GB" sz="2100" err="1">
                <a:solidFill>
                  <a:srgbClr val="1F1F1F"/>
                </a:solidFill>
                <a:latin typeface="Arial"/>
                <a:cs typeface="Arial"/>
              </a:rPr>
              <a:t>gwybod</a:t>
            </a:r>
            <a:r>
              <a:rPr lang="en-GB" sz="2100" dirty="0">
                <a:solidFill>
                  <a:srgbClr val="1F1F1F"/>
                </a:solidFill>
                <a:latin typeface="Arial"/>
                <a:cs typeface="Arial"/>
              </a:rPr>
              <a:t> pe </a:t>
            </a:r>
            <a:r>
              <a:rPr lang="en-GB" sz="2100" err="1">
                <a:solidFill>
                  <a:srgbClr val="1F1F1F"/>
                </a:solidFill>
                <a:latin typeface="Arial"/>
                <a:cs typeface="Arial"/>
              </a:rPr>
              <a:t>na</a:t>
            </a:r>
            <a:r>
              <a:rPr lang="en-GB" sz="2100" dirty="0">
                <a:solidFill>
                  <a:srgbClr val="1F1F1F"/>
                </a:solidFill>
                <a:latin typeface="Arial"/>
                <a:cs typeface="Arial"/>
              </a:rPr>
              <a:t> bai </a:t>
            </a:r>
            <a:r>
              <a:rPr lang="en-GB" sz="2100" err="1">
                <a:solidFill>
                  <a:srgbClr val="1F1F1F"/>
                </a:solidFill>
                <a:latin typeface="Arial"/>
                <a:cs typeface="Arial"/>
              </a:rPr>
              <a:t>plentyn</a:t>
            </a:r>
            <a:r>
              <a:rPr lang="en-GB" sz="2100" dirty="0">
                <a:solidFill>
                  <a:srgbClr val="1F1F1F"/>
                </a:solidFill>
                <a:latin typeface="Arial"/>
                <a:cs typeface="Arial"/>
              </a:rPr>
              <a:t> </a:t>
            </a:r>
            <a:r>
              <a:rPr lang="en-GB" sz="2100" err="1">
                <a:solidFill>
                  <a:srgbClr val="1F1F1F"/>
                </a:solidFill>
                <a:latin typeface="Arial"/>
                <a:cs typeface="Arial"/>
              </a:rPr>
              <a:t>ifanc</a:t>
            </a:r>
            <a:r>
              <a:rPr lang="en-GB" sz="2100" dirty="0">
                <a:solidFill>
                  <a:srgbClr val="1F1F1F"/>
                </a:solidFill>
                <a:latin typeface="Arial"/>
                <a:cs typeface="Arial"/>
              </a:rPr>
              <a:t> </a:t>
            </a:r>
            <a:r>
              <a:rPr lang="en-GB" sz="2100" err="1">
                <a:solidFill>
                  <a:srgbClr val="1F1F1F"/>
                </a:solidFill>
                <a:latin typeface="Arial"/>
                <a:cs typeface="Arial"/>
              </a:rPr>
              <a:t>eisiau</a:t>
            </a:r>
            <a:r>
              <a:rPr lang="en-GB" sz="2100" dirty="0">
                <a:solidFill>
                  <a:srgbClr val="1F1F1F"/>
                </a:solidFill>
                <a:latin typeface="Arial"/>
                <a:cs typeface="Arial"/>
              </a:rPr>
              <a:t> bod </a:t>
            </a:r>
            <a:r>
              <a:rPr lang="en-GB" sz="2100" err="1">
                <a:solidFill>
                  <a:srgbClr val="1F1F1F"/>
                </a:solidFill>
                <a:latin typeface="Arial"/>
                <a:cs typeface="Arial"/>
              </a:rPr>
              <a:t>yn</a:t>
            </a:r>
            <a:r>
              <a:rPr lang="en-GB" sz="2100" dirty="0">
                <a:solidFill>
                  <a:srgbClr val="1F1F1F"/>
                </a:solidFill>
                <a:latin typeface="Arial"/>
                <a:cs typeface="Arial"/>
              </a:rPr>
              <a:t> </a:t>
            </a:r>
            <a:r>
              <a:rPr lang="en-GB" sz="2100" err="1">
                <a:solidFill>
                  <a:srgbClr val="1F1F1F"/>
                </a:solidFill>
                <a:latin typeface="Arial"/>
                <a:cs typeface="Arial"/>
              </a:rPr>
              <a:t>rhan</a:t>
            </a:r>
            <a:r>
              <a:rPr lang="en-GB" sz="2100" dirty="0">
                <a:solidFill>
                  <a:srgbClr val="1F1F1F"/>
                </a:solidFill>
                <a:latin typeface="Arial"/>
                <a:cs typeface="Arial"/>
              </a:rPr>
              <a:t> o </a:t>
            </a:r>
            <a:r>
              <a:rPr lang="en-GB" sz="2100" err="1">
                <a:solidFill>
                  <a:srgbClr val="1F1F1F"/>
                </a:solidFill>
                <a:latin typeface="Arial"/>
                <a:cs typeface="Arial"/>
              </a:rPr>
              <a:t>ymchwil?​</a:t>
            </a:r>
            <a:r>
              <a:rPr lang="en-GB" sz="2100" dirty="0">
                <a:solidFill>
                  <a:srgbClr val="1F1F1F"/>
                </a:solidFill>
                <a:latin typeface="Arial"/>
                <a:cs typeface="Arial"/>
              </a:rPr>
              <a:t>
Beth am </a:t>
            </a:r>
            <a:r>
              <a:rPr lang="en-GB" sz="2100" err="1">
                <a:solidFill>
                  <a:srgbClr val="1F1F1F"/>
                </a:solidFill>
                <a:latin typeface="Arial"/>
                <a:cs typeface="Arial"/>
              </a:rPr>
              <a:t>fabi?</a:t>
            </a:r>
            <a:r>
              <a:rPr lang="en-GB" sz="2100" dirty="0">
                <a:solidFill>
                  <a:srgbClr val="1F1F1F"/>
                </a:solidFill>
                <a:latin typeface="Arial"/>
                <a:cs typeface="Arial"/>
              </a:rPr>
              <a:t>
Beth am </a:t>
            </a:r>
            <a:r>
              <a:rPr lang="en-GB" sz="2100" err="1">
                <a:solidFill>
                  <a:srgbClr val="1F1F1F"/>
                </a:solidFill>
                <a:latin typeface="Arial"/>
                <a:cs typeface="Arial"/>
              </a:rPr>
              <a:t>rieni</a:t>
            </a:r>
            <a:r>
              <a:rPr lang="en-GB" sz="2100" dirty="0">
                <a:solidFill>
                  <a:srgbClr val="1F1F1F"/>
                </a:solidFill>
                <a:latin typeface="Arial"/>
                <a:cs typeface="Arial"/>
              </a:rPr>
              <a:t> </a:t>
            </a:r>
            <a:r>
              <a:rPr lang="en-GB" sz="2100" err="1">
                <a:solidFill>
                  <a:srgbClr val="1F1F1F"/>
                </a:solidFill>
                <a:latin typeface="Arial"/>
                <a:cs typeface="Arial"/>
              </a:rPr>
              <a:t>rydych</a:t>
            </a:r>
            <a:r>
              <a:rPr lang="en-GB" sz="2100" dirty="0">
                <a:solidFill>
                  <a:srgbClr val="1F1F1F"/>
                </a:solidFill>
                <a:latin typeface="Arial"/>
                <a:cs typeface="Arial"/>
              </a:rPr>
              <a:t> </a:t>
            </a:r>
            <a:r>
              <a:rPr lang="en-GB" sz="2100" err="1">
                <a:solidFill>
                  <a:srgbClr val="1F1F1F"/>
                </a:solidFill>
                <a:latin typeface="Arial"/>
                <a:cs typeface="Arial"/>
              </a:rPr>
              <a:t>chi'n</a:t>
            </a:r>
            <a:r>
              <a:rPr lang="en-GB" sz="2100" dirty="0">
                <a:solidFill>
                  <a:srgbClr val="1F1F1F"/>
                </a:solidFill>
                <a:latin typeface="Arial"/>
                <a:cs typeface="Arial"/>
              </a:rPr>
              <a:t> </a:t>
            </a:r>
            <a:r>
              <a:rPr lang="en-GB" sz="2100" err="1">
                <a:solidFill>
                  <a:srgbClr val="1F1F1F"/>
                </a:solidFill>
                <a:latin typeface="Arial"/>
                <a:cs typeface="Arial"/>
              </a:rPr>
              <a:t>gyfeillgar</a:t>
            </a:r>
            <a:r>
              <a:rPr lang="en-GB" sz="2100" dirty="0">
                <a:solidFill>
                  <a:srgbClr val="1F1F1F"/>
                </a:solidFill>
                <a:latin typeface="Arial"/>
                <a:cs typeface="Arial"/>
              </a:rPr>
              <a:t>?</a:t>
            </a:r>
            <a:endParaRPr lang="en-GB" dirty="0">
              <a:latin typeface="Arial"/>
              <a:cs typeface="Arial"/>
            </a:endParaRPr>
          </a:p>
        </p:txBody>
      </p:sp>
      <p:sp>
        <p:nvSpPr>
          <p:cNvPr id="4" name="Content Placeholder 3">
            <a:extLst>
              <a:ext uri="{FF2B5EF4-FFF2-40B4-BE49-F238E27FC236}">
                <a16:creationId xmlns:a16="http://schemas.microsoft.com/office/drawing/2014/main" id="{FB1C06A6-8CA2-084A-0F95-403DCCD4C0EA}"/>
              </a:ext>
            </a:extLst>
          </p:cNvPr>
          <p:cNvSpPr>
            <a:spLocks noGrp="1"/>
          </p:cNvSpPr>
          <p:nvPr>
            <p:ph sz="half" idx="2"/>
          </p:nvPr>
        </p:nvSpPr>
        <p:spPr/>
        <p:txBody>
          <a:bodyPr vert="horz" lIns="91440" tIns="45720" rIns="91440" bIns="45720" rtlCol="0" anchor="t">
            <a:normAutofit/>
          </a:bodyPr>
          <a:lstStyle/>
          <a:p>
            <a:r>
              <a:rPr lang="en-GB" sz="2100" dirty="0">
                <a:solidFill>
                  <a:srgbClr val="0070C0"/>
                </a:solidFill>
                <a:cs typeface="Arial"/>
              </a:rPr>
              <a:t>How would you know if a young child did not want to be part of research?</a:t>
            </a:r>
          </a:p>
          <a:p>
            <a:endParaRPr lang="en-GB" sz="2100" dirty="0">
              <a:solidFill>
                <a:srgbClr val="0070C0"/>
              </a:solidFill>
              <a:cs typeface="Arial"/>
            </a:endParaRPr>
          </a:p>
          <a:p>
            <a:r>
              <a:rPr lang="en-GB" sz="2100" dirty="0">
                <a:solidFill>
                  <a:srgbClr val="0070C0"/>
                </a:solidFill>
                <a:cs typeface="Arial"/>
              </a:rPr>
              <a:t>What about a baby?</a:t>
            </a:r>
          </a:p>
          <a:p>
            <a:endParaRPr lang="en-GB" sz="2100" dirty="0">
              <a:solidFill>
                <a:srgbClr val="0070C0"/>
              </a:solidFill>
              <a:cs typeface="Arial"/>
            </a:endParaRPr>
          </a:p>
          <a:p>
            <a:r>
              <a:rPr lang="en-GB" sz="2100" dirty="0">
                <a:solidFill>
                  <a:srgbClr val="0070C0"/>
                </a:solidFill>
                <a:cs typeface="Arial"/>
              </a:rPr>
              <a:t>What about parents who you are friendly with?</a:t>
            </a:r>
          </a:p>
        </p:txBody>
      </p:sp>
    </p:spTree>
    <p:extLst>
      <p:ext uri="{BB962C8B-B14F-4D97-AF65-F5344CB8AC3E}">
        <p14:creationId xmlns:p14="http://schemas.microsoft.com/office/powerpoint/2010/main" val="1357960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Cymhellion</a:t>
            </a:r>
            <a:br>
              <a:rPr lang="cy-GB" sz="4800"/>
            </a:br>
            <a:r>
              <a:rPr lang="en-GB" sz="4800">
                <a:solidFill>
                  <a:srgbClr val="0070C0"/>
                </a:solidFill>
              </a:rPr>
              <a:t>Incentives</a:t>
            </a:r>
          </a:p>
        </p:txBody>
      </p:sp>
      <p:sp>
        <p:nvSpPr>
          <p:cNvPr id="3" name="Content Placeholder 2"/>
          <p:cNvSpPr>
            <a:spLocks noGrp="1"/>
          </p:cNvSpPr>
          <p:nvPr>
            <p:ph sz="half" idx="1"/>
          </p:nvPr>
        </p:nvSpPr>
        <p:spPr/>
        <p:txBody>
          <a:bodyPr>
            <a:normAutofit fontScale="92500" lnSpcReduction="10000"/>
          </a:bodyPr>
          <a:lstStyle/>
          <a:p>
            <a:r>
              <a:rPr lang="cy-GB"/>
              <a:t>Os byddwch yn defnyddio cymhellion i annog pobl i ddychwelyd holiaduron neu i gymryd rhan, dewiswch yn ofalus.</a:t>
            </a:r>
          </a:p>
          <a:p>
            <a:r>
              <a:rPr lang="cy-GB"/>
              <a:t>Peidiwch â defnyddio losin neu lwgrwobrwyon a fyddai’n niweidiol i iechyd/lles.</a:t>
            </a:r>
          </a:p>
          <a:p>
            <a:r>
              <a:rPr lang="cy-GB"/>
              <a:t>A ellid ystyried y cymhelliad yn llwgrwobr?</a:t>
            </a:r>
          </a:p>
          <a:p>
            <a:r>
              <a:rPr lang="cy-GB"/>
              <a:t>A allai achosi tuedd yn y sampl sy’n cymryd rhan?</a:t>
            </a:r>
          </a:p>
        </p:txBody>
      </p:sp>
      <p:sp>
        <p:nvSpPr>
          <p:cNvPr id="4" name="Content Placeholder 3"/>
          <p:cNvSpPr>
            <a:spLocks noGrp="1"/>
          </p:cNvSpPr>
          <p:nvPr>
            <p:ph sz="half" idx="2"/>
          </p:nvPr>
        </p:nvSpPr>
        <p:spPr/>
        <p:txBody>
          <a:bodyPr vert="horz" lIns="91440" tIns="45720" rIns="91440" bIns="45720" rtlCol="0" anchor="t">
            <a:normAutofit fontScale="92500" lnSpcReduction="10000"/>
          </a:bodyPr>
          <a:lstStyle/>
          <a:p>
            <a:r>
              <a:rPr lang="en-US">
                <a:solidFill>
                  <a:srgbClr val="0070C0"/>
                </a:solidFill>
              </a:rPr>
              <a:t>If you use incentives to encourage people to return questionnaires or to be involved, choose carefully.</a:t>
            </a:r>
            <a:endParaRPr lang="en-US">
              <a:solidFill>
                <a:srgbClr val="0070C0"/>
              </a:solidFill>
              <a:cs typeface="Arial"/>
            </a:endParaRPr>
          </a:p>
          <a:p>
            <a:r>
              <a:rPr lang="en-US">
                <a:solidFill>
                  <a:srgbClr val="0070C0"/>
                </a:solidFill>
              </a:rPr>
              <a:t>Do not use sweets or bribes that would impact on health/ wellbeing.</a:t>
            </a:r>
            <a:endParaRPr lang="en-US">
              <a:solidFill>
                <a:srgbClr val="0070C0"/>
              </a:solidFill>
              <a:cs typeface="Arial"/>
            </a:endParaRPr>
          </a:p>
          <a:p>
            <a:r>
              <a:rPr lang="en-US">
                <a:solidFill>
                  <a:srgbClr val="0070C0"/>
                </a:solidFill>
              </a:rPr>
              <a:t>Could the incentive be seen as a bribe?</a:t>
            </a:r>
            <a:endParaRPr lang="en-US">
              <a:solidFill>
                <a:srgbClr val="0070C0"/>
              </a:solidFill>
              <a:cs typeface="Arial"/>
            </a:endParaRPr>
          </a:p>
          <a:p>
            <a:r>
              <a:rPr lang="en-US">
                <a:solidFill>
                  <a:srgbClr val="0070C0"/>
                </a:solidFill>
              </a:rPr>
              <a:t>Could it bias the sample that takes part?</a:t>
            </a:r>
            <a:endParaRPr lang="en-US">
              <a:solidFill>
                <a:srgbClr val="0070C0"/>
              </a:solidFill>
              <a:cs typeface="Arial"/>
            </a:endParaRPr>
          </a:p>
          <a:p>
            <a:endParaRPr lang="en-GB"/>
          </a:p>
        </p:txBody>
      </p:sp>
    </p:spTree>
    <p:extLst>
      <p:ext uri="{BB962C8B-B14F-4D97-AF65-F5344CB8AC3E}">
        <p14:creationId xmlns:p14="http://schemas.microsoft.com/office/powerpoint/2010/main" val="25762761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087" y="379502"/>
            <a:ext cx="11910203" cy="1325563"/>
          </a:xfrm>
        </p:spPr>
        <p:txBody>
          <a:bodyPr vert="horz" lIns="91440" tIns="45720" rIns="91440" bIns="45720" rtlCol="0" anchor="ctr">
            <a:noAutofit/>
          </a:bodyPr>
          <a:lstStyle/>
          <a:p>
            <a:r>
              <a:rPr lang="cy-GB"/>
              <a:t>Anfantais yn Deillio o Gymryd Rhan mewn Ymchwil</a:t>
            </a:r>
            <a:r>
              <a:rPr lang="cy-GB">
                <a:solidFill>
                  <a:srgbClr val="000000"/>
                </a:solidFill>
              </a:rPr>
              <a:t> / </a:t>
            </a:r>
            <a:r>
              <a:rPr lang="en-US">
                <a:solidFill>
                  <a:srgbClr val="0070C0"/>
                </a:solidFill>
              </a:rPr>
              <a:t>Detriment Arising from Participation in Research</a:t>
            </a:r>
            <a:endParaRPr lang="en-GB">
              <a:solidFill>
                <a:srgbClr val="0070C0"/>
              </a:solidFill>
            </a:endParaRPr>
          </a:p>
        </p:txBody>
      </p:sp>
      <p:sp>
        <p:nvSpPr>
          <p:cNvPr id="3" name="Content Placeholder 2"/>
          <p:cNvSpPr>
            <a:spLocks noGrp="1"/>
          </p:cNvSpPr>
          <p:nvPr>
            <p:ph sz="half" idx="1"/>
          </p:nvPr>
        </p:nvSpPr>
        <p:spPr>
          <a:xfrm>
            <a:off x="406879" y="2127550"/>
            <a:ext cx="5181600" cy="4351338"/>
          </a:xfrm>
        </p:spPr>
        <p:txBody>
          <a:bodyPr/>
          <a:lstStyle/>
          <a:p>
            <a:r>
              <a:rPr lang="cy-GB"/>
              <a:t>Sicrhau na ddaw unrhyw niwed i’r rheini sy’n rhan o’r prosiect ymchwil.</a:t>
            </a:r>
          </a:p>
          <a:p>
            <a:r>
              <a:rPr lang="cy-GB"/>
              <a:t>Dod â’r niwed i sylw’r rheini sy’n gysylltiedig â’r cyfranogwyr.</a:t>
            </a:r>
          </a:p>
          <a:p>
            <a:r>
              <a:rPr lang="cy-GB"/>
              <a:t>Rhoi stop ar y cyfranogiad.</a:t>
            </a:r>
          </a:p>
          <a:p>
            <a:endParaRPr lang="en-GB"/>
          </a:p>
        </p:txBody>
      </p:sp>
      <p:sp>
        <p:nvSpPr>
          <p:cNvPr id="4" name="Content Placeholder 3"/>
          <p:cNvSpPr>
            <a:spLocks noGrp="1"/>
          </p:cNvSpPr>
          <p:nvPr>
            <p:ph sz="half" idx="2"/>
          </p:nvPr>
        </p:nvSpPr>
        <p:spPr>
          <a:xfrm>
            <a:off x="6387860" y="2127550"/>
            <a:ext cx="5181600" cy="4351338"/>
          </a:xfrm>
        </p:spPr>
        <p:txBody>
          <a:bodyPr vert="horz" lIns="91440" tIns="45720" rIns="91440" bIns="45720" rtlCol="0" anchor="t">
            <a:normAutofit/>
          </a:bodyPr>
          <a:lstStyle/>
          <a:p>
            <a:r>
              <a:rPr lang="en-US">
                <a:solidFill>
                  <a:srgbClr val="0070C0"/>
                </a:solidFill>
              </a:rPr>
              <a:t>Ensure no harm occurs to those who are part of the research project.</a:t>
            </a:r>
            <a:endParaRPr lang="en-US">
              <a:solidFill>
                <a:srgbClr val="0070C0"/>
              </a:solidFill>
              <a:cs typeface="Arial"/>
            </a:endParaRPr>
          </a:p>
          <a:p>
            <a:r>
              <a:rPr lang="en-US">
                <a:solidFill>
                  <a:srgbClr val="0070C0"/>
                </a:solidFill>
              </a:rPr>
              <a:t>Bring the harm to the attention of those involved.</a:t>
            </a:r>
            <a:endParaRPr lang="en-US">
              <a:solidFill>
                <a:srgbClr val="0070C0"/>
              </a:solidFill>
              <a:cs typeface="Arial"/>
            </a:endParaRPr>
          </a:p>
          <a:p>
            <a:r>
              <a:rPr lang="en-US">
                <a:solidFill>
                  <a:srgbClr val="0070C0"/>
                </a:solidFill>
              </a:rPr>
              <a:t>Stop participation.</a:t>
            </a:r>
            <a:endParaRPr lang="en-US">
              <a:solidFill>
                <a:srgbClr val="0070C0"/>
              </a:solidFill>
              <a:cs typeface="Arial"/>
            </a:endParaRPr>
          </a:p>
          <a:p>
            <a:endParaRPr lang="en-GB"/>
          </a:p>
        </p:txBody>
      </p:sp>
    </p:spTree>
    <p:extLst>
      <p:ext uri="{BB962C8B-B14F-4D97-AF65-F5344CB8AC3E}">
        <p14:creationId xmlns:p14="http://schemas.microsoft.com/office/powerpoint/2010/main" val="15784815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Preifatrwydd /</a:t>
            </a:r>
            <a:r>
              <a:rPr lang="en-GB" sz="4800">
                <a:solidFill>
                  <a:srgbClr val="0070C0"/>
                </a:solidFill>
              </a:rPr>
              <a:t>Privacy</a:t>
            </a:r>
          </a:p>
        </p:txBody>
      </p:sp>
      <p:sp>
        <p:nvSpPr>
          <p:cNvPr id="3" name="Content Placeholder 2"/>
          <p:cNvSpPr>
            <a:spLocks noGrp="1"/>
          </p:cNvSpPr>
          <p:nvPr>
            <p:ph sz="half" idx="1"/>
          </p:nvPr>
        </p:nvSpPr>
        <p:spPr>
          <a:xfrm>
            <a:off x="685800" y="1419225"/>
            <a:ext cx="5181600" cy="4351338"/>
          </a:xfrm>
        </p:spPr>
        <p:txBody>
          <a:bodyPr>
            <a:normAutofit lnSpcReduction="10000"/>
          </a:bodyPr>
          <a:lstStyle/>
          <a:p>
            <a:r>
              <a:rPr lang="cy-GB"/>
              <a:t>Yn gyfrinachol</a:t>
            </a:r>
          </a:p>
          <a:p>
            <a:r>
              <a:rPr lang="cy-GB"/>
              <a:t>Yn ddienw</a:t>
            </a:r>
          </a:p>
          <a:p>
            <a:r>
              <a:rPr lang="cy-GB"/>
              <a:t>Caniatâd i ddatgelu enw</a:t>
            </a:r>
          </a:p>
          <a:p>
            <a:r>
              <a:rPr lang="cy-GB"/>
              <a:t>Hawl gan gyfranogwyr i weld y data a’r cofnodion</a:t>
            </a:r>
          </a:p>
          <a:p>
            <a:r>
              <a:rPr lang="cy-GB"/>
              <a:t>Deddf Diogelu Data 2018 yn berthnasol o ran storio data a’u defnyddio.</a:t>
            </a:r>
          </a:p>
          <a:p>
            <a:r>
              <a:rPr lang="cy-GB"/>
              <a:t> Rheoliad Diogelu Data Cyffredinol (2018)</a:t>
            </a:r>
          </a:p>
        </p:txBody>
      </p:sp>
      <p:sp>
        <p:nvSpPr>
          <p:cNvPr id="4" name="Content Placeholder 3"/>
          <p:cNvSpPr>
            <a:spLocks noGrp="1"/>
          </p:cNvSpPr>
          <p:nvPr>
            <p:ph sz="half" idx="2"/>
          </p:nvPr>
        </p:nvSpPr>
        <p:spPr>
          <a:xfrm>
            <a:off x="6938875" y="1144043"/>
            <a:ext cx="4513052" cy="4785395"/>
          </a:xfrm>
        </p:spPr>
        <p:txBody>
          <a:bodyPr vert="horz" lIns="91440" tIns="45720" rIns="91440" bIns="45720" rtlCol="0" anchor="t">
            <a:normAutofit lnSpcReduction="10000"/>
          </a:bodyPr>
          <a:lstStyle/>
          <a:p>
            <a:r>
              <a:rPr lang="en-US">
                <a:solidFill>
                  <a:srgbClr val="0070C0"/>
                </a:solidFill>
              </a:rPr>
              <a:t>Confidential</a:t>
            </a:r>
            <a:endParaRPr lang="en-US">
              <a:solidFill>
                <a:srgbClr val="0070C0"/>
              </a:solidFill>
              <a:cs typeface="Arial"/>
            </a:endParaRPr>
          </a:p>
          <a:p>
            <a:r>
              <a:rPr lang="en-US">
                <a:solidFill>
                  <a:srgbClr val="0070C0"/>
                </a:solidFill>
              </a:rPr>
              <a:t>Anonymous</a:t>
            </a:r>
            <a:endParaRPr lang="en-US">
              <a:solidFill>
                <a:srgbClr val="0070C0"/>
              </a:solidFill>
              <a:cs typeface="Arial"/>
            </a:endParaRPr>
          </a:p>
          <a:p>
            <a:r>
              <a:rPr lang="en-US">
                <a:solidFill>
                  <a:srgbClr val="0070C0"/>
                </a:solidFill>
              </a:rPr>
              <a:t>Permission to disclose identity</a:t>
            </a:r>
            <a:endParaRPr lang="en-US">
              <a:solidFill>
                <a:srgbClr val="0070C0"/>
              </a:solidFill>
              <a:cs typeface="Arial"/>
            </a:endParaRPr>
          </a:p>
          <a:p>
            <a:r>
              <a:rPr lang="en-US">
                <a:solidFill>
                  <a:srgbClr val="0070C0"/>
                </a:solidFill>
              </a:rPr>
              <a:t>Participants have right to see the data and records </a:t>
            </a:r>
            <a:endParaRPr lang="en-US">
              <a:solidFill>
                <a:srgbClr val="0070C0"/>
              </a:solidFill>
              <a:cs typeface="Arial"/>
            </a:endParaRPr>
          </a:p>
          <a:p>
            <a:r>
              <a:rPr lang="en-US">
                <a:solidFill>
                  <a:srgbClr val="0070C0"/>
                </a:solidFill>
              </a:rPr>
              <a:t>Data Protection Act 2018 law applies in terms of storage and use of data.</a:t>
            </a:r>
            <a:endParaRPr lang="en-US">
              <a:solidFill>
                <a:srgbClr val="0070C0"/>
              </a:solidFill>
              <a:cs typeface="Arial"/>
            </a:endParaRPr>
          </a:p>
          <a:p>
            <a:r>
              <a:rPr lang="en-US">
                <a:solidFill>
                  <a:srgbClr val="0070C0"/>
                </a:solidFill>
              </a:rPr>
              <a:t>General Data Protection Regulation (2018)</a:t>
            </a:r>
          </a:p>
          <a:p>
            <a:endParaRPr lang="en-GB" i="1">
              <a:solidFill>
                <a:schemeClr val="tx2"/>
              </a:solidFill>
            </a:endParaRPr>
          </a:p>
        </p:txBody>
      </p:sp>
    </p:spTree>
    <p:extLst>
      <p:ext uri="{BB962C8B-B14F-4D97-AF65-F5344CB8AC3E}">
        <p14:creationId xmlns:p14="http://schemas.microsoft.com/office/powerpoint/2010/main" val="6335326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842" y="135087"/>
            <a:ext cx="10515600" cy="1325563"/>
          </a:xfrm>
        </p:spPr>
        <p:txBody>
          <a:bodyPr vert="horz" lIns="91440" tIns="45720" rIns="91440" bIns="45720" rtlCol="0" anchor="ctr">
            <a:noAutofit/>
          </a:bodyPr>
          <a:lstStyle/>
          <a:p>
            <a:r>
              <a:rPr lang="cy-GB" sz="4800"/>
              <a:t>Datgeliad</a:t>
            </a:r>
            <a:br>
              <a:rPr lang="cy-GB" sz="4800"/>
            </a:br>
            <a:r>
              <a:rPr lang="en-US" sz="4800">
                <a:solidFill>
                  <a:srgbClr val="0070C0"/>
                </a:solidFill>
              </a:rPr>
              <a:t>Disclosure</a:t>
            </a:r>
            <a:endParaRPr lang="en-GB" sz="4800">
              <a:solidFill>
                <a:srgbClr val="0070C0"/>
              </a:solidFill>
            </a:endParaRPr>
          </a:p>
        </p:txBody>
      </p:sp>
      <p:sp>
        <p:nvSpPr>
          <p:cNvPr id="3" name="Content Placeholder 2"/>
          <p:cNvSpPr>
            <a:spLocks noGrp="1"/>
          </p:cNvSpPr>
          <p:nvPr>
            <p:ph sz="half" idx="1"/>
          </p:nvPr>
        </p:nvSpPr>
        <p:spPr/>
        <p:txBody>
          <a:bodyPr/>
          <a:lstStyle/>
          <a:p>
            <a:r>
              <a:rPr lang="cy-GB"/>
              <a:t>Os ydy’r ymchwilydd yn dyst i ymddygiad anghyfreithlon neu niweidiol, gall fod rhaid hysbysu’r awdurdodau a thorri anhysbysrwydd / cyfrinachedd. </a:t>
            </a:r>
          </a:p>
        </p:txBody>
      </p:sp>
      <p:sp>
        <p:nvSpPr>
          <p:cNvPr id="4" name="Content Placeholder 3"/>
          <p:cNvSpPr>
            <a:spLocks noGrp="1"/>
          </p:cNvSpPr>
          <p:nvPr>
            <p:ph sz="half" idx="2"/>
          </p:nvPr>
        </p:nvSpPr>
        <p:spPr/>
        <p:txBody>
          <a:bodyPr vert="horz" lIns="91440" tIns="45720" rIns="91440" bIns="45720" rtlCol="0" anchor="t">
            <a:normAutofit/>
          </a:bodyPr>
          <a:lstStyle/>
          <a:p>
            <a:r>
              <a:rPr lang="en-US">
                <a:solidFill>
                  <a:srgbClr val="0070C0"/>
                </a:solidFill>
              </a:rPr>
              <a:t>If researcher witnesses illegal or harmful behavior may be necessary to inform authorities and break anonymity / confidentiality.</a:t>
            </a:r>
            <a:endParaRPr lang="en-GB">
              <a:solidFill>
                <a:srgbClr val="0070C0"/>
              </a:solidFill>
            </a:endParaRPr>
          </a:p>
        </p:txBody>
      </p:sp>
    </p:spTree>
    <p:extLst>
      <p:ext uri="{BB962C8B-B14F-4D97-AF65-F5344CB8AC3E}">
        <p14:creationId xmlns:p14="http://schemas.microsoft.com/office/powerpoint/2010/main" val="1369519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5533EC8-4FD6-10DB-2E81-B64CF576619E}"/>
              </a:ext>
            </a:extLst>
          </p:cNvPr>
          <p:cNvSpPr>
            <a:spLocks noGrp="1"/>
          </p:cNvSpPr>
          <p:nvPr/>
        </p:nvSpPr>
        <p:spPr>
          <a:xfrm>
            <a:off x="633046" y="653317"/>
            <a:ext cx="6461370" cy="490818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err="1">
                <a:ea typeface="+mn-lt"/>
                <a:cs typeface="+mn-lt"/>
              </a:rPr>
              <a:t>Mewn</a:t>
            </a:r>
            <a:r>
              <a:rPr lang="en-GB" sz="2200" dirty="0">
                <a:ea typeface="+mn-lt"/>
                <a:cs typeface="+mn-lt"/>
              </a:rPr>
              <a:t> </a:t>
            </a:r>
            <a:r>
              <a:rPr lang="en-GB" sz="2200" dirty="0" err="1">
                <a:ea typeface="+mn-lt"/>
                <a:cs typeface="+mn-lt"/>
              </a:rPr>
              <a:t>grwpiau</a:t>
            </a:r>
            <a:r>
              <a:rPr lang="en-GB" sz="2200" dirty="0">
                <a:ea typeface="+mn-lt"/>
                <a:cs typeface="+mn-lt"/>
              </a:rPr>
              <a:t>, </a:t>
            </a:r>
            <a:r>
              <a:rPr lang="en-GB" sz="2200" dirty="0" err="1">
                <a:ea typeface="+mn-lt"/>
                <a:cs typeface="+mn-lt"/>
              </a:rPr>
              <a:t>defnyddiwch</a:t>
            </a:r>
            <a:r>
              <a:rPr lang="en-GB" sz="2200" dirty="0">
                <a:ea typeface="+mn-lt"/>
                <a:cs typeface="+mn-lt"/>
              </a:rPr>
              <a:t> y </a:t>
            </a:r>
            <a:r>
              <a:rPr lang="en-GB" sz="2200" dirty="0" err="1">
                <a:ea typeface="+mn-lt"/>
                <a:cs typeface="+mn-lt"/>
              </a:rPr>
              <a:t>ffeil</a:t>
            </a:r>
            <a:r>
              <a:rPr lang="en-GB" sz="2200" dirty="0">
                <a:ea typeface="+mn-lt"/>
                <a:cs typeface="+mn-lt"/>
              </a:rPr>
              <a:t> </a:t>
            </a:r>
            <a:r>
              <a:rPr lang="en-GB" sz="2200" dirty="0" err="1">
                <a:ea typeface="+mn-lt"/>
                <a:cs typeface="+mn-lt"/>
              </a:rPr>
              <a:t>ar</a:t>
            </a:r>
            <a:r>
              <a:rPr lang="en-GB" sz="2200" dirty="0">
                <a:ea typeface="+mn-lt"/>
                <a:cs typeface="+mn-lt"/>
              </a:rPr>
              <a:t> Moodle/ Teams </a:t>
            </a:r>
            <a:r>
              <a:rPr lang="en-GB" sz="2200" dirty="0" err="1">
                <a:ea typeface="+mn-lt"/>
                <a:cs typeface="+mn-lt"/>
              </a:rPr>
              <a:t>o'r</a:t>
            </a:r>
            <a:r>
              <a:rPr lang="en-GB" sz="2200" dirty="0">
                <a:ea typeface="+mn-lt"/>
                <a:cs typeface="+mn-lt"/>
              </a:rPr>
              <a:t> </a:t>
            </a:r>
            <a:r>
              <a:rPr lang="en-GB" sz="2200" dirty="0" err="1">
                <a:ea typeface="+mn-lt"/>
                <a:cs typeface="+mn-lt"/>
              </a:rPr>
              <a:t>enw</a:t>
            </a:r>
            <a:r>
              <a:rPr lang="en-GB" sz="2200" dirty="0">
                <a:ea typeface="+mn-lt"/>
                <a:cs typeface="+mn-lt"/>
              </a:rPr>
              <a:t> </a:t>
            </a:r>
            <a:r>
              <a:rPr lang="en-GB" sz="2200" dirty="0" err="1">
                <a:ea typeface="+mn-lt"/>
                <a:cs typeface="+mn-lt"/>
              </a:rPr>
              <a:t>Moeseg</a:t>
            </a:r>
            <a:r>
              <a:rPr lang="en-GB" sz="2200" dirty="0">
                <a:ea typeface="+mn-lt"/>
                <a:cs typeface="+mn-lt"/>
              </a:rPr>
              <a:t> </a:t>
            </a:r>
            <a:r>
              <a:rPr lang="en-GB" sz="2200" dirty="0" err="1">
                <a:ea typeface="+mn-lt"/>
                <a:cs typeface="+mn-lt"/>
              </a:rPr>
              <a:t>darllen</a:t>
            </a:r>
            <a:r>
              <a:rPr lang="en-GB" sz="2200" dirty="0">
                <a:ea typeface="+mn-lt"/>
                <a:cs typeface="+mn-lt"/>
              </a:rPr>
              <a:t> </a:t>
            </a:r>
            <a:r>
              <a:rPr lang="en-GB" sz="2200" dirty="0" err="1">
                <a:ea typeface="+mn-lt"/>
                <a:cs typeface="+mn-lt"/>
              </a:rPr>
              <a:t>hanfodol</a:t>
            </a:r>
            <a:r>
              <a:rPr lang="en-GB" sz="2200" dirty="0">
                <a:ea typeface="+mn-lt"/>
                <a:cs typeface="+mn-lt"/>
              </a:rPr>
              <a:t> a </a:t>
            </a:r>
            <a:r>
              <a:rPr lang="en-GB" sz="2200" dirty="0" err="1">
                <a:ea typeface="+mn-lt"/>
                <a:cs typeface="+mn-lt"/>
              </a:rPr>
              <a:t>meddyliwch</a:t>
            </a:r>
            <a:r>
              <a:rPr lang="en-GB" sz="2200" dirty="0">
                <a:ea typeface="+mn-lt"/>
                <a:cs typeface="+mn-lt"/>
              </a:rPr>
              <a:t> am </a:t>
            </a:r>
            <a:r>
              <a:rPr lang="en-GB" sz="2200" dirty="0" err="1">
                <a:ea typeface="+mn-lt"/>
                <a:cs typeface="+mn-lt"/>
              </a:rPr>
              <a:t>eich</a:t>
            </a:r>
            <a:r>
              <a:rPr lang="en-GB" sz="2200" dirty="0">
                <a:ea typeface="+mn-lt"/>
                <a:cs typeface="+mn-lt"/>
              </a:rPr>
              <a:t> </a:t>
            </a:r>
            <a:r>
              <a:rPr lang="en-GB" sz="2200" dirty="0" err="1">
                <a:ea typeface="+mn-lt"/>
                <a:cs typeface="+mn-lt"/>
              </a:rPr>
              <a:t>prosiectau</a:t>
            </a:r>
            <a:r>
              <a:rPr lang="en-GB" sz="2200" dirty="0">
                <a:ea typeface="+mn-lt"/>
                <a:cs typeface="+mn-lt"/>
              </a:rPr>
              <a:t>. </a:t>
            </a:r>
            <a:r>
              <a:rPr lang="en-GB" sz="2200" dirty="0" err="1">
                <a:ea typeface="+mn-lt"/>
                <a:cs typeface="+mn-lt"/>
              </a:rPr>
              <a:t>Gyda'n</a:t>
            </a:r>
            <a:r>
              <a:rPr lang="en-GB" sz="2200" dirty="0">
                <a:ea typeface="+mn-lt"/>
                <a:cs typeface="+mn-lt"/>
              </a:rPr>
              <a:t> </a:t>
            </a:r>
            <a:r>
              <a:rPr lang="en-GB" sz="2200" dirty="0" err="1">
                <a:ea typeface="+mn-lt"/>
                <a:cs typeface="+mn-lt"/>
              </a:rPr>
              <a:t>gilydd</a:t>
            </a:r>
            <a:r>
              <a:rPr lang="en-GB" sz="2200" dirty="0">
                <a:ea typeface="+mn-lt"/>
                <a:cs typeface="+mn-lt"/>
              </a:rPr>
              <a:t>, </a:t>
            </a:r>
            <a:r>
              <a:rPr lang="en-GB" sz="2200" dirty="0" err="1">
                <a:ea typeface="+mn-lt"/>
                <a:cs typeface="+mn-lt"/>
              </a:rPr>
              <a:t>dewch</a:t>
            </a:r>
            <a:r>
              <a:rPr lang="en-GB" sz="2200" dirty="0">
                <a:ea typeface="+mn-lt"/>
                <a:cs typeface="+mn-lt"/>
              </a:rPr>
              <a:t> o </a:t>
            </a:r>
            <a:r>
              <a:rPr lang="en-GB" sz="2200" dirty="0" err="1">
                <a:ea typeface="+mn-lt"/>
                <a:cs typeface="+mn-lt"/>
              </a:rPr>
              <a:t>hyd</a:t>
            </a:r>
            <a:r>
              <a:rPr lang="en-GB" sz="2200" dirty="0">
                <a:ea typeface="+mn-lt"/>
                <a:cs typeface="+mn-lt"/>
              </a:rPr>
              <a:t> </a:t>
            </a:r>
            <a:r>
              <a:rPr lang="en-GB" sz="2200" dirty="0" err="1">
                <a:ea typeface="+mn-lt"/>
                <a:cs typeface="+mn-lt"/>
              </a:rPr>
              <a:t>i</a:t>
            </a:r>
            <a:r>
              <a:rPr lang="en-GB" sz="2200" dirty="0">
                <a:ea typeface="+mn-lt"/>
                <a:cs typeface="+mn-lt"/>
              </a:rPr>
              <a:t> </a:t>
            </a:r>
            <a:r>
              <a:rPr lang="en-GB" sz="2200" dirty="0" err="1">
                <a:ea typeface="+mn-lt"/>
                <a:cs typeface="+mn-lt"/>
              </a:rPr>
              <a:t>risgiau</a:t>
            </a:r>
            <a:r>
              <a:rPr lang="en-GB" sz="2200" dirty="0">
                <a:ea typeface="+mn-lt"/>
                <a:cs typeface="+mn-lt"/>
              </a:rPr>
              <a:t> </a:t>
            </a:r>
            <a:r>
              <a:rPr lang="en-GB" sz="2200" dirty="0" err="1">
                <a:ea typeface="+mn-lt"/>
                <a:cs typeface="+mn-lt"/>
              </a:rPr>
              <a:t>i</a:t>
            </a:r>
            <a:endParaRPr lang="en-GB" sz="2200" dirty="0">
              <a:cs typeface="Arial" panose="020B0604020202020204"/>
            </a:endParaRPr>
          </a:p>
          <a:p>
            <a:pPr marL="0" indent="0">
              <a:buNone/>
            </a:pPr>
            <a:endParaRPr lang="en-GB" sz="2200" dirty="0">
              <a:cs typeface="Arial" panose="020B0604020202020204"/>
            </a:endParaRPr>
          </a:p>
          <a:p>
            <a:r>
              <a:rPr lang="en-GB" sz="2200" err="1">
                <a:ea typeface="+mn-lt"/>
                <a:cs typeface="+mn-lt"/>
              </a:rPr>
              <a:t>Cyfranogion</a:t>
            </a:r>
            <a:endParaRPr lang="en-GB" sz="2200">
              <a:cs typeface="Arial"/>
            </a:endParaRPr>
          </a:p>
          <a:p>
            <a:r>
              <a:rPr lang="en-GB" sz="2200" err="1">
                <a:ea typeface="+mn-lt"/>
                <a:cs typeface="+mn-lt"/>
              </a:rPr>
              <a:t>Ymchwilwyr</a:t>
            </a:r>
            <a:endParaRPr lang="en-GB" sz="2200">
              <a:cs typeface="Arial"/>
            </a:endParaRPr>
          </a:p>
          <a:p>
            <a:r>
              <a:rPr lang="en-GB" sz="2200" err="1">
                <a:ea typeface="+mn-lt"/>
                <a:cs typeface="+mn-lt"/>
              </a:rPr>
              <a:t>Prifysgolion</a:t>
            </a:r>
            <a:r>
              <a:rPr lang="en-GB" sz="2200" dirty="0">
                <a:ea typeface="+mn-lt"/>
                <a:cs typeface="+mn-lt"/>
              </a:rPr>
              <a:t> </a:t>
            </a:r>
          </a:p>
          <a:p>
            <a:r>
              <a:rPr lang="en-GB" sz="2200" dirty="0">
                <a:ea typeface="+mn-lt"/>
                <a:cs typeface="+mn-lt"/>
              </a:rPr>
              <a:t>(</a:t>
            </a:r>
            <a:r>
              <a:rPr lang="en-GB" sz="2200" dirty="0" err="1">
                <a:ea typeface="+mn-lt"/>
                <a:cs typeface="+mn-lt"/>
              </a:rPr>
              <a:t>a'u</a:t>
            </a:r>
            <a:r>
              <a:rPr lang="en-GB" sz="2200" dirty="0">
                <a:ea typeface="+mn-lt"/>
                <a:cs typeface="+mn-lt"/>
              </a:rPr>
              <a:t> </a:t>
            </a:r>
            <a:r>
              <a:rPr lang="en-GB" sz="2200" dirty="0" err="1">
                <a:ea typeface="+mn-lt"/>
                <a:cs typeface="+mn-lt"/>
              </a:rPr>
              <a:t>cyfeirio</a:t>
            </a:r>
            <a:r>
              <a:rPr lang="en-GB" sz="2200" dirty="0">
                <a:ea typeface="+mn-lt"/>
                <a:cs typeface="+mn-lt"/>
              </a:rPr>
              <a:t>)</a:t>
            </a:r>
            <a:endParaRPr lang="en-GB"/>
          </a:p>
          <a:p>
            <a:endParaRPr lang="en-GB" sz="2200" dirty="0">
              <a:ea typeface="+mn-lt"/>
              <a:cs typeface="+mn-lt"/>
            </a:endParaRPr>
          </a:p>
          <a:p>
            <a:pPr marL="0" indent="0">
              <a:buNone/>
            </a:pPr>
            <a:r>
              <a:rPr lang="en-GB" sz="2200" dirty="0">
                <a:ea typeface="+mn-lt"/>
                <a:cs typeface="+mn-lt"/>
              </a:rPr>
              <a:t>A </a:t>
            </a:r>
            <a:r>
              <a:rPr lang="en-GB" sz="2200" dirty="0" err="1">
                <a:ea typeface="+mn-lt"/>
                <a:cs typeface="+mn-lt"/>
              </a:rPr>
              <a:t>oes</a:t>
            </a:r>
            <a:r>
              <a:rPr lang="en-GB" sz="2200" dirty="0">
                <a:ea typeface="+mn-lt"/>
                <a:cs typeface="+mn-lt"/>
              </a:rPr>
              <a:t> </a:t>
            </a:r>
            <a:r>
              <a:rPr lang="en-GB" sz="2200" dirty="0" err="1">
                <a:ea typeface="+mn-lt"/>
                <a:cs typeface="+mn-lt"/>
              </a:rPr>
              <a:t>unrhyw</a:t>
            </a:r>
            <a:r>
              <a:rPr lang="en-GB" sz="2200" dirty="0">
                <a:ea typeface="+mn-lt"/>
                <a:cs typeface="+mn-lt"/>
              </a:rPr>
              <a:t> </a:t>
            </a:r>
            <a:r>
              <a:rPr lang="en-GB" sz="2200" dirty="0" err="1">
                <a:ea typeface="+mn-lt"/>
                <a:cs typeface="+mn-lt"/>
              </a:rPr>
              <a:t>atebion</a:t>
            </a:r>
            <a:r>
              <a:rPr lang="en-GB" sz="2200" dirty="0">
                <a:ea typeface="+mn-lt"/>
                <a:cs typeface="+mn-lt"/>
              </a:rPr>
              <a:t> </a:t>
            </a:r>
            <a:r>
              <a:rPr lang="en-GB" sz="2200" dirty="0" err="1">
                <a:ea typeface="+mn-lt"/>
                <a:cs typeface="+mn-lt"/>
              </a:rPr>
              <a:t>yn</a:t>
            </a:r>
            <a:r>
              <a:rPr lang="en-GB" sz="2200" dirty="0">
                <a:ea typeface="+mn-lt"/>
                <a:cs typeface="+mn-lt"/>
              </a:rPr>
              <a:t> </a:t>
            </a:r>
            <a:r>
              <a:rPr lang="en-GB" sz="2200" dirty="0" err="1">
                <a:ea typeface="+mn-lt"/>
                <a:cs typeface="+mn-lt"/>
              </a:rPr>
              <a:t>yr</a:t>
            </a:r>
            <a:r>
              <a:rPr lang="en-GB" sz="2200" dirty="0">
                <a:ea typeface="+mn-lt"/>
                <a:cs typeface="+mn-lt"/>
              </a:rPr>
              <a:t> </a:t>
            </a:r>
            <a:r>
              <a:rPr lang="en-GB" sz="2200" dirty="0" err="1">
                <a:ea typeface="+mn-lt"/>
                <a:cs typeface="+mn-lt"/>
              </a:rPr>
              <a:t>adnoddau</a:t>
            </a:r>
            <a:r>
              <a:rPr lang="en-GB" sz="2200" dirty="0">
                <a:ea typeface="+mn-lt"/>
                <a:cs typeface="+mn-lt"/>
              </a:rPr>
              <a:t> </a:t>
            </a:r>
            <a:r>
              <a:rPr lang="en-GB" sz="2200" dirty="0" err="1">
                <a:ea typeface="+mn-lt"/>
                <a:cs typeface="+mn-lt"/>
              </a:rPr>
              <a:t>ynghylch</a:t>
            </a:r>
            <a:r>
              <a:rPr lang="en-GB" sz="2200" dirty="0">
                <a:ea typeface="+mn-lt"/>
                <a:cs typeface="+mn-lt"/>
              </a:rPr>
              <a:t> </a:t>
            </a:r>
            <a:r>
              <a:rPr lang="en-GB" sz="2200" dirty="0" err="1">
                <a:ea typeface="+mn-lt"/>
                <a:cs typeface="+mn-lt"/>
              </a:rPr>
              <a:t>sut</a:t>
            </a:r>
            <a:r>
              <a:rPr lang="en-GB" sz="2200" dirty="0">
                <a:ea typeface="+mn-lt"/>
                <a:cs typeface="+mn-lt"/>
              </a:rPr>
              <a:t> </a:t>
            </a:r>
            <a:r>
              <a:rPr lang="en-GB" sz="2200" dirty="0" err="1">
                <a:ea typeface="+mn-lt"/>
                <a:cs typeface="+mn-lt"/>
              </a:rPr>
              <a:t>i</a:t>
            </a:r>
            <a:r>
              <a:rPr lang="en-GB" sz="2200" dirty="0">
                <a:ea typeface="+mn-lt"/>
                <a:cs typeface="+mn-lt"/>
              </a:rPr>
              <a:t> </a:t>
            </a:r>
            <a:r>
              <a:rPr lang="en-GB" sz="2200" dirty="0" err="1">
                <a:ea typeface="+mn-lt"/>
                <a:cs typeface="+mn-lt"/>
              </a:rPr>
              <a:t>leihau'r</a:t>
            </a:r>
            <a:r>
              <a:rPr lang="en-GB" sz="2200" dirty="0">
                <a:ea typeface="+mn-lt"/>
                <a:cs typeface="+mn-lt"/>
              </a:rPr>
              <a:t> </a:t>
            </a:r>
            <a:r>
              <a:rPr lang="en-GB" sz="2200" dirty="0" err="1">
                <a:ea typeface="+mn-lt"/>
                <a:cs typeface="+mn-lt"/>
              </a:rPr>
              <a:t>risgiau</a:t>
            </a:r>
            <a:r>
              <a:rPr lang="en-GB" sz="2200" dirty="0">
                <a:ea typeface="+mn-lt"/>
                <a:cs typeface="+mn-lt"/>
              </a:rPr>
              <a:t> </a:t>
            </a:r>
            <a:r>
              <a:rPr lang="en-GB" sz="2200" dirty="0" err="1">
                <a:ea typeface="+mn-lt"/>
                <a:cs typeface="+mn-lt"/>
              </a:rPr>
              <a:t>hyn</a:t>
            </a:r>
            <a:r>
              <a:rPr lang="en-GB" sz="2200" dirty="0">
                <a:ea typeface="+mn-lt"/>
                <a:cs typeface="+mn-lt"/>
              </a:rPr>
              <a:t>?</a:t>
            </a:r>
            <a:endParaRPr lang="en-GB" sz="2200">
              <a:cs typeface="Arial" panose="020B0604020202020204"/>
            </a:endParaRPr>
          </a:p>
        </p:txBody>
      </p:sp>
      <p:pic>
        <p:nvPicPr>
          <p:cNvPr id="2" name="Picture 1" descr="A qr code on a white background&#10;&#10;Description automatically generated">
            <a:extLst>
              <a:ext uri="{FF2B5EF4-FFF2-40B4-BE49-F238E27FC236}">
                <a16:creationId xmlns:a16="http://schemas.microsoft.com/office/drawing/2014/main" id="{92240B27-0214-CCBA-063A-BF1534DE0E2F}"/>
              </a:ext>
            </a:extLst>
          </p:cNvPr>
          <p:cNvPicPr>
            <a:picLocks noChangeAspect="1"/>
          </p:cNvPicPr>
          <p:nvPr/>
        </p:nvPicPr>
        <p:blipFill>
          <a:blip r:embed="rId2"/>
          <a:stretch>
            <a:fillRect/>
          </a:stretch>
        </p:blipFill>
        <p:spPr>
          <a:xfrm>
            <a:off x="9354404" y="145806"/>
            <a:ext cx="1523268" cy="1486389"/>
          </a:xfrm>
          <a:prstGeom prst="rect">
            <a:avLst/>
          </a:prstGeom>
        </p:spPr>
      </p:pic>
      <p:sp>
        <p:nvSpPr>
          <p:cNvPr id="3" name="TextBox 2">
            <a:extLst>
              <a:ext uri="{FF2B5EF4-FFF2-40B4-BE49-F238E27FC236}">
                <a16:creationId xmlns:a16="http://schemas.microsoft.com/office/drawing/2014/main" id="{F51EEE25-FC3C-0C86-0DAA-3FF255E124F0}"/>
              </a:ext>
            </a:extLst>
          </p:cNvPr>
          <p:cNvSpPr txBox="1"/>
          <p:nvPr/>
        </p:nvSpPr>
        <p:spPr>
          <a:xfrm>
            <a:off x="9354038" y="1714499"/>
            <a:ext cx="18756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BERA 2018</a:t>
            </a:r>
            <a:endParaRPr lang="en-GB" dirty="0"/>
          </a:p>
        </p:txBody>
      </p:sp>
      <p:pic>
        <p:nvPicPr>
          <p:cNvPr id="4" name="Picture 3" descr="A qr code on a white background&#10;&#10;Description automatically generated">
            <a:extLst>
              <a:ext uri="{FF2B5EF4-FFF2-40B4-BE49-F238E27FC236}">
                <a16:creationId xmlns:a16="http://schemas.microsoft.com/office/drawing/2014/main" id="{277AFE1E-E333-7942-F451-68C9280A7E2C}"/>
              </a:ext>
            </a:extLst>
          </p:cNvPr>
          <p:cNvPicPr>
            <a:picLocks noChangeAspect="1"/>
          </p:cNvPicPr>
          <p:nvPr/>
        </p:nvPicPr>
        <p:blipFill>
          <a:blip r:embed="rId3"/>
          <a:stretch>
            <a:fillRect/>
          </a:stretch>
        </p:blipFill>
        <p:spPr>
          <a:xfrm>
            <a:off x="9349153" y="2330815"/>
            <a:ext cx="1426309" cy="1483215"/>
          </a:xfrm>
          <a:prstGeom prst="rect">
            <a:avLst/>
          </a:prstGeom>
        </p:spPr>
      </p:pic>
      <p:sp>
        <p:nvSpPr>
          <p:cNvPr id="6" name="TextBox 5">
            <a:extLst>
              <a:ext uri="{FF2B5EF4-FFF2-40B4-BE49-F238E27FC236}">
                <a16:creationId xmlns:a16="http://schemas.microsoft.com/office/drawing/2014/main" id="{9E15997E-09BC-F12F-D1FB-ECCCFD4F6A1D}"/>
              </a:ext>
            </a:extLst>
          </p:cNvPr>
          <p:cNvSpPr txBox="1"/>
          <p:nvPr/>
        </p:nvSpPr>
        <p:spPr>
          <a:xfrm>
            <a:off x="9358922" y="3976077"/>
            <a:ext cx="150446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PCYDDS 2022 cod </a:t>
            </a:r>
            <a:r>
              <a:rPr lang="en-GB" dirty="0" err="1">
                <a:cs typeface="Arial"/>
              </a:rPr>
              <a:t>ymarfer</a:t>
            </a:r>
            <a:r>
              <a:rPr lang="en-GB" dirty="0">
                <a:cs typeface="Arial"/>
              </a:rPr>
              <a:t> </a:t>
            </a:r>
            <a:r>
              <a:rPr lang="en-GB" dirty="0" err="1">
                <a:cs typeface="Arial"/>
              </a:rPr>
              <a:t>moeseg</a:t>
            </a:r>
          </a:p>
        </p:txBody>
      </p:sp>
    </p:spTree>
    <p:extLst>
      <p:ext uri="{BB962C8B-B14F-4D97-AF65-F5344CB8AC3E}">
        <p14:creationId xmlns:p14="http://schemas.microsoft.com/office/powerpoint/2010/main" val="649825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0AF43-229E-3CFD-DA38-59B723DA067B}"/>
              </a:ext>
            </a:extLst>
          </p:cNvPr>
          <p:cNvSpPr>
            <a:spLocks noGrp="1"/>
          </p:cNvSpPr>
          <p:nvPr>
            <p:ph type="title"/>
          </p:nvPr>
        </p:nvSpPr>
        <p:spPr>
          <a:xfrm>
            <a:off x="-1954" y="-230799"/>
            <a:ext cx="10515600" cy="1325563"/>
          </a:xfrm>
        </p:spPr>
        <p:txBody>
          <a:bodyPr/>
          <a:lstStyle/>
          <a:p>
            <a:r>
              <a:rPr lang="en-GB" sz="2000" b="1" err="1">
                <a:cs typeface="Arial"/>
              </a:rPr>
              <a:t>Ymarfer</a:t>
            </a:r>
            <a:r>
              <a:rPr lang="en-GB" sz="2000" b="1" dirty="0">
                <a:cs typeface="Arial"/>
              </a:rPr>
              <a:t> /  </a:t>
            </a:r>
            <a:r>
              <a:rPr lang="en-GB" sz="2000" b="1" err="1">
                <a:solidFill>
                  <a:srgbClr val="0070C0"/>
                </a:solidFill>
                <a:cs typeface="Arial"/>
              </a:rPr>
              <a:t>Excercise</a:t>
            </a:r>
            <a:endParaRPr lang="en-GB" sz="2000" b="1">
              <a:solidFill>
                <a:srgbClr val="0070C0"/>
              </a:solidFill>
              <a:cs typeface="Arial"/>
            </a:endParaRPr>
          </a:p>
        </p:txBody>
      </p:sp>
      <p:sp>
        <p:nvSpPr>
          <p:cNvPr id="4" name="Content Placeholder 3">
            <a:extLst>
              <a:ext uri="{FF2B5EF4-FFF2-40B4-BE49-F238E27FC236}">
                <a16:creationId xmlns:a16="http://schemas.microsoft.com/office/drawing/2014/main" id="{6A3C2516-18C3-5ACF-442E-5EFB458BE688}"/>
              </a:ext>
            </a:extLst>
          </p:cNvPr>
          <p:cNvSpPr>
            <a:spLocks noGrp="1"/>
          </p:cNvSpPr>
          <p:nvPr>
            <p:ph sz="half" idx="2"/>
          </p:nvPr>
        </p:nvSpPr>
        <p:spPr>
          <a:xfrm>
            <a:off x="525585" y="770547"/>
            <a:ext cx="7291754" cy="4351338"/>
          </a:xfrm>
        </p:spPr>
        <p:txBody>
          <a:bodyPr vert="horz" lIns="91440" tIns="45720" rIns="91440" bIns="45720" rtlCol="0" anchor="t">
            <a:normAutofit fontScale="92500" lnSpcReduction="20000"/>
          </a:bodyPr>
          <a:lstStyle/>
          <a:p>
            <a:pPr marL="0" indent="0">
              <a:buNone/>
            </a:pPr>
            <a:r>
              <a:rPr lang="en-GB" dirty="0">
                <a:solidFill>
                  <a:srgbClr val="0070C0"/>
                </a:solidFill>
                <a:cs typeface="Arial"/>
              </a:rPr>
              <a:t>In groups, open the file on Moodle/ Teams called essential reading ETHICS and think about your projects. Together, find risks to </a:t>
            </a:r>
            <a:endParaRPr lang="en-US" dirty="0"/>
          </a:p>
          <a:p>
            <a:pPr marL="0" indent="0">
              <a:buNone/>
            </a:pPr>
            <a:endParaRPr lang="en-GB" dirty="0">
              <a:solidFill>
                <a:srgbClr val="0070C0"/>
              </a:solidFill>
              <a:cs typeface="Arial"/>
            </a:endParaRPr>
          </a:p>
          <a:p>
            <a:pPr marL="0" indent="0">
              <a:buNone/>
            </a:pPr>
            <a:r>
              <a:rPr lang="en-GB" dirty="0">
                <a:solidFill>
                  <a:srgbClr val="0070C0"/>
                </a:solidFill>
                <a:cs typeface="Arial"/>
              </a:rPr>
              <a:t>Participants</a:t>
            </a:r>
            <a:endParaRPr lang="en-GB"/>
          </a:p>
          <a:p>
            <a:pPr marL="0" indent="0">
              <a:buNone/>
            </a:pPr>
            <a:r>
              <a:rPr lang="en-GB" dirty="0">
                <a:solidFill>
                  <a:srgbClr val="0070C0"/>
                </a:solidFill>
                <a:cs typeface="Arial"/>
              </a:rPr>
              <a:t>Researchers</a:t>
            </a:r>
            <a:endParaRPr lang="en-GB"/>
          </a:p>
          <a:p>
            <a:pPr marL="0" indent="0">
              <a:buNone/>
            </a:pPr>
            <a:r>
              <a:rPr lang="en-GB">
                <a:solidFill>
                  <a:srgbClr val="0070C0"/>
                </a:solidFill>
                <a:cs typeface="Arial"/>
              </a:rPr>
              <a:t>University</a:t>
            </a:r>
            <a:endParaRPr lang="en-GB">
              <a:solidFill>
                <a:srgbClr val="000000"/>
              </a:solidFill>
              <a:cs typeface="Arial"/>
            </a:endParaRPr>
          </a:p>
          <a:p>
            <a:pPr marL="0" indent="0">
              <a:buNone/>
            </a:pPr>
            <a:r>
              <a:rPr lang="en-GB" dirty="0">
                <a:solidFill>
                  <a:srgbClr val="0070C0"/>
                </a:solidFill>
                <a:cs typeface="Arial"/>
              </a:rPr>
              <a:t> (and reference them)</a:t>
            </a:r>
            <a:endParaRPr lang="en-GB">
              <a:cs typeface="Arial"/>
            </a:endParaRPr>
          </a:p>
          <a:p>
            <a:pPr marL="0" indent="0">
              <a:buNone/>
            </a:pPr>
            <a:endParaRPr lang="en-GB" dirty="0">
              <a:solidFill>
                <a:srgbClr val="0070C0"/>
              </a:solidFill>
              <a:cs typeface="Arial"/>
            </a:endParaRPr>
          </a:p>
          <a:p>
            <a:pPr marL="0" indent="0">
              <a:buNone/>
            </a:pPr>
            <a:r>
              <a:rPr lang="en-GB" dirty="0">
                <a:solidFill>
                  <a:srgbClr val="0070C0"/>
                </a:solidFill>
                <a:cs typeface="Arial"/>
              </a:rPr>
              <a:t>Are there any answers in the resources as to how to reduce these risks?</a:t>
            </a:r>
            <a:endParaRPr lang="en-GB"/>
          </a:p>
        </p:txBody>
      </p:sp>
      <p:pic>
        <p:nvPicPr>
          <p:cNvPr id="7" name="Picture 6" descr="A qr code on a white background&#10;&#10;Description automatically generated">
            <a:extLst>
              <a:ext uri="{FF2B5EF4-FFF2-40B4-BE49-F238E27FC236}">
                <a16:creationId xmlns:a16="http://schemas.microsoft.com/office/drawing/2014/main" id="{DD3E986F-BA1B-B0DC-1351-BF8F73683150}"/>
              </a:ext>
            </a:extLst>
          </p:cNvPr>
          <p:cNvPicPr>
            <a:picLocks noChangeAspect="1"/>
          </p:cNvPicPr>
          <p:nvPr/>
        </p:nvPicPr>
        <p:blipFill>
          <a:blip r:embed="rId3"/>
          <a:stretch>
            <a:fillRect/>
          </a:stretch>
        </p:blipFill>
        <p:spPr>
          <a:xfrm>
            <a:off x="9354404" y="145806"/>
            <a:ext cx="1523268" cy="1486389"/>
          </a:xfrm>
          <a:prstGeom prst="rect">
            <a:avLst/>
          </a:prstGeom>
        </p:spPr>
      </p:pic>
      <p:sp>
        <p:nvSpPr>
          <p:cNvPr id="8" name="TextBox 7">
            <a:extLst>
              <a:ext uri="{FF2B5EF4-FFF2-40B4-BE49-F238E27FC236}">
                <a16:creationId xmlns:a16="http://schemas.microsoft.com/office/drawing/2014/main" id="{3A489D45-A4C0-AD9F-0601-6C5FEB8C1A1C}"/>
              </a:ext>
            </a:extLst>
          </p:cNvPr>
          <p:cNvSpPr txBox="1"/>
          <p:nvPr/>
        </p:nvSpPr>
        <p:spPr>
          <a:xfrm>
            <a:off x="9501554" y="1676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BERA 2018</a:t>
            </a:r>
          </a:p>
        </p:txBody>
      </p:sp>
      <p:pic>
        <p:nvPicPr>
          <p:cNvPr id="9" name="Picture 8" descr="A qr code on a white background&#10;&#10;Description automatically generated">
            <a:extLst>
              <a:ext uri="{FF2B5EF4-FFF2-40B4-BE49-F238E27FC236}">
                <a16:creationId xmlns:a16="http://schemas.microsoft.com/office/drawing/2014/main" id="{3959E5EF-54F3-FDBE-6B1E-5F07EEECD28B}"/>
              </a:ext>
            </a:extLst>
          </p:cNvPr>
          <p:cNvPicPr>
            <a:picLocks noChangeAspect="1"/>
          </p:cNvPicPr>
          <p:nvPr/>
        </p:nvPicPr>
        <p:blipFill>
          <a:blip r:embed="rId4"/>
          <a:stretch>
            <a:fillRect/>
          </a:stretch>
        </p:blipFill>
        <p:spPr>
          <a:xfrm>
            <a:off x="9316061" y="2273422"/>
            <a:ext cx="1521803" cy="1558926"/>
          </a:xfrm>
          <a:prstGeom prst="rect">
            <a:avLst/>
          </a:prstGeom>
        </p:spPr>
      </p:pic>
      <p:sp>
        <p:nvSpPr>
          <p:cNvPr id="10" name="TextBox 9">
            <a:extLst>
              <a:ext uri="{FF2B5EF4-FFF2-40B4-BE49-F238E27FC236}">
                <a16:creationId xmlns:a16="http://schemas.microsoft.com/office/drawing/2014/main" id="{D493147D-83F8-8539-94A4-2EE8D704D6BB}"/>
              </a:ext>
            </a:extLst>
          </p:cNvPr>
          <p:cNvSpPr txBox="1"/>
          <p:nvPr/>
        </p:nvSpPr>
        <p:spPr>
          <a:xfrm>
            <a:off x="9319845" y="3966308"/>
            <a:ext cx="161192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UWTSD 2022</a:t>
            </a:r>
          </a:p>
          <a:p>
            <a:r>
              <a:rPr lang="en-GB" dirty="0">
                <a:cs typeface="Arial"/>
              </a:rPr>
              <a:t>Research Integrity code of practice</a:t>
            </a:r>
          </a:p>
        </p:txBody>
      </p:sp>
    </p:spTree>
    <p:extLst>
      <p:ext uri="{BB962C8B-B14F-4D97-AF65-F5344CB8AC3E}">
        <p14:creationId xmlns:p14="http://schemas.microsoft.com/office/powerpoint/2010/main" val="17228453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5691"/>
            <a:ext cx="10515600" cy="1325563"/>
          </a:xfrm>
        </p:spPr>
        <p:txBody>
          <a:bodyPr/>
          <a:lstStyle/>
          <a:p>
            <a:r>
              <a:rPr lang="en-GB" sz="4800" err="1"/>
              <a:t>Ymchwil</a:t>
            </a:r>
            <a:r>
              <a:rPr lang="en-GB" sz="4800"/>
              <a:t> Teg / </a:t>
            </a:r>
            <a:r>
              <a:rPr lang="en-GB" sz="4800">
                <a:solidFill>
                  <a:srgbClr val="0070C0"/>
                </a:solidFill>
              </a:rPr>
              <a:t>Fair Research</a:t>
            </a:r>
            <a:r>
              <a:rPr lang="en-GB" i="1">
                <a:solidFill>
                  <a:schemeClr val="tx2"/>
                </a:solidFill>
              </a:rPr>
              <a:t> </a:t>
            </a:r>
          </a:p>
        </p:txBody>
      </p:sp>
      <p:sp>
        <p:nvSpPr>
          <p:cNvPr id="3" name="Content Placeholder 2"/>
          <p:cNvSpPr>
            <a:spLocks noGrp="1"/>
          </p:cNvSpPr>
          <p:nvPr>
            <p:ph sz="half" idx="1"/>
          </p:nvPr>
        </p:nvSpPr>
        <p:spPr>
          <a:xfrm>
            <a:off x="151364" y="1340768"/>
            <a:ext cx="5798388" cy="4351338"/>
          </a:xfrm>
        </p:spPr>
        <p:txBody>
          <a:bodyPr vert="horz" lIns="91440" tIns="45720" rIns="91440" bIns="45720" rtlCol="0" anchor="t">
            <a:normAutofit fontScale="92500" lnSpcReduction="10000"/>
          </a:bodyPr>
          <a:lstStyle/>
          <a:p>
            <a:r>
              <a:rPr lang="cy-GB" dirty="0"/>
              <a:t>Dylid cynnig i noddwyr </a:t>
            </a:r>
            <a:r>
              <a:rPr lang="cy-GB" b="1" u="sng" dirty="0"/>
              <a:t>gyfiawnhad llawn, gonest a chyfrifol ar y dewis terfynol o ran dulliau</a:t>
            </a:r>
            <a:r>
              <a:rPr lang="cy-GB" dirty="0"/>
              <a:t>. Rhaid i ymchwilwyr, o fewn cyd-destun a ffiniau’r dulliau, y damcaniaethau a’r athroniaethau ymchwil a ddewisir ganddynt, gyfathrebu i ba raddau y mae’u technegau casglu a dadansoddi data ynghyd â’r goblygiadau sy’n deillio o’u canfyddiadau, </a:t>
            </a:r>
            <a:r>
              <a:rPr lang="cy-GB" b="1" u="sng" dirty="0"/>
              <a:t>yn ddibynadwy, yn ddilys ac y mae modd eu cyffredinoli </a:t>
            </a:r>
            <a:r>
              <a:rPr lang="cy-GB" b="1" dirty="0"/>
              <a:t>(BERA, 2018)</a:t>
            </a:r>
            <a:endParaRPr lang="cy-GB" b="1" u="sng" dirty="0"/>
          </a:p>
          <a:p>
            <a:endParaRPr lang="cy-GB"/>
          </a:p>
        </p:txBody>
      </p:sp>
      <p:sp>
        <p:nvSpPr>
          <p:cNvPr id="4" name="Content Placeholder 3"/>
          <p:cNvSpPr>
            <a:spLocks noGrp="1"/>
          </p:cNvSpPr>
          <p:nvPr>
            <p:ph sz="half" idx="2"/>
          </p:nvPr>
        </p:nvSpPr>
        <p:spPr>
          <a:xfrm>
            <a:off x="6174347" y="1412776"/>
            <a:ext cx="5165784" cy="4351338"/>
          </a:xfrm>
        </p:spPr>
        <p:txBody>
          <a:bodyPr vert="horz" lIns="91440" tIns="45720" rIns="91440" bIns="45720" rtlCol="0" anchor="t">
            <a:normAutofit fontScale="92500" lnSpcReduction="10000"/>
          </a:bodyPr>
          <a:lstStyle/>
          <a:p>
            <a:pPr marL="0" indent="0">
              <a:buNone/>
            </a:pPr>
            <a:r>
              <a:rPr lang="en-GB" i="1" dirty="0">
                <a:solidFill>
                  <a:srgbClr val="0070C0"/>
                </a:solidFill>
              </a:rPr>
              <a:t>Sponsors </a:t>
            </a:r>
            <a:r>
              <a:rPr lang="en-US" i="1" dirty="0">
                <a:solidFill>
                  <a:srgbClr val="0070C0"/>
                </a:solidFill>
              </a:rPr>
              <a:t>should be offered a </a:t>
            </a:r>
            <a:r>
              <a:rPr lang="en-US" b="1" i="1" u="sng" dirty="0">
                <a:solidFill>
                  <a:srgbClr val="0070C0"/>
                </a:solidFill>
              </a:rPr>
              <a:t>full, honest and amenable justification on the final choice of methods</a:t>
            </a:r>
            <a:r>
              <a:rPr lang="en-US" i="1" dirty="0">
                <a:solidFill>
                  <a:srgbClr val="0070C0"/>
                </a:solidFill>
              </a:rPr>
              <a:t>. Researchers must, within the context and boundaries of their chosen methods, theories and philosophies of research, communicate the extent to which their data collection and analysis techniques, and the inferences to be drawn from their findings, </a:t>
            </a:r>
            <a:r>
              <a:rPr lang="en-US" b="1" i="1" u="sng" dirty="0">
                <a:solidFill>
                  <a:srgbClr val="0070C0"/>
                </a:solidFill>
              </a:rPr>
              <a:t>are reliable, valid and generalizable</a:t>
            </a:r>
            <a:r>
              <a:rPr lang="en-US" b="1" u="sng" dirty="0">
                <a:solidFill>
                  <a:srgbClr val="0070C0"/>
                </a:solidFill>
              </a:rPr>
              <a:t>  </a:t>
            </a:r>
            <a:r>
              <a:rPr lang="en-US" b="1" dirty="0">
                <a:solidFill>
                  <a:srgbClr val="0070C0"/>
                </a:solidFill>
              </a:rPr>
              <a:t>(BERA, 2018)</a:t>
            </a:r>
            <a:endParaRPr lang="en-GB" b="1" dirty="0">
              <a:solidFill>
                <a:srgbClr val="0070C0"/>
              </a:solidFill>
            </a:endParaRPr>
          </a:p>
        </p:txBody>
      </p:sp>
    </p:spTree>
    <p:extLst>
      <p:ext uri="{BB962C8B-B14F-4D97-AF65-F5344CB8AC3E}">
        <p14:creationId xmlns:p14="http://schemas.microsoft.com/office/powerpoint/2010/main" val="2834084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EE6D7E-E17A-82B5-0AD5-61E570345BBC}"/>
              </a:ext>
            </a:extLst>
          </p:cNvPr>
          <p:cNvSpPr>
            <a:spLocks noGrp="1"/>
          </p:cNvSpPr>
          <p:nvPr>
            <p:ph sz="half" idx="1"/>
          </p:nvPr>
        </p:nvSpPr>
        <p:spPr>
          <a:xfrm>
            <a:off x="0" y="125475"/>
            <a:ext cx="11136086" cy="5384676"/>
          </a:xfrm>
        </p:spPr>
        <p:txBody>
          <a:bodyPr vert="horz" lIns="91440" tIns="45720" rIns="91440" bIns="45720" rtlCol="0" anchor="t">
            <a:normAutofit/>
          </a:bodyPr>
          <a:lstStyle/>
          <a:p>
            <a:pPr marL="0" indent="0">
              <a:buNone/>
            </a:pPr>
            <a:r>
              <a:rPr lang="cy-GB" sz="1400" dirty="0"/>
              <a:t>Cyfeiriadau</a:t>
            </a:r>
            <a:r>
              <a:rPr lang="en-GB" sz="1400" dirty="0"/>
              <a:t>: / </a:t>
            </a:r>
            <a:r>
              <a:rPr lang="en-GB" sz="1400" dirty="0">
                <a:solidFill>
                  <a:srgbClr val="00B0F0"/>
                </a:solidFill>
              </a:rPr>
              <a:t>References</a:t>
            </a:r>
            <a:r>
              <a:rPr lang="en-GB" sz="1400" dirty="0"/>
              <a:t>:</a:t>
            </a:r>
            <a:endParaRPr lang="en-GB" sz="1200" dirty="0"/>
          </a:p>
          <a:p>
            <a:r>
              <a:rPr lang="en-GB" sz="1200" dirty="0"/>
              <a:t>Arnstein, S. (1969) A ladder of participation. </a:t>
            </a:r>
            <a:r>
              <a:rPr lang="en-GB" sz="1200" i="1" dirty="0"/>
              <a:t>AIP Journal, </a:t>
            </a:r>
            <a:r>
              <a:rPr lang="cy-GB" sz="1200" dirty="0"/>
              <a:t>Gorffennaf /</a:t>
            </a:r>
            <a:r>
              <a:rPr lang="cy-GB" sz="1200" i="1" dirty="0"/>
              <a:t> </a:t>
            </a:r>
            <a:r>
              <a:rPr lang="en-GB" sz="1200" dirty="0"/>
              <a:t>July 1969. </a:t>
            </a:r>
            <a:r>
              <a:rPr lang="cy-GB" sz="1200" dirty="0"/>
              <a:t>Ar gael yn / </a:t>
            </a:r>
            <a:r>
              <a:rPr lang="en-GB" sz="1200" dirty="0"/>
              <a:t>Available at: https://www.historyofsocialwork.org/1969_ENG_Ladderofparticipation/1969,%20Arnstein,%20ladder%20of%20participation,%20original%20text%20OCR%20C.pdf  (</a:t>
            </a:r>
            <a:r>
              <a:rPr lang="cy-GB" sz="1200" dirty="0"/>
              <a:t>Cyrchwyd</a:t>
            </a:r>
            <a:r>
              <a:rPr lang="en-GB" sz="1200" dirty="0"/>
              <a:t> / Accessed: 13/12/23)</a:t>
            </a:r>
          </a:p>
          <a:p>
            <a:r>
              <a:rPr lang="en-GB" sz="1200" dirty="0">
                <a:cs typeface="Arial" panose="020B0604020202020204"/>
              </a:rPr>
              <a:t>British Psychological Society (BPS) (2021) </a:t>
            </a:r>
            <a:r>
              <a:rPr lang="en-GB" sz="1200" i="1" dirty="0">
                <a:solidFill>
                  <a:srgbClr val="06020F"/>
                </a:solidFill>
              </a:rPr>
              <a:t>BPS Code of Human Research Ethics Available at: </a:t>
            </a:r>
            <a:r>
              <a:rPr lang="en-GB" sz="1200" dirty="0">
                <a:solidFill>
                  <a:srgbClr val="06020F"/>
                </a:solidFill>
                <a:ea typeface="+mn-lt"/>
                <a:cs typeface="+mn-lt"/>
                <a:hlinkClick r:id="rId2"/>
              </a:rPr>
              <a:t>BPS Code of Human Research Ethics | BPS - British Psychological Society</a:t>
            </a:r>
            <a:r>
              <a:rPr lang="en-GB" sz="1200" dirty="0">
                <a:solidFill>
                  <a:srgbClr val="06020F"/>
                </a:solidFill>
                <a:ea typeface="+mn-lt"/>
                <a:cs typeface="+mn-lt"/>
              </a:rPr>
              <a:t> Accessed: 27/3/24</a:t>
            </a:r>
            <a:endParaRPr lang="en-GB" sz="1200" i="1" dirty="0">
              <a:solidFill>
                <a:srgbClr val="06020F"/>
              </a:solidFill>
              <a:cs typeface="Arial"/>
            </a:endParaRPr>
          </a:p>
          <a:p>
            <a:endParaRPr lang="en-GB" sz="1200" i="1" dirty="0">
              <a:solidFill>
                <a:srgbClr val="000000"/>
              </a:solidFill>
              <a:cs typeface="Arial" panose="020B0604020202020204"/>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rgbClr val="333333"/>
                </a:solidFill>
                <a:effectLst/>
                <a:cs typeface="Open Sans" panose="020B0606030504020204" pitchFamily="34" charset="0"/>
              </a:rPr>
              <a:t>Clark, A., </a:t>
            </a:r>
            <a:r>
              <a:rPr kumimoji="0" lang="en-US" altLang="en-US" sz="1200" b="0" i="0" u="none" strike="noStrike" cap="none" normalizeH="0" baseline="0" dirty="0" err="1">
                <a:ln>
                  <a:noFill/>
                </a:ln>
                <a:solidFill>
                  <a:srgbClr val="333333"/>
                </a:solidFill>
                <a:effectLst/>
                <a:cs typeface="Open Sans" panose="020B0606030504020204" pitchFamily="34" charset="0"/>
              </a:rPr>
              <a:t>Flewitt</a:t>
            </a:r>
            <a:r>
              <a:rPr kumimoji="0" lang="en-US" altLang="en-US" sz="1200" b="0" i="0" u="none" strike="noStrike" cap="none" normalizeH="0" baseline="0" dirty="0">
                <a:ln>
                  <a:noFill/>
                </a:ln>
                <a:solidFill>
                  <a:srgbClr val="333333"/>
                </a:solidFill>
                <a:effectLst/>
                <a:cs typeface="Open Sans" panose="020B0606030504020204" pitchFamily="34" charset="0"/>
              </a:rPr>
              <a:t>, R., Hammersley, M. and Robb, M., (2014</a:t>
            </a:r>
            <a:r>
              <a:rPr lang="en-US" altLang="en-US" sz="1200" dirty="0">
                <a:solidFill>
                  <a:srgbClr val="333333"/>
                </a:solidFill>
                <a:cs typeface="Open Sans" panose="020B0606030504020204" pitchFamily="34" charset="0"/>
              </a:rPr>
              <a:t>)</a:t>
            </a:r>
            <a:r>
              <a:rPr kumimoji="0" lang="en-US" altLang="en-US" sz="1200" b="0" i="1" u="none" strike="noStrike" cap="none" normalizeH="0" baseline="0" dirty="0">
                <a:ln>
                  <a:noFill/>
                </a:ln>
                <a:solidFill>
                  <a:srgbClr val="333333"/>
                </a:solidFill>
                <a:effectLst/>
                <a:cs typeface="Open Sans" panose="020B0606030504020204" pitchFamily="34" charset="0"/>
              </a:rPr>
              <a:t>Understanding Research with Children and Young People</a:t>
            </a:r>
            <a:r>
              <a:rPr kumimoji="0" lang="en-US" altLang="en-US" sz="1200" b="0" i="0" u="none" strike="noStrike" cap="none" normalizeH="0" baseline="0" dirty="0">
                <a:ln>
                  <a:noFill/>
                </a:ln>
                <a:solidFill>
                  <a:srgbClr val="333333"/>
                </a:solidFill>
                <a:effectLst/>
                <a:cs typeface="Open Sans" panose="020B0606030504020204" pitchFamily="34" charset="0"/>
              </a:rPr>
              <a:t>. </a:t>
            </a:r>
            <a:r>
              <a:rPr kumimoji="0" lang="cy-GB" altLang="en-US" sz="1200" b="0" i="0" u="none" strike="noStrike" cap="none" normalizeH="0" baseline="0" dirty="0">
                <a:ln>
                  <a:noFill/>
                </a:ln>
                <a:solidFill>
                  <a:srgbClr val="333333"/>
                </a:solidFill>
                <a:effectLst/>
                <a:cs typeface="Open Sans" panose="020B0606030504020204" pitchFamily="34" charset="0"/>
              </a:rPr>
              <a:t>Cyhoeddwyd mewn cydweithrediad â’r Brifysgol Agored </a:t>
            </a:r>
            <a:r>
              <a:rPr kumimoji="0" lang="en-US" altLang="en-US" sz="1200" b="0" i="0" u="none" strike="noStrike" cap="none" normalizeH="0" baseline="0" dirty="0">
                <a:ln>
                  <a:noFill/>
                </a:ln>
                <a:solidFill>
                  <a:srgbClr val="333333"/>
                </a:solidFill>
                <a:effectLst/>
                <a:cs typeface="Open Sans" panose="020B0606030504020204" pitchFamily="34" charset="0"/>
              </a:rPr>
              <a:t>/ Published in association with the Open University. 55 City Road, London: SAGE Publications, Inc. </a:t>
            </a:r>
            <a:r>
              <a:rPr kumimoji="0" lang="cy-GB" altLang="en-US" sz="1200" b="0" i="0" u="none" strike="noStrike" cap="none" normalizeH="0" baseline="0" dirty="0">
                <a:ln>
                  <a:noFill/>
                </a:ln>
                <a:solidFill>
                  <a:srgbClr val="333333"/>
                </a:solidFill>
                <a:effectLst/>
                <a:cs typeface="Open Sans" panose="020B0606030504020204" pitchFamily="34" charset="0"/>
              </a:rPr>
              <a:t>Ar gael yn </a:t>
            </a:r>
            <a:r>
              <a:rPr kumimoji="0" lang="en-US" altLang="en-US" sz="1200" b="0" i="0" u="none" strike="noStrike" cap="none" normalizeH="0" baseline="0" dirty="0">
                <a:ln>
                  <a:noFill/>
                </a:ln>
                <a:solidFill>
                  <a:srgbClr val="333333"/>
                </a:solidFill>
                <a:effectLst/>
                <a:cs typeface="Open Sans" panose="020B0606030504020204" pitchFamily="34" charset="0"/>
              </a:rPr>
              <a:t>/ Available at: &lt;https://doi.org/10.4135/9781526435637&gt; [</a:t>
            </a:r>
            <a:r>
              <a:rPr kumimoji="0" lang="cy-GB" altLang="en-US" sz="1200" b="0" i="0" u="none" strike="noStrike" cap="none" normalizeH="0" baseline="0" dirty="0">
                <a:ln>
                  <a:noFill/>
                </a:ln>
                <a:solidFill>
                  <a:srgbClr val="333333"/>
                </a:solidFill>
                <a:effectLst/>
                <a:cs typeface="Open Sans" panose="020B0606030504020204" pitchFamily="34" charset="0"/>
              </a:rPr>
              <a:t>Cyrchwyd 13 Rhag 2023 / </a:t>
            </a:r>
            <a:r>
              <a:rPr kumimoji="0" lang="en-US" altLang="en-US" sz="1200" b="0" i="0" u="none" strike="noStrike" cap="none" normalizeH="0" baseline="0" dirty="0">
                <a:ln>
                  <a:noFill/>
                </a:ln>
                <a:solidFill>
                  <a:srgbClr val="333333"/>
                </a:solidFill>
                <a:effectLst/>
                <a:cs typeface="Open Sans" panose="020B0606030504020204" pitchFamily="34" charset="0"/>
              </a:rPr>
              <a:t>Accessed 13 Dec 2023].</a:t>
            </a:r>
          </a:p>
          <a:p>
            <a:pPr marL="0" indent="0" eaLnBrk="0" fontAlgn="base" hangingPunct="0">
              <a:lnSpc>
                <a:spcPct val="100000"/>
              </a:lnSpc>
              <a:spcBef>
                <a:spcPct val="0"/>
              </a:spcBef>
              <a:spcAft>
                <a:spcPct val="0"/>
              </a:spcAft>
              <a:buNone/>
            </a:pPr>
            <a:endParaRPr kumimoji="0" lang="en-US" altLang="en-US" sz="1200" b="0" i="0" u="none" strike="noStrike" cap="none" normalizeH="0" baseline="0" dirty="0">
              <a:ln>
                <a:noFill/>
              </a:ln>
              <a:solidFill>
                <a:srgbClr val="333333"/>
              </a:solidFill>
              <a:effectLst/>
              <a:cs typeface="Open Sans" panose="020B0606030504020204" pitchFamily="34" charset="0"/>
            </a:endParaRPr>
          </a:p>
          <a:p>
            <a:r>
              <a:rPr lang="en-GB" sz="1200" b="0" i="0" dirty="0">
                <a:solidFill>
                  <a:srgbClr val="333333"/>
                </a:solidFill>
                <a:effectLst/>
              </a:rPr>
              <a:t>Egli, P,</a:t>
            </a:r>
            <a:r>
              <a:rPr lang="en-GB" sz="1200" dirty="0">
                <a:solidFill>
                  <a:srgbClr val="333333"/>
                </a:solidFill>
              </a:rPr>
              <a:t> </a:t>
            </a:r>
            <a:r>
              <a:rPr lang="en-GB" sz="1200" b="0" i="0" dirty="0">
                <a:solidFill>
                  <a:srgbClr val="333333"/>
                </a:solidFill>
                <a:effectLst/>
              </a:rPr>
              <a:t>Carroll, P., Donnellan, N., Mackay, L. Anderson, B and Smith. M. (2019) Disseminating research results to kids: practical tips from the Neighbourhoods for Active Kids study, </a:t>
            </a:r>
            <a:r>
              <a:rPr lang="en-GB" sz="1200" b="0" i="0" dirty="0" err="1">
                <a:solidFill>
                  <a:srgbClr val="333333"/>
                </a:solidFill>
                <a:effectLst/>
              </a:rPr>
              <a:t>Kōtuitui</a:t>
            </a:r>
            <a:r>
              <a:rPr lang="en-GB" sz="1200" b="0" i="0" dirty="0">
                <a:solidFill>
                  <a:srgbClr val="333333"/>
                </a:solidFill>
                <a:effectLst/>
              </a:rPr>
              <a:t>: </a:t>
            </a:r>
            <a:r>
              <a:rPr lang="en-GB" sz="1200" b="0" i="1" dirty="0">
                <a:solidFill>
                  <a:srgbClr val="333333"/>
                </a:solidFill>
                <a:effectLst/>
              </a:rPr>
              <a:t>New Zealand Journal of Social Sciences Online, </a:t>
            </a:r>
            <a:r>
              <a:rPr lang="en-GB" sz="1200" b="0" i="0" dirty="0">
                <a:solidFill>
                  <a:srgbClr val="333333"/>
                </a:solidFill>
                <a:effectLst/>
              </a:rPr>
              <a:t>14:2, 257-275, DOI: </a:t>
            </a:r>
            <a:r>
              <a:rPr lang="en-GB" sz="1200" b="0" i="0" u="sng" dirty="0">
                <a:solidFill>
                  <a:srgbClr val="333333"/>
                </a:solidFill>
                <a:effectLst/>
                <a:hlinkClick r:id="rId3"/>
              </a:rPr>
              <a:t>10.1080/1177083X.2019.1621909</a:t>
            </a:r>
            <a:endParaRPr lang="en-GB" sz="1200" dirty="0"/>
          </a:p>
          <a:p>
            <a:r>
              <a:rPr lang="en-GB" sz="1200" dirty="0"/>
              <a:t>Ethical Research Involving Children (ERIC) (2004) Ethical Guidelines. </a:t>
            </a:r>
            <a:r>
              <a:rPr lang="cy-GB" sz="1200" dirty="0"/>
              <a:t>Ar gael yn / </a:t>
            </a:r>
            <a:r>
              <a:rPr lang="en-GB" sz="1200" dirty="0"/>
              <a:t>Available at: </a:t>
            </a:r>
            <a:r>
              <a:rPr lang="en-GB" sz="1200" dirty="0">
                <a:hlinkClick r:id="rId4"/>
              </a:rPr>
              <a:t>https://childethics.com/ethical-guidance/</a:t>
            </a:r>
            <a:r>
              <a:rPr lang="en-GB" sz="1200" dirty="0"/>
              <a:t> (</a:t>
            </a:r>
            <a:r>
              <a:rPr lang="cy-GB" sz="1200" dirty="0"/>
              <a:t>cyrchwyd / </a:t>
            </a:r>
            <a:r>
              <a:rPr lang="en-GB" sz="1200" dirty="0"/>
              <a:t>accessed: 12/12/23)</a:t>
            </a:r>
            <a:endParaRPr lang="en-GB" sz="1200" dirty="0">
              <a:cs typeface="Arial"/>
            </a:endParaRPr>
          </a:p>
          <a:p>
            <a:r>
              <a:rPr lang="en-GB" sz="1200" dirty="0"/>
              <a:t>Hart, R. (2004) </a:t>
            </a:r>
            <a:r>
              <a:rPr lang="en-GB" sz="1200" i="1" dirty="0"/>
              <a:t>Children’s participation: From tokenism to citizenship</a:t>
            </a:r>
            <a:r>
              <a:rPr lang="en-GB" sz="1200" dirty="0"/>
              <a:t>. UNICEF. </a:t>
            </a:r>
            <a:r>
              <a:rPr lang="cy-GB" sz="1200" dirty="0"/>
              <a:t>Ar gael yn / </a:t>
            </a:r>
            <a:r>
              <a:rPr lang="en-GB" sz="1200" dirty="0"/>
              <a:t>Available at: </a:t>
            </a:r>
            <a:r>
              <a:rPr lang="en-GB" sz="1200" dirty="0">
                <a:hlinkClick r:id="rId5"/>
              </a:rPr>
              <a:t>https://www.unicef-irc.org/publications/pdf/childrens_participation.pdf</a:t>
            </a:r>
            <a:r>
              <a:rPr lang="en-GB" sz="1200" dirty="0"/>
              <a:t> (</a:t>
            </a:r>
            <a:r>
              <a:rPr lang="cy-GB" sz="1200" dirty="0"/>
              <a:t>Cyrchwyd / </a:t>
            </a:r>
            <a:r>
              <a:rPr lang="en-GB" sz="1200" dirty="0"/>
              <a:t>Accessed: 13/12/23)</a:t>
            </a:r>
          </a:p>
          <a:p>
            <a:r>
              <a:rPr lang="en-GB" sz="1200" b="0" i="0" dirty="0">
                <a:solidFill>
                  <a:srgbClr val="3A3A3A"/>
                </a:solidFill>
                <a:effectLst/>
              </a:rPr>
              <a:t>Hultgren, F., &amp; Johansson, B. (2019). Including babies and toddlers: a new model of participation. </a:t>
            </a:r>
            <a:r>
              <a:rPr lang="en-GB" sz="1200" b="0" i="1" dirty="0">
                <a:solidFill>
                  <a:srgbClr val="3A3A3A"/>
                </a:solidFill>
                <a:effectLst/>
              </a:rPr>
              <a:t>Children’s Geographies</a:t>
            </a:r>
            <a:r>
              <a:rPr lang="en-GB" sz="1200" b="0" i="0" dirty="0">
                <a:solidFill>
                  <a:srgbClr val="3A3A3A"/>
                </a:solidFill>
                <a:effectLst/>
              </a:rPr>
              <a:t>, </a:t>
            </a:r>
            <a:r>
              <a:rPr lang="en-GB" sz="1200" b="0" i="1" dirty="0">
                <a:solidFill>
                  <a:srgbClr val="3A3A3A"/>
                </a:solidFill>
                <a:effectLst/>
              </a:rPr>
              <a:t>17</a:t>
            </a:r>
            <a:r>
              <a:rPr lang="en-GB" sz="1200" b="0" i="0" dirty="0">
                <a:solidFill>
                  <a:srgbClr val="3A3A3A"/>
                </a:solidFill>
                <a:effectLst/>
              </a:rPr>
              <a:t>(4), 375–387. </a:t>
            </a:r>
            <a:r>
              <a:rPr lang="en-GB" sz="1200" b="0" i="0" dirty="0">
                <a:solidFill>
                  <a:srgbClr val="3A3A3A"/>
                </a:solidFill>
                <a:effectLst/>
                <a:hlinkClick r:id="rId6"/>
              </a:rPr>
              <a:t>https://doi.org/10.1080/14733285.2018.1527016</a:t>
            </a:r>
            <a:endParaRPr lang="en-GB" sz="1200" b="0" i="0" dirty="0">
              <a:solidFill>
                <a:srgbClr val="3A3A3A"/>
              </a:solidFill>
              <a:effectLst/>
            </a:endParaRPr>
          </a:p>
          <a:p>
            <a:endParaRPr lang="en-GB" sz="1400" dirty="0"/>
          </a:p>
        </p:txBody>
      </p:sp>
    </p:spTree>
    <p:extLst>
      <p:ext uri="{BB962C8B-B14F-4D97-AF65-F5344CB8AC3E}">
        <p14:creationId xmlns:p14="http://schemas.microsoft.com/office/powerpoint/2010/main" val="1602007977"/>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3DB1505FEEE641A61927BA466D1135" ma:contentTypeVersion="6" ma:contentTypeDescription="Create a new document." ma:contentTypeScope="" ma:versionID="f17d7c23693e070eb5f8e600d500c769">
  <xsd:schema xmlns:xsd="http://www.w3.org/2001/XMLSchema" xmlns:xs="http://www.w3.org/2001/XMLSchema" xmlns:p="http://schemas.microsoft.com/office/2006/metadata/properties" xmlns:ns2="71b475c3-9480-4cce-a5f9-04c41ec972e5" xmlns:ns3="bbecdc60-909f-42e3-89ec-3c875aa6b53b" targetNamespace="http://schemas.microsoft.com/office/2006/metadata/properties" ma:root="true" ma:fieldsID="36c86db3066e7cbf644c9838763aad06" ns2:_="" ns3:_="">
    <xsd:import namespace="71b475c3-9480-4cce-a5f9-04c41ec972e5"/>
    <xsd:import namespace="bbecdc60-909f-42e3-89ec-3c875aa6b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475c3-9480-4cce-a5f9-04c41ec972e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becdc60-909f-42e3-89ec-3c875aa6b53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7B8A95C-9A62-4228-8C1E-136EA20101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b475c3-9480-4cce-a5f9-04c41ec972e5"/>
    <ds:schemaRef ds:uri="bbecdc60-909f-42e3-89ec-3c875aa6b5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7E1FFAE-3AB4-4F88-B2D5-B76149B05A69}">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3446840D-B6E8-4398-A9D5-76DC21FB9DC8}">
  <ds:schemaRefs>
    <ds:schemaRef ds:uri="http://schemas.microsoft.com/sharepoint/v3/contenttype/forms"/>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17</Notes>
  <HiddenSlides>0</HiddenSlides>
  <ScaleCrop>false</ScaleCrop>
  <HeadingPairs>
    <vt:vector size="4" baseType="variant">
      <vt:variant>
        <vt:lpstr>Theme</vt:lpstr>
      </vt:variant>
      <vt:variant>
        <vt:i4>2</vt:i4>
      </vt:variant>
      <vt:variant>
        <vt:lpstr>Slide Titles</vt:lpstr>
      </vt:variant>
      <vt:variant>
        <vt:i4>23</vt:i4>
      </vt:variant>
    </vt:vector>
  </HeadingPairs>
  <TitlesOfParts>
    <vt:vector size="25" baseType="lpstr">
      <vt:lpstr>Office Theme</vt:lpstr>
      <vt:lpstr>20140311PresentationUWTSDTemplate</vt:lpstr>
      <vt:lpstr>   ECEY5010C: Ymchwil ar gyfer Dysgu  Wythnos 4 Moeseg     ECECY5010: Research for Learning Week 4 Ethics    </vt:lpstr>
      <vt:lpstr>Pam meddwl am moeseg? Why think about ethics? </vt:lpstr>
      <vt:lpstr>Pam trafod moeseg? Why discuss ethics? </vt:lpstr>
      <vt:lpstr>Pam trafod moeseg? Why discuss ethics? </vt:lpstr>
      <vt:lpstr>Canllawiau BERA</vt:lpstr>
      <vt:lpstr>BERA Guidelines</vt:lpstr>
      <vt:lpstr>Cydsyniad Gwybodus Gwirfoddol Voluntary Informed Consent</vt:lpstr>
      <vt:lpstr>Cydsyniad / Caniatâd</vt:lpstr>
      <vt:lpstr>Assent / Consent</vt:lpstr>
      <vt:lpstr>Cymdeithas Seicolegol Prydain (BPS) (2021)</vt:lpstr>
      <vt:lpstr>The British Psychological Society (BPS) (2021)</vt:lpstr>
      <vt:lpstr>Bod yn Agored a Datgelu Openness and Disclosure</vt:lpstr>
      <vt:lpstr>Hawl i Dynnu yn ôl Right to Withdraw</vt:lpstr>
      <vt:lpstr>Plant a Phobl Ifanc ac Oedolion sy’n agored i Niwed / Children, Vulnerable Young People and Vulnerable Adults</vt:lpstr>
      <vt:lpstr>Meddyliwch / think...</vt:lpstr>
      <vt:lpstr>Cymhellion Incentives</vt:lpstr>
      <vt:lpstr>Anfantais yn Deillio o Gymryd Rhan mewn Ymchwil / Detriment Arising from Participation in Research</vt:lpstr>
      <vt:lpstr>Preifatrwydd /Privacy</vt:lpstr>
      <vt:lpstr>Datgeliad Disclosure</vt:lpstr>
      <vt:lpstr>PowerPoint Presentation</vt:lpstr>
      <vt:lpstr>Ymarfer /  Excercise</vt:lpstr>
      <vt:lpstr>Ymchwil Teg / Fair Research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revision>213</cp:revision>
  <dcterms:created xsi:type="dcterms:W3CDTF">2022-07-11T13:19:46Z</dcterms:created>
  <dcterms:modified xsi:type="dcterms:W3CDTF">2024-03-27T18:15:58Z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0x010100BC3DB1505FEEE641A61927BA466D1135</vt:lpwstr>
  </property>
</Properties>
</file>