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5BFC8B-4BC6-45F3-861A-46D2D542E76D}" v="270" dt="2023-11-03T23:53:40.0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2" autoAdjust="0"/>
    <p:restoredTop sz="94660"/>
  </p:normalViewPr>
  <p:slideViewPr>
    <p:cSldViewPr snapToGrid="0">
      <p:cViewPr varScale="1">
        <p:scale>
          <a:sx n="64" d="100"/>
          <a:sy n="64" d="100"/>
        </p:scale>
        <p:origin x="89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5B278C-5435-49E3-9507-6EF580492F90}" type="datetimeFigureOut">
              <a:rPr lang="en-IN" smtClean="0"/>
              <a:t>03-11-2023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E877D0-530C-46D3-8428-190369BB6496}" type="slidenum">
              <a:rPr lang="en-IN" smtClean="0"/>
              <a:t>‹#›</a:t>
            </a:fld>
            <a:endParaRPr lang="en-IN"/>
          </a:p>
        </p:txBody>
      </p:sp>
    </p:spTree>
    <p:extLst>
      <p:ext uri="{BB962C8B-B14F-4D97-AF65-F5344CB8AC3E}">
        <p14:creationId xmlns:p14="http://schemas.microsoft.com/office/powerpoint/2010/main" val="2917793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E877D0-530C-46D3-8428-190369BB6496}" type="slidenum">
              <a:rPr lang="en-IN" smtClean="0"/>
              <a:t>1</a:t>
            </a:fld>
            <a:endParaRPr lang="en-IN"/>
          </a:p>
        </p:txBody>
      </p:sp>
    </p:spTree>
    <p:extLst>
      <p:ext uri="{BB962C8B-B14F-4D97-AF65-F5344CB8AC3E}">
        <p14:creationId xmlns:p14="http://schemas.microsoft.com/office/powerpoint/2010/main" val="31568183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7000"/>
              </a:lnSpc>
              <a:spcAft>
                <a:spcPts val="800"/>
              </a:spcAft>
            </a:pPr>
            <a:r>
              <a:rPr lang="en-IN" sz="18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 </a:t>
            </a:r>
            <a:endPar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endParaRPr>
          </a:p>
          <a:p>
            <a:pPr algn="just">
              <a:lnSpc>
                <a:spcPct val="200000"/>
              </a:lnSpc>
              <a:spcBef>
                <a:spcPts val="1200"/>
              </a:spcBef>
            </a:pPr>
            <a:r>
              <a:rPr lang="en-IN" sz="18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Introduction</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This presentation will discuss the different types of skills which are required to be an effective learner of the learning sessions. The different types of learning techniques and their effectiveness in the learning process will also be highlighted in this topic. This concept of learning agility will also be explored along with the several principles of this effect. Finally, the application of the available technologies for the development of learning effectiveness will be conceptualised in this presentation.</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FE877D0-530C-46D3-8428-190369BB6496}" type="slidenum">
              <a:rPr lang="en-IN" smtClean="0"/>
              <a:t>2</a:t>
            </a:fld>
            <a:endParaRPr lang="en-IN"/>
          </a:p>
        </p:txBody>
      </p:sp>
    </p:spTree>
    <p:extLst>
      <p:ext uri="{BB962C8B-B14F-4D97-AF65-F5344CB8AC3E}">
        <p14:creationId xmlns:p14="http://schemas.microsoft.com/office/powerpoint/2010/main" val="27667826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IN" sz="18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Demonstration of the foundational skills required to be a resilient learner and to improve wellbeing</a:t>
            </a: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Self-Accountability</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Self-accountability skills are very important to be an effective learner as they help in self-judging the different scenarios. This helps in enhancing the process of learning and aids in the proper development of education purposes (</a:t>
            </a:r>
            <a:r>
              <a:rPr lang="en-IN" sz="1800" dirty="0" err="1">
                <a:solidFill>
                  <a:srgbClr val="000000"/>
                </a:solidFill>
                <a:effectLst/>
                <a:latin typeface="Times New Roman" panose="02020603050405020304" pitchFamily="18" charset="0"/>
                <a:ea typeface="Times New Roman" panose="02020603050405020304" pitchFamily="18" charset="0"/>
              </a:rPr>
              <a:t>bbc</a:t>
            </a:r>
            <a:r>
              <a:rPr lang="en-IN" sz="1800" dirty="0">
                <a:solidFill>
                  <a:srgbClr val="000000"/>
                </a:solidFill>
                <a:effectLst/>
                <a:latin typeface="Times New Roman" panose="02020603050405020304" pitchFamily="18" charset="0"/>
                <a:ea typeface="Times New Roman" panose="02020603050405020304" pitchFamily="18" charset="0"/>
              </a:rPr>
              <a:t>, 2020).</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Setting the Desired Goals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desired goals of the education process must be effectively framed by the students which is an effective learning skill. This goal selection is an effective part of improving the effectiveness of the learner and developing the learning process (</a:t>
            </a:r>
            <a:r>
              <a:rPr lang="en-IN" sz="1800" dirty="0" err="1">
                <a:solidFill>
                  <a:srgbClr val="000000"/>
                </a:solidFill>
                <a:effectLst/>
                <a:latin typeface="Times New Roman" panose="02020603050405020304" pitchFamily="18" charset="0"/>
                <a:ea typeface="Times New Roman" panose="02020603050405020304" pitchFamily="18" charset="0"/>
              </a:rPr>
              <a:t>bbc</a:t>
            </a:r>
            <a:r>
              <a:rPr lang="en-IN" sz="1800" dirty="0">
                <a:solidFill>
                  <a:srgbClr val="000000"/>
                </a:solidFill>
                <a:effectLst/>
                <a:latin typeface="Times New Roman" panose="02020603050405020304" pitchFamily="18" charset="0"/>
                <a:ea typeface="Times New Roman" panose="02020603050405020304" pitchFamily="18" charset="0"/>
              </a:rPr>
              <a:t>, 2023).</a:t>
            </a:r>
            <a:r>
              <a:rPr lang="en-IN" sz="18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The development of the desired goal helps the students to develop their emotional and mental well-being.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FE877D0-530C-46D3-8428-190369BB6496}" type="slidenum">
              <a:rPr lang="en-IN" smtClean="0"/>
              <a:t>3</a:t>
            </a:fld>
            <a:endParaRPr lang="en-IN"/>
          </a:p>
        </p:txBody>
      </p:sp>
    </p:spTree>
    <p:extLst>
      <p:ext uri="{BB962C8B-B14F-4D97-AF65-F5344CB8AC3E}">
        <p14:creationId xmlns:p14="http://schemas.microsoft.com/office/powerpoint/2010/main" val="2730006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IN" sz="18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Learning Agility</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Learning Agility is the different capability of the people to learn and adapt themselves to the different types of learning methods. This learning agility is helpful for the students to develop their learning capability and to make them resilient in the learning process.  Learning Agility allows the students to learn the different processes of their subjects easily and additionally develop their performance. This also allows the students to complete all the tasks properly and to use the different learning resources effectively (</a:t>
            </a:r>
            <a:r>
              <a:rPr lang="en-IN" sz="1800" dirty="0" err="1">
                <a:solidFill>
                  <a:srgbClr val="000000"/>
                </a:solidFill>
                <a:effectLst/>
                <a:latin typeface="Times New Roman" panose="02020603050405020304" pitchFamily="18" charset="0"/>
                <a:ea typeface="Times New Roman" panose="02020603050405020304" pitchFamily="18" charset="0"/>
              </a:rPr>
              <a:t>forbes</a:t>
            </a:r>
            <a:r>
              <a:rPr lang="en-IN" sz="1800" dirty="0">
                <a:solidFill>
                  <a:srgbClr val="000000"/>
                </a:solidFill>
                <a:effectLst/>
                <a:latin typeface="Times New Roman" panose="02020603050405020304" pitchFamily="18" charset="0"/>
                <a:ea typeface="Times New Roman" panose="02020603050405020304" pitchFamily="18" charset="0"/>
              </a:rPr>
              <a:t>, 2021). </a:t>
            </a:r>
            <a:r>
              <a:rPr lang="en-IN" sz="18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The learning agility also helps in the development of the emotional and physical well-being of the people. Thus, the efficiency of the learners becomes efficient along with the development of their mental health.</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FE877D0-530C-46D3-8428-190369BB6496}" type="slidenum">
              <a:rPr lang="en-IN" smtClean="0"/>
              <a:t>4</a:t>
            </a:fld>
            <a:endParaRPr lang="en-IN"/>
          </a:p>
        </p:txBody>
      </p:sp>
    </p:spTree>
    <p:extLst>
      <p:ext uri="{BB962C8B-B14F-4D97-AF65-F5344CB8AC3E}">
        <p14:creationId xmlns:p14="http://schemas.microsoft.com/office/powerpoint/2010/main" val="37859516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IN" sz="18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Principles of the Learning Agility</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Learning agility is based on different types of concepts and principles which allows the students to increase their effectiveness in the learning process.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Finding different learning opportunities</a:t>
            </a:r>
            <a:endParaRPr lang="en-IN" sz="1800"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The different types of learning opportunities are explored in this principle of the learning opportunity which increases the effectiveness. These learning opportunities develop several newer areas of educational growth and development (Lee, 2021).</a:t>
            </a: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Curiousness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Development of the curiousness allows the students to learn the different new objectives of the learning area and helps them in the learning process.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Gathering feedback</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collection of feedback helps the students to know about the development in their performance and to enhance the areas which need development.</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Application of the learned area</a:t>
            </a:r>
            <a:endParaRPr lang="en-IN" sz="1800"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The learnt activities and the skills must be applied by the students to develop the different areas of their learning agility. This application of the learned skills helps in enhancing the overall process of learning for the students in the learning area (</a:t>
            </a: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Antonacopoulou</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et al.,</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2019).</a:t>
            </a:r>
          </a:p>
          <a:p>
            <a:endParaRPr lang="en-IN" dirty="0"/>
          </a:p>
        </p:txBody>
      </p:sp>
      <p:sp>
        <p:nvSpPr>
          <p:cNvPr id="4" name="Slide Number Placeholder 3"/>
          <p:cNvSpPr>
            <a:spLocks noGrp="1"/>
          </p:cNvSpPr>
          <p:nvPr>
            <p:ph type="sldNum" sz="quarter" idx="5"/>
          </p:nvPr>
        </p:nvSpPr>
        <p:spPr/>
        <p:txBody>
          <a:bodyPr/>
          <a:lstStyle/>
          <a:p>
            <a:fld id="{2FE877D0-530C-46D3-8428-190369BB6496}" type="slidenum">
              <a:rPr lang="en-IN" smtClean="0"/>
              <a:t>5</a:t>
            </a:fld>
            <a:endParaRPr lang="en-IN"/>
          </a:p>
        </p:txBody>
      </p:sp>
    </p:spTree>
    <p:extLst>
      <p:ext uri="{BB962C8B-B14F-4D97-AF65-F5344CB8AC3E}">
        <p14:creationId xmlns:p14="http://schemas.microsoft.com/office/powerpoint/2010/main" val="28893471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IN" sz="18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Technologies to enhance the effectiveness of the learning process as a University Student</a:t>
            </a: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Digital Technologies</a:t>
            </a:r>
            <a:endParaRPr lang="en-IN" sz="1800"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The different types of digital technologies such as virtual classrooms can be developed and used to enhance the effectiveness of university learning. These classrooms help the students to always get connected to the different regions of study even while being remote (</a:t>
            </a: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Parmaxi</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2023).</a:t>
            </a: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Digital learning and Assessment platforms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different types of learning and assessment platforms help in enhancing the effectiveness of the overall learning process of a university student. These digital learning and assessment platforms help the students to get connected with the realities of the learning process.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FE877D0-530C-46D3-8428-190369BB6496}" type="slidenum">
              <a:rPr lang="en-IN" smtClean="0"/>
              <a:t>6</a:t>
            </a:fld>
            <a:endParaRPr lang="en-IN"/>
          </a:p>
        </p:txBody>
      </p:sp>
    </p:spTree>
    <p:extLst>
      <p:ext uri="{BB962C8B-B14F-4D97-AF65-F5344CB8AC3E}">
        <p14:creationId xmlns:p14="http://schemas.microsoft.com/office/powerpoint/2010/main" val="20410517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IN" sz="18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Conclusion</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concept of resilient learning and the different application of the resilient learning process has been discussed in this presentation. This has helped in understanding the application of resilient learning for university learning. The different principles of learning agility has also been explained in this section to demonstrate the effectiveness of this study. Finally, the application of the required technologies in the required area of study has also been highlighted in this section.</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FE877D0-530C-46D3-8428-190369BB6496}" type="slidenum">
              <a:rPr lang="en-IN" smtClean="0"/>
              <a:t>7</a:t>
            </a:fld>
            <a:endParaRPr lang="en-IN"/>
          </a:p>
        </p:txBody>
      </p:sp>
    </p:spTree>
    <p:extLst>
      <p:ext uri="{BB962C8B-B14F-4D97-AF65-F5344CB8AC3E}">
        <p14:creationId xmlns:p14="http://schemas.microsoft.com/office/powerpoint/2010/main" val="356567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IN" sz="18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References</a:t>
            </a:r>
          </a:p>
          <a:p>
            <a:pPr algn="just">
              <a:lnSpc>
                <a:spcPct val="200000"/>
              </a:lnSpc>
              <a:spcAft>
                <a:spcPts val="800"/>
              </a:spcAft>
            </a:pP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Antonacopoulou</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E.P., </a:t>
            </a: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Moldjord</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C., </a:t>
            </a: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Steiro</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T.J. and </a:t>
            </a: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Stokkeland</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C., (2019). “The new learning organisation: PART I–institutional reflexivity, high agility organising and learning leadership”.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The Learning Organization</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26</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(3), pp.304-318.</a:t>
            </a:r>
          </a:p>
          <a:p>
            <a:pPr algn="just">
              <a:lnSpc>
                <a:spcPct val="200000"/>
              </a:lnSpc>
              <a:spcAft>
                <a:spcPts val="800"/>
              </a:spcAft>
            </a:pP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bbc</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(2020).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6 Minute English.</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[Online] Available at: https://www.bbc.com/learningenglish/thai/features/6-minute-english/ep-200213 [Accessed 31 October 2023].</a:t>
            </a:r>
          </a:p>
          <a:p>
            <a:pPr algn="just">
              <a:lnSpc>
                <a:spcPct val="200000"/>
              </a:lnSpc>
              <a:spcAft>
                <a:spcPts val="800"/>
              </a:spcAft>
            </a:pP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bbc</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(2023).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How to boost your resilience when studying</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[Online] Available at: https://www.bbc.co.uk/bitesize/articles/zwbnvj6 [Accessed 31 October 2023].</a:t>
            </a:r>
          </a:p>
          <a:p>
            <a:pPr algn="just">
              <a:lnSpc>
                <a:spcPct val="200000"/>
              </a:lnSpc>
              <a:spcAft>
                <a:spcPts val="800"/>
              </a:spcAft>
            </a:pP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forbes</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(2021).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Learning Agility: The Organizational ‘It’ Factor For Future-Ready Businesses.</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[Online] Available at: https://www.forbes.com/sites/sap/2021/02/23/learning-agility-the-organizational-it-factor-for-future-ready-businesses/?sh=48d4843c6509 [Accessed 31 October 2023].</a:t>
            </a:r>
          </a:p>
          <a:p>
            <a:pPr algn="just">
              <a:lnSpc>
                <a:spcPct val="200000"/>
              </a:lnSpc>
              <a:spcAft>
                <a:spcPts val="800"/>
              </a:spcAft>
            </a:pP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Lee, R.A., (2021). “Cultivating Learning Agility Through Mindfulness”.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The age of agility: Building learning agile leaders and organizations</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p.182.</a:t>
            </a:r>
          </a:p>
          <a:p>
            <a:pPr algn="just">
              <a:lnSpc>
                <a:spcPct val="200000"/>
              </a:lnSpc>
              <a:spcAft>
                <a:spcPts val="800"/>
              </a:spcAft>
            </a:pP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Parmaxi</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A., (2023).” Virtual reality in language learning: A systematic review and implications for research and practice”.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Interactive learning environments</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31</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(1), pp.172-184.</a:t>
            </a:r>
          </a:p>
          <a:p>
            <a:endParaRPr lang="en-IN" dirty="0"/>
          </a:p>
        </p:txBody>
      </p:sp>
      <p:sp>
        <p:nvSpPr>
          <p:cNvPr id="4" name="Slide Number Placeholder 3"/>
          <p:cNvSpPr>
            <a:spLocks noGrp="1"/>
          </p:cNvSpPr>
          <p:nvPr>
            <p:ph type="sldNum" sz="quarter" idx="5"/>
          </p:nvPr>
        </p:nvSpPr>
        <p:spPr/>
        <p:txBody>
          <a:bodyPr/>
          <a:lstStyle/>
          <a:p>
            <a:fld id="{2FE877D0-530C-46D3-8428-190369BB6496}" type="slidenum">
              <a:rPr lang="en-IN" smtClean="0"/>
              <a:t>8</a:t>
            </a:fld>
            <a:endParaRPr lang="en-IN"/>
          </a:p>
        </p:txBody>
      </p:sp>
    </p:spTree>
    <p:extLst>
      <p:ext uri="{BB962C8B-B14F-4D97-AF65-F5344CB8AC3E}">
        <p14:creationId xmlns:p14="http://schemas.microsoft.com/office/powerpoint/2010/main" val="2468959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F0C97-AD05-0261-EE04-C8EBB327C8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DB224788-B7F8-3B58-4468-E955881A82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ECAF6FA0-14CE-1B4A-1D11-079E61EDA736}"/>
              </a:ext>
            </a:extLst>
          </p:cNvPr>
          <p:cNvSpPr>
            <a:spLocks noGrp="1"/>
          </p:cNvSpPr>
          <p:nvPr>
            <p:ph type="dt" sz="half" idx="10"/>
          </p:nvPr>
        </p:nvSpPr>
        <p:spPr/>
        <p:txBody>
          <a:bodyPr/>
          <a:lstStyle/>
          <a:p>
            <a:fld id="{B7C6FC6A-2557-4E5A-ABBD-7EF596CD5A26}" type="datetimeFigureOut">
              <a:rPr lang="en-IN" smtClean="0"/>
              <a:t>03-11-2023</a:t>
            </a:fld>
            <a:endParaRPr lang="en-IN"/>
          </a:p>
        </p:txBody>
      </p:sp>
      <p:sp>
        <p:nvSpPr>
          <p:cNvPr id="5" name="Footer Placeholder 4">
            <a:extLst>
              <a:ext uri="{FF2B5EF4-FFF2-40B4-BE49-F238E27FC236}">
                <a16:creationId xmlns:a16="http://schemas.microsoft.com/office/drawing/2014/main" id="{F6123115-A9AC-C51D-87F0-F31FC287D30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D6EDE36-58FA-9167-FB4B-88FCE29B968A}"/>
              </a:ext>
            </a:extLst>
          </p:cNvPr>
          <p:cNvSpPr>
            <a:spLocks noGrp="1"/>
          </p:cNvSpPr>
          <p:nvPr>
            <p:ph type="sldNum" sz="quarter" idx="12"/>
          </p:nvPr>
        </p:nvSpPr>
        <p:spPr/>
        <p:txBody>
          <a:bodyPr/>
          <a:lstStyle/>
          <a:p>
            <a:fld id="{328CA604-BC72-4A98-B10C-8F458A590F91}" type="slidenum">
              <a:rPr lang="en-IN" smtClean="0"/>
              <a:t>‹#›</a:t>
            </a:fld>
            <a:endParaRPr lang="en-IN"/>
          </a:p>
        </p:txBody>
      </p:sp>
    </p:spTree>
    <p:extLst>
      <p:ext uri="{BB962C8B-B14F-4D97-AF65-F5344CB8AC3E}">
        <p14:creationId xmlns:p14="http://schemas.microsoft.com/office/powerpoint/2010/main" val="37902693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EB5C4-3B65-10DD-5E46-E8B26775CCB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5670A31-BE54-70E2-9AC7-1D099425C7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FD879F0-93B2-E5D5-3590-819C31F537F8}"/>
              </a:ext>
            </a:extLst>
          </p:cNvPr>
          <p:cNvSpPr>
            <a:spLocks noGrp="1"/>
          </p:cNvSpPr>
          <p:nvPr>
            <p:ph type="dt" sz="half" idx="10"/>
          </p:nvPr>
        </p:nvSpPr>
        <p:spPr/>
        <p:txBody>
          <a:bodyPr/>
          <a:lstStyle/>
          <a:p>
            <a:fld id="{B7C6FC6A-2557-4E5A-ABBD-7EF596CD5A26}" type="datetimeFigureOut">
              <a:rPr lang="en-IN" smtClean="0"/>
              <a:t>03-11-2023</a:t>
            </a:fld>
            <a:endParaRPr lang="en-IN"/>
          </a:p>
        </p:txBody>
      </p:sp>
      <p:sp>
        <p:nvSpPr>
          <p:cNvPr id="5" name="Footer Placeholder 4">
            <a:extLst>
              <a:ext uri="{FF2B5EF4-FFF2-40B4-BE49-F238E27FC236}">
                <a16:creationId xmlns:a16="http://schemas.microsoft.com/office/drawing/2014/main" id="{807E5F91-83CB-8AF2-65CE-4EC1E24D432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91F73B0-A131-E052-1D41-AC6D16D6D44F}"/>
              </a:ext>
            </a:extLst>
          </p:cNvPr>
          <p:cNvSpPr>
            <a:spLocks noGrp="1"/>
          </p:cNvSpPr>
          <p:nvPr>
            <p:ph type="sldNum" sz="quarter" idx="12"/>
          </p:nvPr>
        </p:nvSpPr>
        <p:spPr/>
        <p:txBody>
          <a:bodyPr/>
          <a:lstStyle/>
          <a:p>
            <a:fld id="{328CA604-BC72-4A98-B10C-8F458A590F91}" type="slidenum">
              <a:rPr lang="en-IN" smtClean="0"/>
              <a:t>‹#›</a:t>
            </a:fld>
            <a:endParaRPr lang="en-IN"/>
          </a:p>
        </p:txBody>
      </p:sp>
    </p:spTree>
    <p:extLst>
      <p:ext uri="{BB962C8B-B14F-4D97-AF65-F5344CB8AC3E}">
        <p14:creationId xmlns:p14="http://schemas.microsoft.com/office/powerpoint/2010/main" val="24300827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3A440-C07B-DD3C-35F2-BCE0131C7D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EEFBA5C0-FEA2-4276-6C5D-668A682E23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F2CFFB-7A4C-A14C-9F87-345DF5B1388A}"/>
              </a:ext>
            </a:extLst>
          </p:cNvPr>
          <p:cNvSpPr>
            <a:spLocks noGrp="1"/>
          </p:cNvSpPr>
          <p:nvPr>
            <p:ph type="dt" sz="half" idx="10"/>
          </p:nvPr>
        </p:nvSpPr>
        <p:spPr/>
        <p:txBody>
          <a:bodyPr/>
          <a:lstStyle/>
          <a:p>
            <a:fld id="{B7C6FC6A-2557-4E5A-ABBD-7EF596CD5A26}" type="datetimeFigureOut">
              <a:rPr lang="en-IN" smtClean="0"/>
              <a:t>03-11-2023</a:t>
            </a:fld>
            <a:endParaRPr lang="en-IN"/>
          </a:p>
        </p:txBody>
      </p:sp>
      <p:sp>
        <p:nvSpPr>
          <p:cNvPr id="5" name="Footer Placeholder 4">
            <a:extLst>
              <a:ext uri="{FF2B5EF4-FFF2-40B4-BE49-F238E27FC236}">
                <a16:creationId xmlns:a16="http://schemas.microsoft.com/office/drawing/2014/main" id="{8F9F8B16-21B2-A707-6729-7C189CE1FA5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24F5BA9-2234-8A76-9387-3ADB2B09E9DE}"/>
              </a:ext>
            </a:extLst>
          </p:cNvPr>
          <p:cNvSpPr>
            <a:spLocks noGrp="1"/>
          </p:cNvSpPr>
          <p:nvPr>
            <p:ph type="sldNum" sz="quarter" idx="12"/>
          </p:nvPr>
        </p:nvSpPr>
        <p:spPr/>
        <p:txBody>
          <a:bodyPr/>
          <a:lstStyle/>
          <a:p>
            <a:fld id="{328CA604-BC72-4A98-B10C-8F458A590F91}" type="slidenum">
              <a:rPr lang="en-IN" smtClean="0"/>
              <a:t>‹#›</a:t>
            </a:fld>
            <a:endParaRPr lang="en-IN"/>
          </a:p>
        </p:txBody>
      </p:sp>
    </p:spTree>
    <p:extLst>
      <p:ext uri="{BB962C8B-B14F-4D97-AF65-F5344CB8AC3E}">
        <p14:creationId xmlns:p14="http://schemas.microsoft.com/office/powerpoint/2010/main" val="26209303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A898-7AED-0AD5-5F92-F1C653CDA7F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927976E-BB7B-33F0-0B7E-2EC70258E7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4A123BC3-9D36-BF6E-D116-37FDC9F12E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36808D7-510C-4DAD-4C46-300C40BECC0F}"/>
              </a:ext>
            </a:extLst>
          </p:cNvPr>
          <p:cNvSpPr>
            <a:spLocks noGrp="1"/>
          </p:cNvSpPr>
          <p:nvPr>
            <p:ph type="dt" sz="half" idx="10"/>
          </p:nvPr>
        </p:nvSpPr>
        <p:spPr/>
        <p:txBody>
          <a:bodyPr/>
          <a:lstStyle/>
          <a:p>
            <a:fld id="{B7C6FC6A-2557-4E5A-ABBD-7EF596CD5A26}" type="datetimeFigureOut">
              <a:rPr lang="en-IN" smtClean="0"/>
              <a:t>03-11-2023</a:t>
            </a:fld>
            <a:endParaRPr lang="en-IN"/>
          </a:p>
        </p:txBody>
      </p:sp>
      <p:sp>
        <p:nvSpPr>
          <p:cNvPr id="6" name="Footer Placeholder 5">
            <a:extLst>
              <a:ext uri="{FF2B5EF4-FFF2-40B4-BE49-F238E27FC236}">
                <a16:creationId xmlns:a16="http://schemas.microsoft.com/office/drawing/2014/main" id="{18F06E5A-4660-DF7B-7265-332C0FEAC0D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A01B0AB-7B92-A4F0-7F6C-B51206F1D9AC}"/>
              </a:ext>
            </a:extLst>
          </p:cNvPr>
          <p:cNvSpPr>
            <a:spLocks noGrp="1"/>
          </p:cNvSpPr>
          <p:nvPr>
            <p:ph type="sldNum" sz="quarter" idx="12"/>
          </p:nvPr>
        </p:nvSpPr>
        <p:spPr/>
        <p:txBody>
          <a:bodyPr/>
          <a:lstStyle/>
          <a:p>
            <a:fld id="{328CA604-BC72-4A98-B10C-8F458A590F91}" type="slidenum">
              <a:rPr lang="en-IN" smtClean="0"/>
              <a:t>‹#›</a:t>
            </a:fld>
            <a:endParaRPr lang="en-IN"/>
          </a:p>
        </p:txBody>
      </p:sp>
    </p:spTree>
    <p:extLst>
      <p:ext uri="{BB962C8B-B14F-4D97-AF65-F5344CB8AC3E}">
        <p14:creationId xmlns:p14="http://schemas.microsoft.com/office/powerpoint/2010/main" val="31591791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DB082-5717-D33C-30EE-07696B1C962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70C50CD-7B76-8E8A-69E5-08A50B6532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F2BA00-B0E7-1DF7-8864-F32C86D066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E4C03A9D-737E-AEBF-45E9-0DD2E9DB03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19634C-3F74-6DC8-F43C-7E46B0390F7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4887F24B-6B68-C708-F66A-159B0E28ED7F}"/>
              </a:ext>
            </a:extLst>
          </p:cNvPr>
          <p:cNvSpPr>
            <a:spLocks noGrp="1"/>
          </p:cNvSpPr>
          <p:nvPr>
            <p:ph type="dt" sz="half" idx="10"/>
          </p:nvPr>
        </p:nvSpPr>
        <p:spPr/>
        <p:txBody>
          <a:bodyPr/>
          <a:lstStyle/>
          <a:p>
            <a:fld id="{B7C6FC6A-2557-4E5A-ABBD-7EF596CD5A26}" type="datetimeFigureOut">
              <a:rPr lang="en-IN" smtClean="0"/>
              <a:t>03-11-2023</a:t>
            </a:fld>
            <a:endParaRPr lang="en-IN"/>
          </a:p>
        </p:txBody>
      </p:sp>
      <p:sp>
        <p:nvSpPr>
          <p:cNvPr id="8" name="Footer Placeholder 7">
            <a:extLst>
              <a:ext uri="{FF2B5EF4-FFF2-40B4-BE49-F238E27FC236}">
                <a16:creationId xmlns:a16="http://schemas.microsoft.com/office/drawing/2014/main" id="{7E6C68E9-4B62-4094-30CC-46EF808F43EA}"/>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E2201B9A-C39B-C519-83A0-262A147EEDC2}"/>
              </a:ext>
            </a:extLst>
          </p:cNvPr>
          <p:cNvSpPr>
            <a:spLocks noGrp="1"/>
          </p:cNvSpPr>
          <p:nvPr>
            <p:ph type="sldNum" sz="quarter" idx="12"/>
          </p:nvPr>
        </p:nvSpPr>
        <p:spPr/>
        <p:txBody>
          <a:bodyPr/>
          <a:lstStyle/>
          <a:p>
            <a:fld id="{328CA604-BC72-4A98-B10C-8F458A590F91}" type="slidenum">
              <a:rPr lang="en-IN" smtClean="0"/>
              <a:t>‹#›</a:t>
            </a:fld>
            <a:endParaRPr lang="en-IN"/>
          </a:p>
        </p:txBody>
      </p:sp>
    </p:spTree>
    <p:extLst>
      <p:ext uri="{BB962C8B-B14F-4D97-AF65-F5344CB8AC3E}">
        <p14:creationId xmlns:p14="http://schemas.microsoft.com/office/powerpoint/2010/main" val="22904065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1C50A-7576-E0A6-A2C1-6B71577B86F2}"/>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56266F0-CD30-C5F5-5994-91B3587EC8B4}"/>
              </a:ext>
            </a:extLst>
          </p:cNvPr>
          <p:cNvSpPr>
            <a:spLocks noGrp="1"/>
          </p:cNvSpPr>
          <p:nvPr>
            <p:ph type="dt" sz="half" idx="10"/>
          </p:nvPr>
        </p:nvSpPr>
        <p:spPr/>
        <p:txBody>
          <a:bodyPr/>
          <a:lstStyle/>
          <a:p>
            <a:fld id="{B7C6FC6A-2557-4E5A-ABBD-7EF596CD5A26}" type="datetimeFigureOut">
              <a:rPr lang="en-IN" smtClean="0"/>
              <a:t>03-11-2023</a:t>
            </a:fld>
            <a:endParaRPr lang="en-IN"/>
          </a:p>
        </p:txBody>
      </p:sp>
      <p:sp>
        <p:nvSpPr>
          <p:cNvPr id="4" name="Footer Placeholder 3">
            <a:extLst>
              <a:ext uri="{FF2B5EF4-FFF2-40B4-BE49-F238E27FC236}">
                <a16:creationId xmlns:a16="http://schemas.microsoft.com/office/drawing/2014/main" id="{8F981A88-6103-9633-C633-24BE3FE214C8}"/>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37BADBCE-9FA9-A38E-0EE3-F8DF98FE1B5C}"/>
              </a:ext>
            </a:extLst>
          </p:cNvPr>
          <p:cNvSpPr>
            <a:spLocks noGrp="1"/>
          </p:cNvSpPr>
          <p:nvPr>
            <p:ph type="sldNum" sz="quarter" idx="12"/>
          </p:nvPr>
        </p:nvSpPr>
        <p:spPr/>
        <p:txBody>
          <a:bodyPr/>
          <a:lstStyle/>
          <a:p>
            <a:fld id="{328CA604-BC72-4A98-B10C-8F458A590F91}" type="slidenum">
              <a:rPr lang="en-IN" smtClean="0"/>
              <a:t>‹#›</a:t>
            </a:fld>
            <a:endParaRPr lang="en-IN"/>
          </a:p>
        </p:txBody>
      </p:sp>
    </p:spTree>
    <p:extLst>
      <p:ext uri="{BB962C8B-B14F-4D97-AF65-F5344CB8AC3E}">
        <p14:creationId xmlns:p14="http://schemas.microsoft.com/office/powerpoint/2010/main" val="19426643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6B20F3-0E46-039D-98C1-6EAA048E433E}"/>
              </a:ext>
            </a:extLst>
          </p:cNvPr>
          <p:cNvSpPr>
            <a:spLocks noGrp="1"/>
          </p:cNvSpPr>
          <p:nvPr>
            <p:ph type="dt" sz="half" idx="10"/>
          </p:nvPr>
        </p:nvSpPr>
        <p:spPr/>
        <p:txBody>
          <a:bodyPr/>
          <a:lstStyle/>
          <a:p>
            <a:fld id="{B7C6FC6A-2557-4E5A-ABBD-7EF596CD5A26}" type="datetimeFigureOut">
              <a:rPr lang="en-IN" smtClean="0"/>
              <a:t>03-11-2023</a:t>
            </a:fld>
            <a:endParaRPr lang="en-IN"/>
          </a:p>
        </p:txBody>
      </p:sp>
      <p:sp>
        <p:nvSpPr>
          <p:cNvPr id="3" name="Footer Placeholder 2">
            <a:extLst>
              <a:ext uri="{FF2B5EF4-FFF2-40B4-BE49-F238E27FC236}">
                <a16:creationId xmlns:a16="http://schemas.microsoft.com/office/drawing/2014/main" id="{11F90B11-CA41-D741-4453-2FFA3360A61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64345819-123F-D257-8B0B-5BA7736ECE53}"/>
              </a:ext>
            </a:extLst>
          </p:cNvPr>
          <p:cNvSpPr>
            <a:spLocks noGrp="1"/>
          </p:cNvSpPr>
          <p:nvPr>
            <p:ph type="sldNum" sz="quarter" idx="12"/>
          </p:nvPr>
        </p:nvSpPr>
        <p:spPr/>
        <p:txBody>
          <a:bodyPr/>
          <a:lstStyle/>
          <a:p>
            <a:fld id="{328CA604-BC72-4A98-B10C-8F458A590F91}" type="slidenum">
              <a:rPr lang="en-IN" smtClean="0"/>
              <a:t>‹#›</a:t>
            </a:fld>
            <a:endParaRPr lang="en-IN"/>
          </a:p>
        </p:txBody>
      </p:sp>
    </p:spTree>
    <p:extLst>
      <p:ext uri="{BB962C8B-B14F-4D97-AF65-F5344CB8AC3E}">
        <p14:creationId xmlns:p14="http://schemas.microsoft.com/office/powerpoint/2010/main" val="10382611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F298-A231-F450-24A4-0371341B63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4DABF254-953C-8078-648E-65B6176BA7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2D159965-C4F8-A806-59BB-10B562782F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E49E90-8C5B-6DAC-150E-16DC7525777C}"/>
              </a:ext>
            </a:extLst>
          </p:cNvPr>
          <p:cNvSpPr>
            <a:spLocks noGrp="1"/>
          </p:cNvSpPr>
          <p:nvPr>
            <p:ph type="dt" sz="half" idx="10"/>
          </p:nvPr>
        </p:nvSpPr>
        <p:spPr/>
        <p:txBody>
          <a:bodyPr/>
          <a:lstStyle/>
          <a:p>
            <a:fld id="{B7C6FC6A-2557-4E5A-ABBD-7EF596CD5A26}" type="datetimeFigureOut">
              <a:rPr lang="en-IN" smtClean="0"/>
              <a:t>03-11-2023</a:t>
            </a:fld>
            <a:endParaRPr lang="en-IN"/>
          </a:p>
        </p:txBody>
      </p:sp>
      <p:sp>
        <p:nvSpPr>
          <p:cNvPr id="6" name="Footer Placeholder 5">
            <a:extLst>
              <a:ext uri="{FF2B5EF4-FFF2-40B4-BE49-F238E27FC236}">
                <a16:creationId xmlns:a16="http://schemas.microsoft.com/office/drawing/2014/main" id="{AEC8E183-16DF-C9DF-1D34-68EB19125BC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5BBD4D0-BB7F-4ED1-5997-00F3B8528E70}"/>
              </a:ext>
            </a:extLst>
          </p:cNvPr>
          <p:cNvSpPr>
            <a:spLocks noGrp="1"/>
          </p:cNvSpPr>
          <p:nvPr>
            <p:ph type="sldNum" sz="quarter" idx="12"/>
          </p:nvPr>
        </p:nvSpPr>
        <p:spPr/>
        <p:txBody>
          <a:bodyPr/>
          <a:lstStyle/>
          <a:p>
            <a:fld id="{328CA604-BC72-4A98-B10C-8F458A590F91}" type="slidenum">
              <a:rPr lang="en-IN" smtClean="0"/>
              <a:t>‹#›</a:t>
            </a:fld>
            <a:endParaRPr lang="en-IN"/>
          </a:p>
        </p:txBody>
      </p:sp>
    </p:spTree>
    <p:extLst>
      <p:ext uri="{BB962C8B-B14F-4D97-AF65-F5344CB8AC3E}">
        <p14:creationId xmlns:p14="http://schemas.microsoft.com/office/powerpoint/2010/main" val="16208206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8BDC1-F95A-C878-1216-93E41930C8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8887A08F-2EAA-8D28-CC90-80FE2A9110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969F6AE2-C7E6-CF87-CD83-6B94B26489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1EFF45-53EE-55CB-5D0C-CA4841FF0254}"/>
              </a:ext>
            </a:extLst>
          </p:cNvPr>
          <p:cNvSpPr>
            <a:spLocks noGrp="1"/>
          </p:cNvSpPr>
          <p:nvPr>
            <p:ph type="dt" sz="half" idx="10"/>
          </p:nvPr>
        </p:nvSpPr>
        <p:spPr/>
        <p:txBody>
          <a:bodyPr/>
          <a:lstStyle/>
          <a:p>
            <a:fld id="{B7C6FC6A-2557-4E5A-ABBD-7EF596CD5A26}" type="datetimeFigureOut">
              <a:rPr lang="en-IN" smtClean="0"/>
              <a:t>03-11-2023</a:t>
            </a:fld>
            <a:endParaRPr lang="en-IN"/>
          </a:p>
        </p:txBody>
      </p:sp>
      <p:sp>
        <p:nvSpPr>
          <p:cNvPr id="6" name="Footer Placeholder 5">
            <a:extLst>
              <a:ext uri="{FF2B5EF4-FFF2-40B4-BE49-F238E27FC236}">
                <a16:creationId xmlns:a16="http://schemas.microsoft.com/office/drawing/2014/main" id="{AAF5981B-4393-9BEB-FEA4-BD4EBD0CCB5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2E1A039-7117-9570-01EF-FAB74D81F1B4}"/>
              </a:ext>
            </a:extLst>
          </p:cNvPr>
          <p:cNvSpPr>
            <a:spLocks noGrp="1"/>
          </p:cNvSpPr>
          <p:nvPr>
            <p:ph type="sldNum" sz="quarter" idx="12"/>
          </p:nvPr>
        </p:nvSpPr>
        <p:spPr/>
        <p:txBody>
          <a:bodyPr/>
          <a:lstStyle/>
          <a:p>
            <a:fld id="{328CA604-BC72-4A98-B10C-8F458A590F91}" type="slidenum">
              <a:rPr lang="en-IN" smtClean="0"/>
              <a:t>‹#›</a:t>
            </a:fld>
            <a:endParaRPr lang="en-IN"/>
          </a:p>
        </p:txBody>
      </p:sp>
    </p:spTree>
    <p:extLst>
      <p:ext uri="{BB962C8B-B14F-4D97-AF65-F5344CB8AC3E}">
        <p14:creationId xmlns:p14="http://schemas.microsoft.com/office/powerpoint/2010/main" val="13890491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D03B6-2135-3B6E-6D96-9CEF1EFC5A88}"/>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7B7CFDB-6CF8-277E-04FA-6C21D2C09B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5397D1B-D534-3B30-A170-55DF33B22496}"/>
              </a:ext>
            </a:extLst>
          </p:cNvPr>
          <p:cNvSpPr>
            <a:spLocks noGrp="1"/>
          </p:cNvSpPr>
          <p:nvPr>
            <p:ph type="dt" sz="half" idx="10"/>
          </p:nvPr>
        </p:nvSpPr>
        <p:spPr/>
        <p:txBody>
          <a:bodyPr/>
          <a:lstStyle/>
          <a:p>
            <a:fld id="{B7C6FC6A-2557-4E5A-ABBD-7EF596CD5A26}" type="datetimeFigureOut">
              <a:rPr lang="en-IN" smtClean="0"/>
              <a:t>03-11-2023</a:t>
            </a:fld>
            <a:endParaRPr lang="en-IN"/>
          </a:p>
        </p:txBody>
      </p:sp>
      <p:sp>
        <p:nvSpPr>
          <p:cNvPr id="5" name="Footer Placeholder 4">
            <a:extLst>
              <a:ext uri="{FF2B5EF4-FFF2-40B4-BE49-F238E27FC236}">
                <a16:creationId xmlns:a16="http://schemas.microsoft.com/office/drawing/2014/main" id="{6542AE02-A14A-9FC4-D634-9F8BF20AF61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87690C6-A56A-A733-E6D9-81C92312E06C}"/>
              </a:ext>
            </a:extLst>
          </p:cNvPr>
          <p:cNvSpPr>
            <a:spLocks noGrp="1"/>
          </p:cNvSpPr>
          <p:nvPr>
            <p:ph type="sldNum" sz="quarter" idx="12"/>
          </p:nvPr>
        </p:nvSpPr>
        <p:spPr/>
        <p:txBody>
          <a:bodyPr/>
          <a:lstStyle/>
          <a:p>
            <a:fld id="{328CA604-BC72-4A98-B10C-8F458A590F91}" type="slidenum">
              <a:rPr lang="en-IN" smtClean="0"/>
              <a:t>‹#›</a:t>
            </a:fld>
            <a:endParaRPr lang="en-IN"/>
          </a:p>
        </p:txBody>
      </p:sp>
    </p:spTree>
    <p:extLst>
      <p:ext uri="{BB962C8B-B14F-4D97-AF65-F5344CB8AC3E}">
        <p14:creationId xmlns:p14="http://schemas.microsoft.com/office/powerpoint/2010/main" val="35974786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73CF58-26BD-7070-A2DF-E149D60A2E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F11D6E2-C455-9B00-2C4D-45624E2366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5B32F9B-66FE-7101-564D-5E81201F92BE}"/>
              </a:ext>
            </a:extLst>
          </p:cNvPr>
          <p:cNvSpPr>
            <a:spLocks noGrp="1"/>
          </p:cNvSpPr>
          <p:nvPr>
            <p:ph type="dt" sz="half" idx="10"/>
          </p:nvPr>
        </p:nvSpPr>
        <p:spPr/>
        <p:txBody>
          <a:bodyPr/>
          <a:lstStyle/>
          <a:p>
            <a:fld id="{B7C6FC6A-2557-4E5A-ABBD-7EF596CD5A26}" type="datetimeFigureOut">
              <a:rPr lang="en-IN" smtClean="0"/>
              <a:t>03-11-2023</a:t>
            </a:fld>
            <a:endParaRPr lang="en-IN"/>
          </a:p>
        </p:txBody>
      </p:sp>
      <p:sp>
        <p:nvSpPr>
          <p:cNvPr id="5" name="Footer Placeholder 4">
            <a:extLst>
              <a:ext uri="{FF2B5EF4-FFF2-40B4-BE49-F238E27FC236}">
                <a16:creationId xmlns:a16="http://schemas.microsoft.com/office/drawing/2014/main" id="{47973637-7EB0-A872-C4C8-F10EE0DCF54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01B52D5-B00A-4860-B895-E767239E5C30}"/>
              </a:ext>
            </a:extLst>
          </p:cNvPr>
          <p:cNvSpPr>
            <a:spLocks noGrp="1"/>
          </p:cNvSpPr>
          <p:nvPr>
            <p:ph type="sldNum" sz="quarter" idx="12"/>
          </p:nvPr>
        </p:nvSpPr>
        <p:spPr/>
        <p:txBody>
          <a:bodyPr/>
          <a:lstStyle/>
          <a:p>
            <a:fld id="{328CA604-BC72-4A98-B10C-8F458A590F91}" type="slidenum">
              <a:rPr lang="en-IN" smtClean="0"/>
              <a:t>‹#›</a:t>
            </a:fld>
            <a:endParaRPr lang="en-IN"/>
          </a:p>
        </p:txBody>
      </p:sp>
    </p:spTree>
    <p:extLst>
      <p:ext uri="{BB962C8B-B14F-4D97-AF65-F5344CB8AC3E}">
        <p14:creationId xmlns:p14="http://schemas.microsoft.com/office/powerpoint/2010/main" val="38349878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s://commons.wikimedia.org/wiki/File:Graduation_(3619788118).jpg"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alphaModFix amt="10000"/>
            <a:lum/>
            <a:extLst>
              <a:ext uri="{28A0092B-C50C-407E-A947-70E740481C1C}">
                <a14:useLocalDpi xmlns:a14="http://schemas.microsoft.com/office/drawing/2010/main"/>
              </a:ext>
              <a:ext uri="{837473B0-CC2E-450A-ABE3-18F120FF3D39}">
                <a1611:picAttrSrcUrl xmlns:a1611="http://schemas.microsoft.com/office/drawing/2016/11/main" r:id="rId14"/>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5C515F-7A31-31C0-0BF4-70DC0AB25D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12ED288-BB37-77A3-7F5D-BA1382FDF4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EAF9308-58D8-7E88-088E-3B4E7FDB1F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C6FC6A-2557-4E5A-ABBD-7EF596CD5A26}" type="datetimeFigureOut">
              <a:rPr lang="en-IN" smtClean="0"/>
              <a:t>03-11-2023</a:t>
            </a:fld>
            <a:endParaRPr lang="en-IN"/>
          </a:p>
        </p:txBody>
      </p:sp>
      <p:sp>
        <p:nvSpPr>
          <p:cNvPr id="5" name="Footer Placeholder 4">
            <a:extLst>
              <a:ext uri="{FF2B5EF4-FFF2-40B4-BE49-F238E27FC236}">
                <a16:creationId xmlns:a16="http://schemas.microsoft.com/office/drawing/2014/main" id="{DF440D3D-9299-D9DF-BB56-70AD462057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445B89F5-2D86-371D-B78F-98BF6AB534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8CA604-BC72-4A98-B10C-8F458A590F91}" type="slidenum">
              <a:rPr lang="en-IN" smtClean="0"/>
              <a:t>‹#›</a:t>
            </a:fld>
            <a:endParaRPr lang="en-IN"/>
          </a:p>
        </p:txBody>
      </p:sp>
    </p:spTree>
    <p:extLst>
      <p:ext uri="{BB962C8B-B14F-4D97-AF65-F5344CB8AC3E}">
        <p14:creationId xmlns:p14="http://schemas.microsoft.com/office/powerpoint/2010/main" val="28981565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66A3B4D-6F00-CAC4-8B18-85ECA61CF2A5}"/>
              </a:ext>
            </a:extLst>
          </p:cNvPr>
          <p:cNvSpPr txBox="1"/>
          <p:nvPr/>
        </p:nvSpPr>
        <p:spPr>
          <a:xfrm>
            <a:off x="2381250" y="346514"/>
            <a:ext cx="7429499" cy="5568447"/>
          </a:xfrm>
          <a:prstGeom prst="rect">
            <a:avLst/>
          </a:prstGeom>
          <a:noFill/>
        </p:spPr>
        <p:txBody>
          <a:bodyPr wrap="square">
            <a:spAutoFit/>
          </a:bodyPr>
          <a:lstStyle/>
          <a:p>
            <a:pPr algn="ctr">
              <a:lnSpc>
                <a:spcPct val="200000"/>
              </a:lnSpc>
              <a:spcAft>
                <a:spcPts val="800"/>
              </a:spcAft>
            </a:pPr>
            <a:r>
              <a:rPr lang="en-IN" sz="2800" b="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a:t>
            </a:r>
            <a:endParaRPr lang="en-IN" sz="16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endParaRPr>
          </a:p>
          <a:p>
            <a:pPr algn="ctr">
              <a:lnSpc>
                <a:spcPct val="200000"/>
              </a:lnSpc>
              <a:spcAft>
                <a:spcPts val="800"/>
              </a:spcAft>
            </a:pPr>
            <a:r>
              <a:rPr lang="en-IN" sz="2800" b="1" kern="100" dirty="0">
                <a:solidFill>
                  <a:srgbClr val="000000"/>
                </a:solidFill>
                <a:latin typeface="Times New Roman" panose="02020603050405020304" pitchFamily="18" charset="0"/>
                <a:ea typeface="DengXian" panose="02010600030101010101" pitchFamily="2" charset="-122"/>
                <a:cs typeface="Cordia New" panose="020B0304020202020204" pitchFamily="34" charset="-34"/>
              </a:rPr>
              <a:t>The importance of resilience ,health and wellbeing as a university student</a:t>
            </a:r>
          </a:p>
          <a:p>
            <a:pPr algn="ctr">
              <a:lnSpc>
                <a:spcPct val="200000"/>
              </a:lnSpc>
              <a:spcAft>
                <a:spcPts val="800"/>
              </a:spcAft>
            </a:pPr>
            <a:endParaRPr lang="en-IN" sz="2800" b="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endParaRPr>
          </a:p>
          <a:p>
            <a:pPr algn="ctr">
              <a:lnSpc>
                <a:spcPct val="200000"/>
              </a:lnSpc>
              <a:spcAft>
                <a:spcPts val="800"/>
              </a:spcAft>
            </a:pPr>
            <a:endParaRPr lang="en-IN" sz="16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endParaRPr>
          </a:p>
          <a:p>
            <a:pPr algn="ctr">
              <a:lnSpc>
                <a:spcPct val="200000"/>
              </a:lnSpc>
              <a:spcAft>
                <a:spcPts val="800"/>
              </a:spcAft>
            </a:pPr>
            <a:r>
              <a:rPr lang="en-IN" b="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Student Name: </a:t>
            </a:r>
            <a:r>
              <a:rPr lang="en-IN" b="1" kern="100" dirty="0">
                <a:solidFill>
                  <a:srgbClr val="1F1F1F"/>
                </a:solidFill>
                <a:effectLst/>
                <a:latin typeface="Times New Roman" panose="02020603050405020304" pitchFamily="18" charset="0"/>
                <a:ea typeface="DengXian" panose="02010600030101010101" pitchFamily="2" charset="-122"/>
                <a:cs typeface="Times New Roman" panose="02020603050405020304" pitchFamily="18" charset="0"/>
              </a:rPr>
              <a:t>Anamaria Raluca Moldovan</a:t>
            </a:r>
            <a:endParaRPr lang="en-IN"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endParaRPr>
          </a:p>
          <a:p>
            <a:pPr algn="ctr">
              <a:lnSpc>
                <a:spcPct val="200000"/>
              </a:lnSpc>
              <a:spcAft>
                <a:spcPts val="800"/>
              </a:spcAft>
            </a:pPr>
            <a:r>
              <a:rPr lang="en-IN" b="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Student ID:2314722</a:t>
            </a:r>
            <a:endParaRPr lang="en-IN"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endParaRPr>
          </a:p>
        </p:txBody>
      </p:sp>
    </p:spTree>
    <p:extLst>
      <p:ext uri="{BB962C8B-B14F-4D97-AF65-F5344CB8AC3E}">
        <p14:creationId xmlns:p14="http://schemas.microsoft.com/office/powerpoint/2010/main" val="7040673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AA3B1F9-7D78-E973-C4AD-136A2D6671B1}"/>
              </a:ext>
            </a:extLst>
          </p:cNvPr>
          <p:cNvSpPr txBox="1"/>
          <p:nvPr/>
        </p:nvSpPr>
        <p:spPr>
          <a:xfrm>
            <a:off x="255350" y="-80211"/>
            <a:ext cx="6094378" cy="614079"/>
          </a:xfrm>
          <a:prstGeom prst="rect">
            <a:avLst/>
          </a:prstGeom>
          <a:noFill/>
        </p:spPr>
        <p:txBody>
          <a:bodyPr wrap="square">
            <a:spAutoFit/>
          </a:bodyPr>
          <a:lstStyle/>
          <a:p>
            <a:pPr algn="just">
              <a:lnSpc>
                <a:spcPct val="200000"/>
              </a:lnSpc>
              <a:spcBef>
                <a:spcPts val="1200"/>
              </a:spcBef>
            </a:pPr>
            <a:r>
              <a:rPr lang="en-IN" sz="20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Introduction</a:t>
            </a:r>
          </a:p>
        </p:txBody>
      </p:sp>
      <p:sp>
        <p:nvSpPr>
          <p:cNvPr id="7" name="TextBox 6">
            <a:extLst>
              <a:ext uri="{FF2B5EF4-FFF2-40B4-BE49-F238E27FC236}">
                <a16:creationId xmlns:a16="http://schemas.microsoft.com/office/drawing/2014/main" id="{1498D9AA-9D9A-D9AF-C96A-1BFDEEC1DB70}"/>
              </a:ext>
            </a:extLst>
          </p:cNvPr>
          <p:cNvSpPr txBox="1"/>
          <p:nvPr/>
        </p:nvSpPr>
        <p:spPr>
          <a:xfrm>
            <a:off x="255350" y="2197893"/>
            <a:ext cx="6094378" cy="3970318"/>
          </a:xfrm>
          <a:prstGeom prst="rect">
            <a:avLst/>
          </a:prstGeom>
          <a:noFill/>
        </p:spPr>
        <p:txBody>
          <a:bodyPr wrap="square">
            <a:spAutoFit/>
          </a:bodyPr>
          <a:lstStyle/>
          <a:p>
            <a:pPr marL="285750" indent="-285750" algn="just">
              <a:buFont typeface="Wingdings" panose="05000000000000000000" pitchFamily="2" charset="2"/>
              <a:buChar char="q"/>
            </a:pPr>
            <a:r>
              <a:rPr lang="en-IN" dirty="0">
                <a:solidFill>
                  <a:srgbClr val="000000"/>
                </a:solidFill>
                <a:effectLst/>
                <a:latin typeface="Times New Roman" panose="02020603050405020304" pitchFamily="18" charset="0"/>
                <a:ea typeface="Times New Roman" panose="02020603050405020304" pitchFamily="18" charset="0"/>
              </a:rPr>
              <a:t>This presentation will discuss the different types of skills which are required to be an effective learner of the learning sessions. </a:t>
            </a:r>
          </a:p>
          <a:p>
            <a:pPr marL="285750" indent="-285750" algn="just">
              <a:buFont typeface="Wingdings" panose="05000000000000000000" pitchFamily="2" charset="2"/>
              <a:buChar char="q"/>
            </a:pPr>
            <a:endParaRPr lang="en-IN" dirty="0">
              <a:solidFill>
                <a:srgbClr val="000000"/>
              </a:solidFill>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dirty="0">
                <a:solidFill>
                  <a:srgbClr val="000000"/>
                </a:solidFill>
                <a:effectLst/>
                <a:latin typeface="Times New Roman" panose="02020603050405020304" pitchFamily="18" charset="0"/>
                <a:ea typeface="Times New Roman" panose="02020603050405020304" pitchFamily="18" charset="0"/>
              </a:rPr>
              <a:t>The different types of learning techniques and their effectiveness in the learning process will also be highlighted in this topic. </a:t>
            </a:r>
          </a:p>
          <a:p>
            <a:pPr marL="285750" indent="-285750" algn="just">
              <a:buFont typeface="Wingdings" panose="05000000000000000000" pitchFamily="2" charset="2"/>
              <a:buChar char="q"/>
            </a:pPr>
            <a:endParaRPr lang="en-IN" dirty="0">
              <a:solidFill>
                <a:srgbClr val="000000"/>
              </a:solidFill>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dirty="0">
                <a:solidFill>
                  <a:srgbClr val="000000"/>
                </a:solidFill>
                <a:effectLst/>
                <a:latin typeface="Times New Roman" panose="02020603050405020304" pitchFamily="18" charset="0"/>
                <a:ea typeface="Times New Roman" panose="02020603050405020304" pitchFamily="18" charset="0"/>
              </a:rPr>
              <a:t>This concept of learning agility will also be explored along with the several principles of this effect. </a:t>
            </a:r>
          </a:p>
          <a:p>
            <a:pPr marL="285750" indent="-285750" algn="just">
              <a:buFont typeface="Wingdings" panose="05000000000000000000" pitchFamily="2" charset="2"/>
              <a:buChar char="q"/>
            </a:pPr>
            <a:endParaRPr lang="en-IN" dirty="0">
              <a:solidFill>
                <a:srgbClr val="000000"/>
              </a:solidFill>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dirty="0">
                <a:solidFill>
                  <a:srgbClr val="000000"/>
                </a:solidFill>
                <a:effectLst/>
                <a:latin typeface="Times New Roman" panose="02020603050405020304" pitchFamily="18" charset="0"/>
                <a:ea typeface="Times New Roman" panose="02020603050405020304" pitchFamily="18" charset="0"/>
              </a:rPr>
              <a:t>Finally, the application of the available technologies for the development of learning effectiveness will be conceptualised in this presentation.</a:t>
            </a:r>
            <a:endParaRPr lang="en-IN" dirty="0">
              <a:effectLst/>
              <a:latin typeface="Times New Roman" panose="02020603050405020304" pitchFamily="18" charset="0"/>
              <a:ea typeface="Times New Roman" panose="02020603050405020304" pitchFamily="18" charset="0"/>
            </a:endParaRPr>
          </a:p>
        </p:txBody>
      </p:sp>
      <p:pic>
        <p:nvPicPr>
          <p:cNvPr id="1026" name="Picture 2" descr="Resilience: The Other 21st Century Skills | User Generated Education">
            <a:extLst>
              <a:ext uri="{FF2B5EF4-FFF2-40B4-BE49-F238E27FC236}">
                <a16:creationId xmlns:a16="http://schemas.microsoft.com/office/drawing/2014/main" id="{C0E0123A-ED2D-DC95-1662-B3F69CC8EE0D}"/>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881013" y="273724"/>
            <a:ext cx="4892842" cy="365086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36D7097-C8DD-DD53-7BF9-F0C4E15611D8}"/>
              </a:ext>
            </a:extLst>
          </p:cNvPr>
          <p:cNvSpPr txBox="1"/>
          <p:nvPr/>
        </p:nvSpPr>
        <p:spPr>
          <a:xfrm>
            <a:off x="3560686" y="5027685"/>
            <a:ext cx="6094378" cy="307777"/>
          </a:xfrm>
          <a:prstGeom prst="rect">
            <a:avLst/>
          </a:prstGeom>
          <a:noFill/>
        </p:spPr>
        <p:txBody>
          <a:bodyPr wrap="square">
            <a:spAutoFit/>
          </a:bodyPr>
          <a:lstStyle/>
          <a:p>
            <a:pPr algn="r"/>
            <a:r>
              <a:rPr lang="en-IN" sz="14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a:t>
            </a:r>
            <a:r>
              <a:rPr lang="en-IN" sz="14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bbc</a:t>
            </a:r>
            <a:r>
              <a:rPr lang="en-IN" sz="14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2023).</a:t>
            </a:r>
            <a:endParaRPr lang="en-IN" sz="1400" dirty="0"/>
          </a:p>
        </p:txBody>
      </p:sp>
      <p:pic>
        <p:nvPicPr>
          <p:cNvPr id="2" name="WhatsApp Video 2023-11-03 at 23.34.16_a983c42d">
            <a:hlinkClick r:id="" action="ppaction://media"/>
            <a:extLst>
              <a:ext uri="{FF2B5EF4-FFF2-40B4-BE49-F238E27FC236}">
                <a16:creationId xmlns:a16="http://schemas.microsoft.com/office/drawing/2014/main" id="{58981C88-A20E-1134-C4E9-EF8C60DC0064}"/>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0033272" y="4183052"/>
            <a:ext cx="2158728" cy="2867034"/>
          </a:xfrm>
          <a:prstGeom prst="rect">
            <a:avLst/>
          </a:prstGeom>
        </p:spPr>
      </p:pic>
    </p:spTree>
    <p:extLst>
      <p:ext uri="{BB962C8B-B14F-4D97-AF65-F5344CB8AC3E}">
        <p14:creationId xmlns:p14="http://schemas.microsoft.com/office/powerpoint/2010/main" val="3458028971"/>
      </p:ext>
    </p:extLst>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numSld="6">
                <p:cTn id="7" fill="hold" display="0">
                  <p:stCondLst>
                    <p:cond delay="indefinite"/>
                  </p:stCondLst>
                </p:cTn>
                <p:tgtEl>
                  <p:spTgt spid="2"/>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7303FC-9732-11FE-AD23-39BD769A81F5}"/>
              </a:ext>
            </a:extLst>
          </p:cNvPr>
          <p:cNvSpPr txBox="1"/>
          <p:nvPr/>
        </p:nvSpPr>
        <p:spPr>
          <a:xfrm>
            <a:off x="1219200" y="-86181"/>
            <a:ext cx="11161678" cy="614079"/>
          </a:xfrm>
          <a:prstGeom prst="rect">
            <a:avLst/>
          </a:prstGeom>
          <a:noFill/>
        </p:spPr>
        <p:txBody>
          <a:bodyPr wrap="square">
            <a:spAutoFit/>
          </a:bodyPr>
          <a:lstStyle/>
          <a:p>
            <a:pPr algn="just">
              <a:lnSpc>
                <a:spcPct val="200000"/>
              </a:lnSpc>
              <a:spcBef>
                <a:spcPts val="1200"/>
              </a:spcBef>
            </a:pPr>
            <a:r>
              <a:rPr lang="en-IN" sz="20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Demonstration of the foundational skills required to be a resilient learner and to improve wellbeing</a:t>
            </a:r>
          </a:p>
        </p:txBody>
      </p:sp>
      <p:sp>
        <p:nvSpPr>
          <p:cNvPr id="7" name="TextBox 6">
            <a:extLst>
              <a:ext uri="{FF2B5EF4-FFF2-40B4-BE49-F238E27FC236}">
                <a16:creationId xmlns:a16="http://schemas.microsoft.com/office/drawing/2014/main" id="{5574C799-2E1B-BB66-15B6-8A4F492605E8}"/>
              </a:ext>
            </a:extLst>
          </p:cNvPr>
          <p:cNvSpPr txBox="1"/>
          <p:nvPr/>
        </p:nvSpPr>
        <p:spPr>
          <a:xfrm>
            <a:off x="5524492" y="810427"/>
            <a:ext cx="5703141" cy="5078313"/>
          </a:xfrm>
          <a:prstGeom prst="rect">
            <a:avLst/>
          </a:prstGeom>
          <a:noFill/>
        </p:spPr>
        <p:txBody>
          <a:bodyPr wrap="square">
            <a:spAutoFit/>
          </a:bodyPr>
          <a:lstStyle/>
          <a:p>
            <a:pPr algn="just"/>
            <a:r>
              <a:rPr lang="en-IN" b="1" dirty="0">
                <a:solidFill>
                  <a:srgbClr val="000000"/>
                </a:solidFill>
                <a:effectLst/>
                <a:latin typeface="Times New Roman" panose="02020603050405020304" pitchFamily="18" charset="0"/>
                <a:ea typeface="Times New Roman" panose="02020603050405020304" pitchFamily="18" charset="0"/>
              </a:rPr>
              <a:t>Self-Accountability</a:t>
            </a:r>
            <a:endParaRPr lang="en-IN"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dirty="0">
                <a:solidFill>
                  <a:srgbClr val="000000"/>
                </a:solidFill>
                <a:effectLst/>
                <a:latin typeface="Times New Roman" panose="02020603050405020304" pitchFamily="18" charset="0"/>
                <a:ea typeface="Times New Roman" panose="02020603050405020304" pitchFamily="18" charset="0"/>
              </a:rPr>
              <a:t>Self-accountability skills are very important to be an effective learner as they help in self-judging the different scenarios. </a:t>
            </a:r>
          </a:p>
          <a:p>
            <a:pPr marL="285750" indent="-285750" algn="just">
              <a:buFont typeface="Wingdings" panose="05000000000000000000" pitchFamily="2" charset="2"/>
              <a:buChar char="q"/>
            </a:pPr>
            <a:endParaRPr lang="en-IN" dirty="0">
              <a:solidFill>
                <a:srgbClr val="000000"/>
              </a:solidFill>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dirty="0">
                <a:solidFill>
                  <a:srgbClr val="000000"/>
                </a:solidFill>
                <a:effectLst/>
                <a:latin typeface="Times New Roman" panose="02020603050405020304" pitchFamily="18" charset="0"/>
                <a:ea typeface="Times New Roman" panose="02020603050405020304" pitchFamily="18" charset="0"/>
              </a:rPr>
              <a:t>This helps in enhancing the process of learning and aids in the proper development of education purposes (</a:t>
            </a:r>
            <a:r>
              <a:rPr lang="en-IN" dirty="0" err="1">
                <a:solidFill>
                  <a:srgbClr val="000000"/>
                </a:solidFill>
                <a:effectLst/>
                <a:latin typeface="Times New Roman" panose="02020603050405020304" pitchFamily="18" charset="0"/>
                <a:ea typeface="Times New Roman" panose="02020603050405020304" pitchFamily="18" charset="0"/>
              </a:rPr>
              <a:t>bbc</a:t>
            </a:r>
            <a:r>
              <a:rPr lang="en-IN" dirty="0">
                <a:solidFill>
                  <a:srgbClr val="000000"/>
                </a:solidFill>
                <a:effectLst/>
                <a:latin typeface="Times New Roman" panose="02020603050405020304" pitchFamily="18" charset="0"/>
                <a:ea typeface="Times New Roman" panose="02020603050405020304" pitchFamily="18" charset="0"/>
              </a:rPr>
              <a:t>, 2020).</a:t>
            </a:r>
          </a:p>
          <a:p>
            <a:pPr algn="just"/>
            <a:endParaRPr lang="en-IN" dirty="0">
              <a:solidFill>
                <a:srgbClr val="000000"/>
              </a:solidFill>
              <a:latin typeface="Times New Roman" panose="02020603050405020304" pitchFamily="18" charset="0"/>
              <a:ea typeface="Times New Roman" panose="02020603050405020304" pitchFamily="18" charset="0"/>
            </a:endParaRPr>
          </a:p>
          <a:p>
            <a:pPr algn="just"/>
            <a:endParaRPr lang="en-IN" dirty="0">
              <a:effectLst/>
              <a:latin typeface="Times New Roman" panose="02020603050405020304" pitchFamily="18" charset="0"/>
              <a:ea typeface="Times New Roman" panose="02020603050405020304" pitchFamily="18" charset="0"/>
            </a:endParaRPr>
          </a:p>
          <a:p>
            <a:pPr algn="just"/>
            <a:r>
              <a:rPr lang="en-IN" b="1" dirty="0">
                <a:solidFill>
                  <a:srgbClr val="000000"/>
                </a:solidFill>
                <a:effectLst/>
                <a:latin typeface="Times New Roman" panose="02020603050405020304" pitchFamily="18" charset="0"/>
                <a:ea typeface="Times New Roman" panose="02020603050405020304" pitchFamily="18" charset="0"/>
              </a:rPr>
              <a:t>Setting the Desired Goals</a:t>
            </a:r>
            <a:endParaRPr lang="en-IN"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dirty="0">
                <a:solidFill>
                  <a:srgbClr val="000000"/>
                </a:solidFill>
                <a:effectLst/>
                <a:latin typeface="Times New Roman" panose="02020603050405020304" pitchFamily="18" charset="0"/>
                <a:ea typeface="Times New Roman" panose="02020603050405020304" pitchFamily="18" charset="0"/>
              </a:rPr>
              <a:t>The desired goals of the education process must be effectively framed by the students which is an effective learning skill. </a:t>
            </a:r>
          </a:p>
          <a:p>
            <a:pPr marL="285750" indent="-285750" algn="just">
              <a:buFont typeface="Wingdings" panose="05000000000000000000" pitchFamily="2" charset="2"/>
              <a:buChar char="q"/>
            </a:pPr>
            <a:endParaRPr lang="en-IN" dirty="0">
              <a:solidFill>
                <a:srgbClr val="000000"/>
              </a:solidFill>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dirty="0">
                <a:solidFill>
                  <a:srgbClr val="000000"/>
                </a:solidFill>
                <a:effectLst/>
                <a:latin typeface="Times New Roman" panose="02020603050405020304" pitchFamily="18" charset="0"/>
                <a:ea typeface="Times New Roman" panose="02020603050405020304" pitchFamily="18" charset="0"/>
              </a:rPr>
              <a:t>This goal selection is an effective part of improving the effectiveness of the learner and developing the learning process (</a:t>
            </a:r>
            <a:r>
              <a:rPr lang="en-IN" dirty="0" err="1">
                <a:solidFill>
                  <a:srgbClr val="000000"/>
                </a:solidFill>
                <a:effectLst/>
                <a:latin typeface="Times New Roman" panose="02020603050405020304" pitchFamily="18" charset="0"/>
                <a:ea typeface="Times New Roman" panose="02020603050405020304" pitchFamily="18" charset="0"/>
              </a:rPr>
              <a:t>bbc</a:t>
            </a:r>
            <a:r>
              <a:rPr lang="en-IN" dirty="0">
                <a:solidFill>
                  <a:srgbClr val="000000"/>
                </a:solidFill>
                <a:effectLst/>
                <a:latin typeface="Times New Roman" panose="02020603050405020304" pitchFamily="18" charset="0"/>
                <a:ea typeface="Times New Roman" panose="02020603050405020304" pitchFamily="18" charset="0"/>
              </a:rPr>
              <a:t>, 2023).</a:t>
            </a:r>
            <a:endParaRPr lang="en-IN" dirty="0">
              <a:effectLst/>
              <a:latin typeface="Times New Roman" panose="02020603050405020304" pitchFamily="18" charset="0"/>
              <a:ea typeface="Times New Roman" panose="02020603050405020304" pitchFamily="18" charset="0"/>
            </a:endParaRPr>
          </a:p>
        </p:txBody>
      </p:sp>
      <p:pic>
        <p:nvPicPr>
          <p:cNvPr id="2050" name="Picture 2" descr="Building Resilience | Cornell Health">
            <a:extLst>
              <a:ext uri="{FF2B5EF4-FFF2-40B4-BE49-F238E27FC236}">
                <a16:creationId xmlns:a16="http://schemas.microsoft.com/office/drawing/2014/main" id="{E63B8316-1564-3B6F-8198-52410D889AE1}"/>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52317" y="1958951"/>
            <a:ext cx="4352316" cy="389504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48BE332-99DE-0928-663E-A6AA19741A02}"/>
              </a:ext>
            </a:extLst>
          </p:cNvPr>
          <p:cNvSpPr txBox="1"/>
          <p:nvPr/>
        </p:nvSpPr>
        <p:spPr>
          <a:xfrm>
            <a:off x="2367470" y="5938213"/>
            <a:ext cx="6191654" cy="307777"/>
          </a:xfrm>
          <a:prstGeom prst="rect">
            <a:avLst/>
          </a:prstGeom>
          <a:noFill/>
        </p:spPr>
        <p:txBody>
          <a:bodyPr wrap="square">
            <a:spAutoFit/>
          </a:bodyPr>
          <a:lstStyle/>
          <a:p>
            <a:r>
              <a:rPr lang="en-IN" sz="14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a:t>
            </a:r>
            <a:r>
              <a:rPr lang="en-IN" sz="14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bbc</a:t>
            </a:r>
            <a:r>
              <a:rPr lang="en-IN" sz="14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2023</a:t>
            </a:r>
            <a:r>
              <a:rPr lang="en-IN" sz="105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a:t>
            </a:r>
            <a:endParaRPr lang="en-IN" sz="1050" dirty="0"/>
          </a:p>
        </p:txBody>
      </p:sp>
    </p:spTree>
    <p:extLst>
      <p:ext uri="{BB962C8B-B14F-4D97-AF65-F5344CB8AC3E}">
        <p14:creationId xmlns:p14="http://schemas.microsoft.com/office/powerpoint/2010/main" val="406201317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B5A605A-DA53-54CE-0140-E9E3275F29F7}"/>
              </a:ext>
            </a:extLst>
          </p:cNvPr>
          <p:cNvSpPr txBox="1"/>
          <p:nvPr/>
        </p:nvSpPr>
        <p:spPr>
          <a:xfrm>
            <a:off x="1060400" y="314594"/>
            <a:ext cx="6094378" cy="614079"/>
          </a:xfrm>
          <a:prstGeom prst="rect">
            <a:avLst/>
          </a:prstGeom>
          <a:noFill/>
        </p:spPr>
        <p:txBody>
          <a:bodyPr wrap="square">
            <a:spAutoFit/>
          </a:bodyPr>
          <a:lstStyle/>
          <a:p>
            <a:pPr algn="just">
              <a:lnSpc>
                <a:spcPct val="200000"/>
              </a:lnSpc>
              <a:spcBef>
                <a:spcPts val="1200"/>
              </a:spcBef>
            </a:pPr>
            <a:r>
              <a:rPr lang="en-IN" sz="20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Learning Agility</a:t>
            </a:r>
          </a:p>
        </p:txBody>
      </p:sp>
      <p:sp>
        <p:nvSpPr>
          <p:cNvPr id="7" name="TextBox 6">
            <a:extLst>
              <a:ext uri="{FF2B5EF4-FFF2-40B4-BE49-F238E27FC236}">
                <a16:creationId xmlns:a16="http://schemas.microsoft.com/office/drawing/2014/main" id="{FB4919B8-22E3-BB4E-F9AE-52AD9A345130}"/>
              </a:ext>
            </a:extLst>
          </p:cNvPr>
          <p:cNvSpPr txBox="1"/>
          <p:nvPr/>
        </p:nvSpPr>
        <p:spPr>
          <a:xfrm>
            <a:off x="364232" y="2118096"/>
            <a:ext cx="6094378" cy="4247317"/>
          </a:xfrm>
          <a:prstGeom prst="rect">
            <a:avLst/>
          </a:prstGeom>
          <a:noFill/>
        </p:spPr>
        <p:txBody>
          <a:bodyPr wrap="square">
            <a:spAutoFit/>
          </a:bodyPr>
          <a:lstStyle/>
          <a:p>
            <a:pPr marL="285750" indent="-285750" algn="just">
              <a:buFont typeface="Wingdings" panose="05000000000000000000" pitchFamily="2" charset="2"/>
              <a:buChar char="q"/>
            </a:pPr>
            <a:r>
              <a:rPr lang="en-IN" dirty="0">
                <a:solidFill>
                  <a:srgbClr val="000000"/>
                </a:solidFill>
                <a:effectLst/>
                <a:latin typeface="Times New Roman" panose="02020603050405020304" pitchFamily="18" charset="0"/>
                <a:ea typeface="Times New Roman" panose="02020603050405020304" pitchFamily="18" charset="0"/>
              </a:rPr>
              <a:t>Learning Agility is the different capability of the people to learn and adapt themselves to the different types of learning methods. </a:t>
            </a:r>
          </a:p>
          <a:p>
            <a:pPr marL="285750" indent="-285750" algn="just">
              <a:buFont typeface="Wingdings" panose="05000000000000000000" pitchFamily="2" charset="2"/>
              <a:buChar char="q"/>
            </a:pPr>
            <a:endParaRPr lang="en-IN" dirty="0">
              <a:solidFill>
                <a:srgbClr val="000000"/>
              </a:solidFill>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dirty="0">
                <a:solidFill>
                  <a:srgbClr val="000000"/>
                </a:solidFill>
                <a:effectLst/>
                <a:latin typeface="Times New Roman" panose="02020603050405020304" pitchFamily="18" charset="0"/>
                <a:ea typeface="Times New Roman" panose="02020603050405020304" pitchFamily="18" charset="0"/>
              </a:rPr>
              <a:t>This learning agility is helpful for the students to develop their learning capability and to make them resilient in the learning process. </a:t>
            </a:r>
          </a:p>
          <a:p>
            <a:pPr marL="285750" indent="-285750" algn="just">
              <a:buFont typeface="Wingdings" panose="05000000000000000000" pitchFamily="2" charset="2"/>
              <a:buChar char="q"/>
            </a:pPr>
            <a:endParaRPr lang="en-IN" dirty="0">
              <a:solidFill>
                <a:srgbClr val="000000"/>
              </a:solidFill>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dirty="0">
                <a:solidFill>
                  <a:srgbClr val="000000"/>
                </a:solidFill>
                <a:effectLst/>
                <a:latin typeface="Times New Roman" panose="02020603050405020304" pitchFamily="18" charset="0"/>
                <a:ea typeface="Times New Roman" panose="02020603050405020304" pitchFamily="18" charset="0"/>
              </a:rPr>
              <a:t> Learning Agility allows the students to learn the different processes of their subjects easily and additionally develop their performance. </a:t>
            </a:r>
          </a:p>
          <a:p>
            <a:pPr marL="285750" indent="-285750" algn="just">
              <a:buFont typeface="Wingdings" panose="05000000000000000000" pitchFamily="2" charset="2"/>
              <a:buChar char="q"/>
            </a:pPr>
            <a:endParaRPr lang="en-IN" dirty="0">
              <a:solidFill>
                <a:srgbClr val="000000"/>
              </a:solidFill>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dirty="0">
                <a:solidFill>
                  <a:srgbClr val="000000"/>
                </a:solidFill>
                <a:effectLst/>
                <a:latin typeface="Times New Roman" panose="02020603050405020304" pitchFamily="18" charset="0"/>
                <a:ea typeface="Times New Roman" panose="02020603050405020304" pitchFamily="18" charset="0"/>
              </a:rPr>
              <a:t>This also allows the students to complete all the tasks properly and to use the different learning resources effectively (</a:t>
            </a:r>
            <a:r>
              <a:rPr lang="en-IN" dirty="0" err="1">
                <a:solidFill>
                  <a:srgbClr val="000000"/>
                </a:solidFill>
                <a:effectLst/>
                <a:latin typeface="Times New Roman" panose="02020603050405020304" pitchFamily="18" charset="0"/>
                <a:ea typeface="Times New Roman" panose="02020603050405020304" pitchFamily="18" charset="0"/>
              </a:rPr>
              <a:t>forbes</a:t>
            </a:r>
            <a:r>
              <a:rPr lang="en-IN" dirty="0">
                <a:solidFill>
                  <a:srgbClr val="000000"/>
                </a:solidFill>
                <a:effectLst/>
                <a:latin typeface="Times New Roman" panose="02020603050405020304" pitchFamily="18" charset="0"/>
                <a:ea typeface="Times New Roman" panose="02020603050405020304" pitchFamily="18" charset="0"/>
              </a:rPr>
              <a:t>, 2021). </a:t>
            </a:r>
            <a:endParaRPr lang="en-IN" dirty="0">
              <a:effectLst/>
              <a:latin typeface="Times New Roman" panose="02020603050405020304" pitchFamily="18" charset="0"/>
              <a:ea typeface="Times New Roman" panose="02020603050405020304" pitchFamily="18" charset="0"/>
            </a:endParaRPr>
          </a:p>
        </p:txBody>
      </p:sp>
      <p:pic>
        <p:nvPicPr>
          <p:cNvPr id="3074" name="Picture 2" descr="The Organisational X-factor: Learning Agility - Korn Ferry Focus">
            <a:extLst>
              <a:ext uri="{FF2B5EF4-FFF2-40B4-BE49-F238E27FC236}">
                <a16:creationId xmlns:a16="http://schemas.microsoft.com/office/drawing/2014/main" id="{316212CA-8B2E-71DC-E705-7E5A86E381C1}"/>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154778" y="92621"/>
            <a:ext cx="4672990" cy="365332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C8BB8BF-E8CF-6AAE-8498-B55B23168ECF}"/>
              </a:ext>
            </a:extLst>
          </p:cNvPr>
          <p:cNvSpPr txBox="1"/>
          <p:nvPr/>
        </p:nvSpPr>
        <p:spPr>
          <a:xfrm>
            <a:off x="6096000" y="3121223"/>
            <a:ext cx="6094378" cy="307777"/>
          </a:xfrm>
          <a:prstGeom prst="rect">
            <a:avLst/>
          </a:prstGeom>
          <a:noFill/>
        </p:spPr>
        <p:txBody>
          <a:bodyPr wrap="square">
            <a:spAutoFit/>
          </a:bodyPr>
          <a:lstStyle/>
          <a:p>
            <a:pPr algn="r"/>
            <a:r>
              <a:rPr lang="en-IN" sz="105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a:t>
            </a:r>
            <a:r>
              <a:rPr lang="en-IN" sz="14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Lee, 2021).</a:t>
            </a:r>
            <a:endParaRPr lang="en-IN" sz="1400" dirty="0"/>
          </a:p>
        </p:txBody>
      </p:sp>
    </p:spTree>
    <p:extLst>
      <p:ext uri="{BB962C8B-B14F-4D97-AF65-F5344CB8AC3E}">
        <p14:creationId xmlns:p14="http://schemas.microsoft.com/office/powerpoint/2010/main" val="1986367200"/>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5362142-E851-EFEF-E871-EB6020D0CE4C}"/>
              </a:ext>
            </a:extLst>
          </p:cNvPr>
          <p:cNvSpPr txBox="1"/>
          <p:nvPr/>
        </p:nvSpPr>
        <p:spPr>
          <a:xfrm>
            <a:off x="-2110541" y="-194870"/>
            <a:ext cx="6094378" cy="614079"/>
          </a:xfrm>
          <a:prstGeom prst="rect">
            <a:avLst/>
          </a:prstGeom>
          <a:noFill/>
        </p:spPr>
        <p:txBody>
          <a:bodyPr wrap="square">
            <a:spAutoFit/>
          </a:bodyPr>
          <a:lstStyle/>
          <a:p>
            <a:pPr algn="r">
              <a:lnSpc>
                <a:spcPct val="200000"/>
              </a:lnSpc>
              <a:spcBef>
                <a:spcPts val="1200"/>
              </a:spcBef>
            </a:pPr>
            <a:r>
              <a:rPr lang="en-IN" sz="20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Principles of the Learning Agility</a:t>
            </a:r>
          </a:p>
        </p:txBody>
      </p:sp>
      <p:sp>
        <p:nvSpPr>
          <p:cNvPr id="7" name="TextBox 6">
            <a:extLst>
              <a:ext uri="{FF2B5EF4-FFF2-40B4-BE49-F238E27FC236}">
                <a16:creationId xmlns:a16="http://schemas.microsoft.com/office/drawing/2014/main" id="{F1380AA7-833C-566B-43FF-B3AD1711A1D1}"/>
              </a:ext>
            </a:extLst>
          </p:cNvPr>
          <p:cNvSpPr txBox="1"/>
          <p:nvPr/>
        </p:nvSpPr>
        <p:spPr>
          <a:xfrm>
            <a:off x="5275421" y="112169"/>
            <a:ext cx="6094378" cy="4237057"/>
          </a:xfrm>
          <a:prstGeom prst="rect">
            <a:avLst/>
          </a:prstGeom>
          <a:noFill/>
        </p:spPr>
        <p:txBody>
          <a:bodyPr wrap="square">
            <a:spAutoFit/>
          </a:bodyPr>
          <a:lstStyle/>
          <a:p>
            <a:pPr algn="just"/>
            <a:r>
              <a:rPr lang="en-IN" sz="1600" b="1" dirty="0">
                <a:solidFill>
                  <a:srgbClr val="000000"/>
                </a:solidFill>
                <a:effectLst/>
                <a:latin typeface="Times New Roman" panose="02020603050405020304" pitchFamily="18" charset="0"/>
                <a:ea typeface="Times New Roman" panose="02020603050405020304" pitchFamily="18" charset="0"/>
              </a:rPr>
              <a:t>Finding different learning opportunities</a:t>
            </a:r>
            <a:endParaRPr lang="en-IN" sz="1600" dirty="0">
              <a:effectLst/>
              <a:latin typeface="Times New Roman" panose="02020603050405020304" pitchFamily="18" charset="0"/>
              <a:ea typeface="Times New Roman" panose="02020603050405020304" pitchFamily="18" charset="0"/>
            </a:endParaRPr>
          </a:p>
          <a:p>
            <a:pPr marL="285750" indent="-285750" algn="just">
              <a:spcAft>
                <a:spcPts val="800"/>
              </a:spcAft>
              <a:buFont typeface="Wingdings" panose="05000000000000000000" pitchFamily="2" charset="2"/>
              <a:buChar char="q"/>
            </a:pPr>
            <a:r>
              <a:rPr lang="en-IN" sz="16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The different types of learning opportunities are explored in this principle of the learning opportunity which increases the effectiveness. </a:t>
            </a:r>
          </a:p>
          <a:p>
            <a:pPr algn="just">
              <a:spcAft>
                <a:spcPts val="800"/>
              </a:spcAft>
            </a:pPr>
            <a:endParaRPr lang="en-IN" sz="16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endParaRPr>
          </a:p>
          <a:p>
            <a:pPr algn="just"/>
            <a:r>
              <a:rPr lang="en-IN" sz="1600" b="1" dirty="0">
                <a:solidFill>
                  <a:srgbClr val="000000"/>
                </a:solidFill>
                <a:effectLst/>
                <a:latin typeface="Times New Roman" panose="02020603050405020304" pitchFamily="18" charset="0"/>
                <a:ea typeface="Times New Roman" panose="02020603050405020304" pitchFamily="18" charset="0"/>
              </a:rPr>
              <a:t>Curiousness</a:t>
            </a:r>
            <a:endParaRPr lang="en-IN" sz="1600"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sz="1600" dirty="0">
                <a:solidFill>
                  <a:srgbClr val="000000"/>
                </a:solidFill>
                <a:effectLst/>
                <a:latin typeface="Times New Roman" panose="02020603050405020304" pitchFamily="18" charset="0"/>
                <a:ea typeface="Times New Roman" panose="02020603050405020304" pitchFamily="18" charset="0"/>
              </a:rPr>
              <a:t>Development of the curiousness allows the students to learn the different new objectives of the learning area and helps them in the learning process.</a:t>
            </a:r>
          </a:p>
          <a:p>
            <a:pPr algn="just"/>
            <a:endParaRPr lang="en-IN" sz="1600" dirty="0">
              <a:effectLst/>
              <a:latin typeface="Times New Roman" panose="02020603050405020304" pitchFamily="18" charset="0"/>
              <a:ea typeface="Times New Roman" panose="02020603050405020304" pitchFamily="18" charset="0"/>
            </a:endParaRPr>
          </a:p>
          <a:p>
            <a:pPr algn="just"/>
            <a:r>
              <a:rPr lang="en-IN" sz="1600" b="1" dirty="0">
                <a:solidFill>
                  <a:srgbClr val="000000"/>
                </a:solidFill>
                <a:effectLst/>
                <a:latin typeface="Times New Roman" panose="02020603050405020304" pitchFamily="18" charset="0"/>
                <a:ea typeface="Times New Roman" panose="02020603050405020304" pitchFamily="18" charset="0"/>
              </a:rPr>
              <a:t>Gathering feedback</a:t>
            </a:r>
            <a:endParaRPr lang="en-IN" sz="1600"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sz="1600" dirty="0">
                <a:solidFill>
                  <a:srgbClr val="000000"/>
                </a:solidFill>
                <a:effectLst/>
                <a:latin typeface="Times New Roman" panose="02020603050405020304" pitchFamily="18" charset="0"/>
                <a:ea typeface="Times New Roman" panose="02020603050405020304" pitchFamily="18" charset="0"/>
              </a:rPr>
              <a:t>The collection of feedback helps the students to know about the development in their performance and to enhance the areas which need development.</a:t>
            </a:r>
          </a:p>
          <a:p>
            <a:pPr algn="just"/>
            <a:endParaRPr lang="en-IN" sz="1600" dirty="0">
              <a:effectLst/>
              <a:latin typeface="Times New Roman" panose="02020603050405020304" pitchFamily="18" charset="0"/>
              <a:ea typeface="Times New Roman" panose="02020603050405020304" pitchFamily="18" charset="0"/>
            </a:endParaRPr>
          </a:p>
          <a:p>
            <a:pPr algn="just"/>
            <a:r>
              <a:rPr lang="en-IN" sz="16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a:t>
            </a:r>
          </a:p>
        </p:txBody>
      </p:sp>
      <p:pic>
        <p:nvPicPr>
          <p:cNvPr id="4098" name="Picture 2" descr="The four principles of agility | Download Scientific Diagram">
            <a:extLst>
              <a:ext uri="{FF2B5EF4-FFF2-40B4-BE49-F238E27FC236}">
                <a16:creationId xmlns:a16="http://schemas.microsoft.com/office/drawing/2014/main" id="{3B665744-4865-DF95-6999-A60BABCED17A}"/>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67143" y="2012916"/>
            <a:ext cx="4578789" cy="35697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17EC562-EC74-31AD-CEAB-B20124927A52}"/>
              </a:ext>
            </a:extLst>
          </p:cNvPr>
          <p:cNvSpPr txBox="1"/>
          <p:nvPr/>
        </p:nvSpPr>
        <p:spPr>
          <a:xfrm>
            <a:off x="2098743" y="5767804"/>
            <a:ext cx="6094378" cy="307777"/>
          </a:xfrm>
          <a:prstGeom prst="rect">
            <a:avLst/>
          </a:prstGeom>
          <a:noFill/>
        </p:spPr>
        <p:txBody>
          <a:bodyPr wrap="square">
            <a:spAutoFit/>
          </a:bodyPr>
          <a:lstStyle/>
          <a:p>
            <a:r>
              <a:rPr lang="en-IN" sz="14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a:t>
            </a:r>
            <a:r>
              <a:rPr lang="en-IN" sz="14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bbc</a:t>
            </a:r>
            <a:r>
              <a:rPr lang="en-IN" sz="14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2023).</a:t>
            </a:r>
            <a:endParaRPr lang="en-IN" sz="1400" dirty="0"/>
          </a:p>
        </p:txBody>
      </p:sp>
    </p:spTree>
    <p:extLst>
      <p:ext uri="{BB962C8B-B14F-4D97-AF65-F5344CB8AC3E}">
        <p14:creationId xmlns:p14="http://schemas.microsoft.com/office/powerpoint/2010/main" val="5449442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FE344F9-4CA9-182A-EDD9-7E02D2BCEABE}"/>
              </a:ext>
            </a:extLst>
          </p:cNvPr>
          <p:cNvSpPr txBox="1"/>
          <p:nvPr/>
        </p:nvSpPr>
        <p:spPr>
          <a:xfrm>
            <a:off x="87550" y="0"/>
            <a:ext cx="10077854" cy="614079"/>
          </a:xfrm>
          <a:prstGeom prst="rect">
            <a:avLst/>
          </a:prstGeom>
          <a:noFill/>
        </p:spPr>
        <p:txBody>
          <a:bodyPr wrap="square">
            <a:spAutoFit/>
          </a:bodyPr>
          <a:lstStyle/>
          <a:p>
            <a:pPr algn="just">
              <a:lnSpc>
                <a:spcPct val="200000"/>
              </a:lnSpc>
              <a:spcBef>
                <a:spcPts val="1200"/>
              </a:spcBef>
            </a:pPr>
            <a:r>
              <a:rPr lang="en-IN" sz="20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Technologies to enhance the effectiveness of the learning process as a University Student</a:t>
            </a:r>
          </a:p>
        </p:txBody>
      </p:sp>
      <p:sp>
        <p:nvSpPr>
          <p:cNvPr id="7" name="TextBox 6">
            <a:extLst>
              <a:ext uri="{FF2B5EF4-FFF2-40B4-BE49-F238E27FC236}">
                <a16:creationId xmlns:a16="http://schemas.microsoft.com/office/drawing/2014/main" id="{D22691E6-D149-E163-3C1F-594973A985A8}"/>
              </a:ext>
            </a:extLst>
          </p:cNvPr>
          <p:cNvSpPr txBox="1"/>
          <p:nvPr/>
        </p:nvSpPr>
        <p:spPr>
          <a:xfrm>
            <a:off x="167802" y="1693717"/>
            <a:ext cx="6094378" cy="4544834"/>
          </a:xfrm>
          <a:prstGeom prst="rect">
            <a:avLst/>
          </a:prstGeom>
          <a:noFill/>
        </p:spPr>
        <p:txBody>
          <a:bodyPr wrap="square">
            <a:spAutoFit/>
          </a:bodyPr>
          <a:lstStyle/>
          <a:p>
            <a:pPr algn="just"/>
            <a:r>
              <a:rPr lang="en-IN" sz="1600" b="1" dirty="0">
                <a:solidFill>
                  <a:srgbClr val="000000"/>
                </a:solidFill>
                <a:effectLst/>
                <a:latin typeface="Times New Roman" panose="02020603050405020304" pitchFamily="18" charset="0"/>
                <a:ea typeface="Times New Roman" panose="02020603050405020304" pitchFamily="18" charset="0"/>
              </a:rPr>
              <a:t>Digital Technologies</a:t>
            </a:r>
            <a:endParaRPr lang="en-IN" sz="1600" dirty="0">
              <a:effectLst/>
              <a:latin typeface="Times New Roman" panose="02020603050405020304" pitchFamily="18" charset="0"/>
              <a:ea typeface="Times New Roman" panose="02020603050405020304" pitchFamily="18" charset="0"/>
            </a:endParaRPr>
          </a:p>
          <a:p>
            <a:pPr marL="285750" indent="-285750" algn="just">
              <a:spcAft>
                <a:spcPts val="800"/>
              </a:spcAft>
              <a:buFont typeface="Wingdings" panose="05000000000000000000" pitchFamily="2" charset="2"/>
              <a:buChar char="q"/>
            </a:pPr>
            <a:r>
              <a:rPr lang="en-IN" sz="16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The different types of digital technologies such as virtual classrooms can be developed and used to enhance the effectiveness of university learning. </a:t>
            </a:r>
          </a:p>
          <a:p>
            <a:pPr marL="285750" indent="-285750" algn="just">
              <a:spcAft>
                <a:spcPts val="800"/>
              </a:spcAft>
              <a:buFont typeface="Wingdings" panose="05000000000000000000" pitchFamily="2" charset="2"/>
              <a:buChar char="q"/>
            </a:pPr>
            <a:endParaRPr lang="en-IN" sz="1600" kern="100" dirty="0">
              <a:solidFill>
                <a:srgbClr val="000000"/>
              </a:solidFill>
              <a:latin typeface="Times New Roman" panose="02020603050405020304" pitchFamily="18" charset="0"/>
              <a:ea typeface="DengXian" panose="02010600030101010101" pitchFamily="2" charset="-122"/>
              <a:cs typeface="Cordia New" panose="020B0304020202020204" pitchFamily="34" charset="-34"/>
            </a:endParaRPr>
          </a:p>
          <a:p>
            <a:pPr marL="285750" indent="-285750" algn="just">
              <a:spcAft>
                <a:spcPts val="800"/>
              </a:spcAft>
              <a:buFont typeface="Wingdings" panose="05000000000000000000" pitchFamily="2" charset="2"/>
              <a:buChar char="q"/>
            </a:pPr>
            <a:r>
              <a:rPr lang="en-IN" sz="16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These classrooms help the students to always get connected to the different regions of study even while being remote (</a:t>
            </a:r>
            <a:r>
              <a:rPr lang="en-IN" sz="16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Parmaxi</a:t>
            </a:r>
            <a:r>
              <a:rPr lang="en-IN" sz="16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2023).</a:t>
            </a:r>
          </a:p>
          <a:p>
            <a:pPr algn="just">
              <a:spcAft>
                <a:spcPts val="800"/>
              </a:spcAft>
            </a:pPr>
            <a:endParaRPr lang="en-IN" sz="1600" kern="100" dirty="0">
              <a:solidFill>
                <a:srgbClr val="000000"/>
              </a:solidFill>
              <a:latin typeface="Times New Roman" panose="02020603050405020304" pitchFamily="18" charset="0"/>
              <a:ea typeface="DengXian" panose="02010600030101010101" pitchFamily="2" charset="-122"/>
              <a:cs typeface="Cordia New" panose="020B0304020202020204" pitchFamily="34" charset="-34"/>
            </a:endParaRPr>
          </a:p>
          <a:p>
            <a:pPr algn="just">
              <a:spcAft>
                <a:spcPts val="800"/>
              </a:spcAft>
            </a:pPr>
            <a:endParaRPr lang="en-IN" sz="16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endParaRPr>
          </a:p>
          <a:p>
            <a:pPr algn="just"/>
            <a:r>
              <a:rPr lang="en-IN" sz="1600" b="1" dirty="0">
                <a:solidFill>
                  <a:srgbClr val="000000"/>
                </a:solidFill>
                <a:effectLst/>
                <a:latin typeface="Times New Roman" panose="02020603050405020304" pitchFamily="18" charset="0"/>
                <a:ea typeface="Times New Roman" panose="02020603050405020304" pitchFamily="18" charset="0"/>
              </a:rPr>
              <a:t>Digital learning and Assessment platforms</a:t>
            </a:r>
            <a:endParaRPr lang="en-IN" sz="1600"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sz="1600" dirty="0">
                <a:solidFill>
                  <a:srgbClr val="000000"/>
                </a:solidFill>
                <a:effectLst/>
                <a:latin typeface="Times New Roman" panose="02020603050405020304" pitchFamily="18" charset="0"/>
                <a:ea typeface="Times New Roman" panose="02020603050405020304" pitchFamily="18" charset="0"/>
              </a:rPr>
              <a:t>The different types of learning and assessment platforms help in enhancing the effectiveness of the overall learning process of a university student. </a:t>
            </a:r>
          </a:p>
          <a:p>
            <a:pPr marL="285750" indent="-285750" algn="just">
              <a:buFont typeface="Wingdings" panose="05000000000000000000" pitchFamily="2" charset="2"/>
              <a:buChar char="q"/>
            </a:pPr>
            <a:endParaRPr lang="en-IN" sz="1600" dirty="0">
              <a:solidFill>
                <a:srgbClr val="000000"/>
              </a:solidFill>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sz="1600" dirty="0">
                <a:solidFill>
                  <a:srgbClr val="000000"/>
                </a:solidFill>
                <a:effectLst/>
                <a:latin typeface="Times New Roman" panose="02020603050405020304" pitchFamily="18" charset="0"/>
                <a:ea typeface="Times New Roman" panose="02020603050405020304" pitchFamily="18" charset="0"/>
              </a:rPr>
              <a:t>These digital learning and assessment platforms help the students to get connected with the realities of the learning process</a:t>
            </a:r>
            <a:r>
              <a:rPr lang="en-IN" sz="1400" dirty="0">
                <a:solidFill>
                  <a:srgbClr val="000000"/>
                </a:solidFill>
                <a:effectLst/>
                <a:latin typeface="Times New Roman" panose="02020603050405020304" pitchFamily="18" charset="0"/>
                <a:ea typeface="Times New Roman" panose="02020603050405020304" pitchFamily="18" charset="0"/>
              </a:rPr>
              <a:t>.</a:t>
            </a:r>
            <a:endParaRPr lang="en-IN" sz="1400" dirty="0">
              <a:effectLst/>
              <a:latin typeface="Times New Roman" panose="02020603050405020304" pitchFamily="18" charset="0"/>
              <a:ea typeface="Times New Roman" panose="02020603050405020304" pitchFamily="18" charset="0"/>
            </a:endParaRPr>
          </a:p>
        </p:txBody>
      </p:sp>
      <p:pic>
        <p:nvPicPr>
          <p:cNvPr id="5122" name="Picture 2" descr="Pennsylvania: Using technology to enhance student learning | Download  Scientific Diagram">
            <a:extLst>
              <a:ext uri="{FF2B5EF4-FFF2-40B4-BE49-F238E27FC236}">
                <a16:creationId xmlns:a16="http://schemas.microsoft.com/office/drawing/2014/main" id="{84565015-E3A5-7FAE-343E-BB9FB98DBE46}"/>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270230" y="614079"/>
            <a:ext cx="3965217" cy="342178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4CC3D72-3FBD-FBAD-B906-52DE9EE3FCC3}"/>
              </a:ext>
            </a:extLst>
          </p:cNvPr>
          <p:cNvSpPr txBox="1"/>
          <p:nvPr/>
        </p:nvSpPr>
        <p:spPr>
          <a:xfrm>
            <a:off x="5901913" y="3697305"/>
            <a:ext cx="6094378" cy="338554"/>
          </a:xfrm>
          <a:prstGeom prst="rect">
            <a:avLst/>
          </a:prstGeom>
          <a:noFill/>
        </p:spPr>
        <p:txBody>
          <a:bodyPr wrap="square">
            <a:spAutoFit/>
          </a:bodyPr>
          <a:lstStyle/>
          <a:p>
            <a:pPr algn="r"/>
            <a:r>
              <a:rPr lang="en-IN" sz="16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a:t>
            </a:r>
            <a:r>
              <a:rPr lang="en-IN" sz="16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Antonacopoulou</a:t>
            </a:r>
            <a:r>
              <a:rPr lang="en-IN" sz="16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a:t>
            </a:r>
            <a:r>
              <a:rPr lang="en-IN" sz="1600" i="1"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et al.,</a:t>
            </a:r>
            <a:r>
              <a:rPr lang="en-IN" sz="16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2019).</a:t>
            </a:r>
            <a:endParaRPr lang="en-IN" sz="1600" dirty="0"/>
          </a:p>
        </p:txBody>
      </p:sp>
    </p:spTree>
    <p:extLst>
      <p:ext uri="{BB962C8B-B14F-4D97-AF65-F5344CB8AC3E}">
        <p14:creationId xmlns:p14="http://schemas.microsoft.com/office/powerpoint/2010/main" val="2015401179"/>
      </p:ext>
    </p:extLst>
  </p:cSld>
  <p:clrMapOvr>
    <a:masterClrMapping/>
  </p:clrMapOvr>
  <p:transition spd="slow">
    <p:push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A55A995-0974-2E89-098C-49587011C8A0}"/>
              </a:ext>
            </a:extLst>
          </p:cNvPr>
          <p:cNvSpPr txBox="1"/>
          <p:nvPr/>
        </p:nvSpPr>
        <p:spPr>
          <a:xfrm>
            <a:off x="5877938" y="-101012"/>
            <a:ext cx="6094378" cy="614079"/>
          </a:xfrm>
          <a:prstGeom prst="rect">
            <a:avLst/>
          </a:prstGeom>
          <a:noFill/>
        </p:spPr>
        <p:txBody>
          <a:bodyPr wrap="square">
            <a:spAutoFit/>
          </a:bodyPr>
          <a:lstStyle/>
          <a:p>
            <a:pPr algn="r">
              <a:lnSpc>
                <a:spcPct val="200000"/>
              </a:lnSpc>
              <a:spcBef>
                <a:spcPts val="1200"/>
              </a:spcBef>
            </a:pPr>
            <a:r>
              <a:rPr lang="en-IN" sz="20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Conclusion</a:t>
            </a:r>
          </a:p>
        </p:txBody>
      </p:sp>
      <p:sp>
        <p:nvSpPr>
          <p:cNvPr id="7" name="TextBox 6">
            <a:extLst>
              <a:ext uri="{FF2B5EF4-FFF2-40B4-BE49-F238E27FC236}">
                <a16:creationId xmlns:a16="http://schemas.microsoft.com/office/drawing/2014/main" id="{0ED841A8-B96B-0B04-3C03-853883582EA9}"/>
              </a:ext>
            </a:extLst>
          </p:cNvPr>
          <p:cNvSpPr txBox="1"/>
          <p:nvPr/>
        </p:nvSpPr>
        <p:spPr>
          <a:xfrm>
            <a:off x="5653405" y="513067"/>
            <a:ext cx="6094378" cy="3139321"/>
          </a:xfrm>
          <a:prstGeom prst="rect">
            <a:avLst/>
          </a:prstGeom>
          <a:noFill/>
        </p:spPr>
        <p:txBody>
          <a:bodyPr wrap="square">
            <a:spAutoFit/>
          </a:bodyPr>
          <a:lstStyle/>
          <a:p>
            <a:pPr marL="285750" indent="-285750" algn="just">
              <a:buFont typeface="Wingdings" panose="05000000000000000000" pitchFamily="2" charset="2"/>
              <a:buChar char="q"/>
            </a:pPr>
            <a:r>
              <a:rPr lang="en-IN" dirty="0">
                <a:solidFill>
                  <a:srgbClr val="000000"/>
                </a:solidFill>
                <a:effectLst/>
                <a:latin typeface="Times New Roman" panose="02020603050405020304" pitchFamily="18" charset="0"/>
                <a:ea typeface="Times New Roman" panose="02020603050405020304" pitchFamily="18" charset="0"/>
              </a:rPr>
              <a:t>The concept of resilient learning and the different application of the resilient learning process has been discussed in this presentation. </a:t>
            </a:r>
          </a:p>
          <a:p>
            <a:pPr marL="285750" indent="-285750" algn="just">
              <a:buFont typeface="Wingdings" panose="05000000000000000000" pitchFamily="2" charset="2"/>
              <a:buChar char="q"/>
            </a:pPr>
            <a:endParaRPr lang="en-IN" dirty="0">
              <a:solidFill>
                <a:srgbClr val="000000"/>
              </a:solidFill>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dirty="0">
                <a:solidFill>
                  <a:srgbClr val="000000"/>
                </a:solidFill>
                <a:effectLst/>
                <a:latin typeface="Times New Roman" panose="02020603050405020304" pitchFamily="18" charset="0"/>
                <a:ea typeface="Times New Roman" panose="02020603050405020304" pitchFamily="18" charset="0"/>
              </a:rPr>
              <a:t>This has helped in understanding the application of resilient learning for university learning. </a:t>
            </a:r>
          </a:p>
          <a:p>
            <a:pPr marL="285750" indent="-285750" algn="just">
              <a:buFont typeface="Wingdings" panose="05000000000000000000" pitchFamily="2" charset="2"/>
              <a:buChar char="q"/>
            </a:pPr>
            <a:endParaRPr lang="en-IN" dirty="0">
              <a:solidFill>
                <a:srgbClr val="000000"/>
              </a:solidFill>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q"/>
            </a:pPr>
            <a:r>
              <a:rPr lang="en-IN" dirty="0">
                <a:solidFill>
                  <a:srgbClr val="000000"/>
                </a:solidFill>
                <a:effectLst/>
                <a:latin typeface="Times New Roman" panose="02020603050405020304" pitchFamily="18" charset="0"/>
                <a:ea typeface="Times New Roman" panose="02020603050405020304" pitchFamily="18" charset="0"/>
              </a:rPr>
              <a:t>The different principles of learning agility has also been explained in this section to demonstrate the effectiveness of this study. </a:t>
            </a:r>
          </a:p>
          <a:p>
            <a:pPr marL="285750" indent="-285750" algn="just">
              <a:buFont typeface="Wingdings" panose="05000000000000000000" pitchFamily="2" charset="2"/>
              <a:buChar char="q"/>
            </a:pPr>
            <a:endParaRPr lang="en-IN" dirty="0">
              <a:solidFill>
                <a:srgbClr val="000000"/>
              </a:solidFill>
              <a:latin typeface="Times New Roman" panose="02020603050405020304" pitchFamily="18" charset="0"/>
              <a:ea typeface="Times New Roman" panose="02020603050405020304" pitchFamily="18" charset="0"/>
            </a:endParaRPr>
          </a:p>
        </p:txBody>
      </p:sp>
      <p:pic>
        <p:nvPicPr>
          <p:cNvPr id="6146" name="Picture 2" descr="What is learning agility, and how do you measure it successfully? -  TestGorilla">
            <a:extLst>
              <a:ext uri="{FF2B5EF4-FFF2-40B4-BE49-F238E27FC236}">
                <a16:creationId xmlns:a16="http://schemas.microsoft.com/office/drawing/2014/main" id="{362995E6-62EB-AC7A-8030-AB6118DBD01F}"/>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719528" y="1654381"/>
            <a:ext cx="3957882" cy="388450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E81544F-8920-AF8D-9334-D7394A513211}"/>
              </a:ext>
            </a:extLst>
          </p:cNvPr>
          <p:cNvSpPr txBox="1"/>
          <p:nvPr/>
        </p:nvSpPr>
        <p:spPr>
          <a:xfrm>
            <a:off x="2163189" y="5714648"/>
            <a:ext cx="6094378" cy="307777"/>
          </a:xfrm>
          <a:prstGeom prst="rect">
            <a:avLst/>
          </a:prstGeom>
          <a:noFill/>
        </p:spPr>
        <p:txBody>
          <a:bodyPr wrap="square">
            <a:spAutoFit/>
          </a:bodyPr>
          <a:lstStyle/>
          <a:p>
            <a:r>
              <a:rPr lang="en-IN" sz="14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a:t>
            </a:r>
            <a:r>
              <a:rPr lang="en-IN" sz="14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bbc</a:t>
            </a:r>
            <a:r>
              <a:rPr lang="en-IN" sz="14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2023).</a:t>
            </a:r>
            <a:endParaRPr lang="en-IN" sz="1400" dirty="0"/>
          </a:p>
        </p:txBody>
      </p:sp>
    </p:spTree>
    <p:extLst>
      <p:ext uri="{BB962C8B-B14F-4D97-AF65-F5344CB8AC3E}">
        <p14:creationId xmlns:p14="http://schemas.microsoft.com/office/powerpoint/2010/main" val="3852311721"/>
      </p:ext>
    </p:extLst>
  </p:cSld>
  <p:clrMapOvr>
    <a:masterClrMapping/>
  </p:clrMapOvr>
  <p:transition spd="slow">
    <p:push/>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DA0677D-121A-5F15-D8B3-16FED0AA4059}"/>
              </a:ext>
            </a:extLst>
          </p:cNvPr>
          <p:cNvSpPr txBox="1"/>
          <p:nvPr/>
        </p:nvSpPr>
        <p:spPr>
          <a:xfrm>
            <a:off x="2920729" y="-159379"/>
            <a:ext cx="6094378" cy="614079"/>
          </a:xfrm>
          <a:prstGeom prst="rect">
            <a:avLst/>
          </a:prstGeom>
          <a:noFill/>
        </p:spPr>
        <p:txBody>
          <a:bodyPr wrap="square">
            <a:spAutoFit/>
          </a:bodyPr>
          <a:lstStyle/>
          <a:p>
            <a:pPr algn="ctr">
              <a:lnSpc>
                <a:spcPct val="200000"/>
              </a:lnSpc>
              <a:spcBef>
                <a:spcPts val="1200"/>
              </a:spcBef>
            </a:pPr>
            <a:r>
              <a:rPr lang="en-IN" sz="20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References</a:t>
            </a:r>
          </a:p>
        </p:txBody>
      </p:sp>
      <p:sp>
        <p:nvSpPr>
          <p:cNvPr id="7" name="TextBox 6">
            <a:extLst>
              <a:ext uri="{FF2B5EF4-FFF2-40B4-BE49-F238E27FC236}">
                <a16:creationId xmlns:a16="http://schemas.microsoft.com/office/drawing/2014/main" id="{E5025BDA-CDF4-45FB-E01C-2A422D965B5F}"/>
              </a:ext>
            </a:extLst>
          </p:cNvPr>
          <p:cNvSpPr txBox="1"/>
          <p:nvPr/>
        </p:nvSpPr>
        <p:spPr>
          <a:xfrm>
            <a:off x="40125" y="1140729"/>
            <a:ext cx="11855585" cy="4914166"/>
          </a:xfrm>
          <a:prstGeom prst="rect">
            <a:avLst/>
          </a:prstGeom>
          <a:noFill/>
        </p:spPr>
        <p:txBody>
          <a:bodyPr wrap="square">
            <a:spAutoFit/>
          </a:bodyPr>
          <a:lstStyle/>
          <a:p>
            <a:pPr marL="342900" indent="-342900" algn="just">
              <a:spcAft>
                <a:spcPts val="800"/>
              </a:spcAft>
              <a:buFont typeface="Wingdings" panose="05000000000000000000" pitchFamily="2" charset="2"/>
              <a:buChar char="q"/>
            </a:pPr>
            <a:r>
              <a:rPr lang="en-IN" sz="20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Antonacopoulou</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E.P., </a:t>
            </a:r>
            <a:r>
              <a:rPr lang="en-IN" sz="20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Moldjord</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C., </a:t>
            </a:r>
            <a:r>
              <a:rPr lang="en-IN" sz="20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Steiro</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T.J. and </a:t>
            </a:r>
            <a:r>
              <a:rPr lang="en-IN" sz="20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Stokkeland</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C., (2019). “The new learning organisation: PART I–institutional reflexivity, high agility organising and learning leadership”. </a:t>
            </a:r>
            <a:r>
              <a:rPr lang="en-IN" sz="20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The Learning Organization</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a:t>
            </a:r>
            <a:r>
              <a:rPr lang="en-IN" sz="20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26</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(3), pp.304-318.</a:t>
            </a:r>
          </a:p>
          <a:p>
            <a:pPr marL="342900" indent="-342900" algn="just">
              <a:spcAft>
                <a:spcPts val="800"/>
              </a:spcAft>
              <a:buFont typeface="Wingdings" panose="05000000000000000000" pitchFamily="2" charset="2"/>
              <a:buChar char="q"/>
            </a:pPr>
            <a:r>
              <a:rPr lang="en-IN" sz="20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bbc</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(2020). </a:t>
            </a:r>
            <a:r>
              <a:rPr lang="en-IN" sz="20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6 Minute English.</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[Online] Available at: https://www.bbc.com/learningenglish/thai/features/6-minute-english/ep-200213 [Accessed 31 October 2023].</a:t>
            </a:r>
          </a:p>
          <a:p>
            <a:pPr marL="342900" indent="-342900" algn="just">
              <a:spcAft>
                <a:spcPts val="800"/>
              </a:spcAft>
              <a:buFont typeface="Wingdings" panose="05000000000000000000" pitchFamily="2" charset="2"/>
              <a:buChar char="q"/>
            </a:pPr>
            <a:r>
              <a:rPr lang="en-IN" sz="20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bbc</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(2023). </a:t>
            </a:r>
            <a:r>
              <a:rPr lang="en-IN" sz="20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How to boost your resilience when studying</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[Online] Available at: https://www.bbc.co.uk/bitesize/articles/zwbnvj6 [Accessed 31 October 2023].</a:t>
            </a:r>
          </a:p>
          <a:p>
            <a:pPr marL="342900" indent="-342900" algn="just">
              <a:spcAft>
                <a:spcPts val="800"/>
              </a:spcAft>
              <a:buFont typeface="Wingdings" panose="05000000000000000000" pitchFamily="2" charset="2"/>
              <a:buChar char="q"/>
            </a:pPr>
            <a:r>
              <a:rPr lang="en-IN" sz="20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forbes</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(2021). </a:t>
            </a:r>
            <a:r>
              <a:rPr lang="en-IN" sz="20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Learning Agility: The Organizational ‘It’ Factor For Future-Ready Businesses.</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[Online] Available at: https://www.forbes.com/sites/sap/2021/02/23/learning-agility-the-organizational-it-factor-for-future-ready-businesses/?sh=48d4843c6509 [Accessed 31 October 2023].</a:t>
            </a:r>
          </a:p>
          <a:p>
            <a:pPr marL="342900" indent="-342900" algn="just">
              <a:spcAft>
                <a:spcPts val="800"/>
              </a:spcAft>
              <a:buFont typeface="Wingdings" panose="05000000000000000000" pitchFamily="2" charset="2"/>
              <a:buChar char="q"/>
            </a:pP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Lee, R.A., (2021). “Cultivating Learning Agility Through Mindfulness”. </a:t>
            </a:r>
            <a:r>
              <a:rPr lang="en-IN" sz="20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The age of agility: Building learning agile leaders and organizations</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p.182.</a:t>
            </a:r>
          </a:p>
          <a:p>
            <a:pPr marL="342900" indent="-342900" algn="just">
              <a:spcAft>
                <a:spcPts val="800"/>
              </a:spcAft>
              <a:buFont typeface="Wingdings" panose="05000000000000000000" pitchFamily="2" charset="2"/>
              <a:buChar char="q"/>
            </a:pPr>
            <a:r>
              <a:rPr lang="en-IN" sz="20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Parmaxi</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A., (2023).” Virtual reality in language learning: A systematic review and implications for research and practice”. </a:t>
            </a:r>
            <a:r>
              <a:rPr lang="en-IN" sz="20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Interactive learning environments</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a:t>
            </a:r>
            <a:r>
              <a:rPr lang="en-IN" sz="20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31</a:t>
            </a:r>
            <a:r>
              <a:rPr lang="en-IN" sz="20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(1), pp.172-184.</a:t>
            </a:r>
          </a:p>
        </p:txBody>
      </p:sp>
    </p:spTree>
    <p:extLst>
      <p:ext uri="{BB962C8B-B14F-4D97-AF65-F5344CB8AC3E}">
        <p14:creationId xmlns:p14="http://schemas.microsoft.com/office/powerpoint/2010/main" val="1388313183"/>
      </p:ext>
    </p:extLst>
  </p:cSld>
  <p:clrMapOvr>
    <a:masterClrMapping/>
  </p:clrMapOvr>
  <p:transition spd="slow">
    <p:push dir="d"/>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1785</Words>
  <Application>Microsoft Office PowerPoint</Application>
  <PresentationFormat>Widescreen</PresentationFormat>
  <Paragraphs>116</Paragraphs>
  <Slides>8</Slides>
  <Notes>8</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2023-10-31T09:39:28Z</dcterms:created>
  <dcterms:modified xsi:type="dcterms:W3CDTF">2023-11-03T23:54:07Z</dcterms:modified>
</cp:coreProperties>
</file>