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notesMasterIdLst>
    <p:notesMasterId r:id="rId13"/>
  </p:notesMasterIdLst>
  <p:sldIdLst>
    <p:sldId id="263" r:id="rId2"/>
    <p:sldId id="302" r:id="rId3"/>
    <p:sldId id="303" r:id="rId4"/>
    <p:sldId id="271" r:id="rId5"/>
    <p:sldId id="300" r:id="rId6"/>
    <p:sldId id="289" r:id="rId7"/>
    <p:sldId id="290" r:id="rId8"/>
    <p:sldId id="273" r:id="rId9"/>
    <p:sldId id="291" r:id="rId10"/>
    <p:sldId id="274" r:id="rId11"/>
    <p:sldId id="29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88"/>
    <p:restoredTop sz="90674" autoAdjust="0"/>
  </p:normalViewPr>
  <p:slideViewPr>
    <p:cSldViewPr>
      <p:cViewPr>
        <p:scale>
          <a:sx n="72" d="100"/>
          <a:sy n="72" d="100"/>
        </p:scale>
        <p:origin x="-170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2AB1D35-83F9-47A4-89F8-B940080D27BB}" type="datetimeFigureOut">
              <a:rPr lang="en-GB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9871A0-518B-41B6-911E-6E3639088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8076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>
            <a:extLst>
              <a:ext uri="{FF2B5EF4-FFF2-40B4-BE49-F238E27FC236}">
                <a16:creationId xmlns:a16="http://schemas.microsoft.com/office/drawing/2014/main" xmlns="" id="{D623A770-0213-2D4D-BD94-F81DA7A6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0B55E0A-D6C6-7C4A-A89B-5572C1735FC2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xmlns="" id="{34F6F769-4B46-F149-AF0B-334A6482B5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xmlns="" id="{CA5A3F9E-42E5-5344-A7A9-A30D72BE93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0784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>
            <a:extLst>
              <a:ext uri="{FF2B5EF4-FFF2-40B4-BE49-F238E27FC236}">
                <a16:creationId xmlns:a16="http://schemas.microsoft.com/office/drawing/2014/main" xmlns="" id="{77A9F216-EFAB-8045-A0A9-14D59DEAD8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E1F7780-E146-6548-8A67-83E3BBE73075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3317E0C2-9F6B-AB42-AA55-6FA757DF20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FF65F2E4-7F28-E74F-8BE1-AF7BC53202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9033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>
            <a:extLst>
              <a:ext uri="{FF2B5EF4-FFF2-40B4-BE49-F238E27FC236}">
                <a16:creationId xmlns:a16="http://schemas.microsoft.com/office/drawing/2014/main" xmlns="" id="{D623A770-0213-2D4D-BD94-F81DA7A6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0B55E0A-D6C6-7C4A-A89B-5572C1735FC2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xmlns="" id="{34F6F769-4B46-F149-AF0B-334A6482B5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xmlns="" id="{CA5A3F9E-42E5-5344-A7A9-A30D72BE93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2885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8">
            <a:extLst>
              <a:ext uri="{FF2B5EF4-FFF2-40B4-BE49-F238E27FC236}">
                <a16:creationId xmlns:a16="http://schemas.microsoft.com/office/drawing/2014/main" xmlns="" id="{337324D6-10E5-5C42-BE1F-FE7BE295B9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6DB390-368F-864A-97F0-640ADA13E00B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xmlns="" id="{4B8516EE-2CE2-DB47-95F1-8651AEF542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xmlns="" id="{6DC8273D-B696-EB46-A1B2-28D59BE40B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72651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8">
            <a:extLst>
              <a:ext uri="{FF2B5EF4-FFF2-40B4-BE49-F238E27FC236}">
                <a16:creationId xmlns:a16="http://schemas.microsoft.com/office/drawing/2014/main" xmlns="" id="{97A571D7-A9BD-5E4D-B141-3750C67426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E59FFA-4ED5-8943-ADE5-06450CACB10A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xmlns="" id="{66CB96A2-1661-8E4A-AB34-5F40C901B9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xmlns="" id="{E59126C2-EFCA-984F-BED6-B7236B6222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64584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08F19B-3057-4558-A76C-5E092891AD71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E2BC3E-5565-4413-B352-D2D12C8853C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83729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D68B7E-024B-4F75-ACB5-27525B99FA66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79AA6D-10F2-4C30-849F-BCCCB9BA83A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972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0F14D8-47EA-4D4F-A9A2-AD80C0250A83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AE2928-7436-4DE7-9B7C-C940EF7842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18633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47057F-DC6D-4814-8E2A-AE2C9024A933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321168-5FDE-4571-8779-84AEBAC8691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12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4EB3B7-11E8-4B0F-8360-0C697E1E7979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3AAC6C-F47F-4E08-883B-073273FD97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928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82E962-E3A5-4203-BA6E-664669C01FE6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2F3D88-C136-4943-AB93-F9B82A4B7E8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787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7D5D9C-D303-48E9-A406-AD8D549A55B0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Presentation title, change Insert &gt;&gt; Header &amp; Footer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50ACF8-0D57-4422-928A-D83F0C35007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857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F492F42C-2FEE-4550-9A1E-D24F040C5199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>
                <a:solidFill>
                  <a:srgbClr val="514949"/>
                </a:solidFill>
              </a:rPr>
              <a:t>Presentation title, change Insert &gt;&gt; Header &amp; Footer</a:t>
            </a:r>
            <a:endParaRPr lang="en-GB" dirty="0">
              <a:solidFill>
                <a:srgbClr val="51494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60FA4FB-F0EF-4BBC-B462-550A9900853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911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2543EF-A6BB-4D57-9863-5C178E5F39AC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5DBA12-0AD4-492B-856F-731F28A52AA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250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CB8B6-FC8B-44F5-B7DA-77C3EE65952D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B593BF-135C-40B2-94FD-6397498AD30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87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55D429C-C447-4ED0-B910-CF229D280D0B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C7178-6626-4808-AC81-83ED1E5169D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8787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wo tab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" name="Tekstvak 14"/>
          <p:cNvSpPr txBox="1"/>
          <p:nvPr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r>
              <a:rPr lang="en-GB" dirty="0">
                <a:solidFill>
                  <a:srgbClr val="514949"/>
                </a:solidFill>
              </a:rPr>
              <a:t>Two tables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405584" y="1210970"/>
            <a:ext cx="4049732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</a:t>
            </a:r>
            <a:br>
              <a:rPr lang="en-US" dirty="0"/>
            </a:br>
            <a:r>
              <a:rPr lang="en-US" dirty="0"/>
              <a:t>to insert a table</a:t>
            </a:r>
          </a:p>
        </p:txBody>
      </p:sp>
      <p:sp>
        <p:nvSpPr>
          <p:cNvPr id="64" name="Tijdelijke aanduiding voor tabel 7"/>
          <p:cNvSpPr>
            <a:spLocks noGrp="1"/>
          </p:cNvSpPr>
          <p:nvPr>
            <p:ph type="tbl" sz="quarter" idx="17" hasCustomPrompt="1"/>
          </p:nvPr>
        </p:nvSpPr>
        <p:spPr>
          <a:xfrm>
            <a:off x="4662624" y="1210970"/>
            <a:ext cx="4049732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</a:t>
            </a:r>
            <a:br>
              <a:rPr lang="en-US" dirty="0"/>
            </a:br>
            <a:r>
              <a:rPr lang="en-US" dirty="0"/>
              <a:t>to insert a table</a:t>
            </a:r>
          </a:p>
        </p:txBody>
      </p:sp>
    </p:spTree>
    <p:extLst>
      <p:ext uri="{BB962C8B-B14F-4D97-AF65-F5344CB8AC3E}">
        <p14:creationId xmlns:p14="http://schemas.microsoft.com/office/powerpoint/2010/main" val="4642935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395824" y="820313"/>
            <a:ext cx="8327552" cy="21907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" name="Tekstvak 14"/>
          <p:cNvSpPr txBox="1"/>
          <p:nvPr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r>
              <a:rPr lang="en-GB" dirty="0">
                <a:solidFill>
                  <a:srgbClr val="514949"/>
                </a:solidFill>
              </a:rPr>
              <a:t>Index slide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405584" y="1210970"/>
            <a:ext cx="8316592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</a:t>
            </a:r>
            <a:br>
              <a:rPr lang="en-US" dirty="0"/>
            </a:br>
            <a:r>
              <a:rPr lang="en-US" dirty="0"/>
              <a:t>to insert a table</a:t>
            </a:r>
          </a:p>
        </p:txBody>
      </p:sp>
      <p:grpSp>
        <p:nvGrpSpPr>
          <p:cNvPr id="57" name="Groep 56" hidden="1"/>
          <p:cNvGrpSpPr/>
          <p:nvPr/>
        </p:nvGrpSpPr>
        <p:grpSpPr>
          <a:xfrm>
            <a:off x="9369570" y="106472"/>
            <a:ext cx="2979308" cy="5917970"/>
            <a:chOff x="9234062" y="-92622"/>
            <a:chExt cx="2979308" cy="5917970"/>
          </a:xfrm>
        </p:grpSpPr>
        <p:sp>
          <p:nvSpPr>
            <p:cNvPr id="58" name="Tekstvak 33"/>
            <p:cNvSpPr txBox="1"/>
            <p:nvPr userDrawn="1"/>
          </p:nvSpPr>
          <p:spPr>
            <a:xfrm>
              <a:off x="9438352" y="896911"/>
              <a:ext cx="2067935" cy="64633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>
                <a:defRPr/>
              </a:pPr>
              <a:r>
                <a:rPr lang="nl-NL" sz="1400" kern="0" dirty="0">
                  <a:solidFill>
                    <a:srgbClr val="000000"/>
                  </a:solidFill>
                </a:rPr>
                <a:t>Delete </a:t>
              </a:r>
              <a:r>
                <a:rPr lang="en-GB" sz="1400" kern="0" dirty="0">
                  <a:solidFill>
                    <a:srgbClr val="000000"/>
                  </a:solidFill>
                </a:rPr>
                <a:t>existing</a:t>
              </a:r>
              <a:r>
                <a:rPr lang="nl-NL" sz="1400" kern="0" dirty="0">
                  <a:solidFill>
                    <a:srgbClr val="000000"/>
                  </a:solidFill>
                </a:rPr>
                <a:t> picture </a:t>
              </a:r>
              <a:r>
                <a:rPr lang="nl-NL" sz="1400" kern="0" dirty="0" err="1">
                  <a:solidFill>
                    <a:srgbClr val="000000"/>
                  </a:solidFill>
                </a:rPr>
                <a:t>and</a:t>
              </a:r>
              <a:r>
                <a:rPr lang="nl-NL" sz="1400" kern="0" dirty="0">
                  <a:solidFill>
                    <a:srgbClr val="000000"/>
                  </a:solidFill>
                </a:rPr>
                <a:t> click on the icon </a:t>
              </a:r>
              <a:r>
                <a:rPr lang="nl-NL" sz="1400" kern="0" dirty="0" err="1">
                  <a:solidFill>
                    <a:srgbClr val="000000"/>
                  </a:solidFill>
                </a:rPr>
                <a:t>to</a:t>
              </a:r>
              <a:r>
                <a:rPr lang="nl-NL" sz="1400" kern="0" dirty="0">
                  <a:solidFill>
                    <a:srgbClr val="000000"/>
                  </a:solidFill>
                </a:rPr>
                <a:t> </a:t>
              </a:r>
              <a:r>
                <a:rPr lang="nl-NL" sz="1400" kern="0" dirty="0" err="1">
                  <a:solidFill>
                    <a:srgbClr val="000000"/>
                  </a:solidFill>
                </a:rPr>
                <a:t>insert</a:t>
              </a:r>
              <a:r>
                <a:rPr lang="nl-NL" sz="1400" kern="0" dirty="0">
                  <a:solidFill>
                    <a:srgbClr val="000000"/>
                  </a:solidFill>
                </a:rPr>
                <a:t> a new picture</a:t>
              </a:r>
              <a:endParaRPr lang="en-US" sz="1400" kern="0" dirty="0">
                <a:solidFill>
                  <a:srgbClr val="000000"/>
                </a:solidFill>
              </a:endParaRPr>
            </a:p>
          </p:txBody>
        </p:sp>
        <p:sp>
          <p:nvSpPr>
            <p:cNvPr id="59" name="Tekstvak 33"/>
            <p:cNvSpPr txBox="1"/>
            <p:nvPr userDrawn="1"/>
          </p:nvSpPr>
          <p:spPr>
            <a:xfrm>
              <a:off x="9438352" y="3035943"/>
              <a:ext cx="2142447" cy="64633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>
                <a:defRPr/>
              </a:pPr>
              <a:r>
                <a:rPr lang="en-US" sz="1400" kern="0" dirty="0">
                  <a:solidFill>
                    <a:srgbClr val="000000"/>
                  </a:solidFill>
                </a:rPr>
                <a:t>Search and selected the picture you want.</a:t>
              </a:r>
              <a:br>
                <a:rPr lang="en-US" sz="1400" kern="0" dirty="0">
                  <a:solidFill>
                    <a:srgbClr val="000000"/>
                  </a:solidFill>
                </a:rPr>
              </a:br>
              <a:r>
                <a:rPr lang="en-US" sz="1400" kern="0" dirty="0">
                  <a:solidFill>
                    <a:srgbClr val="000000"/>
                  </a:solidFill>
                </a:rPr>
                <a:t>Click</a:t>
              </a:r>
              <a:r>
                <a:rPr lang="en-US" sz="1400" kern="0" dirty="0">
                  <a:solidFill>
                    <a:srgbClr val="E3CC5A"/>
                  </a:solidFill>
                </a:rPr>
                <a:t> </a:t>
              </a:r>
              <a:r>
                <a:rPr lang="en-US" sz="1400" b="1" kern="0" dirty="0">
                  <a:solidFill>
                    <a:srgbClr val="514949"/>
                  </a:solidFill>
                </a:rPr>
                <a:t>´Insert´</a:t>
              </a:r>
              <a:endParaRPr lang="nl-NL" sz="1400" b="1" kern="0" dirty="0">
                <a:solidFill>
                  <a:srgbClr val="514949"/>
                </a:solidFill>
              </a:endParaRPr>
            </a:p>
          </p:txBody>
        </p:sp>
        <p:sp>
          <p:nvSpPr>
            <p:cNvPr id="60" name="Ovaal 59"/>
            <p:cNvSpPr/>
            <p:nvPr userDrawn="1"/>
          </p:nvSpPr>
          <p:spPr>
            <a:xfrm>
              <a:off x="9395336" y="412895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algn="ctr">
                <a:defRPr/>
              </a:pPr>
              <a:r>
                <a:rPr lang="nl-NL" sz="1600" kern="0" dirty="0">
                  <a:solidFill>
                    <a:prstClr val="white"/>
                  </a:solidFill>
                  <a:latin typeface="Calibri Light" panose="020F0302020204030204"/>
                </a:rPr>
                <a:t>1</a:t>
              </a:r>
            </a:p>
          </p:txBody>
        </p:sp>
        <p:sp>
          <p:nvSpPr>
            <p:cNvPr id="61" name="Ovaal 60"/>
            <p:cNvSpPr/>
            <p:nvPr userDrawn="1"/>
          </p:nvSpPr>
          <p:spPr>
            <a:xfrm>
              <a:off x="9395336" y="2551354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algn="ctr">
                <a:defRPr/>
              </a:pPr>
              <a:r>
                <a:rPr lang="nl-NL" sz="1600" kern="0" dirty="0">
                  <a:solidFill>
                    <a:prstClr val="white"/>
                  </a:solidFill>
                  <a:latin typeface="Calibri Light" panose="020F0302020204030204"/>
                </a:rPr>
                <a:t>2</a:t>
              </a:r>
            </a:p>
          </p:txBody>
        </p:sp>
        <p:pic>
          <p:nvPicPr>
            <p:cNvPr id="6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63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64" name="Tekstvak 63"/>
            <p:cNvSpPr txBox="1"/>
            <p:nvPr userDrawn="1"/>
          </p:nvSpPr>
          <p:spPr>
            <a:xfrm>
              <a:off x="9517883" y="3832849"/>
              <a:ext cx="779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Calibri Light" panose="020F0302020204030204"/>
                </a:rPr>
                <a:t>Insert</a:t>
              </a:r>
            </a:p>
          </p:txBody>
        </p:sp>
        <p:sp>
          <p:nvSpPr>
            <p:cNvPr id="65" name="Rechthoek 64"/>
            <p:cNvSpPr/>
            <p:nvPr userDrawn="1"/>
          </p:nvSpPr>
          <p:spPr>
            <a:xfrm>
              <a:off x="9234062" y="-92622"/>
              <a:ext cx="2773430" cy="387386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180000" rIns="180000" rtlCol="0" anchor="t"/>
            <a:lstStyle/>
            <a:p>
              <a:pPr>
                <a:tabLst>
                  <a:tab pos="630238" algn="l"/>
                </a:tabLst>
                <a:defRPr/>
              </a:pPr>
              <a:r>
                <a:rPr lang="nl-NL" sz="1600" b="1" kern="0" dirty="0">
                  <a:solidFill>
                    <a:srgbClr val="514949"/>
                  </a:solidFill>
                  <a:latin typeface="Calibri Light" panose="020F0302020204030204"/>
                </a:rPr>
                <a:t>INSERT PICTURE</a:t>
              </a:r>
            </a:p>
          </p:txBody>
        </p:sp>
        <p:cxnSp>
          <p:nvCxnSpPr>
            <p:cNvPr id="66" name="Rechte verbindingslijn 65"/>
            <p:cNvCxnSpPr/>
            <p:nvPr userDrawn="1"/>
          </p:nvCxnSpPr>
          <p:spPr>
            <a:xfrm>
              <a:off x="9407882" y="292364"/>
              <a:ext cx="2805488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cxnSp>
          <p:nvCxnSpPr>
            <p:cNvPr id="67" name="Rechte verbindingslijn 66"/>
            <p:cNvCxnSpPr/>
            <p:nvPr userDrawn="1"/>
          </p:nvCxnSpPr>
          <p:spPr>
            <a:xfrm>
              <a:off x="9407882" y="2365810"/>
              <a:ext cx="2805488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cxnSp>
          <p:nvCxnSpPr>
            <p:cNvPr id="68" name="Rechte verbindingslijn 67"/>
            <p:cNvCxnSpPr/>
            <p:nvPr userDrawn="1"/>
          </p:nvCxnSpPr>
          <p:spPr>
            <a:xfrm>
              <a:off x="9408221" y="4238018"/>
              <a:ext cx="2805149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sp>
          <p:nvSpPr>
            <p:cNvPr id="69" name="Tekstvak 33"/>
            <p:cNvSpPr txBox="1"/>
            <p:nvPr userDrawn="1"/>
          </p:nvSpPr>
          <p:spPr>
            <a:xfrm>
              <a:off x="9438352" y="4914683"/>
              <a:ext cx="2142447" cy="43088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>
                <a:defRPr/>
              </a:pPr>
              <a:r>
                <a:rPr lang="en-US" sz="1400" kern="0" dirty="0">
                  <a:solidFill>
                    <a:srgbClr val="000000"/>
                  </a:solidFill>
                </a:rPr>
                <a:t>Select the picture and select</a:t>
              </a:r>
              <a:r>
                <a:rPr lang="en-US" sz="1400" kern="0" dirty="0">
                  <a:solidFill>
                    <a:srgbClr val="514949"/>
                  </a:solidFill>
                </a:rPr>
                <a:t> </a:t>
              </a:r>
              <a:r>
                <a:rPr lang="en-US" sz="1400" b="1" kern="0" dirty="0">
                  <a:solidFill>
                    <a:srgbClr val="514949"/>
                  </a:solidFill>
                </a:rPr>
                <a:t>‘Send to back’</a:t>
              </a:r>
            </a:p>
          </p:txBody>
        </p:sp>
        <p:sp>
          <p:nvSpPr>
            <p:cNvPr id="70" name="Ovaal 69"/>
            <p:cNvSpPr/>
            <p:nvPr userDrawn="1"/>
          </p:nvSpPr>
          <p:spPr>
            <a:xfrm>
              <a:off x="9395336" y="4426610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algn="ctr">
                <a:defRPr/>
              </a:pPr>
              <a:r>
                <a:rPr lang="nl-NL" sz="1600" kern="0" dirty="0">
                  <a:solidFill>
                    <a:prstClr val="white"/>
                  </a:solidFill>
                  <a:latin typeface="Calibri Light" panose="020F0302020204030204"/>
                </a:rPr>
                <a:t>3</a:t>
              </a:r>
            </a:p>
          </p:txBody>
        </p:sp>
        <p:pic>
          <p:nvPicPr>
            <p:cNvPr id="71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2" name="Afbeelding 71"/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35801" y="1653232"/>
              <a:ext cx="610090" cy="61009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56243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hree text boxe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Tekstvak 6"/>
          <p:cNvSpPr txBox="1"/>
          <p:nvPr/>
        </p:nvSpPr>
        <p:spPr>
          <a:xfrm>
            <a:off x="-85056" y="-262268"/>
            <a:ext cx="2064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r>
              <a:rPr lang="en-GB" dirty="0">
                <a:solidFill>
                  <a:srgbClr val="514949"/>
                </a:solidFill>
              </a:rPr>
              <a:t>Three text boxes vertical</a:t>
            </a:r>
          </a:p>
        </p:txBody>
      </p:sp>
      <p:sp>
        <p:nvSpPr>
          <p:cNvPr id="10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05584" y="1586673"/>
            <a:ext cx="2616966" cy="4856615"/>
          </a:xfrm>
        </p:spPr>
        <p:txBody>
          <a:bodyPr vert="horz" tIns="108000" rIns="72000" bIns="72000"/>
          <a:lstStyle>
            <a:lvl3pPr>
              <a:defRPr/>
            </a:lvl3pPr>
            <a:lvl4pPr>
              <a:defRPr baseline="0"/>
            </a:lvl4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3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6103196" y="1586673"/>
            <a:ext cx="2621220" cy="4856615"/>
          </a:xfrm>
        </p:spPr>
        <p:txBody>
          <a:bodyPr vert="horz" tIns="108000" rIns="72000" bIns="72000"/>
          <a:lstStyle/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4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6102830" y="1210043"/>
            <a:ext cx="2620546" cy="369741"/>
          </a:xfrm>
          <a:solidFill>
            <a:schemeClr val="accent3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60" name="Tijdelijke aanduiding voor verticale tekst 2"/>
          <p:cNvSpPr>
            <a:spLocks noGrp="1"/>
          </p:cNvSpPr>
          <p:nvPr>
            <p:ph type="body" orient="vert" idx="17" hasCustomPrompt="1"/>
          </p:nvPr>
        </p:nvSpPr>
        <p:spPr>
          <a:xfrm>
            <a:off x="415290" y="1210043"/>
            <a:ext cx="2623110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62" name="Tijdelijke aanduiding voor verticale tekst 2"/>
          <p:cNvSpPr>
            <a:spLocks noGrp="1"/>
          </p:cNvSpPr>
          <p:nvPr>
            <p:ph type="body" orient="vert" idx="18" hasCustomPrompt="1"/>
          </p:nvPr>
        </p:nvSpPr>
        <p:spPr>
          <a:xfrm>
            <a:off x="3248515" y="1586673"/>
            <a:ext cx="2629028" cy="4856615"/>
          </a:xfrm>
        </p:spPr>
        <p:txBody>
          <a:bodyPr vert="horz" tIns="108000" rIns="72000" bIns="72000"/>
          <a:lstStyle>
            <a:lvl3pPr>
              <a:defRPr/>
            </a:lvl3pPr>
            <a:lvl4pPr>
              <a:defRPr baseline="0"/>
            </a:lvl4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63" name="Tijdelijke aanduiding voor verticale tekst 2"/>
          <p:cNvSpPr>
            <a:spLocks noGrp="1"/>
          </p:cNvSpPr>
          <p:nvPr>
            <p:ph type="body" orient="vert" idx="19" hasCustomPrompt="1"/>
          </p:nvPr>
        </p:nvSpPr>
        <p:spPr>
          <a:xfrm>
            <a:off x="3258000" y="1210043"/>
            <a:ext cx="2635200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626368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hree images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" name="Tekstvak 14"/>
          <p:cNvSpPr txBox="1"/>
          <p:nvPr/>
        </p:nvSpPr>
        <p:spPr>
          <a:xfrm>
            <a:off x="-85056" y="-262268"/>
            <a:ext cx="2064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r>
              <a:rPr lang="en-GB" dirty="0">
                <a:solidFill>
                  <a:srgbClr val="514949"/>
                </a:solidFill>
              </a:rPr>
              <a:t>50% text / Three images</a:t>
            </a:r>
          </a:p>
        </p:txBody>
      </p:sp>
      <p:sp>
        <p:nvSpPr>
          <p:cNvPr id="119" name="Tijdelijke aanduiding voor afbeelding 7"/>
          <p:cNvSpPr>
            <a:spLocks noGrp="1"/>
          </p:cNvSpPr>
          <p:nvPr>
            <p:ph type="pic" sz="quarter" idx="14" hasCustomPrompt="1"/>
          </p:nvPr>
        </p:nvSpPr>
        <p:spPr>
          <a:xfrm>
            <a:off x="405584" y="1210970"/>
            <a:ext cx="4058416" cy="1606842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24" name="Tijdelijke aanduiding voor afbeelding 7"/>
          <p:cNvSpPr>
            <a:spLocks noGrp="1"/>
          </p:cNvSpPr>
          <p:nvPr>
            <p:ph type="pic" sz="quarter" idx="15" hasCustomPrompt="1"/>
          </p:nvPr>
        </p:nvSpPr>
        <p:spPr>
          <a:xfrm>
            <a:off x="405584" y="3033812"/>
            <a:ext cx="4058416" cy="1601182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25" name="Tijdelijke aanduiding voor afbeelding 7"/>
          <p:cNvSpPr>
            <a:spLocks noGrp="1"/>
          </p:cNvSpPr>
          <p:nvPr>
            <p:ph type="pic" sz="quarter" idx="16" hasCustomPrompt="1"/>
          </p:nvPr>
        </p:nvSpPr>
        <p:spPr>
          <a:xfrm>
            <a:off x="405584" y="4856655"/>
            <a:ext cx="4058416" cy="1606841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278" name="Tijdelijke aanduiding voor verticale tekst 2"/>
          <p:cNvSpPr>
            <a:spLocks noGrp="1"/>
          </p:cNvSpPr>
          <p:nvPr>
            <p:ph type="body" orient="vert" idx="17" hasCustomPrompt="1"/>
          </p:nvPr>
        </p:nvSpPr>
        <p:spPr>
          <a:xfrm>
            <a:off x="4680000" y="3429000"/>
            <a:ext cx="4042176" cy="1205993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279" name="Tijdelijke aanduiding voor verticale tekst 2"/>
          <p:cNvSpPr>
            <a:spLocks noGrp="1"/>
          </p:cNvSpPr>
          <p:nvPr>
            <p:ph type="body" orient="vert" idx="18" hasCustomPrompt="1"/>
          </p:nvPr>
        </p:nvSpPr>
        <p:spPr>
          <a:xfrm>
            <a:off x="4680000" y="5229200"/>
            <a:ext cx="4042176" cy="1212044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29" name="Tijdelijke aanduiding voor verticale tekst 2"/>
          <p:cNvSpPr>
            <a:spLocks noGrp="1"/>
          </p:cNvSpPr>
          <p:nvPr>
            <p:ph type="body" orient="vert" idx="19" hasCustomPrompt="1"/>
          </p:nvPr>
        </p:nvSpPr>
        <p:spPr>
          <a:xfrm>
            <a:off x="4680001" y="1207371"/>
            <a:ext cx="4043376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30" name="Tijdelijke aanduiding voor verticale tekst 2"/>
          <p:cNvSpPr>
            <a:spLocks noGrp="1"/>
          </p:cNvSpPr>
          <p:nvPr>
            <p:ph type="body" orient="vert" idx="20" hasCustomPrompt="1"/>
          </p:nvPr>
        </p:nvSpPr>
        <p:spPr>
          <a:xfrm>
            <a:off x="4680001" y="3038939"/>
            <a:ext cx="4043375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31" name="Tijdelijke aanduiding voor verticale tekst 2"/>
          <p:cNvSpPr>
            <a:spLocks noGrp="1"/>
          </p:cNvSpPr>
          <p:nvPr>
            <p:ph type="body" orient="vert" idx="21" hasCustomPrompt="1"/>
          </p:nvPr>
        </p:nvSpPr>
        <p:spPr>
          <a:xfrm>
            <a:off x="4680000" y="4859000"/>
            <a:ext cx="4043375" cy="369741"/>
          </a:xfrm>
          <a:solidFill>
            <a:schemeClr val="accent3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76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0" y="1586674"/>
            <a:ext cx="4042176" cy="1247966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</p:spTree>
    <p:extLst>
      <p:ext uri="{BB962C8B-B14F-4D97-AF65-F5344CB8AC3E}">
        <p14:creationId xmlns:p14="http://schemas.microsoft.com/office/powerpoint/2010/main" val="1685908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0% image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1" y="1586673"/>
            <a:ext cx="4042175" cy="4854569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04681" y="1210970"/>
            <a:ext cx="4059319" cy="5252525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5" name="Tekstvak 14"/>
          <p:cNvSpPr txBox="1"/>
          <p:nvPr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r>
              <a:rPr lang="en-GB" dirty="0">
                <a:solidFill>
                  <a:srgbClr val="514949"/>
                </a:solidFill>
              </a:rPr>
              <a:t>50% text / 50% image</a:t>
            </a:r>
          </a:p>
        </p:txBody>
      </p:sp>
      <p:sp>
        <p:nvSpPr>
          <p:cNvPr id="7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680001" y="1208259"/>
            <a:ext cx="4043375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776644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3462AFA-8D6E-4A06-BE3F-4FC0C7261DC6}" type="datetimeFigureOut">
              <a:rPr lang="en-GB" smtClean="0"/>
              <a:pPr>
                <a:defRPr/>
              </a:pPr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Presentation title, change Insert &gt;&gt; Header &amp; 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7085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0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8C6E698C-8155-4B8B-BDC9-B7299772B5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3900" y="643467"/>
            <a:ext cx="4691270" cy="5054008"/>
          </a:xfrm>
        </p:spPr>
        <p:txBody>
          <a:bodyPr anchor="ctr">
            <a:normAutofit/>
          </a:bodyPr>
          <a:lstStyle/>
          <a:p>
            <a:pPr algn="r"/>
            <a:r>
              <a:rPr lang="en-GB" sz="5600"/>
              <a:t/>
            </a:r>
            <a:br>
              <a:rPr lang="en-GB" sz="5600"/>
            </a:br>
            <a:r>
              <a:rPr lang="en-GB" sz="5600"/>
              <a:t>BMSW5102 </a:t>
            </a:r>
            <a:br>
              <a:rPr lang="en-GB" sz="5600"/>
            </a:br>
            <a:r>
              <a:rPr lang="en-GB" sz="5600"/>
              <a:t>Developing Relationships and Workplace Achievement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03246" y="643467"/>
            <a:ext cx="2506116" cy="5054008"/>
          </a:xfrm>
        </p:spPr>
        <p:txBody>
          <a:bodyPr anchor="ctr">
            <a:normAutofit/>
          </a:bodyPr>
          <a:lstStyle/>
          <a:p>
            <a:r>
              <a:rPr lang="en-GB"/>
              <a:t>Assignment Guidance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09525C9A-1972-4836-BA7A-706C946EF4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650992" y="1391367"/>
            <a:ext cx="0" cy="355820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C22D9B36-9BE7-472B-8808-7E0D681073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" y="6340942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8A549DE7-671D-4575-AF43-858FD99981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3702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xmlns="" id="{236368CE-AF00-47F0-88CD-D862F62751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xmlns="" id="{A6B92E91-8B66-2044-B499-1BDCCD05BD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31078" y="634946"/>
            <a:ext cx="4931229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700"/>
              <a:t>BMSK5002</a:t>
            </a:r>
            <a:br>
              <a:rPr lang="en-GB" altLang="en-US" sz="3700"/>
            </a:br>
            <a:r>
              <a:rPr lang="en-GB" altLang="en-US" sz="3700"/>
              <a:t>Task 1 – The Presentation</a:t>
            </a:r>
          </a:p>
        </p:txBody>
      </p:sp>
      <p:pic>
        <p:nvPicPr>
          <p:cNvPr id="74" name="Graphic 73" descr="Head with Gears">
            <a:extLst>
              <a:ext uri="{FF2B5EF4-FFF2-40B4-BE49-F238E27FC236}">
                <a16:creationId xmlns:a16="http://schemas.microsoft.com/office/drawing/2014/main" xmlns="" id="{D152AB97-33A1-4D2F-90BD-1E912EBF11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475499" y="1796791"/>
            <a:ext cx="3000986" cy="3000986"/>
          </a:xfrm>
          <a:prstGeom prst="rect">
            <a:avLst/>
          </a:prstGeom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xmlns="" id="{05DA45A8-E2EA-4AC4-B129-9C17785C79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3731077" y="2086188"/>
            <a:ext cx="456732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031F91DF-27CC-AA4F-B2C2-5458B847A7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31076" y="2198914"/>
            <a:ext cx="4931230" cy="36701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Critically evaluate ONE development vehicle available to an organisation appropriate to the development needs of the individual.</a:t>
            </a:r>
            <a:r>
              <a:rPr lang="en-GB" altLang="en-US" dirty="0"/>
              <a:t> Choose any from the following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latin typeface="Tahoma" panose="020B0604030504040204" pitchFamily="34" charset="0"/>
                <a:cs typeface="Times New Roman" panose="02020603050405020304" pitchFamily="18" charset="0"/>
              </a:rPr>
              <a:t> Motivation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latin typeface="Tahoma" panose="020B0604030504040204" pitchFamily="34" charset="0"/>
                <a:cs typeface="Times New Roman" panose="02020603050405020304" pitchFamily="18" charset="0"/>
              </a:rPr>
              <a:t> Employee Engagement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latin typeface="Tahoma" panose="020B0604030504040204" pitchFamily="34" charset="0"/>
                <a:cs typeface="Times New Roman" panose="02020603050405020304" pitchFamily="18" charset="0"/>
              </a:rPr>
              <a:t> Performance management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latin typeface="Tahoma" panose="020B0604030504040204" pitchFamily="34" charset="0"/>
                <a:cs typeface="Times New Roman" panose="02020603050405020304" pitchFamily="18" charset="0"/>
              </a:rPr>
              <a:t> Training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b="1" dirty="0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xmlns="" id="{1011F05C-FD37-486B-9F4E-6533087760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xmlns="" id="{9B3C60A3-4E82-45D1-8328-7440A9EB45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292" name="Slide Number Placeholder 4">
            <a:extLst>
              <a:ext uri="{FF2B5EF4-FFF2-40B4-BE49-F238E27FC236}">
                <a16:creationId xmlns:a16="http://schemas.microsoft.com/office/drawing/2014/main" xmlns="" id="{186E1B0C-0573-0445-A53C-2C9F3620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425343" y="6459785"/>
            <a:ext cx="98401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B5431929-C15A-BD43-8EE5-58502DDDC9E7}" type="slidenum">
              <a:rPr lang="en-GB" altLang="en-US" sz="1800" smtClean="0">
                <a:latin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GB" altLang="en-US" sz="1800">
              <a:latin typeface="Arial" panose="020B0604020202020204" pitchFamily="34" charset="0"/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xmlns="" id="{87879DBA-EB62-FE46-A445-9119911D2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92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xmlns="" id="{3741B58E-3B65-4A01-A276-975AB2CF8A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7AAC67C3-831B-4AB1-A259-DFB839CAFA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339" name="Title 1">
            <a:extLst>
              <a:ext uri="{FF2B5EF4-FFF2-40B4-BE49-F238E27FC236}">
                <a16:creationId xmlns:a16="http://schemas.microsoft.com/office/drawing/2014/main" xmlns="" id="{1479CC2D-1A20-164A-AC1C-9E50A58053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 dirty="0">
                <a:solidFill>
                  <a:srgbClr val="FFFFFF"/>
                </a:solidFill>
              </a:rPr>
              <a:t>BMSW5102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xmlns="" id="{054B3F04-9EAC-45C0-B3CE-0387EEA10A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51A448E-4CEB-453F-B80A-E790CE31D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rtlCol="0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altLang="en-US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What is Critical Evaluation?  </a:t>
            </a:r>
          </a:p>
          <a:p>
            <a:pPr>
              <a:spcAft>
                <a:spcPts val="0"/>
              </a:spcAft>
              <a:defRPr/>
            </a:pPr>
            <a:r>
              <a:rPr lang="en-GB" dirty="0"/>
              <a:t>Define and critically assess the personal benefits to the organisation and the individual of personally developing individuals in the workplace.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05F1C18-C4C7-422C-90CF-718B19901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592291" y="6459785"/>
            <a:ext cx="817071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89B586A0-8AC2-864E-A512-F1BFFC65A8EE}" type="slidenum">
              <a:rPr lang="en-GB" altLang="en-US">
                <a:solidFill>
                  <a:schemeClr val="tx2"/>
                </a:solidFill>
              </a:rPr>
              <a:pPr>
                <a:spcAft>
                  <a:spcPts val="600"/>
                </a:spcAft>
                <a:defRPr/>
              </a:pPr>
              <a:t>3</a:t>
            </a:fld>
            <a:endParaRPr lang="en-GB" alt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93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xmlns="" id="{CECF0FC6-D57B-48B6-9036-F4FFD91A4B3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A495E442-395B-984C-81E6-FAFF2A9FC9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4">
                    <a:lumMod val="75000"/>
                  </a:schemeClr>
                </a:solidFill>
              </a:rPr>
              <a:t>BMSK5002</a:t>
            </a:r>
            <a:br>
              <a:rPr lang="en-GB" altLang="en-US">
                <a:solidFill>
                  <a:schemeClr val="accent4">
                    <a:lumMod val="75000"/>
                  </a:schemeClr>
                </a:solidFill>
              </a:rPr>
            </a:br>
            <a:r>
              <a:rPr lang="en-GB" altLang="en-US">
                <a:solidFill>
                  <a:schemeClr val="accent4">
                    <a:lumMod val="75000"/>
                  </a:schemeClr>
                </a:solidFill>
              </a:rPr>
              <a:t>TASK 2 – The Essay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0794D8D9-1C52-BC49-9664-9CE4833E8F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r>
              <a:rPr lang="en-GB" dirty="0"/>
              <a:t>Using the Performance Management model</a:t>
            </a:r>
            <a:r>
              <a:rPr lang="en-GB" u="sng" dirty="0"/>
              <a:t> </a:t>
            </a:r>
            <a:r>
              <a:rPr lang="en-GB" dirty="0"/>
              <a:t>define and critically assess the benefits to the organisation and the individual of developing individuals in the workplace.</a:t>
            </a:r>
          </a:p>
          <a:p>
            <a:pPr marL="0" indent="0">
              <a:buNone/>
            </a:pPr>
            <a:r>
              <a:rPr lang="en-GB" altLang="en-US" b="1" dirty="0" smtClean="0"/>
              <a:t>Things </a:t>
            </a:r>
            <a:r>
              <a:rPr lang="en-GB" altLang="en-US" b="1" dirty="0"/>
              <a:t>to consider:</a:t>
            </a:r>
          </a:p>
          <a:p>
            <a:pPr marL="0" indent="0">
              <a:buNone/>
            </a:pPr>
            <a:r>
              <a:rPr lang="en-GB" altLang="en-US" b="1" dirty="0"/>
              <a:t>Individual – more productive, more motivated , promotion, pay rise, self esteem, better at job, happy in work</a:t>
            </a:r>
          </a:p>
          <a:p>
            <a:pPr marL="0" indent="0">
              <a:buNone/>
            </a:pPr>
            <a:r>
              <a:rPr lang="en-GB" altLang="en-US" b="1" dirty="0"/>
              <a:t>Organisation – more competitive, more efficient, better reputation, profits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xmlns="" id="{717A211C-5863-4303-AC3D-AEBFDF6D6A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xmlns="" id="{087519CD-2FFF-42E3-BB0C-FEAA828BA5D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20" name="Slide Number Placeholder 4">
            <a:extLst>
              <a:ext uri="{FF2B5EF4-FFF2-40B4-BE49-F238E27FC236}">
                <a16:creationId xmlns:a16="http://schemas.microsoft.com/office/drawing/2014/main" xmlns="" id="{581F8D81-FBE4-7246-B953-7FFEA1FE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425343" y="6459785"/>
            <a:ext cx="98401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46E2FA88-617A-7E44-9761-599E3A83CE2C}" type="slidenum">
              <a:rPr lang="en-GB" altLang="en-US" sz="1800" smtClean="0">
                <a:latin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8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569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6" name="Rectangle 139">
            <a:extLst>
              <a:ext uri="{FF2B5EF4-FFF2-40B4-BE49-F238E27FC236}">
                <a16:creationId xmlns:a16="http://schemas.microsoft.com/office/drawing/2014/main" xmlns="" id="{311973C2-EB8B-452A-A698-4A252FD3AE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297" name="Rectangle 141">
            <a:extLst>
              <a:ext uri="{FF2B5EF4-FFF2-40B4-BE49-F238E27FC236}">
                <a16:creationId xmlns:a16="http://schemas.microsoft.com/office/drawing/2014/main" xmlns="" id="{10162E77-11AD-44A7-84EC-40C59EEFBD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xmlns="" id="{A6B92E91-8B66-2044-B499-1BDCCD05BD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BMSW5102</a:t>
            </a:r>
            <a:endParaRPr lang="en-GB" altLang="en-US" dirty="0"/>
          </a:p>
        </p:txBody>
      </p:sp>
      <p:pic>
        <p:nvPicPr>
          <p:cNvPr id="12294" name="Picture 12293">
            <a:extLst>
              <a:ext uri="{FF2B5EF4-FFF2-40B4-BE49-F238E27FC236}">
                <a16:creationId xmlns:a16="http://schemas.microsoft.com/office/drawing/2014/main" xmlns="" id="{93DD88D9-2AEA-4601-9205-8B2D223151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802" r="11949" b="-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xmlns="" id="{5AB158E9-1B40-4CD6-95F0-95CA11DF7B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031F91DF-27CC-AA4F-B2C2-5458B847A7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Develop a plan to meet the identified development needs and expectations of an individual.</a:t>
            </a:r>
            <a:r>
              <a:rPr lang="en-GB" altLang="en-US" dirty="0"/>
              <a:t>  </a:t>
            </a:r>
          </a:p>
          <a:p>
            <a:pPr marL="0" indent="0">
              <a:buNone/>
            </a:pPr>
            <a:r>
              <a:rPr lang="en-GB" altLang="en-US" dirty="0">
                <a:latin typeface="Tahoma" panose="020B0604030504040204" pitchFamily="34" charset="0"/>
                <a:cs typeface="Times New Roman" panose="02020603050405020304" pitchFamily="18" charset="0"/>
              </a:rPr>
              <a:t>Briefly introduce what a </a:t>
            </a:r>
            <a:r>
              <a:rPr lang="en-GB" altLang="en-US" dirty="0" smtClean="0">
                <a:latin typeface="Tahoma" panose="020B0604030504040204" pitchFamily="34" charset="0"/>
                <a:cs typeface="Times New Roman" panose="02020603050405020304" pitchFamily="18" charset="0"/>
              </a:rPr>
              <a:t>PDP</a:t>
            </a:r>
            <a:r>
              <a:rPr lang="en-GB" altLang="en-US" dirty="0" smtClean="0">
                <a:latin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GB" altLang="en-US" dirty="0">
                <a:latin typeface="Tahoma" panose="020B0604030504040204" pitchFamily="34" charset="0"/>
                <a:cs typeface="Times New Roman" panose="02020603050405020304" pitchFamily="18" charset="0"/>
              </a:rPr>
              <a:t>plan is.</a:t>
            </a:r>
          </a:p>
          <a:p>
            <a:pPr marL="0" indent="0">
              <a:buNone/>
            </a:pPr>
            <a:r>
              <a:rPr lang="en-GB" altLang="en-US" dirty="0">
                <a:latin typeface="Tahoma" panose="020B0604030504040204" pitchFamily="34" charset="0"/>
                <a:cs typeface="Times New Roman" panose="02020603050405020304" pitchFamily="18" charset="0"/>
              </a:rPr>
              <a:t>A template will be provided</a:t>
            </a:r>
          </a:p>
          <a:p>
            <a:pPr marL="0" indent="0">
              <a:buNone/>
            </a:pPr>
            <a:r>
              <a:rPr lang="en-GB" altLang="en-US" dirty="0">
                <a:latin typeface="Tahoma" panose="020B0604030504040204" pitchFamily="34" charset="0"/>
                <a:cs typeface="Times New Roman" panose="02020603050405020304" pitchFamily="18" charset="0"/>
              </a:rPr>
              <a:t>Refer to appraisal, training, personal development etcetera to help you</a:t>
            </a:r>
            <a:r>
              <a:rPr lang="en-GB" altLang="en-US" dirty="0" smtClean="0">
                <a:latin typeface="Tahoma" panose="020B060403050404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altLang="en-US" dirty="0" smtClean="0">
                <a:latin typeface="Tahoma" panose="020B0604030504040204" pitchFamily="34" charset="0"/>
                <a:cs typeface="Times New Roman" panose="02020603050405020304" pitchFamily="18" charset="0"/>
              </a:rPr>
              <a:t>The content of the PDP MUST be supported by sources throughout. </a:t>
            </a:r>
            <a:endParaRPr lang="en-GB" altLang="en-US" dirty="0"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b="1" dirty="0"/>
          </a:p>
        </p:txBody>
      </p:sp>
      <p:sp>
        <p:nvSpPr>
          <p:cNvPr id="12292" name="Slide Number Placeholder 4">
            <a:extLst>
              <a:ext uri="{FF2B5EF4-FFF2-40B4-BE49-F238E27FC236}">
                <a16:creationId xmlns:a16="http://schemas.microsoft.com/office/drawing/2014/main" xmlns="" id="{186E1B0C-0573-0445-A53C-2C9F3620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425343" y="6459785"/>
            <a:ext cx="98401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B5431929-C15A-BD43-8EE5-58502DDDC9E7}" type="slidenum">
              <a:rPr lang="en-GB" altLang="en-US" sz="180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180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956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xmlns="" id="{2A7C97B8-2379-40E5-A95F-FB5E61A5304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Title 1">
            <a:extLst>
              <a:ext uri="{FF2B5EF4-FFF2-40B4-BE49-F238E27FC236}">
                <a16:creationId xmlns:a16="http://schemas.microsoft.com/office/drawing/2014/main" xmlns="" id="{B22D9DD3-B871-B246-B7FA-9694437229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94613" y="634946"/>
            <a:ext cx="2767693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100"/>
              <a:t>BMSW5102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9306F7D3-7551-6642-99E3-A3095B7B7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5499" y="1224344"/>
            <a:ext cx="5182351" cy="414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xmlns="" id="{AC29A6B1-EC94-4744-BE48-B764337E95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919107" y="2085703"/>
            <a:ext cx="26746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FA30D66-545C-40EA-A51C-5DEFC1592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613" y="2198914"/>
            <a:ext cx="2767693" cy="367018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100" dirty="0"/>
              <a:t>Are these benefits true or exaggerated?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100" dirty="0"/>
              <a:t>What do authors say? e.g. motivation theorists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100" dirty="0"/>
              <a:t>What are the potential benefits?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100" dirty="0"/>
              <a:t>Use theorists/models from  motivation, performance management, appraisal to discuss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100" dirty="0"/>
              <a:t>How would the Organisation Benefit? Case studies?</a:t>
            </a:r>
          </a:p>
          <a:p>
            <a:pPr>
              <a:defRPr/>
            </a:pPr>
            <a:r>
              <a:rPr lang="en-GB" altLang="en-US" sz="1100" dirty="0"/>
              <a:t>How would the Individual Benefit? Case studies?</a:t>
            </a:r>
          </a:p>
          <a:p>
            <a:pPr>
              <a:defRPr/>
            </a:pPr>
            <a:r>
              <a:rPr lang="en-GB" altLang="en-US" sz="1100" dirty="0"/>
              <a:t>Real organisational examples support your analysis and highlighted where the methods have worked or possibly failed to work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1100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xmlns="" id="{863FF3CE-53DE-41A6-A8DF-EE8A85EDCF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xmlns="" id="{B0F0D992-B6E9-451D-A97E-B81C761D08D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2BBBCED-8DDF-4442-8118-F157275F1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5343" y="6459785"/>
            <a:ext cx="98401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82800B02-77F5-1544-A3A3-DB2489258A01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8130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itle 1">
            <a:extLst>
              <a:ext uri="{FF2B5EF4-FFF2-40B4-BE49-F238E27FC236}">
                <a16:creationId xmlns:a16="http://schemas.microsoft.com/office/drawing/2014/main" xmlns="" id="{1479CC2D-1A20-164A-AC1C-9E50A58053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 smtClean="0"/>
              <a:t>BMSW5102 – THE PDP</a:t>
            </a:r>
            <a:endParaRPr lang="en-GB" alt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51A448E-4CEB-453F-B80A-E790CE31D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176464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How do you identify the needs?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Appraisal and performance management systems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information do you need?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See plan – gathered from appraisal interview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How is it presented?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Using personal development plan – COMPLETE EACH COLUMN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How is the plan implemented and monitored?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See guidance in appraisal notes and discuss these – is it monthly, annually, 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dirty="0">
                <a:solidFill>
                  <a:srgbClr val="FF0000"/>
                </a:solidFill>
              </a:rPr>
              <a:t>How is the effectiveness evaluated?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dirty="0"/>
              <a:t>Against SMART targets?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05F1C18-C4C7-422C-90CF-718B19901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B586A0-8AC2-864E-A512-F1BFFC65A8EE}" type="slidenum">
              <a:rPr lang="en-GB" altLang="en-US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060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xmlns="" id="{982CB365-3D45-D74A-9F9C-67697335E5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962EFF31-B2B6-CA4D-BE9C-4EF812A739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499350" cy="4572000"/>
          </a:xfrm>
        </p:spPr>
        <p:txBody>
          <a:bodyPr/>
          <a:lstStyle/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0000"/>
                </a:solidFill>
              </a:rPr>
              <a:t>Evidence of wide reading and research, encompassing application of relevant academic theories and models.</a:t>
            </a:r>
            <a:endParaRPr lang="en-GB" altLang="en-US" sz="2000" dirty="0">
              <a:solidFill>
                <a:srgbClr val="FF000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b="1" dirty="0">
              <a:solidFill>
                <a:srgbClr val="C00000"/>
              </a:solidFill>
            </a:endParaRPr>
          </a:p>
        </p:txBody>
      </p:sp>
      <p:sp>
        <p:nvSpPr>
          <p:cNvPr id="15364" name="Slide Number Placeholder 4">
            <a:extLst>
              <a:ext uri="{FF2B5EF4-FFF2-40B4-BE49-F238E27FC236}">
                <a16:creationId xmlns:a16="http://schemas.microsoft.com/office/drawing/2014/main" xmlns="" id="{037C88E1-379F-5243-BD8A-6BAD87F1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8101FD00-D491-5D4C-88D6-FF1F58DA2C42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5365" name="Picture 3">
            <a:extLst>
              <a:ext uri="{FF2B5EF4-FFF2-40B4-BE49-F238E27FC236}">
                <a16:creationId xmlns:a16="http://schemas.microsoft.com/office/drawing/2014/main" xmlns="" id="{D8EDF647-8E07-AB47-820C-B57E8987D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696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xmlns="" id="{C843AFC8-D8D0-4784-B08C-6324FA88E6D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xmlns="" id="{854B1A56-8AFB-4D4F-8D98-1E832D6FFE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90108" y="0"/>
            <a:ext cx="3493042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Title 1">
            <a:extLst>
              <a:ext uri="{FF2B5EF4-FFF2-40B4-BE49-F238E27FC236}">
                <a16:creationId xmlns:a16="http://schemas.microsoft.com/office/drawing/2014/main" xmlns="" id="{817EA657-5ED2-FC4B-844F-2980394337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25872" y="1111753"/>
            <a:ext cx="2790265" cy="4634494"/>
          </a:xfrm>
          <a:ln w="25400" cap="sq">
            <a:noFill/>
            <a:miter lim="800000"/>
          </a:ln>
        </p:spPr>
        <p:txBody>
          <a:bodyPr anchor="ctr">
            <a:normAutofit/>
          </a:bodyPr>
          <a:lstStyle/>
          <a:p>
            <a:pPr algn="ctr" eaLnBrk="1" hangingPunct="1"/>
            <a:r>
              <a:rPr lang="en-GB" altLang="en-US" sz="2800" dirty="0" smtClean="0">
                <a:solidFill>
                  <a:srgbClr val="FFFFFF"/>
                </a:solidFill>
              </a:rPr>
              <a:t>BMSW5102</a:t>
            </a:r>
            <a:r>
              <a:rPr lang="en-GB" altLang="en-US" sz="2800" dirty="0">
                <a:solidFill>
                  <a:srgbClr val="FFFFFF"/>
                </a:solidFill>
              </a:rPr>
              <a:t/>
            </a:r>
            <a:br>
              <a:rPr lang="en-GB" altLang="en-US" sz="2800" dirty="0">
                <a:solidFill>
                  <a:srgbClr val="FFFFFF"/>
                </a:solidFill>
              </a:rPr>
            </a:br>
            <a:r>
              <a:rPr lang="en-GB" altLang="en-US" sz="2800" dirty="0" smtClean="0">
                <a:solidFill>
                  <a:srgbClr val="FFFFFF"/>
                </a:solidFill>
              </a:rPr>
              <a:t>All aspects of the assignment</a:t>
            </a:r>
            <a:endParaRPr lang="en-GB" altLang="en-US" sz="2800" dirty="0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xmlns="" id="{F8E828FC-05B4-4BA4-92D3-3DF79D42D8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090108" cy="6858000"/>
          </a:xfrm>
          <a:prstGeom prst="rect">
            <a:avLst/>
          </a:prstGeom>
          <a:solidFill>
            <a:schemeClr val="tx1">
              <a:lumMod val="75000"/>
              <a:lumOff val="2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7E1C05F-9A96-4DA4-BD27-6A15ED6E3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7654" y="1111753"/>
            <a:ext cx="3793047" cy="4628275"/>
          </a:xfrm>
        </p:spPr>
        <p:txBody>
          <a:bodyPr rtlCol="0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Evidence in depth Compare organisations and models and theorists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High quality research has been demonstrated throughout the assignment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Using relevant theorists and models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Using a variety of quality resources (web (CIPD), books, article, newspapers, documentaries etc)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0586869-D50F-4D32-B959-BA12F3AB4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42115" y="6296279"/>
            <a:ext cx="473235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C20681A5-6046-D44F-9EEA-BD93FC175993}" type="slidenum">
              <a:rPr lang="en-GB" altLang="en-US" sz="900">
                <a:solidFill>
                  <a:schemeClr val="tx1">
                    <a:lumMod val="65000"/>
                    <a:lumOff val="35000"/>
                  </a:schemeClr>
                </a:solidFill>
              </a:rPr>
              <a:pPr algn="l">
                <a:spcAft>
                  <a:spcPts val="600"/>
                </a:spcAft>
                <a:defRPr/>
              </a:pPr>
              <a:t>9</a:t>
            </a:fld>
            <a:endParaRPr lang="en-GB" altLang="en-US" sz="9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38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xmlns="" id="{236368CE-AF00-47F0-88CD-D862F62751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xmlns="" id="{C363C838-17A4-974D-B8E9-14E4BD0A19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31078" y="634946"/>
            <a:ext cx="4931229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BMSW5102</a:t>
            </a:r>
          </a:p>
        </p:txBody>
      </p:sp>
      <p:pic>
        <p:nvPicPr>
          <p:cNvPr id="74" name="Graphic 73" descr="Closed Quotation Mark">
            <a:extLst>
              <a:ext uri="{FF2B5EF4-FFF2-40B4-BE49-F238E27FC236}">
                <a16:creationId xmlns:a16="http://schemas.microsoft.com/office/drawing/2014/main" xmlns="" id="{20EC82C1-93EC-42CE-B8B4-F4BFB5CA2C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475499" y="1796791"/>
            <a:ext cx="3000986" cy="3000986"/>
          </a:xfrm>
          <a:prstGeom prst="rect">
            <a:avLst/>
          </a:prstGeom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xmlns="" id="{05DA45A8-E2EA-4AC4-B129-9C17785C79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3731077" y="2086188"/>
            <a:ext cx="456732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CA5744AF-BDEB-E24D-BC2E-E064E17B88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31076" y="2198914"/>
            <a:ext cx="4931230" cy="3670180"/>
          </a:xfrm>
        </p:spPr>
        <p:txBody>
          <a:bodyPr>
            <a:normAutofit/>
          </a:bodyPr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/>
              <a:t>Citation/ referencing, syntax, grammar and punctuation.</a:t>
            </a:r>
            <a:endParaRPr lang="en-GB" altLang="en-US"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b="1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xmlns="" id="{1011F05C-FD37-486B-9F4E-6533087760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xmlns="" id="{9B3C60A3-4E82-45D1-8328-7440A9EB45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xmlns="" id="{1AA5C2BC-CFC2-AF47-89D4-4A4A79B52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425343" y="6459785"/>
            <a:ext cx="98401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FB5E6416-8E1D-5742-8C04-69A40E20AE31}" type="slidenum">
              <a:rPr lang="en-GB" altLang="en-US" sz="1800" smtClean="0">
                <a:latin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GB" altLang="en-US" sz="1800">
              <a:latin typeface="Arial" panose="020B0604020202020204" pitchFamily="34" charset="0"/>
            </a:endParaRPr>
          </a:p>
        </p:txBody>
      </p:sp>
      <p:pic>
        <p:nvPicPr>
          <p:cNvPr id="18437" name="Picture 3">
            <a:extLst>
              <a:ext uri="{FF2B5EF4-FFF2-40B4-BE49-F238E27FC236}">
                <a16:creationId xmlns:a16="http://schemas.microsoft.com/office/drawing/2014/main" xmlns="" id="{6D55C20C-5070-5F4C-8A06-3381B2DD8A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584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xmlns="" id="{34D33442-D148-4775-BF80-91F053E571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Title 1">
            <a:extLst>
              <a:ext uri="{FF2B5EF4-FFF2-40B4-BE49-F238E27FC236}">
                <a16:creationId xmlns:a16="http://schemas.microsoft.com/office/drawing/2014/main" xmlns="" id="{098B3FC8-A814-B04A-B27C-FCB8CD1929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8763" y="634946"/>
            <a:ext cx="3845379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400"/>
              <a:t>BMSW5102 – ACADEMIC VALIDITY</a:t>
            </a:r>
          </a:p>
        </p:txBody>
      </p:sp>
      <p:pic>
        <p:nvPicPr>
          <p:cNvPr id="70" name="Graphic 69" descr="Quotes">
            <a:extLst>
              <a:ext uri="{FF2B5EF4-FFF2-40B4-BE49-F238E27FC236}">
                <a16:creationId xmlns:a16="http://schemas.microsoft.com/office/drawing/2014/main" xmlns="" id="{FC8D3D1E-6347-451D-AAF0-EAE6C4797F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82394" y="1224619"/>
            <a:ext cx="4088720" cy="408872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xmlns="" id="{E8EF2C47-53DA-4F9F-918A-F6057C8EB82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808763" y="2086188"/>
            <a:ext cx="356160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19E74B3-192F-4A8D-95EF-7AF1A91E4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8763" y="2198914"/>
            <a:ext cx="3845379" cy="367018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Correct citation in the text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Harvard referencing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Good quality reference list and bibliography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Runs logically throughout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Spelling, grammar and punctuation correct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xmlns="" id="{BD5E068D-E677-4E1B-8CE2-8CE1826A1D0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xmlns="" id="{F9AD6E12-8A58-4D86-AACD-D58C4B2566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F5464F99-3B72-45B7-84C6-9DD930487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5343" y="6459785"/>
            <a:ext cx="98401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A63C1F8-09FF-CB47-B356-3E3DAAE877CF}" type="slidenum">
              <a:rPr lang="en-GB" altLang="en-US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457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243AF7DC-D15B-41C0-AE81-23980D1B9F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439</Words>
  <Application>Microsoft Office PowerPoint</Application>
  <PresentationFormat>On-screen Show (4:3)</PresentationFormat>
  <Paragraphs>73</Paragraphs>
  <Slides>11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Retrospect</vt:lpstr>
      <vt:lpstr> BMSW5102  Developing Relationships and Workplace Achievement</vt:lpstr>
      <vt:lpstr>BMSK5002 Task 1 – The Presentation</vt:lpstr>
      <vt:lpstr>BMSW5102</vt:lpstr>
      <vt:lpstr>BMSK5002 TASK 2 – The Essay</vt:lpstr>
      <vt:lpstr>BMSW5102</vt:lpstr>
      <vt:lpstr>BMSW5102</vt:lpstr>
      <vt:lpstr>BMSW5102 – THE PDP</vt:lpstr>
      <vt:lpstr>BMSK5002</vt:lpstr>
      <vt:lpstr>BMSW5102 All aspects of the assignment</vt:lpstr>
      <vt:lpstr>BMSW5102</vt:lpstr>
      <vt:lpstr>BMSW5102 – ACADEMIC VALIDITY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BMSW5102  Developing Relationships and Workplace Achievement</dc:title>
  <dc:creator>Marie Pitson</dc:creator>
  <cp:lastModifiedBy>Public</cp:lastModifiedBy>
  <cp:revision>2</cp:revision>
  <dcterms:created xsi:type="dcterms:W3CDTF">2020-10-07T15:45:21Z</dcterms:created>
  <dcterms:modified xsi:type="dcterms:W3CDTF">2021-10-13T08:00:54Z</dcterms:modified>
</cp:coreProperties>
</file>