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1"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9144000" cy="6858000" type="screen4x3"/>
  <p:notesSz cx="6858000" cy="9144000"/>
  <p:defaultTextStyle>
    <a:defPPr>
      <a:defRPr lang="en-GB"/>
    </a:defPPr>
    <a:lvl1pPr algn="l" rtl="0" eaLnBrk="0" fontAlgn="base" hangingPunct="0">
      <a:spcBef>
        <a:spcPct val="0"/>
      </a:spcBef>
      <a:spcAft>
        <a:spcPct val="0"/>
      </a:spcAft>
      <a:defRPr sz="2400"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72" d="100"/>
          <a:sy n="72" d="100"/>
        </p:scale>
        <p:origin x="-1098"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776F6313-CE94-496C-9E16-001FAED0F235}" type="slidenum">
              <a:rPr lang="en-US" smtClean="0"/>
              <a:pPr/>
              <a:t>‹#›</a:t>
            </a:fld>
            <a:endParaRPr lang="en-US"/>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C92EB2AB-65C9-4022-BA6F-85232D953ACA}" type="slidenum">
              <a:rPr lang="en-US" smtClean="0"/>
              <a:pPr/>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AF64B519-446B-41E7-AD3F-858CC692BD37}"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43E8CA64-1DC6-4564-99B0-5A351E4C79D2}" type="slidenum">
              <a:rPr lang="en-US" smtClean="0"/>
              <a:pPr/>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5BAA6E25-0EA5-47B7-B907-144DBAE4E1DC}"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C37DC409-475F-4F92-8D7E-D82BD45E53CD}" type="slidenum">
              <a:rPr lang="en-US" smtClean="0"/>
              <a:pPr/>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CE9B30D7-1142-4CAB-829A-0C5959126613}" type="slidenum">
              <a:rPr lang="en-US" smtClean="0"/>
              <a:pPr/>
              <a:t>‹#›</a:t>
            </a:fld>
            <a:endParaRPr lang="en-US"/>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19D59AD5-BB68-412A-9B9B-AEB7AE20F53C}"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A5F5E477-2AE5-425B-8135-91D0521924C1}"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87F703E-C617-49E4-B016-DB7CAA4772C8}" type="slidenum">
              <a:rPr lang="en-US" smtClean="0"/>
              <a:pPr/>
              <a:t>‹#›</a:t>
            </a:fld>
            <a:endParaRPr lang="en-US"/>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33FFFF23-5FD3-4019-9EA8-67B283525BA3}" type="slidenum">
              <a:rPr lang="en-US" smtClean="0"/>
              <a:pPr/>
              <a:t>‹#›</a:t>
            </a:fld>
            <a:endParaRPr lang="en-US"/>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AA9EB98-343F-43D9-B042-42AB9295A915}"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iming>
    <p:tnLst>
      <p:par>
        <p:cTn id="1" dur="indefinite" restart="never" nodeType="tmRoot"/>
      </p:par>
    </p:tnLst>
  </p:timing>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51" name="Rectangle 3"/>
          <p:cNvSpPr>
            <a:spLocks noGrp="1" noChangeArrowheads="1"/>
          </p:cNvSpPr>
          <p:nvPr>
            <p:ph idx="1"/>
          </p:nvPr>
        </p:nvSpPr>
        <p:spPr/>
        <p:txBody>
          <a:bodyPr/>
          <a:lstStyle/>
          <a:p>
            <a:r>
              <a:rPr lang="en-GB"/>
              <a:t>The World Tourism Organisation has defined it as:		</a:t>
            </a:r>
          </a:p>
          <a:p>
            <a:pPr algn="ctr">
              <a:buFont typeface="Monotype Sorts" pitchFamily="2" charset="2"/>
              <a:buNone/>
            </a:pPr>
            <a:r>
              <a:rPr lang="en-GB"/>
              <a:t>	“Tourism which meets the needs of present tourists and host regions while protecting and enhancing opportunity for the future.”</a:t>
            </a:r>
          </a:p>
        </p:txBody>
      </p:sp>
      <p:sp>
        <p:nvSpPr>
          <p:cNvPr id="2050" name="Rectangle 2"/>
          <p:cNvSpPr>
            <a:spLocks noGrp="1" noChangeArrowheads="1"/>
          </p:cNvSpPr>
          <p:nvPr>
            <p:ph type="title"/>
          </p:nvPr>
        </p:nvSpPr>
        <p:spPr/>
        <p:txBody>
          <a:bodyPr/>
          <a:lstStyle/>
          <a:p>
            <a:r>
              <a:rPr lang="en-GB"/>
              <a:t>What is Sustainable Tourism?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 calcmode="lin" valueType="num">
                                      <p:cBhvr additive="base">
                                        <p:cTn id="7" dur="500" fill="hold"/>
                                        <p:tgtEl>
                                          <p:spTgt spid="205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05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builtIn="1"/>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51">
                                            <p:txEl>
                                              <p:pRg st="1" end="1"/>
                                            </p:txEl>
                                          </p:spTgt>
                                        </p:tgtEl>
                                        <p:attrNameLst>
                                          <p:attrName>style.visibility</p:attrName>
                                        </p:attrNameLst>
                                      </p:cBhvr>
                                      <p:to>
                                        <p:strVal val="visible"/>
                                      </p:to>
                                    </p:set>
                                    <p:anim calcmode="lin" valueType="num">
                                      <p:cBhvr additive="base">
                                        <p:cTn id="13" dur="500" fill="hold"/>
                                        <p:tgtEl>
                                          <p:spTgt spid="205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051">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builtIn="1"/>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autoUpdateAnimBg="0"/>
    </p:bld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a:xfrm>
            <a:off x="714348" y="1285860"/>
            <a:ext cx="7772400" cy="5181600"/>
          </a:xfrm>
        </p:spPr>
        <p:txBody>
          <a:bodyPr>
            <a:normAutofit lnSpcReduction="10000"/>
          </a:bodyPr>
          <a:lstStyle/>
          <a:p>
            <a:r>
              <a:rPr lang="en-GB" sz="2000" dirty="0"/>
              <a:t>The environment has an intrinsic value, which outweighs its value as a tourism asset</a:t>
            </a:r>
          </a:p>
          <a:p>
            <a:r>
              <a:rPr lang="en-GB" sz="2000" dirty="0"/>
              <a:t>Tourism should be recognised as a positive activity</a:t>
            </a:r>
          </a:p>
          <a:p>
            <a:r>
              <a:rPr lang="en-GB" sz="2000" dirty="0"/>
              <a:t>The relationship between tourism and the environment must be managed so that the environment is sustainable in the long term</a:t>
            </a:r>
          </a:p>
          <a:p>
            <a:r>
              <a:rPr lang="en-GB" sz="2000" dirty="0"/>
              <a:t>Tourism activities and developments should respect the scale, nature and character of the place in which they are sited</a:t>
            </a:r>
          </a:p>
          <a:p>
            <a:r>
              <a:rPr lang="en-GB" sz="2000" dirty="0"/>
              <a:t>In any location, harmony must be sought between the needs of the visitor, the place and the host community</a:t>
            </a:r>
          </a:p>
          <a:p>
            <a:r>
              <a:rPr lang="en-GB" sz="2000" dirty="0"/>
              <a:t>In a dynamic world some change is inevitable and change can often be beneficial.  Adaptation to change, however, should not be at the expense of any of these principles</a:t>
            </a:r>
          </a:p>
          <a:p>
            <a:r>
              <a:rPr lang="en-GB" sz="2000" dirty="0"/>
              <a:t>Partnerships are important in the realisation of the principles</a:t>
            </a:r>
          </a:p>
        </p:txBody>
      </p:sp>
      <p:sp>
        <p:nvSpPr>
          <p:cNvPr id="5122" name="Rectangle 2"/>
          <p:cNvSpPr>
            <a:spLocks noGrp="1" noChangeArrowheads="1"/>
          </p:cNvSpPr>
          <p:nvPr>
            <p:ph type="title"/>
          </p:nvPr>
        </p:nvSpPr>
        <p:spPr/>
        <p:txBody>
          <a:bodyPr/>
          <a:lstStyle/>
          <a:p>
            <a:r>
              <a:rPr lang="en-GB"/>
              <a:t>‘Maintaining the Balance’ 1991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 calcmode="lin" valueType="num">
                                      <p:cBhvr additive="base">
                                        <p:cTn id="7" dur="500" fill="hold"/>
                                        <p:tgtEl>
                                          <p:spTgt spid="512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123">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builtIn="1"/>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123">
                                            <p:txEl>
                                              <p:pRg st="1" end="1"/>
                                            </p:txEl>
                                          </p:spTgt>
                                        </p:tgtEl>
                                        <p:attrNameLst>
                                          <p:attrName>style.visibility</p:attrName>
                                        </p:attrNameLst>
                                      </p:cBhvr>
                                      <p:to>
                                        <p:strVal val="visible"/>
                                      </p:to>
                                    </p:set>
                                    <p:anim calcmode="lin" valueType="num">
                                      <p:cBhvr additive="base">
                                        <p:cTn id="13" dur="500" fill="hold"/>
                                        <p:tgtEl>
                                          <p:spTgt spid="512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123">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builtIn="1"/>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123">
                                            <p:txEl>
                                              <p:pRg st="2" end="2"/>
                                            </p:txEl>
                                          </p:spTgt>
                                        </p:tgtEl>
                                        <p:attrNameLst>
                                          <p:attrName>style.visibility</p:attrName>
                                        </p:attrNameLst>
                                      </p:cBhvr>
                                      <p:to>
                                        <p:strVal val="visible"/>
                                      </p:to>
                                    </p:set>
                                    <p:anim calcmode="lin" valueType="num">
                                      <p:cBhvr additive="base">
                                        <p:cTn id="19" dur="500" fill="hold"/>
                                        <p:tgtEl>
                                          <p:spTgt spid="512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123">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builtIn="1"/>
                                        </p:tgtEl>
                                      </p:cMediaNode>
                                    </p:audio>
                                  </p:sub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123">
                                            <p:txEl>
                                              <p:pRg st="3" end="3"/>
                                            </p:txEl>
                                          </p:spTgt>
                                        </p:tgtEl>
                                        <p:attrNameLst>
                                          <p:attrName>style.visibility</p:attrName>
                                        </p:attrNameLst>
                                      </p:cBhvr>
                                      <p:to>
                                        <p:strVal val="visible"/>
                                      </p:to>
                                    </p:set>
                                    <p:anim calcmode="lin" valueType="num">
                                      <p:cBhvr additive="base">
                                        <p:cTn id="25" dur="500" fill="hold"/>
                                        <p:tgtEl>
                                          <p:spTgt spid="512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5123">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builtIn="1"/>
                                        </p:tgtEl>
                                      </p:cMediaNode>
                                    </p:audio>
                                  </p:sub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5123">
                                            <p:txEl>
                                              <p:pRg st="4" end="4"/>
                                            </p:txEl>
                                          </p:spTgt>
                                        </p:tgtEl>
                                        <p:attrNameLst>
                                          <p:attrName>style.visibility</p:attrName>
                                        </p:attrNameLst>
                                      </p:cBhvr>
                                      <p:to>
                                        <p:strVal val="visible"/>
                                      </p:to>
                                    </p:set>
                                    <p:anim calcmode="lin" valueType="num">
                                      <p:cBhvr additive="base">
                                        <p:cTn id="31" dur="500" fill="hold"/>
                                        <p:tgtEl>
                                          <p:spTgt spid="512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5123">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builtIn="1"/>
                                        </p:tgtEl>
                                      </p:cMediaNode>
                                    </p:audio>
                                  </p:sub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5123">
                                            <p:txEl>
                                              <p:pRg st="5" end="5"/>
                                            </p:txEl>
                                          </p:spTgt>
                                        </p:tgtEl>
                                        <p:attrNameLst>
                                          <p:attrName>style.visibility</p:attrName>
                                        </p:attrNameLst>
                                      </p:cBhvr>
                                      <p:to>
                                        <p:strVal val="visible"/>
                                      </p:to>
                                    </p:set>
                                    <p:anim calcmode="lin" valueType="num">
                                      <p:cBhvr additive="base">
                                        <p:cTn id="37" dur="500" fill="hold"/>
                                        <p:tgtEl>
                                          <p:spTgt spid="5123">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5123">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builtIn="1"/>
                                        </p:tgtEl>
                                      </p:cMediaNode>
                                    </p:audio>
                                  </p:sub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5123">
                                            <p:txEl>
                                              <p:pRg st="6" end="6"/>
                                            </p:txEl>
                                          </p:spTgt>
                                        </p:tgtEl>
                                        <p:attrNameLst>
                                          <p:attrName>style.visibility</p:attrName>
                                        </p:attrNameLst>
                                      </p:cBhvr>
                                      <p:to>
                                        <p:strVal val="visible"/>
                                      </p:to>
                                    </p:set>
                                    <p:anim calcmode="lin" valueType="num">
                                      <p:cBhvr additive="base">
                                        <p:cTn id="43" dur="500" fill="hold"/>
                                        <p:tgtEl>
                                          <p:spTgt spid="5123">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5123">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2" name="WHOOSH.WAV" builtIn="1"/>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p:txBody>
          <a:bodyPr/>
          <a:lstStyle/>
          <a:p>
            <a:r>
              <a:rPr lang="en-GB"/>
              <a:t>By avoiding pollution and the depletion of natural resources</a:t>
            </a:r>
          </a:p>
          <a:p>
            <a:pPr>
              <a:buFont typeface="Monotype Sorts" pitchFamily="2" charset="2"/>
              <a:buNone/>
            </a:pPr>
            <a:endParaRPr lang="en-GB"/>
          </a:p>
          <a:p>
            <a:r>
              <a:rPr lang="en-GB"/>
              <a:t>By encouraging forms of tourism enterprise, operations and transport which are environmentally benign</a:t>
            </a:r>
          </a:p>
        </p:txBody>
      </p:sp>
      <p:sp>
        <p:nvSpPr>
          <p:cNvPr id="6146" name="Rectangle 2"/>
          <p:cNvSpPr>
            <a:spLocks noGrp="1" noChangeArrowheads="1"/>
          </p:cNvSpPr>
          <p:nvPr>
            <p:ph type="title"/>
          </p:nvPr>
        </p:nvSpPr>
        <p:spPr/>
        <p:txBody>
          <a:bodyPr/>
          <a:lstStyle/>
          <a:p>
            <a:r>
              <a:rPr lang="en-GB" sz="3200" b="1" i="1"/>
              <a:t>1. To Minimise Impact on the Global Environment</a:t>
            </a: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 calcmode="lin" valueType="num">
                                      <p:cBhvr additive="base">
                                        <p:cTn id="7" dur="500" fill="hold"/>
                                        <p:tgtEl>
                                          <p:spTgt spid="614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14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builtIn="1"/>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147">
                                            <p:txEl>
                                              <p:pRg st="2" end="2"/>
                                            </p:txEl>
                                          </p:spTgt>
                                        </p:tgtEl>
                                        <p:attrNameLst>
                                          <p:attrName>style.visibility</p:attrName>
                                        </p:attrNameLst>
                                      </p:cBhvr>
                                      <p:to>
                                        <p:strVal val="visible"/>
                                      </p:to>
                                    </p:set>
                                    <p:anim calcmode="lin" valueType="num">
                                      <p:cBhvr additive="base">
                                        <p:cTn id="13" dur="500" fill="hold"/>
                                        <p:tgtEl>
                                          <p:spTgt spid="6147">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14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builtIn="1"/>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685800" y="1600200"/>
            <a:ext cx="7772400" cy="4724400"/>
          </a:xfrm>
        </p:spPr>
        <p:txBody>
          <a:bodyPr>
            <a:normAutofit lnSpcReduction="10000"/>
          </a:bodyPr>
          <a:lstStyle/>
          <a:p>
            <a:r>
              <a:rPr lang="en-GB" sz="2800"/>
              <a:t>By recognising limits to the capacity of different locations to receive more visitors</a:t>
            </a:r>
          </a:p>
          <a:p>
            <a:pPr>
              <a:buFont typeface="Monotype Sorts" pitchFamily="2" charset="2"/>
              <a:buNone/>
            </a:pPr>
            <a:endParaRPr lang="en-GB" sz="2800"/>
          </a:p>
          <a:p>
            <a:r>
              <a:rPr lang="en-GB" sz="2800"/>
              <a:t>By avoiding congestion, erosion and disturbance to wildlife, through better visitor management</a:t>
            </a:r>
          </a:p>
          <a:p>
            <a:pPr>
              <a:buFont typeface="Monotype Sorts" pitchFamily="2" charset="2"/>
              <a:buNone/>
            </a:pPr>
            <a:endParaRPr lang="en-GB" sz="2800"/>
          </a:p>
          <a:p>
            <a:r>
              <a:rPr lang="en-GB" sz="2800"/>
              <a:t>By encouraging forms of tourism which sustain the character and diversity of the countryside and support its conservation</a:t>
            </a:r>
          </a:p>
        </p:txBody>
      </p:sp>
      <p:sp>
        <p:nvSpPr>
          <p:cNvPr id="7170" name="Rectangle 2"/>
          <p:cNvSpPr>
            <a:spLocks noGrp="1" noChangeArrowheads="1"/>
          </p:cNvSpPr>
          <p:nvPr>
            <p:ph type="title"/>
          </p:nvPr>
        </p:nvSpPr>
        <p:spPr/>
        <p:txBody>
          <a:bodyPr/>
          <a:lstStyle/>
          <a:p>
            <a:r>
              <a:rPr lang="en-GB" sz="3200" b="1" i="1"/>
              <a:t>2. To Sustain the Local Environment</a:t>
            </a:r>
            <a:endParaRPr lang="en-GB" sz="3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 calcmode="lin" valueType="num">
                                      <p:cBhvr additive="base">
                                        <p:cTn id="7" dur="500" fill="hold"/>
                                        <p:tgtEl>
                                          <p:spTgt spid="717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builtIn="1"/>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1">
                                            <p:txEl>
                                              <p:pRg st="2" end="2"/>
                                            </p:txEl>
                                          </p:spTgt>
                                        </p:tgtEl>
                                        <p:attrNameLst>
                                          <p:attrName>style.visibility</p:attrName>
                                        </p:attrNameLst>
                                      </p:cBhvr>
                                      <p:to>
                                        <p:strVal val="visible"/>
                                      </p:to>
                                    </p:set>
                                    <p:anim calcmode="lin" valueType="num">
                                      <p:cBhvr additive="base">
                                        <p:cTn id="13" dur="500" fill="hold"/>
                                        <p:tgtEl>
                                          <p:spTgt spid="7171">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1">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builtIn="1"/>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1">
                                            <p:txEl>
                                              <p:pRg st="4" end="4"/>
                                            </p:txEl>
                                          </p:spTgt>
                                        </p:tgtEl>
                                        <p:attrNameLst>
                                          <p:attrName>style.visibility</p:attrName>
                                        </p:attrNameLst>
                                      </p:cBhvr>
                                      <p:to>
                                        <p:strVal val="visible"/>
                                      </p:to>
                                    </p:set>
                                    <p:anim calcmode="lin" valueType="num">
                                      <p:cBhvr additive="base">
                                        <p:cTn id="19" dur="500" fill="hold"/>
                                        <p:tgtEl>
                                          <p:spTgt spid="7171">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1">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builtIn="1"/>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5" name="Rectangle 3"/>
          <p:cNvSpPr>
            <a:spLocks noGrp="1" noChangeArrowheads="1"/>
          </p:cNvSpPr>
          <p:nvPr>
            <p:ph idx="1"/>
          </p:nvPr>
        </p:nvSpPr>
        <p:spPr>
          <a:xfrm>
            <a:off x="685800" y="1676400"/>
            <a:ext cx="7772400" cy="4572000"/>
          </a:xfrm>
        </p:spPr>
        <p:txBody>
          <a:bodyPr>
            <a:normAutofit lnSpcReduction="10000"/>
          </a:bodyPr>
          <a:lstStyle/>
          <a:p>
            <a:r>
              <a:rPr lang="en-GB" sz="2800"/>
              <a:t>By increasing the opportunity for rural areas to benefit economically from tourism, particularly encouraging those forms of tourism which retain visitor spending in local communities</a:t>
            </a:r>
          </a:p>
          <a:p>
            <a:pPr>
              <a:buFont typeface="Monotype Sorts" pitchFamily="2" charset="2"/>
              <a:buNone/>
            </a:pPr>
            <a:endParaRPr lang="en-GB" sz="2800"/>
          </a:p>
          <a:p>
            <a:r>
              <a:rPr lang="en-GB" sz="2800"/>
              <a:t>By minimising nuisance and conflict from tourism in local communities, and involving local people in the planning and management of tourism in their areas</a:t>
            </a:r>
          </a:p>
        </p:txBody>
      </p:sp>
      <p:sp>
        <p:nvSpPr>
          <p:cNvPr id="8194" name="Rectangle 2"/>
          <p:cNvSpPr>
            <a:spLocks noGrp="1" noChangeArrowheads="1"/>
          </p:cNvSpPr>
          <p:nvPr>
            <p:ph type="title"/>
          </p:nvPr>
        </p:nvSpPr>
        <p:spPr/>
        <p:txBody>
          <a:bodyPr/>
          <a:lstStyle/>
          <a:p>
            <a:r>
              <a:rPr lang="en-GB" sz="3200" b="1" i="1"/>
              <a:t>3. To Sustain the Host Community</a:t>
            </a:r>
            <a:endParaRPr lang="en-GB" sz="3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 calcmode="lin" valueType="num">
                                      <p:cBhvr additive="base">
                                        <p:cTn id="7" dur="500" fill="hold"/>
                                        <p:tgtEl>
                                          <p:spTgt spid="819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819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builtIn="1"/>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8195">
                                            <p:txEl>
                                              <p:pRg st="2" end="2"/>
                                            </p:txEl>
                                          </p:spTgt>
                                        </p:tgtEl>
                                        <p:attrNameLst>
                                          <p:attrName>style.visibility</p:attrName>
                                        </p:attrNameLst>
                                      </p:cBhvr>
                                      <p:to>
                                        <p:strVal val="visible"/>
                                      </p:to>
                                    </p:set>
                                    <p:anim calcmode="lin" valueType="num">
                                      <p:cBhvr additive="base">
                                        <p:cTn id="13" dur="500" fill="hold"/>
                                        <p:tgtEl>
                                          <p:spTgt spid="8195">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8195">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builtIn="1"/>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p:txBody>
          <a:bodyPr/>
          <a:lstStyle/>
          <a:p>
            <a:r>
              <a:rPr lang="en-GB" sz="2800"/>
              <a:t>By recognising the visitor’s right to enjoy and experience countryside, and enabling access to it by all kinds of visitor where possible and appropriate</a:t>
            </a:r>
          </a:p>
          <a:p>
            <a:pPr>
              <a:buFont typeface="Monotype Sorts" pitchFamily="2" charset="2"/>
              <a:buNone/>
            </a:pPr>
            <a:endParaRPr lang="en-GB" sz="2800"/>
          </a:p>
          <a:p>
            <a:r>
              <a:rPr lang="en-GB" sz="2800"/>
              <a:t>By providing visitors with a welcoming, meaningful and satisfying experience, and helping to increase their appreciation and understanding of the countryside</a:t>
            </a:r>
          </a:p>
        </p:txBody>
      </p:sp>
      <p:sp>
        <p:nvSpPr>
          <p:cNvPr id="9218" name="Rectangle 2"/>
          <p:cNvSpPr>
            <a:spLocks noGrp="1" noChangeArrowheads="1"/>
          </p:cNvSpPr>
          <p:nvPr>
            <p:ph type="title"/>
          </p:nvPr>
        </p:nvSpPr>
        <p:spPr/>
        <p:txBody>
          <a:bodyPr/>
          <a:lstStyle/>
          <a:p>
            <a:r>
              <a:rPr lang="en-GB" sz="3200" b="1" i="1"/>
              <a:t>4. To Sustain the Visitor</a:t>
            </a:r>
            <a:endParaRPr lang="en-GB" sz="3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builtIn="1"/>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builtIn="1"/>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4" name="Rectangle 4"/>
          <p:cNvSpPr>
            <a:spLocks noChangeArrowheads="1"/>
          </p:cNvSpPr>
          <p:nvPr/>
        </p:nvSpPr>
        <p:spPr bwMode="auto">
          <a:xfrm>
            <a:off x="685800" y="609600"/>
            <a:ext cx="7772400" cy="228600"/>
          </a:xfrm>
          <a:prstGeom prst="rect">
            <a:avLst/>
          </a:prstGeom>
          <a:noFill/>
          <a:ln w="9525">
            <a:noFill/>
            <a:miter lim="800000"/>
            <a:headEnd/>
            <a:tailEnd/>
          </a:ln>
          <a:effectLst/>
        </p:spPr>
        <p:txBody>
          <a:bodyPr anchor="ctr"/>
          <a:lstStyle/>
          <a:p>
            <a:pPr algn="ctr"/>
            <a:r>
              <a:rPr kumimoji="1" lang="en-GB" b="1" i="1" dirty="0" smtClean="0">
                <a:effectLst>
                  <a:outerShdw blurRad="38100" dist="38100" dir="2700000" algn="tl">
                    <a:srgbClr val="000000"/>
                  </a:outerShdw>
                </a:effectLst>
                <a:latin typeface="Tahoma" charset="0"/>
              </a:rPr>
              <a:t>There are </a:t>
            </a:r>
            <a:r>
              <a:rPr kumimoji="1" lang="en-GB" b="1" i="1" dirty="0">
                <a:effectLst>
                  <a:outerShdw blurRad="38100" dist="38100" dir="2700000" algn="tl">
                    <a:srgbClr val="000000"/>
                  </a:outerShdw>
                </a:effectLst>
                <a:latin typeface="Tahoma" charset="0"/>
              </a:rPr>
              <a:t>a number of policy implications for sustainable tourism:</a:t>
            </a:r>
            <a:endParaRPr kumimoji="1" lang="en-GB" sz="4400" b="1" i="1" dirty="0">
              <a:effectLst>
                <a:outerShdw blurRad="38100" dist="38100" dir="2700000" algn="tl">
                  <a:srgbClr val="000000"/>
                </a:outerShdw>
              </a:effectLst>
              <a:latin typeface="Tahoma" charset="0"/>
            </a:endParaRPr>
          </a:p>
        </p:txBody>
      </p:sp>
      <p:sp>
        <p:nvSpPr>
          <p:cNvPr id="10245" name="Rectangle 5"/>
          <p:cNvSpPr>
            <a:spLocks noChangeArrowheads="1"/>
          </p:cNvSpPr>
          <p:nvPr/>
        </p:nvSpPr>
        <p:spPr bwMode="auto">
          <a:xfrm>
            <a:off x="685800" y="1219200"/>
            <a:ext cx="7772400" cy="4876800"/>
          </a:xfrm>
          <a:prstGeom prst="rect">
            <a:avLst/>
          </a:prstGeom>
          <a:noFill/>
          <a:ln w="9525">
            <a:noFill/>
            <a:miter lim="800000"/>
            <a:headEnd/>
            <a:tailEnd/>
          </a:ln>
          <a:effectLst/>
        </p:spPr>
        <p:txBody>
          <a:bodyPr/>
          <a:lstStyle/>
          <a:p>
            <a:pPr marL="342900" indent="-342900">
              <a:spcBef>
                <a:spcPct val="20000"/>
              </a:spcBef>
              <a:buClr>
                <a:schemeClr val="folHlink"/>
              </a:buClr>
              <a:buSzPct val="75000"/>
              <a:buFont typeface="Monotype Sorts" pitchFamily="2" charset="2"/>
              <a:buChar char="n"/>
            </a:pPr>
            <a:r>
              <a:rPr kumimoji="1" lang="en-GB" sz="2000">
                <a:effectLst>
                  <a:outerShdw blurRad="38100" dist="38100" dir="2700000" algn="tl">
                    <a:srgbClr val="000000"/>
                  </a:outerShdw>
                </a:effectLst>
                <a:latin typeface="Tahoma" charset="0"/>
              </a:rPr>
              <a:t>The focus is on opportunities for employment, income and improved local well-being while ensuring all development decisions reflect the value of the natural and cultural environment</a:t>
            </a:r>
          </a:p>
          <a:p>
            <a:pPr marL="342900" indent="-342900">
              <a:spcBef>
                <a:spcPct val="20000"/>
              </a:spcBef>
              <a:buClr>
                <a:schemeClr val="folHlink"/>
              </a:buClr>
              <a:buSzPct val="75000"/>
              <a:buFont typeface="Monotype Sorts" pitchFamily="2" charset="2"/>
              <a:buNone/>
            </a:pPr>
            <a:endParaRPr kumimoji="1" lang="en-GB" sz="2000">
              <a:effectLst>
                <a:outerShdw blurRad="38100" dist="38100" dir="2700000" algn="tl">
                  <a:srgbClr val="000000"/>
                </a:outerShdw>
              </a:effectLst>
              <a:latin typeface="Tahoma" charset="0"/>
            </a:endParaRPr>
          </a:p>
          <a:p>
            <a:pPr marL="342900" indent="-342900">
              <a:spcBef>
                <a:spcPct val="20000"/>
              </a:spcBef>
              <a:buClr>
                <a:schemeClr val="folHlink"/>
              </a:buClr>
              <a:buSzPct val="75000"/>
              <a:buFont typeface="Monotype Sorts" pitchFamily="2" charset="2"/>
              <a:buChar char="n"/>
            </a:pPr>
            <a:r>
              <a:rPr kumimoji="1" lang="en-GB" sz="2000">
                <a:effectLst>
                  <a:outerShdw blurRad="38100" dist="38100" dir="2700000" algn="tl">
                    <a:srgbClr val="000000"/>
                  </a:outerShdw>
                </a:effectLst>
                <a:latin typeface="Tahoma" charset="0"/>
              </a:rPr>
              <a:t>Tourism development which means any loss of existing natural or cultural wealth or environmental capital will have to indicate how future generations will be compensated</a:t>
            </a:r>
          </a:p>
          <a:p>
            <a:pPr marL="342900" indent="-342900">
              <a:spcBef>
                <a:spcPct val="20000"/>
              </a:spcBef>
              <a:buClr>
                <a:schemeClr val="folHlink"/>
              </a:buClr>
              <a:buSzPct val="75000"/>
              <a:buFont typeface="Monotype Sorts" pitchFamily="2" charset="2"/>
              <a:buNone/>
            </a:pPr>
            <a:endParaRPr kumimoji="1" lang="en-GB" sz="2000">
              <a:effectLst>
                <a:outerShdw blurRad="38100" dist="38100" dir="2700000" algn="tl">
                  <a:srgbClr val="000000"/>
                </a:outerShdw>
              </a:effectLst>
              <a:latin typeface="Tahoma" charset="0"/>
            </a:endParaRPr>
          </a:p>
          <a:p>
            <a:pPr marL="342900" indent="-342900">
              <a:spcBef>
                <a:spcPct val="20000"/>
              </a:spcBef>
              <a:buClr>
                <a:schemeClr val="folHlink"/>
              </a:buClr>
              <a:buSzPct val="75000"/>
              <a:buFont typeface="Monotype Sorts" pitchFamily="2" charset="2"/>
              <a:buChar char="n"/>
            </a:pPr>
            <a:r>
              <a:rPr kumimoji="1" lang="en-GB" sz="2000">
                <a:effectLst>
                  <a:outerShdw blurRad="38100" dist="38100" dir="2700000" algn="tl">
                    <a:srgbClr val="000000"/>
                  </a:outerShdw>
                </a:effectLst>
                <a:latin typeface="Tahoma" charset="0"/>
              </a:rPr>
              <a:t>Tourism has the potential to enhance environmental quality and at the same time create jobs</a:t>
            </a:r>
          </a:p>
          <a:p>
            <a:pPr marL="342900" indent="-342900">
              <a:spcBef>
                <a:spcPct val="20000"/>
              </a:spcBef>
              <a:buClr>
                <a:schemeClr val="folHlink"/>
              </a:buClr>
              <a:buSzPct val="75000"/>
              <a:buFont typeface="Monotype Sorts" pitchFamily="2" charset="2"/>
              <a:buNone/>
            </a:pPr>
            <a:endParaRPr kumimoji="1" lang="en-GB" sz="2000">
              <a:effectLst>
                <a:outerShdw blurRad="38100" dist="38100" dir="2700000" algn="tl">
                  <a:srgbClr val="000000"/>
                </a:outerShdw>
              </a:effectLst>
              <a:latin typeface="Tahoma" charset="0"/>
            </a:endParaRPr>
          </a:p>
          <a:p>
            <a:pPr marL="342900" indent="-342900">
              <a:spcBef>
                <a:spcPct val="20000"/>
              </a:spcBef>
              <a:buClr>
                <a:schemeClr val="folHlink"/>
              </a:buClr>
              <a:buSzPct val="75000"/>
              <a:buFont typeface="Monotype Sorts" pitchFamily="2" charset="2"/>
              <a:buChar char="n"/>
            </a:pPr>
            <a:r>
              <a:rPr kumimoji="1" lang="en-GB" sz="2000">
                <a:effectLst>
                  <a:outerShdw blurRad="38100" dist="38100" dir="2700000" algn="tl">
                    <a:srgbClr val="000000"/>
                  </a:outerShdw>
                </a:effectLst>
                <a:latin typeface="Tahoma" charset="0"/>
              </a:rPr>
              <a:t>Economic growth must be adequately measured.  It must include the real cost of protection and recycling not only in the present, but also in the future, when those costs will be higher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45">
                                            <p:txEl>
                                              <p:pRg st="0" end="0"/>
                                            </p:txEl>
                                          </p:spTgt>
                                        </p:tgtEl>
                                        <p:attrNameLst>
                                          <p:attrName>style.visibility</p:attrName>
                                        </p:attrNameLst>
                                      </p:cBhvr>
                                      <p:to>
                                        <p:strVal val="visible"/>
                                      </p:to>
                                    </p:set>
                                    <p:anim calcmode="lin" valueType="num">
                                      <p:cBhvr additive="base">
                                        <p:cTn id="7" dur="500" fill="hold"/>
                                        <p:tgtEl>
                                          <p:spTgt spid="1024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4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builtIn="1"/>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245">
                                            <p:txEl>
                                              <p:pRg st="2" end="2"/>
                                            </p:txEl>
                                          </p:spTgt>
                                        </p:tgtEl>
                                        <p:attrNameLst>
                                          <p:attrName>style.visibility</p:attrName>
                                        </p:attrNameLst>
                                      </p:cBhvr>
                                      <p:to>
                                        <p:strVal val="visible"/>
                                      </p:to>
                                    </p:set>
                                    <p:anim calcmode="lin" valueType="num">
                                      <p:cBhvr additive="base">
                                        <p:cTn id="13" dur="500" fill="hold"/>
                                        <p:tgtEl>
                                          <p:spTgt spid="10245">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245">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builtIn="1"/>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245">
                                            <p:txEl>
                                              <p:pRg st="4" end="4"/>
                                            </p:txEl>
                                          </p:spTgt>
                                        </p:tgtEl>
                                        <p:attrNameLst>
                                          <p:attrName>style.visibility</p:attrName>
                                        </p:attrNameLst>
                                      </p:cBhvr>
                                      <p:to>
                                        <p:strVal val="visible"/>
                                      </p:to>
                                    </p:set>
                                    <p:anim calcmode="lin" valueType="num">
                                      <p:cBhvr additive="base">
                                        <p:cTn id="19" dur="500" fill="hold"/>
                                        <p:tgtEl>
                                          <p:spTgt spid="10245">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45">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builtIn="1"/>
                                        </p:tgtEl>
                                      </p:cMediaNode>
                                    </p:audio>
                                  </p:sub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0245">
                                            <p:txEl>
                                              <p:pRg st="6" end="6"/>
                                            </p:txEl>
                                          </p:spTgt>
                                        </p:tgtEl>
                                        <p:attrNameLst>
                                          <p:attrName>style.visibility</p:attrName>
                                        </p:attrNameLst>
                                      </p:cBhvr>
                                      <p:to>
                                        <p:strVal val="visible"/>
                                      </p:to>
                                    </p:set>
                                    <p:anim calcmode="lin" valueType="num">
                                      <p:cBhvr additive="base">
                                        <p:cTn id="25" dur="500" fill="hold"/>
                                        <p:tgtEl>
                                          <p:spTgt spid="10245">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0245">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builtIn="1"/>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5"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8" name="Rectangle 4"/>
          <p:cNvSpPr>
            <a:spLocks noGrp="1" noChangeArrowheads="1"/>
          </p:cNvSpPr>
          <p:nvPr>
            <p:ph idx="1"/>
          </p:nvPr>
        </p:nvSpPr>
        <p:spPr>
          <a:xfrm>
            <a:off x="685800" y="304800"/>
            <a:ext cx="7772400" cy="6324600"/>
          </a:xfrm>
          <a:noFill/>
          <a:ln/>
        </p:spPr>
        <p:txBody>
          <a:bodyPr>
            <a:normAutofit lnSpcReduction="10000"/>
          </a:bodyPr>
          <a:lstStyle/>
          <a:p>
            <a:r>
              <a:rPr lang="en-GB" sz="2000"/>
              <a:t>Sustainable tourism development must provide for ‘intergenerational equity’ – to be fair to future generations of tourists we must leave them a resource base no less than we have inherited</a:t>
            </a:r>
          </a:p>
          <a:p>
            <a:pPr>
              <a:buFont typeface="Monotype Sorts" pitchFamily="2" charset="2"/>
              <a:buNone/>
            </a:pPr>
            <a:endParaRPr lang="en-GB" sz="2000"/>
          </a:p>
          <a:p>
            <a:r>
              <a:rPr lang="en-GB" sz="2000"/>
              <a:t>Sustainable tourism development must avoid all actions that are irreversible – some natural and cultural resources can be replaced, but many, once lost can never be replaced</a:t>
            </a:r>
          </a:p>
          <a:p>
            <a:pPr>
              <a:buFont typeface="Monotype Sorts" pitchFamily="2" charset="2"/>
              <a:buNone/>
            </a:pPr>
            <a:endParaRPr lang="en-GB" sz="2000"/>
          </a:p>
          <a:p>
            <a:r>
              <a:rPr lang="en-GB" sz="2000"/>
              <a:t>Development which causes major changes in the environment usually has a greater impact on the poor that the rich – in poor or developing regions, the preservation of sustainable livelihoods must be taken into account</a:t>
            </a:r>
          </a:p>
          <a:p>
            <a:pPr>
              <a:buFont typeface="Monotype Sorts" pitchFamily="2" charset="2"/>
              <a:buNone/>
            </a:pPr>
            <a:endParaRPr lang="en-GB" sz="2000" i="1"/>
          </a:p>
          <a:p>
            <a:r>
              <a:rPr lang="en-GB" sz="2000"/>
              <a:t>Development in one region or country can have positive or negative effects on other countries or regions – countries should work together to ensure that tourism is integrated into the overall planning and management of the environment</a:t>
            </a:r>
          </a:p>
          <a:p>
            <a:pPr>
              <a:buFont typeface="Monotype Sorts" pitchFamily="2" charset="2"/>
              <a:buNone/>
            </a:pPr>
            <a:endParaRPr lang="en-GB" sz="2000" i="1"/>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268">
                                            <p:txEl>
                                              <p:pRg st="0" end="0"/>
                                            </p:txEl>
                                          </p:spTgt>
                                        </p:tgtEl>
                                        <p:attrNameLst>
                                          <p:attrName>style.visibility</p:attrName>
                                        </p:attrNameLst>
                                      </p:cBhvr>
                                      <p:to>
                                        <p:strVal val="visible"/>
                                      </p:to>
                                    </p:set>
                                    <p:anim calcmode="lin" valueType="num">
                                      <p:cBhvr additive="base">
                                        <p:cTn id="7" dur="500" fill="hold"/>
                                        <p:tgtEl>
                                          <p:spTgt spid="1126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268">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builtIn="1"/>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268">
                                            <p:txEl>
                                              <p:pRg st="2" end="2"/>
                                            </p:txEl>
                                          </p:spTgt>
                                        </p:tgtEl>
                                        <p:attrNameLst>
                                          <p:attrName>style.visibility</p:attrName>
                                        </p:attrNameLst>
                                      </p:cBhvr>
                                      <p:to>
                                        <p:strVal val="visible"/>
                                      </p:to>
                                    </p:set>
                                    <p:anim calcmode="lin" valueType="num">
                                      <p:cBhvr additive="base">
                                        <p:cTn id="13" dur="500" fill="hold"/>
                                        <p:tgtEl>
                                          <p:spTgt spid="11268">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268">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builtIn="1"/>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268">
                                            <p:txEl>
                                              <p:pRg st="4" end="4"/>
                                            </p:txEl>
                                          </p:spTgt>
                                        </p:tgtEl>
                                        <p:attrNameLst>
                                          <p:attrName>style.visibility</p:attrName>
                                        </p:attrNameLst>
                                      </p:cBhvr>
                                      <p:to>
                                        <p:strVal val="visible"/>
                                      </p:to>
                                    </p:set>
                                    <p:anim calcmode="lin" valueType="num">
                                      <p:cBhvr additive="base">
                                        <p:cTn id="19" dur="500" fill="hold"/>
                                        <p:tgtEl>
                                          <p:spTgt spid="11268">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1268">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builtIn="1"/>
                                        </p:tgtEl>
                                      </p:cMediaNode>
                                    </p:audio>
                                  </p:sub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268">
                                            <p:txEl>
                                              <p:pRg st="6" end="6"/>
                                            </p:txEl>
                                          </p:spTgt>
                                        </p:tgtEl>
                                        <p:attrNameLst>
                                          <p:attrName>style.visibility</p:attrName>
                                        </p:attrNameLst>
                                      </p:cBhvr>
                                      <p:to>
                                        <p:strVal val="visible"/>
                                      </p:to>
                                    </p:set>
                                    <p:anim calcmode="lin" valueType="num">
                                      <p:cBhvr additive="base">
                                        <p:cTn id="25" dur="500" fill="hold"/>
                                        <p:tgtEl>
                                          <p:spTgt spid="11268">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1268">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builtIn="1"/>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8"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a:xfrm>
            <a:off x="685800" y="304800"/>
            <a:ext cx="7772400" cy="5791200"/>
          </a:xfrm>
        </p:spPr>
        <p:txBody>
          <a:bodyPr/>
          <a:lstStyle/>
          <a:p>
            <a:r>
              <a:rPr lang="en-GB" sz="2000"/>
              <a:t>Where the resource base has been seriously degraded, mitigation and rehabilitation actions must be undertaken to reflect the concept of sustainable tourism development</a:t>
            </a:r>
          </a:p>
          <a:p>
            <a:pPr>
              <a:buFont typeface="Monotype Sorts" pitchFamily="2" charset="2"/>
              <a:buNone/>
            </a:pPr>
            <a:endParaRPr lang="en-GB" sz="2000">
              <a:latin typeface="Symbol" pitchFamily="18" charset="2"/>
            </a:endParaRPr>
          </a:p>
          <a:p>
            <a:r>
              <a:rPr lang="en-GB" sz="2000"/>
              <a:t>Sustainable tourism development involves promoting appropriate uses and activities that draw from and reinforce landscape character, sense of place, community identity</a:t>
            </a:r>
          </a:p>
          <a:p>
            <a:pPr>
              <a:buFont typeface="Monotype Sorts" pitchFamily="2" charset="2"/>
              <a:buNone/>
            </a:pPr>
            <a:endParaRPr lang="en-GB" sz="2000" i="1"/>
          </a:p>
          <a:p>
            <a:r>
              <a:rPr lang="en-GB" sz="2000"/>
              <a:t>Sustainable tourism development must be given policy definition and direction for each county, region and locality where it is to occur</a:t>
            </a:r>
          </a:p>
          <a:p>
            <a:pPr>
              <a:buFont typeface="Monotype Sorts" pitchFamily="2" charset="2"/>
              <a:buNone/>
            </a:pPr>
            <a:endParaRPr lang="en-GB" sz="2000"/>
          </a:p>
          <a:p>
            <a:r>
              <a:rPr lang="en-GB" sz="2000"/>
              <a:t>Sustainable tourism development requires guidelines for levels and types of acceptable growth but does not preclude new facilities and experiences</a:t>
            </a:r>
          </a:p>
          <a:p>
            <a:endParaRPr lang="en-GB" sz="20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 calcmode="lin" valueType="num">
                                      <p:cBhvr additive="base">
                                        <p:cTn id="7" dur="500" fill="hold"/>
                                        <p:tgtEl>
                                          <p:spTgt spid="1229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29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builtIn="1"/>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2291">
                                            <p:txEl>
                                              <p:pRg st="2" end="2"/>
                                            </p:txEl>
                                          </p:spTgt>
                                        </p:tgtEl>
                                        <p:attrNameLst>
                                          <p:attrName>style.visibility</p:attrName>
                                        </p:attrNameLst>
                                      </p:cBhvr>
                                      <p:to>
                                        <p:strVal val="visible"/>
                                      </p:to>
                                    </p:set>
                                    <p:anim calcmode="lin" valueType="num">
                                      <p:cBhvr additive="base">
                                        <p:cTn id="13" dur="500" fill="hold"/>
                                        <p:tgtEl>
                                          <p:spTgt spid="12291">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2291">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builtIn="1"/>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2291">
                                            <p:txEl>
                                              <p:pRg st="4" end="4"/>
                                            </p:txEl>
                                          </p:spTgt>
                                        </p:tgtEl>
                                        <p:attrNameLst>
                                          <p:attrName>style.visibility</p:attrName>
                                        </p:attrNameLst>
                                      </p:cBhvr>
                                      <p:to>
                                        <p:strVal val="visible"/>
                                      </p:to>
                                    </p:set>
                                    <p:anim calcmode="lin" valueType="num">
                                      <p:cBhvr additive="base">
                                        <p:cTn id="19" dur="500" fill="hold"/>
                                        <p:tgtEl>
                                          <p:spTgt spid="12291">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2291">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builtIn="1"/>
                                        </p:tgtEl>
                                      </p:cMediaNode>
                                    </p:audio>
                                  </p:sub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2291">
                                            <p:txEl>
                                              <p:pRg st="6" end="6"/>
                                            </p:txEl>
                                          </p:spTgt>
                                        </p:tgtEl>
                                        <p:attrNameLst>
                                          <p:attrName>style.visibility</p:attrName>
                                        </p:attrNameLst>
                                      </p:cBhvr>
                                      <p:to>
                                        <p:strVal val="visible"/>
                                      </p:to>
                                    </p:set>
                                    <p:anim calcmode="lin" valueType="num">
                                      <p:cBhvr additive="base">
                                        <p:cTn id="25" dur="500" fill="hold"/>
                                        <p:tgtEl>
                                          <p:spTgt spid="12291">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2291">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builtIn="1"/>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5" name="Rectangle 3"/>
          <p:cNvSpPr>
            <a:spLocks noGrp="1" noChangeArrowheads="1"/>
          </p:cNvSpPr>
          <p:nvPr>
            <p:ph idx="1"/>
          </p:nvPr>
        </p:nvSpPr>
        <p:spPr>
          <a:xfrm>
            <a:off x="685800" y="457200"/>
            <a:ext cx="7772400" cy="5638800"/>
          </a:xfrm>
        </p:spPr>
        <p:txBody>
          <a:bodyPr/>
          <a:lstStyle/>
          <a:p>
            <a:r>
              <a:rPr lang="en-GB" sz="2000"/>
              <a:t>Sustainable tourism development means promoting working partnerships among the network of actors and linking scientific research and public consultation to decision making</a:t>
            </a:r>
          </a:p>
          <a:p>
            <a:pPr>
              <a:buFont typeface="Monotype Sorts" pitchFamily="2" charset="2"/>
              <a:buNone/>
            </a:pPr>
            <a:endParaRPr lang="en-GB" sz="2000"/>
          </a:p>
          <a:p>
            <a:r>
              <a:rPr lang="en-GB" sz="2000"/>
              <a:t>Sustainable tourism development involves the establishment of education and training programmes to improve public understanding and enhance business and professional skills</a:t>
            </a:r>
          </a:p>
          <a:p>
            <a:pPr>
              <a:buFont typeface="Monotype Sorts" pitchFamily="2" charset="2"/>
              <a:buNone/>
            </a:pPr>
            <a:endParaRPr lang="en-GB" sz="2000"/>
          </a:p>
          <a:p>
            <a:r>
              <a:rPr lang="en-GB" sz="2000"/>
              <a:t>Sustainable tourism development involves making hard political choices based on complex social, economic and environmental trade-offs in a more extended time and space context than that traditionally used in decision making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 calcmode="lin" valueType="num">
                                      <p:cBhvr additive="base">
                                        <p:cTn id="7" dur="500" fill="hold"/>
                                        <p:tgtEl>
                                          <p:spTgt spid="1331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331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builtIn="1"/>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3315">
                                            <p:txEl>
                                              <p:pRg st="2" end="2"/>
                                            </p:txEl>
                                          </p:spTgt>
                                        </p:tgtEl>
                                        <p:attrNameLst>
                                          <p:attrName>style.visibility</p:attrName>
                                        </p:attrNameLst>
                                      </p:cBhvr>
                                      <p:to>
                                        <p:strVal val="visible"/>
                                      </p:to>
                                    </p:set>
                                    <p:anim calcmode="lin" valueType="num">
                                      <p:cBhvr additive="base">
                                        <p:cTn id="13" dur="500" fill="hold"/>
                                        <p:tgtEl>
                                          <p:spTgt spid="13315">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3315">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builtIn="1"/>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3315">
                                            <p:txEl>
                                              <p:pRg st="4" end="4"/>
                                            </p:txEl>
                                          </p:spTgt>
                                        </p:tgtEl>
                                        <p:attrNameLst>
                                          <p:attrName>style.visibility</p:attrName>
                                        </p:attrNameLst>
                                      </p:cBhvr>
                                      <p:to>
                                        <p:strVal val="visible"/>
                                      </p:to>
                                    </p:set>
                                    <p:anim calcmode="lin" valueType="num">
                                      <p:cBhvr additive="base">
                                        <p:cTn id="19" dur="500" fill="hold"/>
                                        <p:tgtEl>
                                          <p:spTgt spid="13315">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3315">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builtIn="1"/>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a:xfrm>
            <a:off x="685800" y="1524000"/>
            <a:ext cx="7772400" cy="4572000"/>
          </a:xfrm>
        </p:spPr>
        <p:txBody>
          <a:bodyPr/>
          <a:lstStyle/>
          <a:p>
            <a:pPr>
              <a:buFont typeface="Monotype Sorts" pitchFamily="2" charset="2"/>
              <a:buNone/>
            </a:pPr>
            <a:r>
              <a:rPr lang="en-GB" sz="2800" dirty="0"/>
              <a:t>The Countryside Commission </a:t>
            </a:r>
            <a:r>
              <a:rPr lang="en-GB" sz="2800" dirty="0" smtClean="0"/>
              <a:t>believe</a:t>
            </a:r>
            <a:r>
              <a:rPr lang="en-GB" sz="2800" dirty="0"/>
              <a:t>:</a:t>
            </a:r>
          </a:p>
          <a:p>
            <a:pPr>
              <a:buFont typeface="Monotype Sorts" pitchFamily="2" charset="2"/>
              <a:buNone/>
            </a:pPr>
            <a:r>
              <a:rPr lang="en-GB" sz="2800" i="1" dirty="0"/>
              <a:t>“Marketing in the context of sustainable tourism is about reaching particular kinds of visitors who may be most suited to the special needs and conditions of the local environment and economy, and projecting certain messages to them which influence how they feel about a place.”</a:t>
            </a:r>
          </a:p>
          <a:p>
            <a:pPr>
              <a:buFont typeface="Monotype Sorts" pitchFamily="2" charset="2"/>
              <a:buNone/>
            </a:pPr>
            <a:r>
              <a:rPr lang="en-GB" sz="2800" i="1" dirty="0"/>
              <a:t>(Countryside Commission, Sustainable Rural Tourism, 1995, p22)</a:t>
            </a:r>
          </a:p>
        </p:txBody>
      </p:sp>
      <p:sp>
        <p:nvSpPr>
          <p:cNvPr id="14338" name="Rectangle 2"/>
          <p:cNvSpPr>
            <a:spLocks noGrp="1" noChangeArrowheads="1"/>
          </p:cNvSpPr>
          <p:nvPr>
            <p:ph type="title"/>
          </p:nvPr>
        </p:nvSpPr>
        <p:spPr>
          <a:xfrm>
            <a:off x="228600" y="457200"/>
            <a:ext cx="7772400" cy="685800"/>
          </a:xfrm>
        </p:spPr>
        <p:txBody>
          <a:bodyPr/>
          <a:lstStyle/>
          <a:p>
            <a:r>
              <a:rPr lang="en-GB" sz="3200"/>
              <a:t>Marketing Sustainable Tourism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 calcmode="lin" valueType="num">
                                      <p:cBhvr additive="base">
                                        <p:cTn id="7" dur="500" fill="hold"/>
                                        <p:tgtEl>
                                          <p:spTgt spid="1433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339">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builtIn="1"/>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4339">
                                            <p:txEl>
                                              <p:pRg st="1" end="1"/>
                                            </p:txEl>
                                          </p:spTgt>
                                        </p:tgtEl>
                                        <p:attrNameLst>
                                          <p:attrName>style.visibility</p:attrName>
                                        </p:attrNameLst>
                                      </p:cBhvr>
                                      <p:to>
                                        <p:strVal val="visible"/>
                                      </p:to>
                                    </p:set>
                                    <p:anim calcmode="lin" valueType="num">
                                      <p:cBhvr additive="base">
                                        <p:cTn id="13" dur="500" fill="hold"/>
                                        <p:tgtEl>
                                          <p:spTgt spid="1433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4339">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builtIn="1"/>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4339">
                                            <p:txEl>
                                              <p:pRg st="2" end="2"/>
                                            </p:txEl>
                                          </p:spTgt>
                                        </p:tgtEl>
                                        <p:attrNameLst>
                                          <p:attrName>style.visibility</p:attrName>
                                        </p:attrNameLst>
                                      </p:cBhvr>
                                      <p:to>
                                        <p:strVal val="visible"/>
                                      </p:to>
                                    </p:set>
                                    <p:anim calcmode="lin" valueType="num">
                                      <p:cBhvr additive="base">
                                        <p:cTn id="19" dur="500" fill="hold"/>
                                        <p:tgtEl>
                                          <p:spTgt spid="14339">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4339">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builtIn="1"/>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3" name="Rectangle 3"/>
          <p:cNvSpPr>
            <a:spLocks noGrp="1" noChangeArrowheads="1"/>
          </p:cNvSpPr>
          <p:nvPr>
            <p:ph idx="1"/>
          </p:nvPr>
        </p:nvSpPr>
        <p:spPr>
          <a:xfrm>
            <a:off x="685800" y="304800"/>
            <a:ext cx="7772400" cy="5791200"/>
          </a:xfrm>
        </p:spPr>
        <p:txBody>
          <a:bodyPr/>
          <a:lstStyle/>
          <a:p>
            <a:r>
              <a:rPr lang="en-GB" sz="2000" dirty="0"/>
              <a:t>Create awareness of an area based on its inherent character and qualities</a:t>
            </a:r>
          </a:p>
          <a:p>
            <a:pPr>
              <a:buFont typeface="Monotype Sorts" pitchFamily="2" charset="2"/>
              <a:buNone/>
            </a:pPr>
            <a:endParaRPr lang="en-GB" sz="2000" dirty="0"/>
          </a:p>
          <a:p>
            <a:r>
              <a:rPr lang="en-GB" sz="2000" dirty="0"/>
              <a:t>Bring increased tourism spending, to assist the local economy</a:t>
            </a:r>
          </a:p>
          <a:p>
            <a:pPr>
              <a:buFont typeface="Monotype Sorts" pitchFamily="2" charset="2"/>
              <a:buNone/>
            </a:pPr>
            <a:endParaRPr lang="en-GB" sz="2000" dirty="0"/>
          </a:p>
          <a:p>
            <a:r>
              <a:rPr lang="en-GB" sz="2000" dirty="0"/>
              <a:t>Influence when people visit an area</a:t>
            </a:r>
          </a:p>
          <a:p>
            <a:pPr>
              <a:buFont typeface="Monotype Sorts" pitchFamily="2" charset="2"/>
              <a:buNone/>
            </a:pPr>
            <a:endParaRPr lang="en-GB" sz="2000" dirty="0"/>
          </a:p>
          <a:p>
            <a:r>
              <a:rPr lang="en-GB" sz="2000" dirty="0"/>
              <a:t>Attract particular types of visitor who will benefit from and respect the area’s environment and heritage</a:t>
            </a:r>
          </a:p>
          <a:p>
            <a:pPr>
              <a:buFont typeface="Monotype Sorts" pitchFamily="2" charset="2"/>
              <a:buNone/>
            </a:pPr>
            <a:endParaRPr lang="en-GB" sz="2000" dirty="0"/>
          </a:p>
          <a:p>
            <a:r>
              <a:rPr lang="en-GB" sz="2000" dirty="0"/>
              <a:t>Receive a higher return from visitors who do come</a:t>
            </a:r>
          </a:p>
          <a:p>
            <a:pPr>
              <a:buFont typeface="Monotype Sorts" pitchFamily="2" charset="2"/>
              <a:buNone/>
            </a:pPr>
            <a:endParaRPr lang="en-GB" sz="2000" dirty="0"/>
          </a:p>
          <a:p>
            <a:r>
              <a:rPr lang="en-GB" sz="2000" dirty="0"/>
              <a:t>Promote particular products and ways of visiting which are environmentally friendly</a:t>
            </a:r>
          </a:p>
          <a:p>
            <a:pPr>
              <a:buFont typeface="Monotype Sorts" pitchFamily="2" charset="2"/>
              <a:buNone/>
            </a:pPr>
            <a:endParaRPr lang="en-GB" sz="2000" dirty="0"/>
          </a:p>
          <a:p>
            <a:r>
              <a:rPr lang="en-GB" sz="2000" dirty="0"/>
              <a:t>Put across the possibilities for people to have a special, fulfilling experience from visiting the countryside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builtIn="1"/>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5363">
                                            <p:txEl>
                                              <p:pRg st="2" end="2"/>
                                            </p:txEl>
                                          </p:spTgt>
                                        </p:tgtEl>
                                        <p:attrNameLst>
                                          <p:attrName>style.visibility</p:attrName>
                                        </p:attrNameLst>
                                      </p:cBhvr>
                                      <p:to>
                                        <p:strVal val="visible"/>
                                      </p:to>
                                    </p:set>
                                    <p:anim calcmode="lin" valueType="num">
                                      <p:cBhvr additive="base">
                                        <p:cTn id="13" dur="500" fill="hold"/>
                                        <p:tgtEl>
                                          <p:spTgt spid="15363">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5363">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builtIn="1"/>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5363">
                                            <p:txEl>
                                              <p:pRg st="4" end="4"/>
                                            </p:txEl>
                                          </p:spTgt>
                                        </p:tgtEl>
                                        <p:attrNameLst>
                                          <p:attrName>style.visibility</p:attrName>
                                        </p:attrNameLst>
                                      </p:cBhvr>
                                      <p:to>
                                        <p:strVal val="visible"/>
                                      </p:to>
                                    </p:set>
                                    <p:anim calcmode="lin" valueType="num">
                                      <p:cBhvr additive="base">
                                        <p:cTn id="19" dur="500" fill="hold"/>
                                        <p:tgtEl>
                                          <p:spTgt spid="15363">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5363">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builtIn="1"/>
                                        </p:tgtEl>
                                      </p:cMediaNode>
                                    </p:audio>
                                  </p:sub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5363">
                                            <p:txEl>
                                              <p:pRg st="6" end="6"/>
                                            </p:txEl>
                                          </p:spTgt>
                                        </p:tgtEl>
                                        <p:attrNameLst>
                                          <p:attrName>style.visibility</p:attrName>
                                        </p:attrNameLst>
                                      </p:cBhvr>
                                      <p:to>
                                        <p:strVal val="visible"/>
                                      </p:to>
                                    </p:set>
                                    <p:anim calcmode="lin" valueType="num">
                                      <p:cBhvr additive="base">
                                        <p:cTn id="25" dur="500" fill="hold"/>
                                        <p:tgtEl>
                                          <p:spTgt spid="15363">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5363">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builtIn="1"/>
                                        </p:tgtEl>
                                      </p:cMediaNode>
                                    </p:audio>
                                  </p:sub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5363">
                                            <p:txEl>
                                              <p:pRg st="8" end="8"/>
                                            </p:txEl>
                                          </p:spTgt>
                                        </p:tgtEl>
                                        <p:attrNameLst>
                                          <p:attrName>style.visibility</p:attrName>
                                        </p:attrNameLst>
                                      </p:cBhvr>
                                      <p:to>
                                        <p:strVal val="visible"/>
                                      </p:to>
                                    </p:set>
                                    <p:anim calcmode="lin" valueType="num">
                                      <p:cBhvr additive="base">
                                        <p:cTn id="31" dur="500" fill="hold"/>
                                        <p:tgtEl>
                                          <p:spTgt spid="15363">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5363">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builtIn="1"/>
                                        </p:tgtEl>
                                      </p:cMediaNode>
                                    </p:audio>
                                  </p:sub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5363">
                                            <p:txEl>
                                              <p:pRg st="10" end="10"/>
                                            </p:txEl>
                                          </p:spTgt>
                                        </p:tgtEl>
                                        <p:attrNameLst>
                                          <p:attrName>style.visibility</p:attrName>
                                        </p:attrNameLst>
                                      </p:cBhvr>
                                      <p:to>
                                        <p:strVal val="visible"/>
                                      </p:to>
                                    </p:set>
                                    <p:anim calcmode="lin" valueType="num">
                                      <p:cBhvr additive="base">
                                        <p:cTn id="37" dur="500" fill="hold"/>
                                        <p:tgtEl>
                                          <p:spTgt spid="15363">
                                            <p:txEl>
                                              <p:pRg st="10" end="10"/>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5363">
                                            <p:txEl>
                                              <p:pRg st="10" end="1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builtIn="1"/>
                                        </p:tgtEl>
                                      </p:cMediaNode>
                                    </p:audio>
                                  </p:sub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5363">
                                            <p:txEl>
                                              <p:pRg st="12" end="12"/>
                                            </p:txEl>
                                          </p:spTgt>
                                        </p:tgtEl>
                                        <p:attrNameLst>
                                          <p:attrName>style.visibility</p:attrName>
                                        </p:attrNameLst>
                                      </p:cBhvr>
                                      <p:to>
                                        <p:strVal val="visible"/>
                                      </p:to>
                                    </p:set>
                                    <p:anim calcmode="lin" valueType="num">
                                      <p:cBhvr additive="base">
                                        <p:cTn id="43" dur="500" fill="hold"/>
                                        <p:tgtEl>
                                          <p:spTgt spid="15363">
                                            <p:txEl>
                                              <p:pRg st="12" end="12"/>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5363">
                                            <p:txEl>
                                              <p:pRg st="12" end="1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2" name="WHOOSH.WAV" builtIn="1"/>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7" name="Rectangle 3"/>
          <p:cNvSpPr>
            <a:spLocks noGrp="1" noChangeArrowheads="1"/>
          </p:cNvSpPr>
          <p:nvPr>
            <p:ph idx="1"/>
          </p:nvPr>
        </p:nvSpPr>
        <p:spPr>
          <a:xfrm>
            <a:off x="685800" y="1143000"/>
            <a:ext cx="7772400" cy="5257800"/>
          </a:xfrm>
        </p:spPr>
        <p:txBody>
          <a:bodyPr/>
          <a:lstStyle/>
          <a:p>
            <a:r>
              <a:rPr lang="en-GB" sz="2000"/>
              <a:t>Inform local people about what is happening and maintain a dialogue with them</a:t>
            </a:r>
          </a:p>
          <a:p>
            <a:pPr>
              <a:buFont typeface="Monotype Sorts" pitchFamily="2" charset="2"/>
              <a:buNone/>
            </a:pPr>
            <a:endParaRPr lang="en-GB" sz="2000"/>
          </a:p>
          <a:p>
            <a:r>
              <a:rPr lang="en-GB" sz="2000"/>
              <a:t>Give weight to local views and involve local communities in decision making</a:t>
            </a:r>
          </a:p>
          <a:p>
            <a:pPr>
              <a:buFont typeface="Monotype Sorts" pitchFamily="2" charset="2"/>
              <a:buNone/>
            </a:pPr>
            <a:endParaRPr lang="en-GB" sz="2000"/>
          </a:p>
          <a:p>
            <a:r>
              <a:rPr lang="en-GB" sz="2000"/>
              <a:t>Raise awareness and understanding of the nature of tourism and the tourism industry and its impact on the local area</a:t>
            </a:r>
          </a:p>
          <a:p>
            <a:pPr>
              <a:buFont typeface="Monotype Sorts" pitchFamily="2" charset="2"/>
              <a:buNone/>
            </a:pPr>
            <a:endParaRPr lang="en-GB" sz="2000"/>
          </a:p>
          <a:p>
            <a:r>
              <a:rPr lang="en-GB" sz="2000"/>
              <a:t>encourage contact between visitors and local residents</a:t>
            </a:r>
          </a:p>
          <a:p>
            <a:pPr>
              <a:buFont typeface="Monotype Sorts" pitchFamily="2" charset="2"/>
              <a:buNone/>
            </a:pPr>
            <a:endParaRPr lang="en-GB" sz="2000"/>
          </a:p>
          <a:p>
            <a:r>
              <a:rPr lang="en-GB" sz="2000"/>
              <a:t>Protect local communities from becoming overwhelmed by tourism</a:t>
            </a:r>
          </a:p>
          <a:p>
            <a:endParaRPr lang="en-GB" sz="2000"/>
          </a:p>
          <a:p>
            <a:pPr>
              <a:buFont typeface="Monotype Sorts" pitchFamily="2" charset="2"/>
              <a:buNone/>
            </a:pPr>
            <a:r>
              <a:rPr lang="en-GB" sz="2000"/>
              <a:t>(Countryside Commission, 1995)</a:t>
            </a:r>
          </a:p>
        </p:txBody>
      </p:sp>
      <p:sp>
        <p:nvSpPr>
          <p:cNvPr id="16386" name="Rectangle 2"/>
          <p:cNvSpPr>
            <a:spLocks noGrp="1" noChangeArrowheads="1"/>
          </p:cNvSpPr>
          <p:nvPr>
            <p:ph type="title"/>
          </p:nvPr>
        </p:nvSpPr>
        <p:spPr>
          <a:xfrm>
            <a:off x="228600" y="457200"/>
            <a:ext cx="7772400" cy="685800"/>
          </a:xfrm>
        </p:spPr>
        <p:txBody>
          <a:bodyPr/>
          <a:lstStyle/>
          <a:p>
            <a:r>
              <a:rPr lang="en-GB" sz="3200"/>
              <a:t>Sustainable Tourism and Community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 calcmode="lin" valueType="num">
                                      <p:cBhvr additive="base">
                                        <p:cTn id="7" dur="500" fill="hold"/>
                                        <p:tgtEl>
                                          <p:spTgt spid="1638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638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builtIn="1"/>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6387">
                                            <p:txEl>
                                              <p:pRg st="2" end="2"/>
                                            </p:txEl>
                                          </p:spTgt>
                                        </p:tgtEl>
                                        <p:attrNameLst>
                                          <p:attrName>style.visibility</p:attrName>
                                        </p:attrNameLst>
                                      </p:cBhvr>
                                      <p:to>
                                        <p:strVal val="visible"/>
                                      </p:to>
                                    </p:set>
                                    <p:anim calcmode="lin" valueType="num">
                                      <p:cBhvr additive="base">
                                        <p:cTn id="13" dur="500" fill="hold"/>
                                        <p:tgtEl>
                                          <p:spTgt spid="16387">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638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builtIn="1"/>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6387">
                                            <p:txEl>
                                              <p:pRg st="4" end="4"/>
                                            </p:txEl>
                                          </p:spTgt>
                                        </p:tgtEl>
                                        <p:attrNameLst>
                                          <p:attrName>style.visibility</p:attrName>
                                        </p:attrNameLst>
                                      </p:cBhvr>
                                      <p:to>
                                        <p:strVal val="visible"/>
                                      </p:to>
                                    </p:set>
                                    <p:anim calcmode="lin" valueType="num">
                                      <p:cBhvr additive="base">
                                        <p:cTn id="19" dur="500" fill="hold"/>
                                        <p:tgtEl>
                                          <p:spTgt spid="16387">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6387">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builtIn="1"/>
                                        </p:tgtEl>
                                      </p:cMediaNode>
                                    </p:audio>
                                  </p:sub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6387">
                                            <p:txEl>
                                              <p:pRg st="6" end="6"/>
                                            </p:txEl>
                                          </p:spTgt>
                                        </p:tgtEl>
                                        <p:attrNameLst>
                                          <p:attrName>style.visibility</p:attrName>
                                        </p:attrNameLst>
                                      </p:cBhvr>
                                      <p:to>
                                        <p:strVal val="visible"/>
                                      </p:to>
                                    </p:set>
                                    <p:anim calcmode="lin" valueType="num">
                                      <p:cBhvr additive="base">
                                        <p:cTn id="25" dur="500" fill="hold"/>
                                        <p:tgtEl>
                                          <p:spTgt spid="16387">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6387">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builtIn="1"/>
                                        </p:tgtEl>
                                      </p:cMediaNode>
                                    </p:audio>
                                  </p:sub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6387">
                                            <p:txEl>
                                              <p:pRg st="8" end="8"/>
                                            </p:txEl>
                                          </p:spTgt>
                                        </p:tgtEl>
                                        <p:attrNameLst>
                                          <p:attrName>style.visibility</p:attrName>
                                        </p:attrNameLst>
                                      </p:cBhvr>
                                      <p:to>
                                        <p:strVal val="visible"/>
                                      </p:to>
                                    </p:set>
                                    <p:anim calcmode="lin" valueType="num">
                                      <p:cBhvr additive="base">
                                        <p:cTn id="31" dur="500" fill="hold"/>
                                        <p:tgtEl>
                                          <p:spTgt spid="16387">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6387">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builtIn="1"/>
                                        </p:tgtEl>
                                      </p:cMediaNode>
                                    </p:audio>
                                  </p:sub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6387">
                                            <p:txEl>
                                              <p:pRg st="10" end="10"/>
                                            </p:txEl>
                                          </p:spTgt>
                                        </p:tgtEl>
                                        <p:attrNameLst>
                                          <p:attrName>style.visibility</p:attrName>
                                        </p:attrNameLst>
                                      </p:cBhvr>
                                      <p:to>
                                        <p:strVal val="visible"/>
                                      </p:to>
                                    </p:set>
                                    <p:anim calcmode="lin" valueType="num">
                                      <p:cBhvr additive="base">
                                        <p:cTn id="37" dur="500" fill="hold"/>
                                        <p:tgtEl>
                                          <p:spTgt spid="16387">
                                            <p:txEl>
                                              <p:pRg st="10" end="10"/>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6387">
                                            <p:txEl>
                                              <p:pRg st="10" end="1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builtIn="1"/>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1" name="Rectangle 3"/>
          <p:cNvSpPr>
            <a:spLocks noGrp="1" noChangeArrowheads="1"/>
          </p:cNvSpPr>
          <p:nvPr>
            <p:ph idx="1"/>
          </p:nvPr>
        </p:nvSpPr>
        <p:spPr/>
        <p:txBody>
          <a:bodyPr/>
          <a:lstStyle/>
          <a:p>
            <a:r>
              <a:rPr lang="en-GB" sz="2000"/>
              <a:t>Informing people</a:t>
            </a:r>
          </a:p>
          <a:p>
            <a:pPr>
              <a:buFont typeface="Monotype Sorts" pitchFamily="2" charset="2"/>
              <a:buNone/>
            </a:pPr>
            <a:endParaRPr lang="en-GB" sz="2000"/>
          </a:p>
          <a:p>
            <a:r>
              <a:rPr lang="en-GB" sz="2000"/>
              <a:t>Producing information leaflets and newspapers</a:t>
            </a:r>
          </a:p>
          <a:p>
            <a:pPr>
              <a:buFont typeface="Monotype Sorts" pitchFamily="2" charset="2"/>
              <a:buNone/>
            </a:pPr>
            <a:endParaRPr lang="en-GB" sz="2000"/>
          </a:p>
          <a:p>
            <a:r>
              <a:rPr lang="en-GB" sz="2000"/>
              <a:t>Awareness raising in local communities can take a long time</a:t>
            </a:r>
          </a:p>
          <a:p>
            <a:pPr>
              <a:buFont typeface="Monotype Sorts" pitchFamily="2" charset="2"/>
              <a:buNone/>
            </a:pPr>
            <a:endParaRPr lang="en-GB" sz="2000"/>
          </a:p>
          <a:p>
            <a:r>
              <a:rPr lang="en-GB" sz="2000"/>
              <a:t>Flagship projects</a:t>
            </a:r>
          </a:p>
          <a:p>
            <a:pPr>
              <a:buFont typeface="Monotype Sorts" pitchFamily="2" charset="2"/>
              <a:buNone/>
            </a:pPr>
            <a:endParaRPr lang="en-GB" sz="2000"/>
          </a:p>
          <a:p>
            <a:r>
              <a:rPr lang="en-GB" sz="2000"/>
              <a:t>Open days</a:t>
            </a:r>
          </a:p>
        </p:txBody>
      </p:sp>
      <p:sp>
        <p:nvSpPr>
          <p:cNvPr id="17410" name="Rectangle 2"/>
          <p:cNvSpPr>
            <a:spLocks noGrp="1" noChangeArrowheads="1"/>
          </p:cNvSpPr>
          <p:nvPr>
            <p:ph type="title"/>
          </p:nvPr>
        </p:nvSpPr>
        <p:spPr>
          <a:xfrm>
            <a:off x="228600" y="457200"/>
            <a:ext cx="7772400" cy="685800"/>
          </a:xfrm>
        </p:spPr>
        <p:txBody>
          <a:bodyPr/>
          <a:lstStyle/>
          <a:p>
            <a:r>
              <a:rPr lang="en-GB" sz="2800" b="1" i="1"/>
              <a:t>1. Improving Communication</a:t>
            </a:r>
            <a:endParaRPr lang="en-GB" sz="28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 calcmode="lin" valueType="num">
                                      <p:cBhvr additive="base">
                                        <p:cTn id="7" dur="500" fill="hold"/>
                                        <p:tgtEl>
                                          <p:spTgt spid="1741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741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builtIn="1"/>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411">
                                            <p:txEl>
                                              <p:pRg st="2" end="2"/>
                                            </p:txEl>
                                          </p:spTgt>
                                        </p:tgtEl>
                                        <p:attrNameLst>
                                          <p:attrName>style.visibility</p:attrName>
                                        </p:attrNameLst>
                                      </p:cBhvr>
                                      <p:to>
                                        <p:strVal val="visible"/>
                                      </p:to>
                                    </p:set>
                                    <p:anim calcmode="lin" valueType="num">
                                      <p:cBhvr additive="base">
                                        <p:cTn id="13" dur="500" fill="hold"/>
                                        <p:tgtEl>
                                          <p:spTgt spid="17411">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411">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builtIn="1"/>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411">
                                            <p:txEl>
                                              <p:pRg st="4" end="4"/>
                                            </p:txEl>
                                          </p:spTgt>
                                        </p:tgtEl>
                                        <p:attrNameLst>
                                          <p:attrName>style.visibility</p:attrName>
                                        </p:attrNameLst>
                                      </p:cBhvr>
                                      <p:to>
                                        <p:strVal val="visible"/>
                                      </p:to>
                                    </p:set>
                                    <p:anim calcmode="lin" valueType="num">
                                      <p:cBhvr additive="base">
                                        <p:cTn id="19" dur="500" fill="hold"/>
                                        <p:tgtEl>
                                          <p:spTgt spid="17411">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411">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builtIn="1"/>
                                        </p:tgtEl>
                                      </p:cMediaNode>
                                    </p:audio>
                                  </p:sub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411">
                                            <p:txEl>
                                              <p:pRg st="6" end="6"/>
                                            </p:txEl>
                                          </p:spTgt>
                                        </p:tgtEl>
                                        <p:attrNameLst>
                                          <p:attrName>style.visibility</p:attrName>
                                        </p:attrNameLst>
                                      </p:cBhvr>
                                      <p:to>
                                        <p:strVal val="visible"/>
                                      </p:to>
                                    </p:set>
                                    <p:anim calcmode="lin" valueType="num">
                                      <p:cBhvr additive="base">
                                        <p:cTn id="25" dur="500" fill="hold"/>
                                        <p:tgtEl>
                                          <p:spTgt spid="17411">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411">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builtIn="1"/>
                                        </p:tgtEl>
                                      </p:cMediaNode>
                                    </p:audio>
                                  </p:sub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411">
                                            <p:txEl>
                                              <p:pRg st="8" end="8"/>
                                            </p:txEl>
                                          </p:spTgt>
                                        </p:tgtEl>
                                        <p:attrNameLst>
                                          <p:attrName>style.visibility</p:attrName>
                                        </p:attrNameLst>
                                      </p:cBhvr>
                                      <p:to>
                                        <p:strVal val="visible"/>
                                      </p:to>
                                    </p:set>
                                    <p:anim calcmode="lin" valueType="num">
                                      <p:cBhvr additive="base">
                                        <p:cTn id="31" dur="500" fill="hold"/>
                                        <p:tgtEl>
                                          <p:spTgt spid="17411">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411">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builtIn="1"/>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a:xfrm>
            <a:off x="685800" y="1295400"/>
            <a:ext cx="7772400" cy="4800600"/>
          </a:xfrm>
        </p:spPr>
        <p:txBody>
          <a:bodyPr/>
          <a:lstStyle/>
          <a:p>
            <a:r>
              <a:rPr lang="en-GB" sz="2000"/>
              <a:t>Involve communities in planning and decision making</a:t>
            </a:r>
          </a:p>
          <a:p>
            <a:pPr>
              <a:buFont typeface="Monotype Sorts" pitchFamily="2" charset="2"/>
              <a:buNone/>
            </a:pPr>
            <a:endParaRPr lang="en-GB" sz="2000"/>
          </a:p>
          <a:p>
            <a:r>
              <a:rPr lang="en-GB" sz="2000"/>
              <a:t>Consultation and community meetings</a:t>
            </a:r>
          </a:p>
          <a:p>
            <a:pPr>
              <a:buFont typeface="Monotype Sorts" pitchFamily="2" charset="2"/>
              <a:buNone/>
            </a:pPr>
            <a:endParaRPr lang="en-GB" sz="2000"/>
          </a:p>
          <a:p>
            <a:r>
              <a:rPr lang="en-GB" sz="2000"/>
              <a:t>Difficulties may arise with time, control and management</a:t>
            </a:r>
          </a:p>
          <a:p>
            <a:pPr>
              <a:buFont typeface="Monotype Sorts" pitchFamily="2" charset="2"/>
              <a:buNone/>
            </a:pPr>
            <a:endParaRPr lang="en-GB" sz="2000"/>
          </a:p>
          <a:p>
            <a:r>
              <a:rPr lang="en-GB" sz="2000"/>
              <a:t>Discussion can lead to a broader understanding and help break down hostility and improve communication</a:t>
            </a:r>
          </a:p>
          <a:p>
            <a:pPr>
              <a:buFont typeface="Monotype Sorts" pitchFamily="2" charset="2"/>
              <a:buNone/>
            </a:pPr>
            <a:endParaRPr lang="en-GB" sz="2000"/>
          </a:p>
          <a:p>
            <a:r>
              <a:rPr lang="en-GB" sz="2000"/>
              <a:t>Find out where the power lies - how much decision-making has actually been devolved locally?</a:t>
            </a:r>
          </a:p>
          <a:p>
            <a:pPr>
              <a:buFont typeface="Monotype Sorts" pitchFamily="2" charset="2"/>
              <a:buNone/>
            </a:pPr>
            <a:endParaRPr lang="en-GB" sz="2000"/>
          </a:p>
          <a:p>
            <a:r>
              <a:rPr lang="en-GB" sz="2000"/>
              <a:t>Whose views represent the community?</a:t>
            </a:r>
          </a:p>
        </p:txBody>
      </p:sp>
      <p:sp>
        <p:nvSpPr>
          <p:cNvPr id="18434" name="Rectangle 2"/>
          <p:cNvSpPr>
            <a:spLocks noGrp="1" noChangeArrowheads="1"/>
          </p:cNvSpPr>
          <p:nvPr>
            <p:ph type="title"/>
          </p:nvPr>
        </p:nvSpPr>
        <p:spPr>
          <a:xfrm>
            <a:off x="228600" y="457200"/>
            <a:ext cx="7772400" cy="609600"/>
          </a:xfrm>
        </p:spPr>
        <p:txBody>
          <a:bodyPr/>
          <a:lstStyle/>
          <a:p>
            <a:r>
              <a:rPr lang="en-GB" sz="2800" b="1" i="1"/>
              <a:t>2. Encouraging Participation in Decisions</a:t>
            </a:r>
            <a:endParaRPr lang="en-GB" sz="3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 calcmode="lin" valueType="num">
                                      <p:cBhvr additive="base">
                                        <p:cTn id="7" dur="500" fill="hold"/>
                                        <p:tgtEl>
                                          <p:spTgt spid="1843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843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builtIn="1"/>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8435">
                                            <p:txEl>
                                              <p:pRg st="2" end="2"/>
                                            </p:txEl>
                                          </p:spTgt>
                                        </p:tgtEl>
                                        <p:attrNameLst>
                                          <p:attrName>style.visibility</p:attrName>
                                        </p:attrNameLst>
                                      </p:cBhvr>
                                      <p:to>
                                        <p:strVal val="visible"/>
                                      </p:to>
                                    </p:set>
                                    <p:anim calcmode="lin" valueType="num">
                                      <p:cBhvr additive="base">
                                        <p:cTn id="13" dur="500" fill="hold"/>
                                        <p:tgtEl>
                                          <p:spTgt spid="18435">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8435">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builtIn="1"/>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8435">
                                            <p:txEl>
                                              <p:pRg st="4" end="4"/>
                                            </p:txEl>
                                          </p:spTgt>
                                        </p:tgtEl>
                                        <p:attrNameLst>
                                          <p:attrName>style.visibility</p:attrName>
                                        </p:attrNameLst>
                                      </p:cBhvr>
                                      <p:to>
                                        <p:strVal val="visible"/>
                                      </p:to>
                                    </p:set>
                                    <p:anim calcmode="lin" valueType="num">
                                      <p:cBhvr additive="base">
                                        <p:cTn id="19" dur="500" fill="hold"/>
                                        <p:tgtEl>
                                          <p:spTgt spid="18435">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8435">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builtIn="1"/>
                                        </p:tgtEl>
                                      </p:cMediaNode>
                                    </p:audio>
                                  </p:sub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8435">
                                            <p:txEl>
                                              <p:pRg st="6" end="6"/>
                                            </p:txEl>
                                          </p:spTgt>
                                        </p:tgtEl>
                                        <p:attrNameLst>
                                          <p:attrName>style.visibility</p:attrName>
                                        </p:attrNameLst>
                                      </p:cBhvr>
                                      <p:to>
                                        <p:strVal val="visible"/>
                                      </p:to>
                                    </p:set>
                                    <p:anim calcmode="lin" valueType="num">
                                      <p:cBhvr additive="base">
                                        <p:cTn id="25" dur="500" fill="hold"/>
                                        <p:tgtEl>
                                          <p:spTgt spid="18435">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8435">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builtIn="1"/>
                                        </p:tgtEl>
                                      </p:cMediaNode>
                                    </p:audio>
                                  </p:sub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8435">
                                            <p:txEl>
                                              <p:pRg st="8" end="8"/>
                                            </p:txEl>
                                          </p:spTgt>
                                        </p:tgtEl>
                                        <p:attrNameLst>
                                          <p:attrName>style.visibility</p:attrName>
                                        </p:attrNameLst>
                                      </p:cBhvr>
                                      <p:to>
                                        <p:strVal val="visible"/>
                                      </p:to>
                                    </p:set>
                                    <p:anim calcmode="lin" valueType="num">
                                      <p:cBhvr additive="base">
                                        <p:cTn id="31" dur="500" fill="hold"/>
                                        <p:tgtEl>
                                          <p:spTgt spid="18435">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8435">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builtIn="1"/>
                                        </p:tgtEl>
                                      </p:cMediaNode>
                                    </p:audio>
                                  </p:sub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8435">
                                            <p:txEl>
                                              <p:pRg st="10" end="10"/>
                                            </p:txEl>
                                          </p:spTgt>
                                        </p:tgtEl>
                                        <p:attrNameLst>
                                          <p:attrName>style.visibility</p:attrName>
                                        </p:attrNameLst>
                                      </p:cBhvr>
                                      <p:to>
                                        <p:strVal val="visible"/>
                                      </p:to>
                                    </p:set>
                                    <p:anim calcmode="lin" valueType="num">
                                      <p:cBhvr additive="base">
                                        <p:cTn id="37" dur="500" fill="hold"/>
                                        <p:tgtEl>
                                          <p:spTgt spid="18435">
                                            <p:txEl>
                                              <p:pRg st="10" end="10"/>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8435">
                                            <p:txEl>
                                              <p:pRg st="10" end="1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builtIn="1"/>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9" name="Rectangle 3"/>
          <p:cNvSpPr>
            <a:spLocks noGrp="1" noChangeArrowheads="1"/>
          </p:cNvSpPr>
          <p:nvPr>
            <p:ph idx="1"/>
          </p:nvPr>
        </p:nvSpPr>
        <p:spPr>
          <a:xfrm>
            <a:off x="685800" y="1371600"/>
            <a:ext cx="7772400" cy="4724400"/>
          </a:xfrm>
        </p:spPr>
        <p:txBody>
          <a:bodyPr/>
          <a:lstStyle/>
          <a:p>
            <a:r>
              <a:rPr lang="en-GB" sz="2000"/>
              <a:t>Encourage individuals or local organisations to participate directly</a:t>
            </a:r>
          </a:p>
          <a:p>
            <a:pPr>
              <a:buFont typeface="Monotype Sorts" pitchFamily="2" charset="2"/>
              <a:buNone/>
            </a:pPr>
            <a:endParaRPr lang="en-GB" sz="2000"/>
          </a:p>
          <a:p>
            <a:r>
              <a:rPr lang="en-GB" sz="2000"/>
              <a:t>Identify the dedicated individuals in the community</a:t>
            </a:r>
          </a:p>
          <a:p>
            <a:pPr>
              <a:buFont typeface="Monotype Sorts" pitchFamily="2" charset="2"/>
              <a:buNone/>
            </a:pPr>
            <a:endParaRPr lang="en-GB" sz="2000"/>
          </a:p>
          <a:p>
            <a:r>
              <a:rPr lang="en-GB" sz="2000"/>
              <a:t>Look for ways of stimulating interest</a:t>
            </a:r>
          </a:p>
          <a:p>
            <a:pPr>
              <a:buFont typeface="Monotype Sorts" pitchFamily="2" charset="2"/>
              <a:buNone/>
            </a:pPr>
            <a:endParaRPr lang="en-GB" sz="2000"/>
          </a:p>
          <a:p>
            <a:r>
              <a:rPr lang="en-GB" sz="2000"/>
              <a:t>Work with local organisations and societies</a:t>
            </a:r>
          </a:p>
          <a:p>
            <a:pPr>
              <a:buFont typeface="Monotype Sorts" pitchFamily="2" charset="2"/>
              <a:buNone/>
            </a:pPr>
            <a:endParaRPr lang="en-GB" sz="2000"/>
          </a:p>
          <a:p>
            <a:r>
              <a:rPr lang="en-GB" sz="2000"/>
              <a:t>Enthusiasm should be rewarded by success</a:t>
            </a:r>
          </a:p>
        </p:txBody>
      </p:sp>
      <p:sp>
        <p:nvSpPr>
          <p:cNvPr id="19458" name="Rectangle 2"/>
          <p:cNvSpPr>
            <a:spLocks noGrp="1" noChangeArrowheads="1"/>
          </p:cNvSpPr>
          <p:nvPr>
            <p:ph type="title"/>
          </p:nvPr>
        </p:nvSpPr>
        <p:spPr>
          <a:xfrm>
            <a:off x="228600" y="457200"/>
            <a:ext cx="7772400" cy="609600"/>
          </a:xfrm>
        </p:spPr>
        <p:txBody>
          <a:bodyPr/>
          <a:lstStyle/>
          <a:p>
            <a:r>
              <a:rPr lang="en-GB" sz="2800" b="1" i="1"/>
              <a:t>3. Encouraging Direct Participation</a:t>
            </a:r>
            <a:endParaRPr lang="en-GB" sz="3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 calcmode="lin" valueType="num">
                                      <p:cBhvr additive="base">
                                        <p:cTn id="7" dur="500" fill="hold"/>
                                        <p:tgtEl>
                                          <p:spTgt spid="1945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9459">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builtIn="1"/>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9459">
                                            <p:txEl>
                                              <p:pRg st="2" end="2"/>
                                            </p:txEl>
                                          </p:spTgt>
                                        </p:tgtEl>
                                        <p:attrNameLst>
                                          <p:attrName>style.visibility</p:attrName>
                                        </p:attrNameLst>
                                      </p:cBhvr>
                                      <p:to>
                                        <p:strVal val="visible"/>
                                      </p:to>
                                    </p:set>
                                    <p:anim calcmode="lin" valueType="num">
                                      <p:cBhvr additive="base">
                                        <p:cTn id="13" dur="500" fill="hold"/>
                                        <p:tgtEl>
                                          <p:spTgt spid="19459">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9459">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builtIn="1"/>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9459">
                                            <p:txEl>
                                              <p:pRg st="4" end="4"/>
                                            </p:txEl>
                                          </p:spTgt>
                                        </p:tgtEl>
                                        <p:attrNameLst>
                                          <p:attrName>style.visibility</p:attrName>
                                        </p:attrNameLst>
                                      </p:cBhvr>
                                      <p:to>
                                        <p:strVal val="visible"/>
                                      </p:to>
                                    </p:set>
                                    <p:anim calcmode="lin" valueType="num">
                                      <p:cBhvr additive="base">
                                        <p:cTn id="19" dur="500" fill="hold"/>
                                        <p:tgtEl>
                                          <p:spTgt spid="19459">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9459">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builtIn="1"/>
                                        </p:tgtEl>
                                      </p:cMediaNode>
                                    </p:audio>
                                  </p:sub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9459">
                                            <p:txEl>
                                              <p:pRg st="6" end="6"/>
                                            </p:txEl>
                                          </p:spTgt>
                                        </p:tgtEl>
                                        <p:attrNameLst>
                                          <p:attrName>style.visibility</p:attrName>
                                        </p:attrNameLst>
                                      </p:cBhvr>
                                      <p:to>
                                        <p:strVal val="visible"/>
                                      </p:to>
                                    </p:set>
                                    <p:anim calcmode="lin" valueType="num">
                                      <p:cBhvr additive="base">
                                        <p:cTn id="25" dur="500" fill="hold"/>
                                        <p:tgtEl>
                                          <p:spTgt spid="19459">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9459">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builtIn="1"/>
                                        </p:tgtEl>
                                      </p:cMediaNode>
                                    </p:audio>
                                  </p:sub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9459">
                                            <p:txEl>
                                              <p:pRg st="8" end="8"/>
                                            </p:txEl>
                                          </p:spTgt>
                                        </p:tgtEl>
                                        <p:attrNameLst>
                                          <p:attrName>style.visibility</p:attrName>
                                        </p:attrNameLst>
                                      </p:cBhvr>
                                      <p:to>
                                        <p:strVal val="visible"/>
                                      </p:to>
                                    </p:set>
                                    <p:anim calcmode="lin" valueType="num">
                                      <p:cBhvr additive="base">
                                        <p:cTn id="31" dur="500" fill="hold"/>
                                        <p:tgtEl>
                                          <p:spTgt spid="19459">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9459">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builtIn="1"/>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3" name="Rectangle 3"/>
          <p:cNvSpPr>
            <a:spLocks noGrp="1" noChangeArrowheads="1"/>
          </p:cNvSpPr>
          <p:nvPr>
            <p:ph idx="1"/>
          </p:nvPr>
        </p:nvSpPr>
        <p:spPr/>
        <p:txBody>
          <a:bodyPr/>
          <a:lstStyle/>
          <a:p>
            <a:r>
              <a:rPr lang="en-GB" sz="2000"/>
              <a:t>Stimulate more visitor spending in the local area</a:t>
            </a:r>
          </a:p>
          <a:p>
            <a:pPr>
              <a:buFont typeface="Monotype Sorts" pitchFamily="2" charset="2"/>
              <a:buNone/>
            </a:pPr>
            <a:endParaRPr lang="en-GB" sz="2000"/>
          </a:p>
          <a:p>
            <a:r>
              <a:rPr lang="en-GB" sz="2000"/>
              <a:t>Encourage the tourism industry itself to source more of its supplies locally</a:t>
            </a:r>
          </a:p>
          <a:p>
            <a:pPr>
              <a:buFont typeface="Monotype Sorts" pitchFamily="2" charset="2"/>
              <a:buNone/>
            </a:pPr>
            <a:endParaRPr lang="en-GB" sz="2000"/>
          </a:p>
          <a:p>
            <a:r>
              <a:rPr lang="en-GB" sz="2000"/>
              <a:t>Ensure that local enterprises are equipped to benefit from tourism</a:t>
            </a:r>
          </a:p>
          <a:p>
            <a:pPr>
              <a:buFont typeface="Monotype Sorts" pitchFamily="2" charset="2"/>
              <a:buNone/>
            </a:pPr>
            <a:endParaRPr lang="en-GB" sz="2000"/>
          </a:p>
          <a:p>
            <a:r>
              <a:rPr lang="en-GB" sz="2000"/>
              <a:t>Encourage visitors to contribute to conservation and the cost of visitor management in a destination</a:t>
            </a:r>
          </a:p>
        </p:txBody>
      </p:sp>
      <p:sp>
        <p:nvSpPr>
          <p:cNvPr id="20482" name="Rectangle 2"/>
          <p:cNvSpPr>
            <a:spLocks noGrp="1" noChangeArrowheads="1"/>
          </p:cNvSpPr>
          <p:nvPr>
            <p:ph type="title"/>
          </p:nvPr>
        </p:nvSpPr>
        <p:spPr>
          <a:xfrm>
            <a:off x="228600" y="457200"/>
            <a:ext cx="7772400" cy="762000"/>
          </a:xfrm>
        </p:spPr>
        <p:txBody>
          <a:bodyPr/>
          <a:lstStyle/>
          <a:p>
            <a:r>
              <a:rPr lang="en-GB" sz="2800" b="1" i="1"/>
              <a:t>Increasing Local Benefit</a:t>
            </a:r>
            <a:endParaRPr lang="en-GB" sz="3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 calcmode="lin" valueType="num">
                                      <p:cBhvr additive="base">
                                        <p:cTn id="7" dur="500" fill="hold"/>
                                        <p:tgtEl>
                                          <p:spTgt spid="2048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0483">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builtIn="1"/>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483">
                                            <p:txEl>
                                              <p:pRg st="2" end="2"/>
                                            </p:txEl>
                                          </p:spTgt>
                                        </p:tgtEl>
                                        <p:attrNameLst>
                                          <p:attrName>style.visibility</p:attrName>
                                        </p:attrNameLst>
                                      </p:cBhvr>
                                      <p:to>
                                        <p:strVal val="visible"/>
                                      </p:to>
                                    </p:set>
                                    <p:anim calcmode="lin" valueType="num">
                                      <p:cBhvr additive="base">
                                        <p:cTn id="13" dur="500" fill="hold"/>
                                        <p:tgtEl>
                                          <p:spTgt spid="20483">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0483">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builtIn="1"/>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0483">
                                            <p:txEl>
                                              <p:pRg st="4" end="4"/>
                                            </p:txEl>
                                          </p:spTgt>
                                        </p:tgtEl>
                                        <p:attrNameLst>
                                          <p:attrName>style.visibility</p:attrName>
                                        </p:attrNameLst>
                                      </p:cBhvr>
                                      <p:to>
                                        <p:strVal val="visible"/>
                                      </p:to>
                                    </p:set>
                                    <p:anim calcmode="lin" valueType="num">
                                      <p:cBhvr additive="base">
                                        <p:cTn id="19" dur="500" fill="hold"/>
                                        <p:tgtEl>
                                          <p:spTgt spid="20483">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0483">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builtIn="1"/>
                                        </p:tgtEl>
                                      </p:cMediaNode>
                                    </p:audio>
                                  </p:sub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0483">
                                            <p:txEl>
                                              <p:pRg st="6" end="6"/>
                                            </p:txEl>
                                          </p:spTgt>
                                        </p:tgtEl>
                                        <p:attrNameLst>
                                          <p:attrName>style.visibility</p:attrName>
                                        </p:attrNameLst>
                                      </p:cBhvr>
                                      <p:to>
                                        <p:strVal val="visible"/>
                                      </p:to>
                                    </p:set>
                                    <p:anim calcmode="lin" valueType="num">
                                      <p:cBhvr additive="base">
                                        <p:cTn id="25" dur="500" fill="hold"/>
                                        <p:tgtEl>
                                          <p:spTgt spid="20483">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0483">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builtIn="1"/>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a:xfrm>
            <a:off x="685800" y="1295400"/>
            <a:ext cx="7772400" cy="4800600"/>
          </a:xfrm>
        </p:spPr>
        <p:txBody>
          <a:bodyPr/>
          <a:lstStyle/>
          <a:p>
            <a:r>
              <a:rPr lang="en-GB" sz="2000"/>
              <a:t>Generate revenue from joint marketing</a:t>
            </a:r>
          </a:p>
          <a:p>
            <a:pPr>
              <a:buFont typeface="Monotype Sorts" pitchFamily="2" charset="2"/>
              <a:buNone/>
            </a:pPr>
            <a:endParaRPr lang="en-GB" sz="2000"/>
          </a:p>
          <a:p>
            <a:r>
              <a:rPr lang="en-GB" sz="2000"/>
              <a:t>Providing a flavour of the area</a:t>
            </a:r>
          </a:p>
          <a:p>
            <a:pPr>
              <a:buFont typeface="Monotype Sorts" pitchFamily="2" charset="2"/>
              <a:buNone/>
            </a:pPr>
            <a:endParaRPr lang="en-GB" sz="2000"/>
          </a:p>
          <a:p>
            <a:r>
              <a:rPr lang="en-GB" sz="2000"/>
              <a:t>Creating links with local tourism enterprises</a:t>
            </a:r>
          </a:p>
          <a:p>
            <a:pPr>
              <a:buFont typeface="Monotype Sorts" pitchFamily="2" charset="2"/>
              <a:buNone/>
            </a:pPr>
            <a:endParaRPr lang="en-GB" sz="2000"/>
          </a:p>
          <a:p>
            <a:r>
              <a:rPr lang="en-GB" sz="2000"/>
              <a:t>Networking and profile raising</a:t>
            </a:r>
          </a:p>
          <a:p>
            <a:pPr>
              <a:buFont typeface="Monotype Sorts" pitchFamily="2" charset="2"/>
              <a:buNone/>
            </a:pPr>
            <a:endParaRPr lang="en-GB" sz="2000"/>
          </a:p>
          <a:p>
            <a:r>
              <a:rPr lang="en-GB" sz="2000"/>
              <a:t>Generation of additional business</a:t>
            </a:r>
          </a:p>
          <a:p>
            <a:pPr>
              <a:buFont typeface="Monotype Sorts" pitchFamily="2" charset="2"/>
              <a:buNone/>
            </a:pPr>
            <a:endParaRPr lang="en-GB" sz="2000"/>
          </a:p>
          <a:p>
            <a:r>
              <a:rPr lang="en-GB" sz="2000"/>
              <a:t>Marketing to other enterprises</a:t>
            </a:r>
          </a:p>
          <a:p>
            <a:pPr>
              <a:buFont typeface="Monotype Sorts" pitchFamily="2" charset="2"/>
              <a:buNone/>
            </a:pPr>
            <a:endParaRPr lang="en-GB" sz="2000"/>
          </a:p>
          <a:p>
            <a:r>
              <a:rPr lang="en-GB" sz="2000"/>
              <a:t>Enthusiasm and commitment</a:t>
            </a:r>
          </a:p>
        </p:txBody>
      </p:sp>
      <p:sp>
        <p:nvSpPr>
          <p:cNvPr id="21506" name="Rectangle 2"/>
          <p:cNvSpPr>
            <a:spLocks noGrp="1" noChangeArrowheads="1"/>
          </p:cNvSpPr>
          <p:nvPr>
            <p:ph type="title"/>
          </p:nvPr>
        </p:nvSpPr>
        <p:spPr>
          <a:xfrm>
            <a:off x="228600" y="457200"/>
            <a:ext cx="7772400" cy="685800"/>
          </a:xfrm>
        </p:spPr>
        <p:txBody>
          <a:bodyPr/>
          <a:lstStyle/>
          <a:p>
            <a:r>
              <a:rPr lang="en-GB" sz="2800" b="1" i="1"/>
              <a:t>1. Establishing Local Producer Groups</a:t>
            </a:r>
            <a:endParaRPr lang="en-GB" sz="28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builtIn="1"/>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1507">
                                            <p:txEl>
                                              <p:pRg st="2" end="2"/>
                                            </p:txEl>
                                          </p:spTgt>
                                        </p:tgtEl>
                                        <p:attrNameLst>
                                          <p:attrName>style.visibility</p:attrName>
                                        </p:attrNameLst>
                                      </p:cBhvr>
                                      <p:to>
                                        <p:strVal val="visible"/>
                                      </p:to>
                                    </p:set>
                                    <p:anim calcmode="lin" valueType="num">
                                      <p:cBhvr additive="base">
                                        <p:cTn id="13" dur="500" fill="hold"/>
                                        <p:tgtEl>
                                          <p:spTgt spid="21507">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150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builtIn="1"/>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1507">
                                            <p:txEl>
                                              <p:pRg st="4" end="4"/>
                                            </p:txEl>
                                          </p:spTgt>
                                        </p:tgtEl>
                                        <p:attrNameLst>
                                          <p:attrName>style.visibility</p:attrName>
                                        </p:attrNameLst>
                                      </p:cBhvr>
                                      <p:to>
                                        <p:strVal val="visible"/>
                                      </p:to>
                                    </p:set>
                                    <p:anim calcmode="lin" valueType="num">
                                      <p:cBhvr additive="base">
                                        <p:cTn id="19" dur="500" fill="hold"/>
                                        <p:tgtEl>
                                          <p:spTgt spid="21507">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1507">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builtIn="1"/>
                                        </p:tgtEl>
                                      </p:cMediaNode>
                                    </p:audio>
                                  </p:sub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1507">
                                            <p:txEl>
                                              <p:pRg st="6" end="6"/>
                                            </p:txEl>
                                          </p:spTgt>
                                        </p:tgtEl>
                                        <p:attrNameLst>
                                          <p:attrName>style.visibility</p:attrName>
                                        </p:attrNameLst>
                                      </p:cBhvr>
                                      <p:to>
                                        <p:strVal val="visible"/>
                                      </p:to>
                                    </p:set>
                                    <p:anim calcmode="lin" valueType="num">
                                      <p:cBhvr additive="base">
                                        <p:cTn id="25" dur="500" fill="hold"/>
                                        <p:tgtEl>
                                          <p:spTgt spid="21507">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1507">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builtIn="1"/>
                                        </p:tgtEl>
                                      </p:cMediaNode>
                                    </p:audio>
                                  </p:sub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1507">
                                            <p:txEl>
                                              <p:pRg st="8" end="8"/>
                                            </p:txEl>
                                          </p:spTgt>
                                        </p:tgtEl>
                                        <p:attrNameLst>
                                          <p:attrName>style.visibility</p:attrName>
                                        </p:attrNameLst>
                                      </p:cBhvr>
                                      <p:to>
                                        <p:strVal val="visible"/>
                                      </p:to>
                                    </p:set>
                                    <p:anim calcmode="lin" valueType="num">
                                      <p:cBhvr additive="base">
                                        <p:cTn id="31" dur="500" fill="hold"/>
                                        <p:tgtEl>
                                          <p:spTgt spid="21507">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1507">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builtIn="1"/>
                                        </p:tgtEl>
                                      </p:cMediaNode>
                                    </p:audio>
                                  </p:sub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1507">
                                            <p:txEl>
                                              <p:pRg st="10" end="10"/>
                                            </p:txEl>
                                          </p:spTgt>
                                        </p:tgtEl>
                                        <p:attrNameLst>
                                          <p:attrName>style.visibility</p:attrName>
                                        </p:attrNameLst>
                                      </p:cBhvr>
                                      <p:to>
                                        <p:strVal val="visible"/>
                                      </p:to>
                                    </p:set>
                                    <p:anim calcmode="lin" valueType="num">
                                      <p:cBhvr additive="base">
                                        <p:cTn id="37" dur="500" fill="hold"/>
                                        <p:tgtEl>
                                          <p:spTgt spid="21507">
                                            <p:txEl>
                                              <p:pRg st="10" end="10"/>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21507">
                                            <p:txEl>
                                              <p:pRg st="10" end="1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builtIn="1"/>
                                        </p:tgtEl>
                                      </p:cMediaNode>
                                    </p:audio>
                                  </p:sub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21507">
                                            <p:txEl>
                                              <p:pRg st="12" end="12"/>
                                            </p:txEl>
                                          </p:spTgt>
                                        </p:tgtEl>
                                        <p:attrNameLst>
                                          <p:attrName>style.visibility</p:attrName>
                                        </p:attrNameLst>
                                      </p:cBhvr>
                                      <p:to>
                                        <p:strVal val="visible"/>
                                      </p:to>
                                    </p:set>
                                    <p:anim calcmode="lin" valueType="num">
                                      <p:cBhvr additive="base">
                                        <p:cTn id="43" dur="500" fill="hold"/>
                                        <p:tgtEl>
                                          <p:spTgt spid="21507">
                                            <p:txEl>
                                              <p:pRg st="12" end="12"/>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21507">
                                            <p:txEl>
                                              <p:pRg st="12" end="1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2" name="WHOOSH.WAV" builtIn="1"/>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p:txBody>
          <a:bodyPr/>
          <a:lstStyle/>
          <a:p>
            <a:r>
              <a:rPr lang="en-GB" sz="2000"/>
              <a:t>Voluntary donations</a:t>
            </a:r>
          </a:p>
          <a:p>
            <a:pPr>
              <a:buFont typeface="Monotype Sorts" pitchFamily="2" charset="2"/>
              <a:buNone/>
            </a:pPr>
            <a:endParaRPr lang="en-GB" sz="2000"/>
          </a:p>
          <a:p>
            <a:r>
              <a:rPr lang="en-GB" sz="2000"/>
              <a:t>Additional levies on bills</a:t>
            </a:r>
          </a:p>
          <a:p>
            <a:pPr>
              <a:buFont typeface="Monotype Sorts" pitchFamily="2" charset="2"/>
              <a:buNone/>
            </a:pPr>
            <a:endParaRPr lang="en-GB" sz="2000"/>
          </a:p>
          <a:p>
            <a:r>
              <a:rPr lang="en-GB" sz="2000"/>
              <a:t>Car park donations</a:t>
            </a:r>
          </a:p>
          <a:p>
            <a:pPr>
              <a:buFont typeface="Monotype Sorts" pitchFamily="2" charset="2"/>
              <a:buNone/>
            </a:pPr>
            <a:endParaRPr lang="en-GB" sz="2000"/>
          </a:p>
          <a:p>
            <a:r>
              <a:rPr lang="en-GB" sz="2000"/>
              <a:t>Voucher schemes</a:t>
            </a:r>
          </a:p>
          <a:p>
            <a:pPr>
              <a:buFont typeface="Monotype Sorts" pitchFamily="2" charset="2"/>
              <a:buNone/>
            </a:pPr>
            <a:endParaRPr lang="en-GB" sz="2000"/>
          </a:p>
          <a:p>
            <a:r>
              <a:rPr lang="en-GB" sz="2000"/>
              <a:t>Separate trusts</a:t>
            </a:r>
          </a:p>
        </p:txBody>
      </p:sp>
      <p:sp>
        <p:nvSpPr>
          <p:cNvPr id="22530" name="Rectangle 2"/>
          <p:cNvSpPr>
            <a:spLocks noGrp="1" noChangeArrowheads="1"/>
          </p:cNvSpPr>
          <p:nvPr>
            <p:ph type="title"/>
          </p:nvPr>
        </p:nvSpPr>
        <p:spPr>
          <a:xfrm>
            <a:off x="228600" y="457200"/>
            <a:ext cx="7772400" cy="609600"/>
          </a:xfrm>
        </p:spPr>
        <p:txBody>
          <a:bodyPr/>
          <a:lstStyle/>
          <a:p>
            <a:r>
              <a:rPr lang="en-GB" sz="2800" b="1" i="1"/>
              <a:t>2. Raising Money from Visitors</a:t>
            </a:r>
            <a:endParaRPr lang="en-GB" sz="28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builtIn="1"/>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2531">
                                            <p:txEl>
                                              <p:pRg st="2" end="2"/>
                                            </p:txEl>
                                          </p:spTgt>
                                        </p:tgtEl>
                                        <p:attrNameLst>
                                          <p:attrName>style.visibility</p:attrName>
                                        </p:attrNameLst>
                                      </p:cBhvr>
                                      <p:to>
                                        <p:strVal val="visible"/>
                                      </p:to>
                                    </p:set>
                                    <p:anim calcmode="lin" valueType="num">
                                      <p:cBhvr additive="base">
                                        <p:cTn id="13" dur="500" fill="hold"/>
                                        <p:tgtEl>
                                          <p:spTgt spid="22531">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2531">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builtIn="1"/>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2531">
                                            <p:txEl>
                                              <p:pRg st="4" end="4"/>
                                            </p:txEl>
                                          </p:spTgt>
                                        </p:tgtEl>
                                        <p:attrNameLst>
                                          <p:attrName>style.visibility</p:attrName>
                                        </p:attrNameLst>
                                      </p:cBhvr>
                                      <p:to>
                                        <p:strVal val="visible"/>
                                      </p:to>
                                    </p:set>
                                    <p:anim calcmode="lin" valueType="num">
                                      <p:cBhvr additive="base">
                                        <p:cTn id="19" dur="500" fill="hold"/>
                                        <p:tgtEl>
                                          <p:spTgt spid="22531">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2531">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builtIn="1"/>
                                        </p:tgtEl>
                                      </p:cMediaNode>
                                    </p:audio>
                                  </p:sub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2531">
                                            <p:txEl>
                                              <p:pRg st="6" end="6"/>
                                            </p:txEl>
                                          </p:spTgt>
                                        </p:tgtEl>
                                        <p:attrNameLst>
                                          <p:attrName>style.visibility</p:attrName>
                                        </p:attrNameLst>
                                      </p:cBhvr>
                                      <p:to>
                                        <p:strVal val="visible"/>
                                      </p:to>
                                    </p:set>
                                    <p:anim calcmode="lin" valueType="num">
                                      <p:cBhvr additive="base">
                                        <p:cTn id="25" dur="500" fill="hold"/>
                                        <p:tgtEl>
                                          <p:spTgt spid="22531">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2531">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builtIn="1"/>
                                        </p:tgtEl>
                                      </p:cMediaNode>
                                    </p:audio>
                                  </p:sub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2531">
                                            <p:txEl>
                                              <p:pRg st="8" end="8"/>
                                            </p:txEl>
                                          </p:spTgt>
                                        </p:tgtEl>
                                        <p:attrNameLst>
                                          <p:attrName>style.visibility</p:attrName>
                                        </p:attrNameLst>
                                      </p:cBhvr>
                                      <p:to>
                                        <p:strVal val="visible"/>
                                      </p:to>
                                    </p:set>
                                    <p:anim calcmode="lin" valueType="num">
                                      <p:cBhvr additive="base">
                                        <p:cTn id="31" dur="500" fill="hold"/>
                                        <p:tgtEl>
                                          <p:spTgt spid="22531">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2531">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builtIn="1"/>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5" name="Rectangle 3"/>
          <p:cNvSpPr>
            <a:spLocks noGrp="1" noChangeArrowheads="1"/>
          </p:cNvSpPr>
          <p:nvPr>
            <p:ph idx="1"/>
          </p:nvPr>
        </p:nvSpPr>
        <p:spPr/>
        <p:txBody>
          <a:bodyPr/>
          <a:lstStyle/>
          <a:p>
            <a:r>
              <a:rPr lang="en-GB" sz="2000"/>
              <a:t>Success depends on SMEs involved in tourism being helped to run profitable businesses</a:t>
            </a:r>
          </a:p>
          <a:p>
            <a:pPr>
              <a:buFont typeface="Monotype Sorts" pitchFamily="2" charset="2"/>
              <a:buNone/>
            </a:pPr>
            <a:endParaRPr lang="en-GB" sz="2000"/>
          </a:p>
          <a:p>
            <a:r>
              <a:rPr lang="en-GB" sz="2000"/>
              <a:t>Training assistance which needs to be:</a:t>
            </a:r>
          </a:p>
          <a:p>
            <a:pPr lvl="1"/>
            <a:r>
              <a:rPr lang="en-GB" sz="1800"/>
              <a:t>delivered as locally as possible within communities as this increases take up</a:t>
            </a:r>
          </a:p>
          <a:p>
            <a:pPr lvl="1"/>
            <a:r>
              <a:rPr lang="en-GB" sz="1800"/>
              <a:t>preferably worked up over time with the participation of local enterprises themselves and delivered through a well resources and co-ordinated project</a:t>
            </a:r>
          </a:p>
          <a:p>
            <a:pPr lvl="1"/>
            <a:r>
              <a:rPr lang="en-GB" sz="1800"/>
              <a:t>focused on a specific topic which is already known to be of interest to enterprises, especially if a one off course or workshop</a:t>
            </a:r>
          </a:p>
        </p:txBody>
      </p:sp>
      <p:sp>
        <p:nvSpPr>
          <p:cNvPr id="23554" name="Rectangle 2"/>
          <p:cNvSpPr>
            <a:spLocks noGrp="1" noChangeArrowheads="1"/>
          </p:cNvSpPr>
          <p:nvPr>
            <p:ph type="title"/>
          </p:nvPr>
        </p:nvSpPr>
        <p:spPr>
          <a:xfrm>
            <a:off x="228600" y="457200"/>
            <a:ext cx="7772400" cy="762000"/>
          </a:xfrm>
        </p:spPr>
        <p:txBody>
          <a:bodyPr/>
          <a:lstStyle/>
          <a:p>
            <a:r>
              <a:rPr lang="en-GB" sz="2800" b="1" i="1"/>
              <a:t>3. Enabling Local Enterprises to Capitalise on Tourism</a:t>
            </a:r>
            <a:endParaRPr lang="en-GB" sz="28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builtIn="1"/>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3555">
                                            <p:txEl>
                                              <p:pRg st="2" end="2"/>
                                            </p:txEl>
                                          </p:spTgt>
                                        </p:tgtEl>
                                        <p:attrNameLst>
                                          <p:attrName>style.visibility</p:attrName>
                                        </p:attrNameLst>
                                      </p:cBhvr>
                                      <p:to>
                                        <p:strVal val="visible"/>
                                      </p:to>
                                    </p:set>
                                    <p:anim calcmode="lin" valueType="num">
                                      <p:cBhvr additive="base">
                                        <p:cTn id="13" dur="500" fill="hold"/>
                                        <p:tgtEl>
                                          <p:spTgt spid="23555">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3555">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builtIn="1"/>
                                        </p:tgtEl>
                                      </p:cMediaNode>
                                    </p:audio>
                                  </p:subTnLst>
                                </p:cTn>
                              </p:par>
                              <p:par>
                                <p:cTn id="15" presetID="2" presetClass="entr" presetSubtype="8" fill="hold" grpId="0" nodeType="withEffect">
                                  <p:stCondLst>
                                    <p:cond delay="0"/>
                                  </p:stCondLst>
                                  <p:childTnLst>
                                    <p:set>
                                      <p:cBhvr>
                                        <p:cTn id="16" dur="1" fill="hold">
                                          <p:stCondLst>
                                            <p:cond delay="0"/>
                                          </p:stCondLst>
                                        </p:cTn>
                                        <p:tgtEl>
                                          <p:spTgt spid="23555">
                                            <p:txEl>
                                              <p:pRg st="3" end="3"/>
                                            </p:txEl>
                                          </p:spTgt>
                                        </p:tgtEl>
                                        <p:attrNameLst>
                                          <p:attrName>style.visibility</p:attrName>
                                        </p:attrNameLst>
                                      </p:cBhvr>
                                      <p:to>
                                        <p:strVal val="visible"/>
                                      </p:to>
                                    </p:set>
                                    <p:anim calcmode="lin" valueType="num">
                                      <p:cBhvr additive="base">
                                        <p:cTn id="17" dur="500" fill="hold"/>
                                        <p:tgtEl>
                                          <p:spTgt spid="23555">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23555">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5"/>
                                            </p:cond>
                                          </p:stCondLst>
                                          <p:endCondLst>
                                            <p:cond evt="onStopAudio" delay="0">
                                              <p:tgtEl>
                                                <p:sldTgt/>
                                              </p:tgtEl>
                                            </p:cond>
                                          </p:endCondLst>
                                        </p:cTn>
                                        <p:tgtEl>
                                          <p:sndTgt r:embed="rId2" name="WHOOSH.WAV" builtIn="1"/>
                                        </p:tgtEl>
                                      </p:cMediaNode>
                                    </p:audio>
                                  </p:subTnLst>
                                </p:cTn>
                              </p:par>
                              <p:par>
                                <p:cTn id="19" presetID="2" presetClass="entr" presetSubtype="8" fill="hold" grpId="0" nodeType="withEffect">
                                  <p:stCondLst>
                                    <p:cond delay="0"/>
                                  </p:stCondLst>
                                  <p:childTnLst>
                                    <p:set>
                                      <p:cBhvr>
                                        <p:cTn id="20" dur="1" fill="hold">
                                          <p:stCondLst>
                                            <p:cond delay="0"/>
                                          </p:stCondLst>
                                        </p:cTn>
                                        <p:tgtEl>
                                          <p:spTgt spid="23555">
                                            <p:txEl>
                                              <p:pRg st="4" end="4"/>
                                            </p:txEl>
                                          </p:spTgt>
                                        </p:tgtEl>
                                        <p:attrNameLst>
                                          <p:attrName>style.visibility</p:attrName>
                                        </p:attrNameLst>
                                      </p:cBhvr>
                                      <p:to>
                                        <p:strVal val="visible"/>
                                      </p:to>
                                    </p:set>
                                    <p:anim calcmode="lin" valueType="num">
                                      <p:cBhvr additive="base">
                                        <p:cTn id="21" dur="500" fill="hold"/>
                                        <p:tgtEl>
                                          <p:spTgt spid="23555">
                                            <p:txEl>
                                              <p:pRg st="4" end="4"/>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23555">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9"/>
                                            </p:cond>
                                          </p:stCondLst>
                                          <p:endCondLst>
                                            <p:cond evt="onStopAudio" delay="0">
                                              <p:tgtEl>
                                                <p:sldTgt/>
                                              </p:tgtEl>
                                            </p:cond>
                                          </p:endCondLst>
                                        </p:cTn>
                                        <p:tgtEl>
                                          <p:sndTgt r:embed="rId2" name="WHOOSH.WAV" builtIn="1"/>
                                        </p:tgtEl>
                                      </p:cMediaNode>
                                    </p:audio>
                                  </p:subTnLst>
                                </p:cTn>
                              </p:par>
                              <p:par>
                                <p:cTn id="23" presetID="2" presetClass="entr" presetSubtype="8" fill="hold" grpId="0" nodeType="withEffect">
                                  <p:stCondLst>
                                    <p:cond delay="0"/>
                                  </p:stCondLst>
                                  <p:childTnLst>
                                    <p:set>
                                      <p:cBhvr>
                                        <p:cTn id="24" dur="1" fill="hold">
                                          <p:stCondLst>
                                            <p:cond delay="0"/>
                                          </p:stCondLst>
                                        </p:cTn>
                                        <p:tgtEl>
                                          <p:spTgt spid="23555">
                                            <p:txEl>
                                              <p:pRg st="5" end="5"/>
                                            </p:txEl>
                                          </p:spTgt>
                                        </p:tgtEl>
                                        <p:attrNameLst>
                                          <p:attrName>style.visibility</p:attrName>
                                        </p:attrNameLst>
                                      </p:cBhvr>
                                      <p:to>
                                        <p:strVal val="visible"/>
                                      </p:to>
                                    </p:set>
                                    <p:anim calcmode="lin" valueType="num">
                                      <p:cBhvr additive="base">
                                        <p:cTn id="25" dur="500" fill="hold"/>
                                        <p:tgtEl>
                                          <p:spTgt spid="23555">
                                            <p:txEl>
                                              <p:pRg st="5" end="5"/>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3555">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builtIn="1"/>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autoUpdateAnimBg="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110</TotalTime>
  <Words>1288</Words>
  <Application>Microsoft PowerPoint</Application>
  <PresentationFormat>On-screen Show (4:3)</PresentationFormat>
  <Paragraphs>156</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Concourse</vt:lpstr>
      <vt:lpstr>What is Sustainable Tourism?</vt:lpstr>
      <vt:lpstr>‘Maintaining the Balance’ 1991</vt:lpstr>
      <vt:lpstr>1. To Minimise Impact on the Global Environment</vt:lpstr>
      <vt:lpstr>2. To Sustain the Local Environment</vt:lpstr>
      <vt:lpstr>3. To Sustain the Host Community</vt:lpstr>
      <vt:lpstr>4. To Sustain the Visitor</vt:lpstr>
      <vt:lpstr>Slide 7</vt:lpstr>
      <vt:lpstr>Slide 8</vt:lpstr>
      <vt:lpstr>Slide 9</vt:lpstr>
      <vt:lpstr>Slide 10</vt:lpstr>
      <vt:lpstr>Marketing Sustainable Tourism</vt:lpstr>
      <vt:lpstr>Slide 12</vt:lpstr>
      <vt:lpstr>Sustainable Tourism and Community</vt:lpstr>
      <vt:lpstr>1. Improving Communication</vt:lpstr>
      <vt:lpstr>2. Encouraging Participation in Decisions</vt:lpstr>
      <vt:lpstr>3. Encouraging Direct Participation</vt:lpstr>
      <vt:lpstr>Increasing Local Benefit</vt:lpstr>
      <vt:lpstr>1. Establishing Local Producer Groups</vt:lpstr>
      <vt:lpstr>2. Raising Money from Visitors</vt:lpstr>
      <vt:lpstr>3. Enabling Local Enterprises to Capitalise on Tourism</vt:lpstr>
    </vt:vector>
  </TitlesOfParts>
  <Company>CYD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Sustainable Tourism?</dc:title>
  <dc:creator>PROTOUSER</dc:creator>
  <cp:lastModifiedBy>Louise</cp:lastModifiedBy>
  <cp:revision>6</cp:revision>
  <dcterms:created xsi:type="dcterms:W3CDTF">2001-11-12T15:04:14Z</dcterms:created>
  <dcterms:modified xsi:type="dcterms:W3CDTF">2012-09-30T15:11:42Z</dcterms:modified>
</cp:coreProperties>
</file>