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4"/>
  </p:notesMasterIdLst>
  <p:handoutMasterIdLst>
    <p:handoutMasterId r:id="rId25"/>
  </p:handoutMasterIdLst>
  <p:sldIdLst>
    <p:sldId id="256" r:id="rId2"/>
    <p:sldId id="297" r:id="rId3"/>
    <p:sldId id="310" r:id="rId4"/>
    <p:sldId id="311" r:id="rId5"/>
    <p:sldId id="306" r:id="rId6"/>
    <p:sldId id="313" r:id="rId7"/>
    <p:sldId id="314" r:id="rId8"/>
    <p:sldId id="318" r:id="rId9"/>
    <p:sldId id="317" r:id="rId10"/>
    <p:sldId id="319" r:id="rId11"/>
    <p:sldId id="320" r:id="rId12"/>
    <p:sldId id="321" r:id="rId13"/>
    <p:sldId id="322" r:id="rId14"/>
    <p:sldId id="325" r:id="rId15"/>
    <p:sldId id="328" r:id="rId16"/>
    <p:sldId id="334" r:id="rId17"/>
    <p:sldId id="308" r:id="rId18"/>
    <p:sldId id="330" r:id="rId19"/>
    <p:sldId id="333" r:id="rId20"/>
    <p:sldId id="331" r:id="rId21"/>
    <p:sldId id="332" r:id="rId22"/>
    <p:sldId id="298" r:id="rId23"/>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F63920-6216-4A33-85D1-37EE120A0EE2}" v="15" dt="2026-05-26T14:39:45.9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247" autoAdjust="0"/>
  </p:normalViewPr>
  <p:slideViewPr>
    <p:cSldViewPr>
      <p:cViewPr varScale="1">
        <p:scale>
          <a:sx n="111" d="100"/>
          <a:sy n="111" d="100"/>
        </p:scale>
        <p:origin x="59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ila Maazouz" userId="78f83201-ce9e-46c5-9371-8a0736bf557c" providerId="ADAL" clId="{3C7C85B0-5924-4213-AC90-F2F516353544}"/>
    <pc:docChg chg="modSld">
      <pc:chgData name="Laila Maazouz" userId="78f83201-ce9e-46c5-9371-8a0736bf557c" providerId="ADAL" clId="{3C7C85B0-5924-4213-AC90-F2F516353544}" dt="2026-05-26T14:46:16.157" v="76" actId="403"/>
      <pc:docMkLst>
        <pc:docMk/>
      </pc:docMkLst>
      <pc:sldChg chg="modSp mod">
        <pc:chgData name="Laila Maazouz" userId="78f83201-ce9e-46c5-9371-8a0736bf557c" providerId="ADAL" clId="{3C7C85B0-5924-4213-AC90-F2F516353544}" dt="2026-05-26T14:39:47.534" v="74" actId="20577"/>
        <pc:sldMkLst>
          <pc:docMk/>
          <pc:sldMk cId="3146782546" sldId="298"/>
        </pc:sldMkLst>
        <pc:spChg chg="mod">
          <ac:chgData name="Laila Maazouz" userId="78f83201-ce9e-46c5-9371-8a0736bf557c" providerId="ADAL" clId="{3C7C85B0-5924-4213-AC90-F2F516353544}" dt="2026-05-26T14:39:47.534" v="74" actId="20577"/>
          <ac:spMkLst>
            <pc:docMk/>
            <pc:sldMk cId="3146782546" sldId="298"/>
            <ac:spMk id="3" creationId="{11F3D5B0-BAE0-4B3F-A10E-8062C5D43B47}"/>
          </ac:spMkLst>
        </pc:spChg>
      </pc:sldChg>
      <pc:sldChg chg="modSp mod">
        <pc:chgData name="Laila Maazouz" userId="78f83201-ce9e-46c5-9371-8a0736bf557c" providerId="ADAL" clId="{3C7C85B0-5924-4213-AC90-F2F516353544}" dt="2026-05-26T14:32:51.698" v="63" actId="20577"/>
        <pc:sldMkLst>
          <pc:docMk/>
          <pc:sldMk cId="1455147465" sldId="306"/>
        </pc:sldMkLst>
        <pc:spChg chg="mod">
          <ac:chgData name="Laila Maazouz" userId="78f83201-ce9e-46c5-9371-8a0736bf557c" providerId="ADAL" clId="{3C7C85B0-5924-4213-AC90-F2F516353544}" dt="2026-05-26T14:32:51.698" v="63" actId="20577"/>
          <ac:spMkLst>
            <pc:docMk/>
            <pc:sldMk cId="1455147465" sldId="306"/>
            <ac:spMk id="3" creationId="{4454B03A-FD59-D0FE-FA29-4C574D309B56}"/>
          </ac:spMkLst>
        </pc:spChg>
      </pc:sldChg>
      <pc:sldChg chg="modSp mod">
        <pc:chgData name="Laila Maazouz" userId="78f83201-ce9e-46c5-9371-8a0736bf557c" providerId="ADAL" clId="{3C7C85B0-5924-4213-AC90-F2F516353544}" dt="2026-05-26T14:33:56.042" v="69" actId="20577"/>
        <pc:sldMkLst>
          <pc:docMk/>
          <pc:sldMk cId="439010195" sldId="308"/>
        </pc:sldMkLst>
        <pc:spChg chg="mod">
          <ac:chgData name="Laila Maazouz" userId="78f83201-ce9e-46c5-9371-8a0736bf557c" providerId="ADAL" clId="{3C7C85B0-5924-4213-AC90-F2F516353544}" dt="2026-05-26T14:33:56.042" v="69" actId="20577"/>
          <ac:spMkLst>
            <pc:docMk/>
            <pc:sldMk cId="439010195" sldId="308"/>
            <ac:spMk id="8" creationId="{3279524B-E394-7173-574F-31F44F335565}"/>
          </ac:spMkLst>
        </pc:spChg>
        <pc:picChg chg="mod">
          <ac:chgData name="Laila Maazouz" userId="78f83201-ce9e-46c5-9371-8a0736bf557c" providerId="ADAL" clId="{3C7C85B0-5924-4213-AC90-F2F516353544}" dt="2026-05-26T14:00:52.871" v="23" actId="14100"/>
          <ac:picMkLst>
            <pc:docMk/>
            <pc:sldMk cId="439010195" sldId="308"/>
            <ac:picMk id="10" creationId="{8EF0E1E9-EB6B-758A-54A2-718C9D7CA851}"/>
          </ac:picMkLst>
        </pc:picChg>
        <pc:picChg chg="mod">
          <ac:chgData name="Laila Maazouz" userId="78f83201-ce9e-46c5-9371-8a0736bf557c" providerId="ADAL" clId="{3C7C85B0-5924-4213-AC90-F2F516353544}" dt="2026-05-26T14:00:57.320" v="24" actId="14100"/>
          <ac:picMkLst>
            <pc:docMk/>
            <pc:sldMk cId="439010195" sldId="308"/>
            <ac:picMk id="1026" creationId="{E67B693C-9DC8-5D57-BD14-573F358E080C}"/>
          </ac:picMkLst>
        </pc:picChg>
      </pc:sldChg>
      <pc:sldChg chg="modSp mod">
        <pc:chgData name="Laila Maazouz" userId="78f83201-ce9e-46c5-9371-8a0736bf557c" providerId="ADAL" clId="{3C7C85B0-5924-4213-AC90-F2F516353544}" dt="2026-05-26T14:32:38.215" v="59" actId="20577"/>
        <pc:sldMkLst>
          <pc:docMk/>
          <pc:sldMk cId="2940749587" sldId="310"/>
        </pc:sldMkLst>
        <pc:spChg chg="mod">
          <ac:chgData name="Laila Maazouz" userId="78f83201-ce9e-46c5-9371-8a0736bf557c" providerId="ADAL" clId="{3C7C85B0-5924-4213-AC90-F2F516353544}" dt="2026-05-26T14:32:38.215" v="59" actId="20577"/>
          <ac:spMkLst>
            <pc:docMk/>
            <pc:sldMk cId="2940749587" sldId="310"/>
            <ac:spMk id="3" creationId="{DD3F515C-76BE-85ED-55B6-E7F27104CF58}"/>
          </ac:spMkLst>
        </pc:spChg>
      </pc:sldChg>
      <pc:sldChg chg="modSp mod">
        <pc:chgData name="Laila Maazouz" userId="78f83201-ce9e-46c5-9371-8a0736bf557c" providerId="ADAL" clId="{3C7C85B0-5924-4213-AC90-F2F516353544}" dt="2026-05-26T14:32:45.626" v="61" actId="20577"/>
        <pc:sldMkLst>
          <pc:docMk/>
          <pc:sldMk cId="2476726931" sldId="311"/>
        </pc:sldMkLst>
        <pc:spChg chg="mod">
          <ac:chgData name="Laila Maazouz" userId="78f83201-ce9e-46c5-9371-8a0736bf557c" providerId="ADAL" clId="{3C7C85B0-5924-4213-AC90-F2F516353544}" dt="2026-05-26T14:32:45.626" v="61" actId="20577"/>
          <ac:spMkLst>
            <pc:docMk/>
            <pc:sldMk cId="2476726931" sldId="311"/>
            <ac:spMk id="3" creationId="{6D6AC853-861D-AE7F-3C7A-E5235105A066}"/>
          </ac:spMkLst>
        </pc:spChg>
        <pc:picChg chg="mod">
          <ac:chgData name="Laila Maazouz" userId="78f83201-ce9e-46c5-9371-8a0736bf557c" providerId="ADAL" clId="{3C7C85B0-5924-4213-AC90-F2F516353544}" dt="2026-05-26T14:29:52.608" v="52" actId="14100"/>
          <ac:picMkLst>
            <pc:docMk/>
            <pc:sldMk cId="2476726931" sldId="311"/>
            <ac:picMk id="6" creationId="{B76F2119-540E-4A93-C99F-2A84A1C94D7B}"/>
          </ac:picMkLst>
        </pc:picChg>
      </pc:sldChg>
      <pc:sldChg chg="modSp mod">
        <pc:chgData name="Laila Maazouz" userId="78f83201-ce9e-46c5-9371-8a0736bf557c" providerId="ADAL" clId="{3C7C85B0-5924-4213-AC90-F2F516353544}" dt="2026-05-26T14:45:58.106" v="75" actId="404"/>
        <pc:sldMkLst>
          <pc:docMk/>
          <pc:sldMk cId="699929638" sldId="318"/>
        </pc:sldMkLst>
        <pc:spChg chg="mod">
          <ac:chgData name="Laila Maazouz" userId="78f83201-ce9e-46c5-9371-8a0736bf557c" providerId="ADAL" clId="{3C7C85B0-5924-4213-AC90-F2F516353544}" dt="2026-05-26T14:45:58.106" v="75" actId="404"/>
          <ac:spMkLst>
            <pc:docMk/>
            <pc:sldMk cId="699929638" sldId="318"/>
            <ac:spMk id="3" creationId="{06E83A38-ADC9-A163-E9D6-27B28C05A671}"/>
          </ac:spMkLst>
        </pc:spChg>
      </pc:sldChg>
      <pc:sldChg chg="modSp">
        <pc:chgData name="Laila Maazouz" userId="78f83201-ce9e-46c5-9371-8a0736bf557c" providerId="ADAL" clId="{3C7C85B0-5924-4213-AC90-F2F516353544}" dt="2026-05-26T14:00:17.109" v="17" actId="14100"/>
        <pc:sldMkLst>
          <pc:docMk/>
          <pc:sldMk cId="132335571" sldId="319"/>
        </pc:sldMkLst>
        <pc:picChg chg="mod">
          <ac:chgData name="Laila Maazouz" userId="78f83201-ce9e-46c5-9371-8a0736bf557c" providerId="ADAL" clId="{3C7C85B0-5924-4213-AC90-F2F516353544}" dt="2026-05-26T14:00:17.109" v="17" actId="14100"/>
          <ac:picMkLst>
            <pc:docMk/>
            <pc:sldMk cId="132335571" sldId="319"/>
            <ac:picMk id="1026" creationId="{176BFD8C-5E96-CC21-B925-10FC3066B1AC}"/>
          </ac:picMkLst>
        </pc:picChg>
        <pc:picChg chg="mod">
          <ac:chgData name="Laila Maazouz" userId="78f83201-ce9e-46c5-9371-8a0736bf557c" providerId="ADAL" clId="{3C7C85B0-5924-4213-AC90-F2F516353544}" dt="2026-05-26T14:00:13.069" v="16" actId="14100"/>
          <ac:picMkLst>
            <pc:docMk/>
            <pc:sldMk cId="132335571" sldId="319"/>
            <ac:picMk id="1036" creationId="{003A38D5-0DE8-6099-0C8A-8A4A7CBA897F}"/>
          </ac:picMkLst>
        </pc:picChg>
      </pc:sldChg>
      <pc:sldChg chg="modSp mod">
        <pc:chgData name="Laila Maazouz" userId="78f83201-ce9e-46c5-9371-8a0736bf557c" providerId="ADAL" clId="{3C7C85B0-5924-4213-AC90-F2F516353544}" dt="2026-05-26T14:33:40.609" v="65" actId="20577"/>
        <pc:sldMkLst>
          <pc:docMk/>
          <pc:sldMk cId="1850461901" sldId="321"/>
        </pc:sldMkLst>
        <pc:spChg chg="mod">
          <ac:chgData name="Laila Maazouz" userId="78f83201-ce9e-46c5-9371-8a0736bf557c" providerId="ADAL" clId="{3C7C85B0-5924-4213-AC90-F2F516353544}" dt="2026-05-26T14:33:40.609" v="65" actId="20577"/>
          <ac:spMkLst>
            <pc:docMk/>
            <pc:sldMk cId="1850461901" sldId="321"/>
            <ac:spMk id="7" creationId="{C79532F1-B855-E357-E4EB-07C0CEC2DDFA}"/>
          </ac:spMkLst>
        </pc:spChg>
      </pc:sldChg>
      <pc:sldChg chg="modSp mod">
        <pc:chgData name="Laila Maazouz" userId="78f83201-ce9e-46c5-9371-8a0736bf557c" providerId="ADAL" clId="{3C7C85B0-5924-4213-AC90-F2F516353544}" dt="2026-05-26T14:33:50.560" v="67" actId="20577"/>
        <pc:sldMkLst>
          <pc:docMk/>
          <pc:sldMk cId="2114214232" sldId="328"/>
        </pc:sldMkLst>
        <pc:spChg chg="mod">
          <ac:chgData name="Laila Maazouz" userId="78f83201-ce9e-46c5-9371-8a0736bf557c" providerId="ADAL" clId="{3C7C85B0-5924-4213-AC90-F2F516353544}" dt="2026-05-26T14:33:50.560" v="67" actId="20577"/>
          <ac:spMkLst>
            <pc:docMk/>
            <pc:sldMk cId="2114214232" sldId="328"/>
            <ac:spMk id="7" creationId="{35F15A8E-C81B-BFC0-B447-97FB2BA10842}"/>
          </ac:spMkLst>
        </pc:spChg>
        <pc:picChg chg="mod">
          <ac:chgData name="Laila Maazouz" userId="78f83201-ce9e-46c5-9371-8a0736bf557c" providerId="ADAL" clId="{3C7C85B0-5924-4213-AC90-F2F516353544}" dt="2026-05-26T14:00:35.168" v="19" actId="14100"/>
          <ac:picMkLst>
            <pc:docMk/>
            <pc:sldMk cId="2114214232" sldId="328"/>
            <ac:picMk id="10" creationId="{11860EB5-1CAF-8FA1-2D15-06CA1E2A596F}"/>
          </ac:picMkLst>
        </pc:picChg>
      </pc:sldChg>
      <pc:sldChg chg="modSp mod">
        <pc:chgData name="Laila Maazouz" userId="78f83201-ce9e-46c5-9371-8a0736bf557c" providerId="ADAL" clId="{3C7C85B0-5924-4213-AC90-F2F516353544}" dt="2026-05-26T14:46:16.157" v="76" actId="403"/>
        <pc:sldMkLst>
          <pc:docMk/>
          <pc:sldMk cId="1732834041" sldId="330"/>
        </pc:sldMkLst>
        <pc:spChg chg="mod">
          <ac:chgData name="Laila Maazouz" userId="78f83201-ce9e-46c5-9371-8a0736bf557c" providerId="ADAL" clId="{3C7C85B0-5924-4213-AC90-F2F516353544}" dt="2026-05-26T14:46:16.157" v="76" actId="403"/>
          <ac:spMkLst>
            <pc:docMk/>
            <pc:sldMk cId="1732834041" sldId="330"/>
            <ac:spMk id="3" creationId="{82238EF6-06BD-730E-B299-FA0522028D39}"/>
          </ac:spMkLst>
        </pc:spChg>
      </pc:sldChg>
      <pc:sldChg chg="modSp">
        <pc:chgData name="Laila Maazouz" userId="78f83201-ce9e-46c5-9371-8a0736bf557c" providerId="ADAL" clId="{3C7C85B0-5924-4213-AC90-F2F516353544}" dt="2026-05-26T14:00:44.551" v="21" actId="14100"/>
        <pc:sldMkLst>
          <pc:docMk/>
          <pc:sldMk cId="3252118898" sldId="334"/>
        </pc:sldMkLst>
        <pc:picChg chg="mod">
          <ac:chgData name="Laila Maazouz" userId="78f83201-ce9e-46c5-9371-8a0736bf557c" providerId="ADAL" clId="{3C7C85B0-5924-4213-AC90-F2F516353544}" dt="2026-05-26T14:00:44.551" v="21" actId="14100"/>
          <ac:picMkLst>
            <pc:docMk/>
            <pc:sldMk cId="3252118898" sldId="334"/>
            <ac:picMk id="7" creationId="{7FF8E223-7AC7-CEC5-26E8-E019E7D5754B}"/>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r>
              <a:rPr lang="en-GB" dirty="0"/>
              <a:t>Note should be added to aid better use,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57F13BE-0D13-4DB1-B8FE-C23C5387B70B}"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00385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r>
              <a:rPr lang="en-GB" b="1" dirty="0"/>
              <a:t>Groups influence consumer behaviour:</a:t>
            </a:r>
            <a:endParaRPr lang="en-GB" dirty="0"/>
          </a:p>
          <a:p>
            <a:pPr>
              <a:buFont typeface="Arial" panose="020B0604020202020204" pitchFamily="34" charset="0"/>
              <a:buChar char="•"/>
            </a:pPr>
            <a:r>
              <a:rPr lang="en-GB" b="1" dirty="0"/>
              <a:t>Membership groups</a:t>
            </a:r>
            <a:r>
              <a:rPr lang="en-GB" dirty="0"/>
              <a:t>: Directly influence individuals as they belong to them.</a:t>
            </a:r>
          </a:p>
          <a:p>
            <a:pPr>
              <a:buFont typeface="Arial" panose="020B0604020202020204" pitchFamily="34" charset="0"/>
              <a:buChar char="•"/>
            </a:pPr>
            <a:r>
              <a:rPr lang="en-GB" b="1" dirty="0"/>
              <a:t>Reference groups</a:t>
            </a:r>
            <a:r>
              <a:rPr lang="en-GB" dirty="0"/>
              <a:t>: Act as comparison points, influencing attitudes and </a:t>
            </a:r>
            <a:r>
              <a:rPr lang="en-GB" dirty="0" err="1"/>
              <a:t>behavior</a:t>
            </a:r>
            <a:r>
              <a:rPr lang="en-GB" dirty="0"/>
              <a:t> even if the person is not a member.</a:t>
            </a:r>
          </a:p>
          <a:p>
            <a:pPr>
              <a:buFont typeface="Arial" panose="020B0604020202020204" pitchFamily="34" charset="0"/>
              <a:buChar char="•"/>
            </a:pPr>
            <a:r>
              <a:rPr lang="en-GB" b="1" dirty="0"/>
              <a:t>Aspirational groups</a:t>
            </a:r>
            <a:r>
              <a:rPr lang="en-GB" dirty="0"/>
              <a:t>: Groups individuals aspire to join (e.g., a young footballer wanting to be like Lionel Messi).</a:t>
            </a:r>
          </a:p>
          <a:p>
            <a:r>
              <a:rPr lang="en-GB" b="1" dirty="0"/>
              <a:t>Marketers target reference groups</a:t>
            </a:r>
            <a:r>
              <a:rPr lang="en-GB" dirty="0"/>
              <a:t> to influence consumer choices by exposing them to new lifestyles, attitudes, and social pressures.</a:t>
            </a:r>
          </a:p>
          <a:p>
            <a:r>
              <a:rPr lang="en-GB" b="1" dirty="0"/>
              <a:t>Word-of-mouth influence</a:t>
            </a:r>
            <a:r>
              <a:rPr lang="en-GB" dirty="0"/>
              <a:t> plays a crucial role in purchasing decisions:</a:t>
            </a:r>
          </a:p>
          <a:p>
            <a:pPr>
              <a:buFont typeface="Arial" panose="020B0604020202020204" pitchFamily="34" charset="0"/>
              <a:buChar char="•"/>
            </a:pPr>
            <a:r>
              <a:rPr lang="en-GB" dirty="0"/>
              <a:t>Recommendations from family, friends, and other consumers are more trusted than advertisements.</a:t>
            </a:r>
          </a:p>
          <a:p>
            <a:pPr>
              <a:buFont typeface="Arial" panose="020B0604020202020204" pitchFamily="34" charset="0"/>
              <a:buChar char="•"/>
            </a:pPr>
            <a:r>
              <a:rPr lang="en-GB" dirty="0"/>
              <a:t>A study found only </a:t>
            </a:r>
            <a:r>
              <a:rPr lang="en-GB" b="1" dirty="0"/>
              <a:t>49% trust advertising</a:t>
            </a:r>
            <a:r>
              <a:rPr lang="en-GB" dirty="0"/>
              <a:t>, while </a:t>
            </a:r>
            <a:r>
              <a:rPr lang="en-GB" b="1" dirty="0"/>
              <a:t>72% trust family/friends and online reviews</a:t>
            </a:r>
            <a:r>
              <a:rPr lang="en-GB" dirty="0"/>
              <a:t>.</a:t>
            </a:r>
          </a:p>
          <a:p>
            <a:pPr>
              <a:buFont typeface="Arial" panose="020B0604020202020204" pitchFamily="34" charset="0"/>
              <a:buChar char="•"/>
            </a:pPr>
            <a:r>
              <a:rPr lang="en-GB" dirty="0"/>
              <a:t>Marketers aim to create </a:t>
            </a:r>
            <a:r>
              <a:rPr lang="en-GB" b="1" dirty="0"/>
              <a:t>positive brand conversations</a:t>
            </a:r>
            <a:r>
              <a:rPr lang="en-GB" dirty="0"/>
              <a:t> instead of leaving word-of-mouth influence to chance.</a:t>
            </a:r>
          </a:p>
          <a:p>
            <a:r>
              <a:rPr lang="en-GB" b="1" dirty="0"/>
              <a:t>Opinion leaders</a:t>
            </a:r>
            <a:r>
              <a:rPr lang="en-GB" dirty="0"/>
              <a:t> within reference groups exert strong social influence:</a:t>
            </a:r>
          </a:p>
          <a:p>
            <a:pPr>
              <a:buFont typeface="Arial" panose="020B0604020202020204" pitchFamily="34" charset="0"/>
              <a:buChar char="•"/>
            </a:pPr>
            <a:r>
              <a:rPr lang="en-GB" dirty="0"/>
              <a:t>They are knowledgeable and respected, influencing others’ choices.</a:t>
            </a:r>
          </a:p>
          <a:p>
            <a:pPr>
              <a:buFont typeface="Arial" panose="020B0604020202020204" pitchFamily="34" charset="0"/>
              <a:buChar char="•"/>
            </a:pPr>
            <a:r>
              <a:rPr lang="en-GB" dirty="0"/>
              <a:t>Known as </a:t>
            </a:r>
            <a:r>
              <a:rPr lang="en-GB" b="1" dirty="0"/>
              <a:t>"influentials" or "leading adopters"</a:t>
            </a:r>
            <a:r>
              <a:rPr lang="en-GB" dirty="0"/>
              <a:t>.</a:t>
            </a:r>
          </a:p>
          <a:p>
            <a:pPr>
              <a:buFont typeface="Arial" panose="020B0604020202020204" pitchFamily="34" charset="0"/>
              <a:buChar char="•"/>
            </a:pPr>
            <a:r>
              <a:rPr lang="en-GB" dirty="0"/>
              <a:t>Marketers identify and engage them to promote products.</a:t>
            </a:r>
          </a:p>
          <a:p>
            <a:r>
              <a:rPr lang="en-GB" b="1" dirty="0"/>
              <a:t>Buzz marketing</a:t>
            </a:r>
            <a:r>
              <a:rPr lang="en-GB" dirty="0"/>
              <a:t> involves creating or enlisting opinion leaders as brand ambassadors to spread product awareness (e.g., Mercedes-Benz’s </a:t>
            </a:r>
            <a:r>
              <a:rPr lang="en-GB" b="1" dirty="0"/>
              <a:t>‘Take the Wheel’</a:t>
            </a:r>
            <a:r>
              <a:rPr lang="en-GB" dirty="0"/>
              <a:t> influencer campaign).</a:t>
            </a:r>
          </a:p>
          <a:p>
            <a:endParaRPr lang="en-GB"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GB" b="1" dirty="0"/>
              <a:t>Groups influence consumer behaviour:</a:t>
            </a:r>
            <a:endParaRPr lang="en-GB" dirty="0"/>
          </a:p>
          <a:p>
            <a:r>
              <a:rPr lang="en-GB" dirty="0"/>
              <a:t>Studies show that children significantly affect family choices on </a:t>
            </a:r>
            <a:r>
              <a:rPr lang="en-GB" b="1" dirty="0"/>
              <a:t>holidays, cars, and mobile phones</a:t>
            </a:r>
            <a:r>
              <a:rPr lang="en-GB" dirty="0"/>
              <a:t> - In the </a:t>
            </a:r>
            <a:r>
              <a:rPr lang="en-GB" b="1" dirty="0"/>
              <a:t>UK</a:t>
            </a:r>
            <a:r>
              <a:rPr lang="en-GB" dirty="0"/>
              <a:t>, children under 16 are expected to exceed </a:t>
            </a:r>
            <a:r>
              <a:rPr lang="en-GB" b="1" dirty="0"/>
              <a:t>13 million by 2026</a:t>
            </a:r>
            <a:r>
              <a:rPr lang="en-GB" dirty="0"/>
              <a:t>. Children aged </a:t>
            </a:r>
            <a:r>
              <a:rPr lang="en-GB" b="1" dirty="0"/>
              <a:t>7 to 15</a:t>
            </a:r>
            <a:r>
              <a:rPr lang="en-GB" dirty="0"/>
              <a:t> spend around </a:t>
            </a:r>
            <a:r>
              <a:rPr lang="en-GB" b="1" dirty="0"/>
              <a:t>€8,885 in pocket money per year</a:t>
            </a:r>
            <a:r>
              <a:rPr lang="en-GB" dirty="0"/>
              <a:t>, contributing </a:t>
            </a:r>
            <a:r>
              <a:rPr lang="en-GB" b="1" dirty="0"/>
              <a:t>€6.5 billion</a:t>
            </a:r>
            <a:r>
              <a:rPr lang="en-GB" dirty="0"/>
              <a:t> to the UK economy. Parents spend approximately </a:t>
            </a:r>
            <a:r>
              <a:rPr lang="en-GB" b="1" dirty="0"/>
              <a:t>€255,000</a:t>
            </a:r>
            <a:r>
              <a:rPr lang="en-GB" dirty="0"/>
              <a:t> to raise a child to the age of 21 (including clothing, food, and education). In the </a:t>
            </a:r>
            <a:r>
              <a:rPr lang="en-GB" b="1" dirty="0"/>
              <a:t>US</a:t>
            </a:r>
            <a:r>
              <a:rPr lang="en-GB" dirty="0"/>
              <a:t>, </a:t>
            </a:r>
            <a:r>
              <a:rPr lang="en-GB" b="1" dirty="0"/>
              <a:t>50 million children</a:t>
            </a:r>
            <a:r>
              <a:rPr lang="en-GB" dirty="0"/>
              <a:t> influence an estimated </a:t>
            </a:r>
            <a:r>
              <a:rPr lang="en-GB" b="1" dirty="0"/>
              <a:t>€1 trillion</a:t>
            </a:r>
            <a:r>
              <a:rPr lang="en-GB" dirty="0"/>
              <a:t> in annual spending. Studies show that children significantly affect family choices on </a:t>
            </a:r>
            <a:r>
              <a:rPr lang="en-GB" b="1" dirty="0"/>
              <a:t>holidays, cars, and mobile phones</a:t>
            </a:r>
            <a:r>
              <a:rPr lang="en-GB" dirty="0"/>
              <a:t>. Businesses, such as </a:t>
            </a:r>
            <a:r>
              <a:rPr lang="en-GB" b="1" dirty="0"/>
              <a:t>Pizza Hut in the UK</a:t>
            </a:r>
            <a:r>
              <a:rPr lang="en-GB" dirty="0"/>
              <a:t>, offer free meals for children to attract families, and holiday resorts provide child-focused amenities like kids' clubs and sports activities. </a:t>
            </a:r>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7</a:t>
            </a:fld>
            <a:endParaRPr lang="en-GB" altLang="en-US"/>
          </a:p>
        </p:txBody>
      </p:sp>
    </p:spTree>
    <p:extLst>
      <p:ext uri="{BB962C8B-B14F-4D97-AF65-F5344CB8AC3E}">
        <p14:creationId xmlns:p14="http://schemas.microsoft.com/office/powerpoint/2010/main" val="1373289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r>
              <a:rPr lang="en-GB" b="1" dirty="0"/>
              <a:t>How might social proof and reference groups</a:t>
            </a:r>
            <a:r>
              <a:rPr lang="en-GB" dirty="0"/>
              <a:t> have influenced consumers’ attitudes toward the Mercedes-Benz CLA?</a:t>
            </a:r>
          </a:p>
          <a:p>
            <a:r>
              <a:rPr lang="en-GB" b="1" dirty="0"/>
              <a:t>In what ways did the campaign appeal to Gen Y consumers’ self-concept or lifestyle aspirations?</a:t>
            </a:r>
            <a:endParaRPr lang="en-GB" dirty="0"/>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9</a:t>
            </a:fld>
            <a:endParaRPr lang="en-GB" altLang="en-US"/>
          </a:p>
        </p:txBody>
      </p:sp>
    </p:spTree>
    <p:extLst>
      <p:ext uri="{BB962C8B-B14F-4D97-AF65-F5344CB8AC3E}">
        <p14:creationId xmlns:p14="http://schemas.microsoft.com/office/powerpoint/2010/main" val="674134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r>
              <a:rPr lang="en-GB" dirty="0"/>
              <a:t>Age and life-cycle stage</a:t>
            </a:r>
          </a:p>
          <a:p>
            <a:r>
              <a:rPr lang="en-GB" dirty="0"/>
              <a:t>Occupation </a:t>
            </a:r>
          </a:p>
          <a:p>
            <a:r>
              <a:rPr lang="en-GB" dirty="0"/>
              <a:t>Economic situation</a:t>
            </a:r>
          </a:p>
          <a:p>
            <a:r>
              <a:rPr lang="en-GB" dirty="0"/>
              <a:t>Personality and self-concept</a:t>
            </a:r>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10</a:t>
            </a:fld>
            <a:endParaRPr lang="en-GB" altLang="en-US"/>
          </a:p>
        </p:txBody>
      </p:sp>
    </p:spTree>
    <p:extLst>
      <p:ext uri="{BB962C8B-B14F-4D97-AF65-F5344CB8AC3E}">
        <p14:creationId xmlns:p14="http://schemas.microsoft.com/office/powerpoint/2010/main" val="2242853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r>
              <a:rPr lang="en-GB" b="1" dirty="0"/>
              <a:t>Who sees the dress as gold and white?</a:t>
            </a:r>
            <a:endParaRPr lang="en-GB" dirty="0"/>
          </a:p>
          <a:p>
            <a:r>
              <a:rPr lang="en-GB" b="1" dirty="0"/>
              <a:t>Who sees the dress as blue and black?</a:t>
            </a:r>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13</a:t>
            </a:fld>
            <a:endParaRPr lang="en-GB" altLang="en-US"/>
          </a:p>
        </p:txBody>
      </p:sp>
    </p:spTree>
    <p:extLst>
      <p:ext uri="{BB962C8B-B14F-4D97-AF65-F5344CB8AC3E}">
        <p14:creationId xmlns:p14="http://schemas.microsoft.com/office/powerpoint/2010/main" val="9240979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pPr algn="l"/>
            <a:r>
              <a:rPr lang="en-GB" b="1" i="0" u="none" strike="noStrike" dirty="0">
                <a:solidFill>
                  <a:srgbClr val="000000"/>
                </a:solidFill>
                <a:effectLst/>
              </a:rPr>
              <a:t>1. Selective Attention</a:t>
            </a:r>
          </a:p>
          <a:p>
            <a:pPr algn="l"/>
            <a:r>
              <a:rPr lang="en-GB" b="1" i="0" u="none" strike="noStrike" dirty="0">
                <a:solidFill>
                  <a:srgbClr val="000000"/>
                </a:solidFill>
                <a:effectLst/>
              </a:rPr>
              <a:t>Definition:</a:t>
            </a:r>
            <a:br>
              <a:rPr lang="en-GB" b="0" i="0" u="none" strike="noStrike" dirty="0">
                <a:solidFill>
                  <a:srgbClr val="000000"/>
                </a:solidFill>
                <a:effectLst/>
              </a:rPr>
            </a:br>
            <a:r>
              <a:rPr lang="en-GB" b="0" i="0" u="none" strike="noStrike" dirty="0">
                <a:solidFill>
                  <a:srgbClr val="000000"/>
                </a:solidFill>
                <a:effectLst/>
              </a:rPr>
              <a:t>People are exposed to a huge amount of information every day, but they only pay attention to a small portion of it. Selective attention is the process by which individuals focus on certain stimuli that are most relevant or interesting to them and ignore others.</a:t>
            </a:r>
          </a:p>
          <a:p>
            <a:pPr algn="l"/>
            <a:r>
              <a:rPr lang="en-GB" b="1" i="0" u="none" strike="noStrike" dirty="0">
                <a:solidFill>
                  <a:srgbClr val="000000"/>
                </a:solidFill>
                <a:effectLst/>
              </a:rPr>
              <a:t>Example:</a:t>
            </a:r>
            <a:br>
              <a:rPr lang="en-GB" b="0" i="0" u="none" strike="noStrike" dirty="0">
                <a:solidFill>
                  <a:srgbClr val="000000"/>
                </a:solidFill>
                <a:effectLst/>
              </a:rPr>
            </a:br>
            <a:r>
              <a:rPr lang="en-GB" b="0" i="0" u="none" strike="noStrike" dirty="0">
                <a:solidFill>
                  <a:srgbClr val="000000"/>
                </a:solidFill>
                <a:effectLst/>
              </a:rPr>
              <a:t>You're scrolling through Instagram, and you skip past most ads—but suddenly, you stop at one for a sustainable fashion brand you love. Even though there were multiple ads, your brain chose to notice the one that aligned with your interests.</a:t>
            </a:r>
          </a:p>
          <a:p>
            <a:pPr algn="l"/>
            <a:r>
              <a:rPr lang="en-GB" b="1" i="0" u="none" strike="noStrike" dirty="0">
                <a:solidFill>
                  <a:srgbClr val="000000"/>
                </a:solidFill>
                <a:effectLst/>
              </a:rPr>
              <a:t>2. Selective Distortion</a:t>
            </a:r>
          </a:p>
          <a:p>
            <a:pPr algn="l"/>
            <a:r>
              <a:rPr lang="en-GB" b="1" i="0" u="none" strike="noStrike" dirty="0">
                <a:solidFill>
                  <a:srgbClr val="000000"/>
                </a:solidFill>
                <a:effectLst/>
              </a:rPr>
              <a:t>Definition:</a:t>
            </a:r>
            <a:br>
              <a:rPr lang="en-GB" b="0" i="0" u="none" strike="noStrike" dirty="0">
                <a:solidFill>
                  <a:srgbClr val="000000"/>
                </a:solidFill>
                <a:effectLst/>
              </a:rPr>
            </a:br>
            <a:r>
              <a:rPr lang="en-GB" b="0" i="0" u="none" strike="noStrike" dirty="0">
                <a:solidFill>
                  <a:srgbClr val="000000"/>
                </a:solidFill>
                <a:effectLst/>
              </a:rPr>
              <a:t>People tend to interpret information in a way that fits their existing beliefs, values, or emotions. This is called selective distortion. It can lead to misinterpretation of messages or resistance to information that contradicts what they believe.</a:t>
            </a:r>
          </a:p>
          <a:p>
            <a:pPr algn="l"/>
            <a:r>
              <a:rPr lang="en-GB" b="1" i="0" u="none" strike="noStrike" dirty="0">
                <a:solidFill>
                  <a:srgbClr val="000000"/>
                </a:solidFill>
                <a:effectLst/>
              </a:rPr>
              <a:t>Example:</a:t>
            </a:r>
            <a:br>
              <a:rPr lang="en-GB" b="0" i="0" u="none" strike="noStrike" dirty="0">
                <a:solidFill>
                  <a:srgbClr val="000000"/>
                </a:solidFill>
                <a:effectLst/>
              </a:rPr>
            </a:br>
            <a:r>
              <a:rPr lang="en-GB" b="0" i="0" u="none" strike="noStrike" dirty="0">
                <a:solidFill>
                  <a:srgbClr val="000000"/>
                </a:solidFill>
                <a:effectLst/>
              </a:rPr>
              <a:t>Two people watch the same advertisement for a fast-food chain. One thinks, “That’s convenient and delicious,” while another who strongly values healthy eating might say, “That’s unhealthy and misleading.” The same message, but perceived differently.</a:t>
            </a:r>
          </a:p>
          <a:p>
            <a:pPr algn="l"/>
            <a:r>
              <a:rPr lang="en-GB" b="1" i="0" u="none" strike="noStrike" dirty="0">
                <a:solidFill>
                  <a:srgbClr val="000000"/>
                </a:solidFill>
                <a:effectLst/>
              </a:rPr>
              <a:t>3. Selective Retention</a:t>
            </a:r>
          </a:p>
          <a:p>
            <a:pPr algn="l"/>
            <a:r>
              <a:rPr lang="en-GB" b="1" i="0" u="none" strike="noStrike" dirty="0">
                <a:solidFill>
                  <a:srgbClr val="000000"/>
                </a:solidFill>
                <a:effectLst/>
              </a:rPr>
              <a:t>Definition:</a:t>
            </a:r>
            <a:br>
              <a:rPr lang="en-GB" b="0" i="0" u="none" strike="noStrike" dirty="0">
                <a:solidFill>
                  <a:srgbClr val="000000"/>
                </a:solidFill>
                <a:effectLst/>
              </a:rPr>
            </a:br>
            <a:r>
              <a:rPr lang="en-GB" b="0" i="0" u="none" strike="noStrike" dirty="0">
                <a:solidFill>
                  <a:srgbClr val="000000"/>
                </a:solidFill>
                <a:effectLst/>
              </a:rPr>
              <a:t>People tend to remember information that supports their beliefs or interests and forget what doesn’t. This is selective retention—it helps people make sense of the world, but it also means they may not remember everything accurately.</a:t>
            </a:r>
          </a:p>
          <a:p>
            <a:pPr algn="l"/>
            <a:r>
              <a:rPr lang="en-GB" b="1" i="0" u="none" strike="noStrike" dirty="0">
                <a:solidFill>
                  <a:srgbClr val="000000"/>
                </a:solidFill>
                <a:effectLst/>
              </a:rPr>
              <a:t>Example:</a:t>
            </a:r>
            <a:br>
              <a:rPr lang="en-GB" b="0" i="0" u="none" strike="noStrike" dirty="0">
                <a:solidFill>
                  <a:srgbClr val="000000"/>
                </a:solidFill>
                <a:effectLst/>
              </a:rPr>
            </a:br>
            <a:r>
              <a:rPr lang="en-GB" b="0" i="0" u="none" strike="noStrike" dirty="0">
                <a:solidFill>
                  <a:srgbClr val="000000"/>
                </a:solidFill>
                <a:effectLst/>
              </a:rPr>
              <a:t>After attending a sustainability seminar, someone who already supports eco-friendly practices might remember all the stats about pollution reduction, but forget or ignore the parts that mentioned the challenges of implementing green policies.</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14</a:t>
            </a:fld>
            <a:endParaRPr lang="en-GB" altLang="en-US"/>
          </a:p>
        </p:txBody>
      </p:sp>
    </p:spTree>
    <p:extLst>
      <p:ext uri="{BB962C8B-B14F-4D97-AF65-F5344CB8AC3E}">
        <p14:creationId xmlns:p14="http://schemas.microsoft.com/office/powerpoint/2010/main" val="5153590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r>
              <a:rPr lang="en-GB" sz="1200" b="1" dirty="0">
                <a:solidFill>
                  <a:srgbClr val="000000"/>
                </a:solidFill>
              </a:rPr>
              <a:t>H</a:t>
            </a:r>
            <a:r>
              <a:rPr lang="en-GB" sz="1200" b="1" i="0" u="none" strike="noStrike" dirty="0">
                <a:solidFill>
                  <a:srgbClr val="000000"/>
                </a:solidFill>
                <a:effectLst/>
              </a:rPr>
              <a:t>igh-involvement </a:t>
            </a:r>
            <a:r>
              <a:rPr lang="en-GB" sz="1200" i="0" u="none" strike="noStrike" dirty="0">
                <a:solidFill>
                  <a:srgbClr val="000000"/>
                </a:solidFill>
                <a:effectLst/>
              </a:rPr>
              <a:t>purchase</a:t>
            </a:r>
            <a:r>
              <a:rPr lang="en-GB" sz="1200" b="0" i="0" u="none" strike="noStrike" dirty="0">
                <a:solidFill>
                  <a:srgbClr val="000000"/>
                </a:solidFill>
                <a:effectLst/>
              </a:rPr>
              <a:t> occurs when a consumer buys a product or service that is expensive or carries the risk of significant emotional consequences if the wrong choice is made.</a:t>
            </a:r>
          </a:p>
          <a:p>
            <a:r>
              <a:rPr lang="en-GB" sz="1200" b="1" dirty="0"/>
              <a:t>Low-involvement</a:t>
            </a:r>
            <a:r>
              <a:rPr lang="en-GB" sz="1200" dirty="0"/>
              <a:t> products are consumable items that require minimal effort and consideration before purchase, as they have little impact on the buyer's lifestyle and represent a minor investment. These products are often bought out of habit, requiring little decision-making.</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15</a:t>
            </a:fld>
            <a:endParaRPr lang="en-GB" altLang="en-US"/>
          </a:p>
        </p:txBody>
      </p:sp>
    </p:spTree>
    <p:extLst>
      <p:ext uri="{BB962C8B-B14F-4D97-AF65-F5344CB8AC3E}">
        <p14:creationId xmlns:p14="http://schemas.microsoft.com/office/powerpoint/2010/main" val="1395098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r>
              <a:rPr lang="en-GB" dirty="0"/>
              <a:t>This activity is to practice the decision-making process.</a:t>
            </a:r>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19</a:t>
            </a:fld>
            <a:endParaRPr lang="en-GB" altLang="en-US"/>
          </a:p>
        </p:txBody>
      </p:sp>
    </p:spTree>
    <p:extLst>
      <p:ext uri="{BB962C8B-B14F-4D97-AF65-F5344CB8AC3E}">
        <p14:creationId xmlns:p14="http://schemas.microsoft.com/office/powerpoint/2010/main" val="468607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r>
              <a:rPr lang="en-GB" dirty="0"/>
              <a:t>This activity requires between 45 minutes to 1 hour.</a:t>
            </a:r>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21</a:t>
            </a:fld>
            <a:endParaRPr lang="en-GB" altLang="en-US"/>
          </a:p>
        </p:txBody>
      </p:sp>
    </p:spTree>
    <p:extLst>
      <p:ext uri="{BB962C8B-B14F-4D97-AF65-F5344CB8AC3E}">
        <p14:creationId xmlns:p14="http://schemas.microsoft.com/office/powerpoint/2010/main" val="2514811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BF8CE1-620C-8EF8-80A0-01FDC5668FFD}"/>
              </a:ext>
            </a:extLst>
          </p:cNvPr>
          <p:cNvSpPr>
            <a:spLocks noGrp="1"/>
          </p:cNvSpPr>
          <p:nvPr>
            <p:ph type="dt" sz="half" idx="10"/>
          </p:nvPr>
        </p:nvSpPr>
        <p:spPr>
          <a:xfrm>
            <a:off x="527051" y="6524626"/>
            <a:ext cx="1295400" cy="219075"/>
          </a:xfrm>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E7C71EF-7BE2-E495-ED93-2F86E2F0DC9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7F6240DC-BA97-87DC-D68F-C5EF069EF305}"/>
              </a:ext>
            </a:extLst>
          </p:cNvPr>
          <p:cNvSpPr>
            <a:spLocks noGrp="1"/>
          </p:cNvSpPr>
          <p:nvPr>
            <p:ph type="sldNum" sz="quarter" idx="12"/>
          </p:nvPr>
        </p:nvSpPr>
        <p:spPr/>
        <p:txBody>
          <a:bodyPr/>
          <a:lstStyle>
            <a:lvl1pPr>
              <a:defRPr smtClean="0"/>
            </a:lvl1pPr>
          </a:lstStyle>
          <a:p>
            <a:pPr>
              <a:defRPr/>
            </a:pPr>
            <a:fld id="{0F359BAA-4C3D-44E8-B8AA-0115E484A981}" type="slidenum">
              <a:rPr lang="en-US" altLang="en-US"/>
              <a:pPr>
                <a:defRPr/>
              </a:pPr>
              <a:t>‹#›</a:t>
            </a:fld>
            <a:endParaRPr lang="en-US" altLang="en-US"/>
          </a:p>
        </p:txBody>
      </p:sp>
    </p:spTree>
    <p:extLst>
      <p:ext uri="{BB962C8B-B14F-4D97-AF65-F5344CB8AC3E}">
        <p14:creationId xmlns:p14="http://schemas.microsoft.com/office/powerpoint/2010/main" val="2704473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438D1D-B29F-BC68-B6D8-AE0214C3B85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187DF35D-8F8B-031B-ED97-C527A0C661F3}"/>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04936986-680D-D5F7-2095-2DC265087AD4}"/>
              </a:ext>
            </a:extLst>
          </p:cNvPr>
          <p:cNvSpPr>
            <a:spLocks noGrp="1"/>
          </p:cNvSpPr>
          <p:nvPr>
            <p:ph type="sldNum" sz="quarter" idx="12"/>
          </p:nvPr>
        </p:nvSpPr>
        <p:spPr/>
        <p:txBody>
          <a:bodyPr/>
          <a:lstStyle>
            <a:lvl1pPr>
              <a:defRPr smtClean="0"/>
            </a:lvl1pPr>
          </a:lstStyle>
          <a:p>
            <a:pPr>
              <a:defRPr/>
            </a:pPr>
            <a:fld id="{6B9CAAEB-5DD4-4716-AEA0-BEF1B1D22BD1}" type="slidenum">
              <a:rPr lang="en-US" altLang="en-US"/>
              <a:pPr>
                <a:defRPr/>
              </a:pPr>
              <a:t>‹#›</a:t>
            </a:fld>
            <a:endParaRPr lang="en-US" altLang="en-US"/>
          </a:p>
        </p:txBody>
      </p:sp>
    </p:spTree>
    <p:extLst>
      <p:ext uri="{BB962C8B-B14F-4D97-AF65-F5344CB8AC3E}">
        <p14:creationId xmlns:p14="http://schemas.microsoft.com/office/powerpoint/2010/main" val="670981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6316508-4EAC-38EA-DF6F-35F5A57531B2}"/>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60829AF-2835-B5BB-D8F9-67D323F650A0}"/>
              </a:ext>
            </a:extLst>
          </p:cNvPr>
          <p:cNvSpPr>
            <a:spLocks noGrp="1"/>
          </p:cNvSpPr>
          <p:nvPr>
            <p:ph type="sldNum" sz="quarter" idx="11"/>
          </p:nvPr>
        </p:nvSpPr>
        <p:spPr/>
        <p:txBody>
          <a:bodyPr/>
          <a:lstStyle>
            <a:lvl1pPr>
              <a:defRPr/>
            </a:lvl1pPr>
          </a:lstStyle>
          <a:p>
            <a:pPr>
              <a:defRPr/>
            </a:pPr>
            <a:fld id="{64D1849F-B6E9-463C-863F-F83F5B516C93}" type="slidenum">
              <a:rPr lang="en-US" altLang="en-US"/>
              <a:pPr>
                <a:defRPr/>
              </a:pPr>
              <a:t>‹#›</a:t>
            </a:fld>
            <a:endParaRPr lang="en-US" altLang="en-US"/>
          </a:p>
        </p:txBody>
      </p:sp>
    </p:spTree>
    <p:extLst>
      <p:ext uri="{BB962C8B-B14F-4D97-AF65-F5344CB8AC3E}">
        <p14:creationId xmlns:p14="http://schemas.microsoft.com/office/powerpoint/2010/main" val="1047955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FC481B4-C284-18D7-98B5-E024F9229EB1}"/>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CFFA29D-FC7B-1A28-0B63-15133E08821C}"/>
              </a:ext>
            </a:extLst>
          </p:cNvPr>
          <p:cNvSpPr>
            <a:spLocks noGrp="1"/>
          </p:cNvSpPr>
          <p:nvPr>
            <p:ph type="sldNum" sz="quarter" idx="11"/>
          </p:nvPr>
        </p:nvSpPr>
        <p:spPr/>
        <p:txBody>
          <a:bodyPr/>
          <a:lstStyle>
            <a:lvl1pPr>
              <a:defRPr/>
            </a:lvl1pPr>
          </a:lstStyle>
          <a:p>
            <a:pPr>
              <a:defRPr/>
            </a:pPr>
            <a:fld id="{89004277-C628-43FA-A2BC-FD18438DA077}" type="slidenum">
              <a:rPr lang="en-US" altLang="en-US"/>
              <a:pPr>
                <a:defRPr/>
              </a:pPr>
              <a:t>‹#›</a:t>
            </a:fld>
            <a:endParaRPr lang="en-US" altLang="en-US"/>
          </a:p>
        </p:txBody>
      </p:sp>
    </p:spTree>
    <p:extLst>
      <p:ext uri="{BB962C8B-B14F-4D97-AF65-F5344CB8AC3E}">
        <p14:creationId xmlns:p14="http://schemas.microsoft.com/office/powerpoint/2010/main" val="3098441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0F76049F-8A4E-17BA-A0AF-8B54A8952FA9}"/>
              </a:ext>
            </a:extLst>
          </p:cNvPr>
          <p:cNvSpPr>
            <a:spLocks noGrp="1"/>
          </p:cNvSpPr>
          <p:nvPr>
            <p:ph type="dt" sz="half" idx="10"/>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239E5558-173F-8F97-2B5B-9743509B5F7D}"/>
              </a:ext>
            </a:extLst>
          </p:cNvPr>
          <p:cNvSpPr>
            <a:spLocks noGrp="1"/>
          </p:cNvSpPr>
          <p:nvPr>
            <p:ph type="sldNum" sz="quarter" idx="11"/>
          </p:nvPr>
        </p:nvSpPr>
        <p:spPr/>
        <p:txBody>
          <a:bodyPr/>
          <a:lstStyle>
            <a:lvl1pPr>
              <a:defRPr/>
            </a:lvl1pPr>
          </a:lstStyle>
          <a:p>
            <a:pPr>
              <a:defRPr/>
            </a:pPr>
            <a:fld id="{294160C6-49D9-4220-8F9B-E6D75A4A520C}" type="slidenum">
              <a:rPr lang="en-US" altLang="en-US"/>
              <a:pPr>
                <a:defRPr/>
              </a:pPr>
              <a:t>‹#›</a:t>
            </a:fld>
            <a:endParaRPr lang="en-US" altLang="en-US"/>
          </a:p>
        </p:txBody>
      </p:sp>
    </p:spTree>
    <p:extLst>
      <p:ext uri="{BB962C8B-B14F-4D97-AF65-F5344CB8AC3E}">
        <p14:creationId xmlns:p14="http://schemas.microsoft.com/office/powerpoint/2010/main" val="704693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B53026A9-D188-5B32-1D28-117AABA37D45}"/>
              </a:ext>
            </a:extLst>
          </p:cNvPr>
          <p:cNvSpPr>
            <a:spLocks noGrp="1"/>
          </p:cNvSpPr>
          <p:nvPr>
            <p:ph type="dt" sz="half" idx="10"/>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BBD87585-89B6-0A99-831F-4521F222D7A9}"/>
              </a:ext>
            </a:extLst>
          </p:cNvPr>
          <p:cNvSpPr>
            <a:spLocks noGrp="1"/>
          </p:cNvSpPr>
          <p:nvPr>
            <p:ph type="sldNum" sz="quarter" idx="11"/>
          </p:nvPr>
        </p:nvSpPr>
        <p:spPr/>
        <p:txBody>
          <a:bodyPr/>
          <a:lstStyle>
            <a:lvl1pPr>
              <a:defRPr/>
            </a:lvl1pPr>
          </a:lstStyle>
          <a:p>
            <a:pPr>
              <a:defRPr/>
            </a:pPr>
            <a:fld id="{32C76563-ED30-428B-AA1A-693B19CC86B5}" type="slidenum">
              <a:rPr lang="en-US" altLang="en-US"/>
              <a:pPr>
                <a:defRPr/>
              </a:pPr>
              <a:t>‹#›</a:t>
            </a:fld>
            <a:endParaRPr lang="en-US" altLang="en-US"/>
          </a:p>
        </p:txBody>
      </p:sp>
    </p:spTree>
    <p:extLst>
      <p:ext uri="{BB962C8B-B14F-4D97-AF65-F5344CB8AC3E}">
        <p14:creationId xmlns:p14="http://schemas.microsoft.com/office/powerpoint/2010/main" val="463549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E7305D1-919F-9EE6-A07B-9BEBC1183168}"/>
              </a:ext>
            </a:extLst>
          </p:cNvPr>
          <p:cNvSpPr>
            <a:spLocks noGrp="1"/>
          </p:cNvSpPr>
          <p:nvPr>
            <p:ph type="dt" sz="half" idx="10"/>
          </p:nvPr>
        </p:nvSpPr>
        <p:spPr/>
        <p:txBody>
          <a:bodyPr/>
          <a:lstStyle>
            <a:lvl1pPr>
              <a:defRPr/>
            </a:lvl1pPr>
          </a:lstStyle>
          <a:p>
            <a:pPr>
              <a:defRPr/>
            </a:pPr>
            <a:endParaRPr lang="en-US"/>
          </a:p>
        </p:txBody>
      </p:sp>
      <p:sp>
        <p:nvSpPr>
          <p:cNvPr id="3" name="Slide Number Placeholder 5">
            <a:extLst>
              <a:ext uri="{FF2B5EF4-FFF2-40B4-BE49-F238E27FC236}">
                <a16:creationId xmlns:a16="http://schemas.microsoft.com/office/drawing/2014/main" id="{768AE56A-C1AA-B757-BAFA-3F29A9FF1904}"/>
              </a:ext>
            </a:extLst>
          </p:cNvPr>
          <p:cNvSpPr>
            <a:spLocks noGrp="1"/>
          </p:cNvSpPr>
          <p:nvPr>
            <p:ph type="sldNum" sz="quarter" idx="11"/>
          </p:nvPr>
        </p:nvSpPr>
        <p:spPr/>
        <p:txBody>
          <a:bodyPr/>
          <a:lstStyle>
            <a:lvl1pPr>
              <a:defRPr/>
            </a:lvl1pPr>
          </a:lstStyle>
          <a:p>
            <a:pPr>
              <a:defRPr/>
            </a:pPr>
            <a:fld id="{7D0080E3-C8E4-4072-87F6-5D763E1F8305}" type="slidenum">
              <a:rPr lang="en-US" altLang="en-US"/>
              <a:pPr>
                <a:defRPr/>
              </a:pPr>
              <a:t>‹#›</a:t>
            </a:fld>
            <a:endParaRPr lang="en-US" altLang="en-US"/>
          </a:p>
        </p:txBody>
      </p:sp>
    </p:spTree>
    <p:extLst>
      <p:ext uri="{BB962C8B-B14F-4D97-AF65-F5344CB8AC3E}">
        <p14:creationId xmlns:p14="http://schemas.microsoft.com/office/powerpoint/2010/main" val="688666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4AB48E6-C64F-16F8-A748-BF5EFF63DA34}"/>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54C6C62-4763-3789-8066-F9DB639929CA}"/>
              </a:ext>
            </a:extLst>
          </p:cNvPr>
          <p:cNvSpPr>
            <a:spLocks noGrp="1"/>
          </p:cNvSpPr>
          <p:nvPr>
            <p:ph type="sldNum" sz="quarter" idx="11"/>
          </p:nvPr>
        </p:nvSpPr>
        <p:spPr/>
        <p:txBody>
          <a:bodyPr/>
          <a:lstStyle>
            <a:lvl1pPr>
              <a:defRPr/>
            </a:lvl1pPr>
          </a:lstStyle>
          <a:p>
            <a:pPr>
              <a:defRPr/>
            </a:pPr>
            <a:fld id="{3D313F12-140F-4D67-A983-8262FE4BD8BF}" type="slidenum">
              <a:rPr lang="en-US" altLang="en-US"/>
              <a:pPr>
                <a:defRPr/>
              </a:pPr>
              <a:t>‹#›</a:t>
            </a:fld>
            <a:endParaRPr lang="en-US" altLang="en-US"/>
          </a:p>
        </p:txBody>
      </p:sp>
    </p:spTree>
    <p:extLst>
      <p:ext uri="{BB962C8B-B14F-4D97-AF65-F5344CB8AC3E}">
        <p14:creationId xmlns:p14="http://schemas.microsoft.com/office/powerpoint/2010/main" val="1789567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AED16D8-FC06-B3CF-CAB8-F06CFF02DD12}"/>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F77A3E6-79F3-43BF-724E-C3A6C2E41C3E}"/>
              </a:ext>
            </a:extLst>
          </p:cNvPr>
          <p:cNvSpPr>
            <a:spLocks noGrp="1"/>
          </p:cNvSpPr>
          <p:nvPr>
            <p:ph type="sldNum" sz="quarter" idx="11"/>
          </p:nvPr>
        </p:nvSpPr>
        <p:spPr/>
        <p:txBody>
          <a:bodyPr/>
          <a:lstStyle>
            <a:lvl1pPr>
              <a:defRPr/>
            </a:lvl1pPr>
          </a:lstStyle>
          <a:p>
            <a:pPr>
              <a:defRPr/>
            </a:pPr>
            <a:fld id="{FB7800EC-6038-4ABE-90F4-B340C636B64C}" type="slidenum">
              <a:rPr lang="en-US" altLang="en-US"/>
              <a:pPr>
                <a:defRPr/>
              </a:pPr>
              <a:t>‹#›</a:t>
            </a:fld>
            <a:endParaRPr lang="en-US" altLang="en-US"/>
          </a:p>
        </p:txBody>
      </p:sp>
    </p:spTree>
    <p:extLst>
      <p:ext uri="{BB962C8B-B14F-4D97-AF65-F5344CB8AC3E}">
        <p14:creationId xmlns:p14="http://schemas.microsoft.com/office/powerpoint/2010/main" val="1539240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D3614C-B08F-9816-8FCF-EC133D1FCB0B}"/>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8152B20-12E6-BE8A-DE8D-962C4B1985D0}"/>
              </a:ext>
            </a:extLst>
          </p:cNvPr>
          <p:cNvSpPr>
            <a:spLocks noGrp="1"/>
          </p:cNvSpPr>
          <p:nvPr>
            <p:ph type="sldNum" sz="quarter" idx="11"/>
          </p:nvPr>
        </p:nvSpPr>
        <p:spPr/>
        <p:txBody>
          <a:bodyPr/>
          <a:lstStyle>
            <a:lvl1pPr>
              <a:defRPr/>
            </a:lvl1pPr>
          </a:lstStyle>
          <a:p>
            <a:pPr>
              <a:defRPr/>
            </a:pPr>
            <a:fld id="{10BFB4C0-BCC1-4045-872C-DFC030CF8FAA}" type="slidenum">
              <a:rPr lang="en-US" altLang="en-US"/>
              <a:pPr>
                <a:defRPr/>
              </a:pPr>
              <a:t>‹#›</a:t>
            </a:fld>
            <a:endParaRPr lang="en-US" altLang="en-US"/>
          </a:p>
        </p:txBody>
      </p:sp>
    </p:spTree>
    <p:extLst>
      <p:ext uri="{BB962C8B-B14F-4D97-AF65-F5344CB8AC3E}">
        <p14:creationId xmlns:p14="http://schemas.microsoft.com/office/powerpoint/2010/main" val="731210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BB97FC-D01C-577D-A9A6-7F0CF5CE059B}"/>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9DDB45FA-9C04-75A0-422E-B14DBBDCB2DD}"/>
              </a:ext>
            </a:extLst>
          </p:cNvPr>
          <p:cNvSpPr>
            <a:spLocks noGrp="1"/>
          </p:cNvSpPr>
          <p:nvPr>
            <p:ph type="sldNum" sz="quarter" idx="11"/>
          </p:nvPr>
        </p:nvSpPr>
        <p:spPr/>
        <p:txBody>
          <a:bodyPr/>
          <a:lstStyle>
            <a:lvl1pPr>
              <a:defRPr/>
            </a:lvl1pPr>
          </a:lstStyle>
          <a:p>
            <a:pPr>
              <a:defRPr/>
            </a:pPr>
            <a:fld id="{58E920C4-CCA8-4BB0-BD4A-982A7DEE6FF0}" type="slidenum">
              <a:rPr lang="en-US" altLang="en-US"/>
              <a:pPr>
                <a:defRPr/>
              </a:pPr>
              <a:t>‹#›</a:t>
            </a:fld>
            <a:endParaRPr lang="en-US" altLang="en-US"/>
          </a:p>
        </p:txBody>
      </p:sp>
    </p:spTree>
    <p:extLst>
      <p:ext uri="{BB962C8B-B14F-4D97-AF65-F5344CB8AC3E}">
        <p14:creationId xmlns:p14="http://schemas.microsoft.com/office/powerpoint/2010/main" val="4192073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1974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91358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8280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43125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58572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71949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593553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2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37752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256018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3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47460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957718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4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152921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414776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5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296230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1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774145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6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406306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922977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7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61282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60302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018007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1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992181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452584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1.jpeg"/><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3E9FF1B-67D2-3290-BB63-5D347C50FA88}"/>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E5FF2184-C087-A594-151D-0BF63EBA5DDC}"/>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20753DE-CDF2-3A70-F374-C39104479BA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8C428B4E-29EA-F6CE-AB70-F9447AE6A863}"/>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Myriad Pro"/>
              </a:defRPr>
            </a:lvl1pPr>
          </a:lstStyle>
          <a:p>
            <a:pPr>
              <a:defRPr/>
            </a:pPr>
            <a:fld id="{31F3F4A0-9296-4EBF-B673-F9FBF68C122A}" type="slidenum">
              <a:rPr lang="en-US" altLang="en-US"/>
              <a:pPr>
                <a:defRPr/>
              </a:pPr>
              <a:t>‹#›</a:t>
            </a:fld>
            <a:endParaRPr lang="en-US" altLang="en-US"/>
          </a:p>
        </p:txBody>
      </p:sp>
    </p:spTree>
    <p:extLst>
      <p:ext uri="{BB962C8B-B14F-4D97-AF65-F5344CB8AC3E}">
        <p14:creationId xmlns:p14="http://schemas.microsoft.com/office/powerpoint/2010/main" val="1297012552"/>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4677" r:id="rId27"/>
    <p:sldLayoutId id="2147483678" r:id="rId28"/>
    <p:sldLayoutId id="2147483679" r:id="rId29"/>
    <p:sldLayoutId id="2147483680" r:id="rId30"/>
    <p:sldLayoutId id="2147483681" r:id="rId31"/>
    <p:sldLayoutId id="2147483682" r:id="rId32"/>
    <p:sldLayoutId id="2147483683" r:id="rId33"/>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nyu.edu/about/news-publications/news/2017/april/why-did-we-see-_the-dress-differently--the-answer-lies-in-the-sh.html?utm_source=chatgpt.com"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7F435BA-7D13-2A2A-3218-88D775370155}"/>
              </a:ext>
            </a:extLst>
          </p:cNvPr>
          <p:cNvSpPr>
            <a:spLocks noGrp="1"/>
          </p:cNvSpPr>
          <p:nvPr>
            <p:ph type="ctrTitle"/>
          </p:nvPr>
        </p:nvSpPr>
        <p:spPr>
          <a:xfrm>
            <a:off x="5577749" y="2834277"/>
            <a:ext cx="4392613" cy="936625"/>
          </a:xfrm>
        </p:spPr>
        <p:txBody>
          <a:bodyPr/>
          <a:lstStyle/>
          <a:p>
            <a:r>
              <a:rPr lang="en-GB" b="1" noProof="0" dirty="0">
                <a:latin typeface="Arial" panose="020B0604020202020204" pitchFamily="34" charset="0"/>
                <a:cs typeface="Arial" panose="020B0604020202020204" pitchFamily="34" charset="0"/>
              </a:rPr>
              <a:t>LCMB7024</a:t>
            </a:r>
          </a:p>
        </p:txBody>
      </p:sp>
      <p:sp>
        <p:nvSpPr>
          <p:cNvPr id="5" name="TextBox 1">
            <a:extLst>
              <a:ext uri="{FF2B5EF4-FFF2-40B4-BE49-F238E27FC236}">
                <a16:creationId xmlns:a16="http://schemas.microsoft.com/office/drawing/2014/main" id="{D5520C09-344C-5086-48D5-55B49BD92B42}"/>
              </a:ext>
            </a:extLst>
          </p:cNvPr>
          <p:cNvSpPr txBox="1">
            <a:spLocks noChangeArrowheads="1"/>
          </p:cNvSpPr>
          <p:nvPr/>
        </p:nvSpPr>
        <p:spPr bwMode="auto">
          <a:xfrm>
            <a:off x="250825" y="3962400"/>
            <a:ext cx="518477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2800" b="1" i="0" u="none" strike="noStrike" kern="1200" cap="none" spc="0" normalizeH="0" baseline="0" noProof="0" dirty="0">
                <a:ln>
                  <a:noFill/>
                </a:ln>
                <a:solidFill>
                  <a:srgbClr val="FFFF00"/>
                </a:solidFill>
                <a:effectLst/>
                <a:uLnTx/>
                <a:uFillTx/>
                <a:latin typeface="Arial" panose="020B0604020202020204" pitchFamily="34" charset="0"/>
                <a:ea typeface="+mn-ea"/>
                <a:cs typeface="Arial" panose="020B0604020202020204" pitchFamily="34" charset="0"/>
              </a:rPr>
              <a:t>Week 1: Session 1: Customer Buying Behaviour</a:t>
            </a:r>
          </a:p>
        </p:txBody>
      </p:sp>
      <p:sp>
        <p:nvSpPr>
          <p:cNvPr id="6" name="Subtitle 4">
            <a:extLst>
              <a:ext uri="{FF2B5EF4-FFF2-40B4-BE49-F238E27FC236}">
                <a16:creationId xmlns:a16="http://schemas.microsoft.com/office/drawing/2014/main" id="{5E33CEC2-4CCC-CBE6-2D77-B35CDDBE7A37}"/>
              </a:ext>
            </a:extLst>
          </p:cNvPr>
          <p:cNvSpPr txBox="1">
            <a:spLocks/>
          </p:cNvSpPr>
          <p:nvPr/>
        </p:nvSpPr>
        <p:spPr bwMode="auto">
          <a:xfrm>
            <a:off x="3651566" y="1073035"/>
            <a:ext cx="8244829" cy="1917289"/>
          </a:xfrm>
          <a:prstGeom prst="rect">
            <a:avLst/>
          </a:prstGeom>
          <a:noFill/>
          <a:ln>
            <a:noFill/>
          </a:ln>
        </p:spPr>
        <p:txBody>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GB" sz="5400" b="1" i="0" u="none" strike="noStrike" kern="1200" cap="none" spc="0" normalizeH="0" baseline="0" noProof="0" dirty="0">
                <a:ln w="13462">
                  <a:solidFill>
                    <a:prstClr val="white"/>
                  </a:solidFill>
                  <a:prstDash val="solid"/>
                </a:ln>
                <a:solidFill>
                  <a:srgbClr val="0000FF"/>
                </a:solidFill>
                <a:effectLst>
                  <a:outerShdw dist="38100" dir="2700000" algn="bl" rotWithShape="0">
                    <a:srgbClr val="4BACC6"/>
                  </a:outerShdw>
                </a:effectLst>
                <a:uLnTx/>
                <a:uFillTx/>
                <a:latin typeface="Arial" panose="020B0604020202020204" pitchFamily="34" charset="0"/>
                <a:ea typeface="+mn-ea"/>
                <a:cs typeface="Arial" panose="020B0604020202020204" pitchFamily="34" charset="0"/>
              </a:rPr>
              <a:t>Marketing Management</a:t>
            </a:r>
            <a:endParaRPr kumimoji="0" lang="en-GB" sz="4800" b="1" i="0" u="none" strike="noStrike" kern="1200" cap="none" spc="0" normalizeH="0" baseline="0" noProof="0" dirty="0">
              <a:ln w="13462">
                <a:solidFill>
                  <a:prstClr val="white"/>
                </a:solidFill>
                <a:prstDash val="solid"/>
              </a:ln>
              <a:solidFill>
                <a:srgbClr val="0000FF"/>
              </a:solidFill>
              <a:effectLst>
                <a:outerShdw dist="38100" dir="2700000" algn="bl" rotWithShape="0">
                  <a:srgbClr val="4BACC6"/>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61340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850E9-2E95-4441-94F1-C9F018BFBAEE}"/>
              </a:ext>
            </a:extLst>
          </p:cNvPr>
          <p:cNvSpPr>
            <a:spLocks noGrp="1"/>
          </p:cNvSpPr>
          <p:nvPr>
            <p:ph type="title"/>
          </p:nvPr>
        </p:nvSpPr>
        <p:spPr/>
        <p:txBody>
          <a:bodyPr/>
          <a:lstStyle/>
          <a:p>
            <a:r>
              <a:rPr lang="en-GB" sz="3600" b="1" dirty="0"/>
              <a:t>Content of the Sessions</a:t>
            </a:r>
          </a:p>
        </p:txBody>
      </p:sp>
      <p:sp>
        <p:nvSpPr>
          <p:cNvPr id="3" name="Content Placeholder 2">
            <a:extLst>
              <a:ext uri="{FF2B5EF4-FFF2-40B4-BE49-F238E27FC236}">
                <a16:creationId xmlns:a16="http://schemas.microsoft.com/office/drawing/2014/main" id="{EE9FA146-F2A9-4955-A946-944BFEFFDEFD}"/>
              </a:ext>
            </a:extLst>
          </p:cNvPr>
          <p:cNvSpPr>
            <a:spLocks noGrp="1"/>
          </p:cNvSpPr>
          <p:nvPr>
            <p:ph idx="1"/>
          </p:nvPr>
        </p:nvSpPr>
        <p:spPr/>
        <p:txBody>
          <a:bodyPr/>
          <a:lstStyle/>
          <a:p>
            <a:pPr marL="457200" indent="-457200">
              <a:buFont typeface="+mj-lt"/>
              <a:buAutoNum type="arabicPeriod"/>
            </a:pPr>
            <a:r>
              <a:rPr lang="en-GB" sz="2000" dirty="0"/>
              <a:t>Customer Buying Behaviour</a:t>
            </a:r>
          </a:p>
          <a:p>
            <a:pPr marL="457200" indent="-457200">
              <a:buFont typeface="+mj-lt"/>
              <a:buAutoNum type="arabicPeriod"/>
            </a:pPr>
            <a:r>
              <a:rPr lang="en-GB" sz="2000" dirty="0"/>
              <a:t>Customer Buyer Behaviour Model</a:t>
            </a:r>
          </a:p>
          <a:p>
            <a:pPr marL="457200" indent="-457200">
              <a:buFont typeface="+mj-lt"/>
              <a:buAutoNum type="arabicPeriod"/>
            </a:pPr>
            <a:r>
              <a:rPr lang="en-GB" sz="2000" dirty="0"/>
              <a:t>Factors </a:t>
            </a:r>
            <a:r>
              <a:rPr lang="en-GB" sz="2000"/>
              <a:t>Influencing Customer </a:t>
            </a:r>
            <a:r>
              <a:rPr lang="en-GB" sz="2000" dirty="0"/>
              <a:t>Buying Behaviour</a:t>
            </a:r>
          </a:p>
          <a:p>
            <a:pPr lvl="1"/>
            <a:r>
              <a:rPr lang="en-GB" sz="2000" dirty="0"/>
              <a:t>Culture Factors</a:t>
            </a:r>
          </a:p>
          <a:p>
            <a:pPr lvl="1"/>
            <a:r>
              <a:rPr lang="en-GB" sz="2000" dirty="0"/>
              <a:t>Social Factors</a:t>
            </a:r>
          </a:p>
          <a:p>
            <a:pPr lvl="1"/>
            <a:r>
              <a:rPr lang="en-GB" sz="2000" dirty="0"/>
              <a:t>Personal Factors</a:t>
            </a:r>
          </a:p>
          <a:p>
            <a:pPr lvl="1"/>
            <a:r>
              <a:rPr lang="en-GB" sz="2000" dirty="0"/>
              <a:t>Psychological Factors</a:t>
            </a:r>
          </a:p>
          <a:p>
            <a:pPr marL="457200" indent="-457200">
              <a:buFont typeface="+mj-lt"/>
              <a:buAutoNum type="arabicPeriod"/>
            </a:pPr>
            <a:r>
              <a:rPr lang="en-GB" sz="2000" dirty="0"/>
              <a:t>Types of buying behaviour</a:t>
            </a:r>
          </a:p>
          <a:p>
            <a:pPr marL="457200" indent="-457200">
              <a:buFont typeface="+mj-lt"/>
              <a:buAutoNum type="arabicPeriod"/>
            </a:pPr>
            <a:r>
              <a:rPr lang="en-GB" sz="2000" dirty="0"/>
              <a:t>Decision-Making Process of Buying Behaviour</a:t>
            </a:r>
          </a:p>
        </p:txBody>
      </p:sp>
      <p:sp>
        <p:nvSpPr>
          <p:cNvPr id="4" name="Date Placeholder 3">
            <a:extLst>
              <a:ext uri="{FF2B5EF4-FFF2-40B4-BE49-F238E27FC236}">
                <a16:creationId xmlns:a16="http://schemas.microsoft.com/office/drawing/2014/main" id="{D079CB55-180E-426E-B648-C78294C3DE06}"/>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FAE35357-45D3-4C41-A9BC-BEC48D89A504}"/>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948511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3CC0E-5E5D-7F70-2DEB-F2BEB2C31870}"/>
              </a:ext>
            </a:extLst>
          </p:cNvPr>
          <p:cNvSpPr>
            <a:spLocks noGrp="1"/>
          </p:cNvSpPr>
          <p:nvPr>
            <p:ph type="title"/>
          </p:nvPr>
        </p:nvSpPr>
        <p:spPr/>
        <p:txBody>
          <a:bodyPr/>
          <a:lstStyle/>
          <a:p>
            <a:r>
              <a:rPr lang="en-GB" sz="3600" b="1" dirty="0"/>
              <a:t>Customer Buying Behaviour</a:t>
            </a:r>
          </a:p>
        </p:txBody>
      </p:sp>
      <p:sp>
        <p:nvSpPr>
          <p:cNvPr id="3" name="Content Placeholder 2">
            <a:extLst>
              <a:ext uri="{FF2B5EF4-FFF2-40B4-BE49-F238E27FC236}">
                <a16:creationId xmlns:a16="http://schemas.microsoft.com/office/drawing/2014/main" id="{DD3F515C-76BE-85ED-55B6-E7F27104CF58}"/>
              </a:ext>
            </a:extLst>
          </p:cNvPr>
          <p:cNvSpPr>
            <a:spLocks noGrp="1"/>
          </p:cNvSpPr>
          <p:nvPr>
            <p:ph idx="1"/>
          </p:nvPr>
        </p:nvSpPr>
        <p:spPr/>
        <p:txBody>
          <a:bodyPr/>
          <a:lstStyle/>
          <a:p>
            <a:r>
              <a:rPr lang="en-GB" sz="2800" b="1" dirty="0"/>
              <a:t>Consumer behaviour </a:t>
            </a:r>
            <a:r>
              <a:rPr lang="en-GB" sz="2800" dirty="0"/>
              <a:t>is about how </a:t>
            </a:r>
            <a:r>
              <a:rPr lang="en-GB" sz="2800" b="1" dirty="0"/>
              <a:t>individuals</a:t>
            </a:r>
            <a:r>
              <a:rPr lang="en-GB" sz="2800" dirty="0"/>
              <a:t>, </a:t>
            </a:r>
            <a:r>
              <a:rPr lang="en-GB" sz="2800" b="1" dirty="0"/>
              <a:t>groups</a:t>
            </a:r>
            <a:r>
              <a:rPr lang="en-GB" sz="2800" dirty="0"/>
              <a:t>, and </a:t>
            </a:r>
            <a:r>
              <a:rPr lang="en-GB" sz="2800" b="1" dirty="0"/>
              <a:t>organisations</a:t>
            </a:r>
            <a:r>
              <a:rPr lang="en-GB" sz="2800" dirty="0"/>
              <a:t> </a:t>
            </a:r>
            <a:r>
              <a:rPr lang="en-GB" sz="2800" b="1" dirty="0"/>
              <a:t>select</a:t>
            </a:r>
            <a:r>
              <a:rPr lang="en-GB" sz="2800" dirty="0"/>
              <a:t>, </a:t>
            </a:r>
            <a:r>
              <a:rPr lang="en-GB" sz="2800" b="1" dirty="0"/>
              <a:t>buy</a:t>
            </a:r>
            <a:r>
              <a:rPr lang="en-GB" sz="2800" dirty="0"/>
              <a:t>, </a:t>
            </a:r>
            <a:r>
              <a:rPr lang="en-GB" sz="2800" b="1" dirty="0"/>
              <a:t>use</a:t>
            </a:r>
            <a:r>
              <a:rPr lang="en-GB" sz="2800" dirty="0"/>
              <a:t>, and </a:t>
            </a:r>
            <a:r>
              <a:rPr lang="en-GB" sz="2800" b="1" dirty="0"/>
              <a:t>dispose</a:t>
            </a:r>
            <a:r>
              <a:rPr lang="en-GB" sz="2800" dirty="0"/>
              <a:t> of goods, services, ideas, or experiences to satisfy their needs and wants. </a:t>
            </a:r>
          </a:p>
          <a:p>
            <a:r>
              <a:rPr lang="en-GB" sz="2800" dirty="0"/>
              <a:t>It is influenced by </a:t>
            </a:r>
            <a:r>
              <a:rPr lang="en-GB" sz="2800" b="1" dirty="0"/>
              <a:t>cultural</a:t>
            </a:r>
            <a:r>
              <a:rPr lang="en-GB" sz="2800" dirty="0"/>
              <a:t>, </a:t>
            </a:r>
            <a:r>
              <a:rPr lang="en-GB" sz="2800" b="1" dirty="0"/>
              <a:t>social</a:t>
            </a:r>
            <a:r>
              <a:rPr lang="en-GB" sz="2800" dirty="0"/>
              <a:t>, </a:t>
            </a:r>
            <a:r>
              <a:rPr lang="en-GB" sz="2800" b="1" dirty="0"/>
              <a:t>personal</a:t>
            </a:r>
            <a:r>
              <a:rPr lang="en-GB" sz="2800" dirty="0"/>
              <a:t>, and </a:t>
            </a:r>
            <a:r>
              <a:rPr lang="en-GB" sz="2800" b="1" dirty="0"/>
              <a:t>psychological</a:t>
            </a:r>
            <a:r>
              <a:rPr lang="en-GB" sz="2800" dirty="0"/>
              <a:t> factors such as motivation, perception, emotions, and memory, shaping the consumer decision-making process </a:t>
            </a:r>
            <a:r>
              <a:rPr lang="en-GB" sz="2800" b="0" i="0" u="none" strike="noStrike" dirty="0">
                <a:solidFill>
                  <a:srgbClr val="3A3A3A"/>
                </a:solidFill>
                <a:effectLst/>
                <a:latin typeface="+mn-lt"/>
              </a:rPr>
              <a:t>(Kotler et al., 2025)</a:t>
            </a:r>
            <a:r>
              <a:rPr lang="en-GB" sz="2800" dirty="0"/>
              <a:t>.</a:t>
            </a:r>
          </a:p>
        </p:txBody>
      </p:sp>
      <p:sp>
        <p:nvSpPr>
          <p:cNvPr id="4" name="Date Placeholder 3">
            <a:extLst>
              <a:ext uri="{FF2B5EF4-FFF2-40B4-BE49-F238E27FC236}">
                <a16:creationId xmlns:a16="http://schemas.microsoft.com/office/drawing/2014/main" id="{F572DBF3-FA34-8F70-0260-E867F8371511}"/>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F7FBA2AF-5183-077F-FF56-6D16C29B8E69}"/>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2940749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89A5B-DA56-4183-E608-16353345AB3A}"/>
            </a:ext>
          </a:extLst>
        </p:cNvPr>
        <p:cNvGrpSpPr/>
        <p:nvPr/>
      </p:nvGrpSpPr>
      <p:grpSpPr>
        <a:xfrm>
          <a:off x="0" y="0"/>
          <a:ext cx="0" cy="0"/>
          <a:chOff x="0" y="0"/>
          <a:chExt cx="0" cy="0"/>
        </a:xfrm>
      </p:grpSpPr>
      <p:sp>
        <p:nvSpPr>
          <p:cNvPr id="11" name="Title 1">
            <a:extLst>
              <a:ext uri="{FF2B5EF4-FFF2-40B4-BE49-F238E27FC236}">
                <a16:creationId xmlns:a16="http://schemas.microsoft.com/office/drawing/2014/main" id="{D9AFE97D-6170-153B-0F74-4EE912321973}"/>
              </a:ext>
            </a:extLst>
          </p:cNvPr>
          <p:cNvSpPr>
            <a:spLocks noGrp="1"/>
          </p:cNvSpPr>
          <p:nvPr>
            <p:ph type="title"/>
          </p:nvPr>
        </p:nvSpPr>
        <p:spPr>
          <a:xfrm>
            <a:off x="609600" y="274638"/>
            <a:ext cx="10972800" cy="1143000"/>
          </a:xfrm>
        </p:spPr>
        <p:txBody>
          <a:bodyPr/>
          <a:lstStyle/>
          <a:p>
            <a:r>
              <a:rPr lang="en-US" sz="3600" b="1" dirty="0"/>
              <a:t>Customer Buying </a:t>
            </a:r>
            <a:r>
              <a:rPr lang="en-US" sz="3600" b="1" dirty="0" err="1"/>
              <a:t>Behaviour</a:t>
            </a:r>
            <a:r>
              <a:rPr lang="en-US" sz="3600" b="1" dirty="0"/>
              <a:t> Model</a:t>
            </a:r>
          </a:p>
        </p:txBody>
      </p:sp>
      <p:pic>
        <p:nvPicPr>
          <p:cNvPr id="6" name="Content Placeholder 5" descr="A diagram of a diagram  Description automatically generated">
            <a:extLst>
              <a:ext uri="{FF2B5EF4-FFF2-40B4-BE49-F238E27FC236}">
                <a16:creationId xmlns:a16="http://schemas.microsoft.com/office/drawing/2014/main" id="{B76F2119-540E-4A93-C99F-2A84A1C94D7B}"/>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7963" b="12043"/>
          <a:stretch/>
        </p:blipFill>
        <p:spPr>
          <a:xfrm>
            <a:off x="689716" y="1556792"/>
            <a:ext cx="10892683" cy="3888432"/>
          </a:xfrm>
          <a:prstGeom prst="rect">
            <a:avLst/>
          </a:prstGeom>
          <a:noFill/>
        </p:spPr>
      </p:pic>
      <p:sp>
        <p:nvSpPr>
          <p:cNvPr id="4" name="Date Placeholder 3">
            <a:extLst>
              <a:ext uri="{FF2B5EF4-FFF2-40B4-BE49-F238E27FC236}">
                <a16:creationId xmlns:a16="http://schemas.microsoft.com/office/drawing/2014/main" id="{12D9C7F2-A4F8-D431-0822-238C45C7B163}"/>
              </a:ext>
            </a:extLst>
          </p:cNvPr>
          <p:cNvSpPr>
            <a:spLocks noGrp="1"/>
          </p:cNvSpPr>
          <p:nvPr>
            <p:ph type="dt" sz="half" idx="10"/>
          </p:nvPr>
        </p:nvSpPr>
        <p:spPr>
          <a:xfrm>
            <a:off x="334433" y="6524625"/>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26/05/2026</a:t>
            </a:fld>
            <a:endParaRPr lang="en-GB" altLang="en-US" sz="900"/>
          </a:p>
        </p:txBody>
      </p:sp>
      <p:sp>
        <p:nvSpPr>
          <p:cNvPr id="5" name="Slide Number Placeholder 4">
            <a:extLst>
              <a:ext uri="{FF2B5EF4-FFF2-40B4-BE49-F238E27FC236}">
                <a16:creationId xmlns:a16="http://schemas.microsoft.com/office/drawing/2014/main" id="{3D2AFC03-E88F-6346-39CB-4DEE39A26949}"/>
              </a:ext>
            </a:extLst>
          </p:cNvPr>
          <p:cNvSpPr>
            <a:spLocks noGrp="1"/>
          </p:cNvSpPr>
          <p:nvPr>
            <p:ph type="sldNum" sz="quarter" idx="12"/>
          </p:nvPr>
        </p:nvSpPr>
        <p:spPr>
          <a:xfrm>
            <a:off x="10608733" y="6381750"/>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4</a:t>
            </a:fld>
            <a:endParaRPr lang="en-GB" altLang="en-US"/>
          </a:p>
        </p:txBody>
      </p:sp>
      <p:sp>
        <p:nvSpPr>
          <p:cNvPr id="3" name="TextBox 2">
            <a:extLst>
              <a:ext uri="{FF2B5EF4-FFF2-40B4-BE49-F238E27FC236}">
                <a16:creationId xmlns:a16="http://schemas.microsoft.com/office/drawing/2014/main" id="{6D6AC853-861D-AE7F-3C7A-E5235105A066}"/>
              </a:ext>
            </a:extLst>
          </p:cNvPr>
          <p:cNvSpPr txBox="1"/>
          <p:nvPr/>
        </p:nvSpPr>
        <p:spPr>
          <a:xfrm>
            <a:off x="4847861" y="5445224"/>
            <a:ext cx="2137958" cy="307777"/>
          </a:xfrm>
          <a:prstGeom prst="rect">
            <a:avLst/>
          </a:prstGeom>
          <a:noFill/>
        </p:spPr>
        <p:txBody>
          <a:bodyPr wrap="none" rtlCol="0">
            <a:spAutoFit/>
          </a:bodyPr>
          <a:lstStyle/>
          <a:p>
            <a:r>
              <a:rPr lang="en-GB" sz="1400" b="0" i="0" u="none" strike="noStrike" dirty="0">
                <a:solidFill>
                  <a:srgbClr val="3A3A3A"/>
                </a:solidFill>
                <a:effectLst/>
                <a:latin typeface="+mn-lt"/>
              </a:rPr>
              <a:t>(Kotler et al., 202</a:t>
            </a:r>
            <a:r>
              <a:rPr lang="en-GB" sz="1400" dirty="0">
                <a:solidFill>
                  <a:srgbClr val="3A3A3A"/>
                </a:solidFill>
                <a:latin typeface="+mn-lt"/>
              </a:rPr>
              <a:t>5</a:t>
            </a:r>
            <a:r>
              <a:rPr lang="en-GB" sz="1400" b="0" i="0" u="none" strike="noStrike" dirty="0">
                <a:solidFill>
                  <a:srgbClr val="3A3A3A"/>
                </a:solidFill>
                <a:effectLst/>
                <a:latin typeface="+mn-lt"/>
              </a:rPr>
              <a:t>, p. 80)</a:t>
            </a:r>
            <a:endParaRPr lang="en-GB" sz="1400" dirty="0">
              <a:latin typeface="+mn-lt"/>
            </a:endParaRPr>
          </a:p>
        </p:txBody>
      </p:sp>
    </p:spTree>
    <p:extLst>
      <p:ext uri="{BB962C8B-B14F-4D97-AF65-F5344CB8AC3E}">
        <p14:creationId xmlns:p14="http://schemas.microsoft.com/office/powerpoint/2010/main" val="2476726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B5B24-0DCF-A593-64FB-C2B562074290}"/>
              </a:ext>
            </a:extLst>
          </p:cNvPr>
          <p:cNvSpPr>
            <a:spLocks noGrp="1"/>
          </p:cNvSpPr>
          <p:nvPr>
            <p:ph type="title"/>
          </p:nvPr>
        </p:nvSpPr>
        <p:spPr/>
        <p:txBody>
          <a:bodyPr/>
          <a:lstStyle/>
          <a:p>
            <a:r>
              <a:rPr lang="en-GB" sz="3600" b="1" dirty="0"/>
              <a:t>Factors Influencing </a:t>
            </a:r>
            <a:br>
              <a:rPr lang="en-GB" sz="3600" b="1" dirty="0"/>
            </a:br>
            <a:r>
              <a:rPr lang="en-GB" sz="3600" b="1" dirty="0"/>
              <a:t>Customer Buying Behaviour</a:t>
            </a:r>
          </a:p>
        </p:txBody>
      </p:sp>
      <p:pic>
        <p:nvPicPr>
          <p:cNvPr id="7" name="Content Placeholder 6" descr="A diagram of a family  Description automatically generated">
            <a:extLst>
              <a:ext uri="{FF2B5EF4-FFF2-40B4-BE49-F238E27FC236}">
                <a16:creationId xmlns:a16="http://schemas.microsoft.com/office/drawing/2014/main" id="{E3B4CC8F-1428-9205-F201-E77A3D8641D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3339" y="2204864"/>
            <a:ext cx="11985168" cy="3168352"/>
          </a:xfrm>
        </p:spPr>
      </p:pic>
      <p:sp>
        <p:nvSpPr>
          <p:cNvPr id="4" name="Date Placeholder 3">
            <a:extLst>
              <a:ext uri="{FF2B5EF4-FFF2-40B4-BE49-F238E27FC236}">
                <a16:creationId xmlns:a16="http://schemas.microsoft.com/office/drawing/2014/main" id="{DE2A62BB-E7E1-EBF7-B6DF-2BEB9221025B}"/>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C3DEE2B3-D80A-8AEF-0855-B01F639212D4}"/>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
        <p:nvSpPr>
          <p:cNvPr id="3" name="TextBox 2">
            <a:extLst>
              <a:ext uri="{FF2B5EF4-FFF2-40B4-BE49-F238E27FC236}">
                <a16:creationId xmlns:a16="http://schemas.microsoft.com/office/drawing/2014/main" id="{4454B03A-FD59-D0FE-FA29-4C574D309B56}"/>
              </a:ext>
            </a:extLst>
          </p:cNvPr>
          <p:cNvSpPr txBox="1"/>
          <p:nvPr/>
        </p:nvSpPr>
        <p:spPr>
          <a:xfrm>
            <a:off x="5135893" y="5373216"/>
            <a:ext cx="2587568" cy="338554"/>
          </a:xfrm>
          <a:prstGeom prst="rect">
            <a:avLst/>
          </a:prstGeom>
          <a:noFill/>
        </p:spPr>
        <p:txBody>
          <a:bodyPr wrap="none" rtlCol="0">
            <a:spAutoFit/>
          </a:bodyPr>
          <a:lstStyle/>
          <a:p>
            <a:r>
              <a:rPr lang="en-GB" sz="1600" dirty="0">
                <a:effectLst/>
                <a:latin typeface="+mn-lt"/>
                <a:cs typeface="Arial" panose="020B0604020202020204" pitchFamily="34" charset="0"/>
              </a:rPr>
              <a:t>(Kotler et al., 202</a:t>
            </a:r>
            <a:r>
              <a:rPr lang="en-GB" sz="1600" dirty="0">
                <a:latin typeface="+mn-lt"/>
              </a:rPr>
              <a:t>5</a:t>
            </a:r>
            <a:r>
              <a:rPr lang="en-GB" sz="1600" dirty="0">
                <a:effectLst/>
                <a:latin typeface="+mn-lt"/>
                <a:cs typeface="Arial" panose="020B0604020202020204" pitchFamily="34" charset="0"/>
              </a:rPr>
              <a:t>, p. 163) </a:t>
            </a:r>
            <a:endParaRPr lang="en-GB" sz="1600" dirty="0">
              <a:latin typeface="+mn-lt"/>
            </a:endParaRPr>
          </a:p>
        </p:txBody>
      </p:sp>
    </p:spTree>
    <p:extLst>
      <p:ext uri="{BB962C8B-B14F-4D97-AF65-F5344CB8AC3E}">
        <p14:creationId xmlns:p14="http://schemas.microsoft.com/office/powerpoint/2010/main" val="1455147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27D66-111B-E4AB-29E2-4C8A61A336FB}"/>
              </a:ext>
            </a:extLst>
          </p:cNvPr>
          <p:cNvSpPr>
            <a:spLocks noGrp="1"/>
          </p:cNvSpPr>
          <p:nvPr>
            <p:ph type="title"/>
          </p:nvPr>
        </p:nvSpPr>
        <p:spPr/>
        <p:txBody>
          <a:bodyPr/>
          <a:lstStyle/>
          <a:p>
            <a:r>
              <a:rPr lang="en-GB" sz="3600" b="1" dirty="0"/>
              <a:t>Culture Factors</a:t>
            </a:r>
          </a:p>
        </p:txBody>
      </p:sp>
      <p:sp>
        <p:nvSpPr>
          <p:cNvPr id="3" name="Content Placeholder 2">
            <a:extLst>
              <a:ext uri="{FF2B5EF4-FFF2-40B4-BE49-F238E27FC236}">
                <a16:creationId xmlns:a16="http://schemas.microsoft.com/office/drawing/2014/main" id="{56C55AEE-6922-4811-264D-D8FC9BBE9684}"/>
              </a:ext>
            </a:extLst>
          </p:cNvPr>
          <p:cNvSpPr>
            <a:spLocks noGrp="1"/>
          </p:cNvSpPr>
          <p:nvPr>
            <p:ph idx="1"/>
          </p:nvPr>
        </p:nvSpPr>
        <p:spPr/>
        <p:txBody>
          <a:bodyPr/>
          <a:lstStyle/>
          <a:p>
            <a:r>
              <a:rPr lang="en-GB" sz="2800" b="1" dirty="0"/>
              <a:t>Culture</a:t>
            </a:r>
            <a:r>
              <a:rPr lang="en-GB" sz="2800" dirty="0"/>
              <a:t> consists of fundamental values, beliefs, desires, and behaviours that individuals acquire from family and key societal institutions. </a:t>
            </a:r>
          </a:p>
          <a:p>
            <a:r>
              <a:rPr lang="en-GB" sz="2800" b="1" dirty="0"/>
              <a:t>Subcultures</a:t>
            </a:r>
            <a:r>
              <a:rPr lang="en-GB" sz="2800" dirty="0"/>
              <a:t> are groups within a society that share distinct value systems shaped by common experiences and circumstances. </a:t>
            </a:r>
          </a:p>
          <a:p>
            <a:r>
              <a:rPr lang="en-GB" sz="2800" b="1" dirty="0"/>
              <a:t>Social class </a:t>
            </a:r>
            <a:r>
              <a:rPr lang="en-GB" sz="2800" dirty="0"/>
              <a:t>refers to stable and structured societal divisions where people share similar values, interests, and behaviours.</a:t>
            </a:r>
          </a:p>
        </p:txBody>
      </p:sp>
      <p:sp>
        <p:nvSpPr>
          <p:cNvPr id="4" name="Date Placeholder 3">
            <a:extLst>
              <a:ext uri="{FF2B5EF4-FFF2-40B4-BE49-F238E27FC236}">
                <a16:creationId xmlns:a16="http://schemas.microsoft.com/office/drawing/2014/main" id="{8C12A05B-DC13-9437-64A8-0C512C589789}"/>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80C0063F-D11D-AE40-8DEE-6941D9D762EB}"/>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dirty="0"/>
          </a:p>
        </p:txBody>
      </p:sp>
    </p:spTree>
    <p:extLst>
      <p:ext uri="{BB962C8B-B14F-4D97-AF65-F5344CB8AC3E}">
        <p14:creationId xmlns:p14="http://schemas.microsoft.com/office/powerpoint/2010/main" val="3302206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C8029-EEFC-AD04-C00E-CAA71767C40A}"/>
              </a:ext>
            </a:extLst>
          </p:cNvPr>
          <p:cNvSpPr>
            <a:spLocks noGrp="1"/>
          </p:cNvSpPr>
          <p:nvPr>
            <p:ph type="title"/>
          </p:nvPr>
        </p:nvSpPr>
        <p:spPr/>
        <p:txBody>
          <a:bodyPr/>
          <a:lstStyle/>
          <a:p>
            <a:r>
              <a:rPr lang="en-GB" sz="3600" b="1" dirty="0"/>
              <a:t>Social Factors</a:t>
            </a:r>
          </a:p>
        </p:txBody>
      </p:sp>
      <p:sp>
        <p:nvSpPr>
          <p:cNvPr id="3" name="Content Placeholder 2">
            <a:extLst>
              <a:ext uri="{FF2B5EF4-FFF2-40B4-BE49-F238E27FC236}">
                <a16:creationId xmlns:a16="http://schemas.microsoft.com/office/drawing/2014/main" id="{B54C3CDF-8EE0-9DC4-C3B2-250E9B0F5F1A}"/>
              </a:ext>
            </a:extLst>
          </p:cNvPr>
          <p:cNvSpPr>
            <a:spLocks noGrp="1"/>
          </p:cNvSpPr>
          <p:nvPr>
            <p:ph idx="1"/>
          </p:nvPr>
        </p:nvSpPr>
        <p:spPr/>
        <p:txBody>
          <a:bodyPr/>
          <a:lstStyle/>
          <a:p>
            <a:r>
              <a:rPr lang="en-GB" sz="2800" b="1" dirty="0"/>
              <a:t>Groups and social groups </a:t>
            </a:r>
            <a:r>
              <a:rPr lang="en-GB" sz="2800" dirty="0"/>
              <a:t>exert a substantial influence on consumer behaviour by shaping attitudes, preferences, and purchasing decisions. Key forms of social influence include:</a:t>
            </a:r>
          </a:p>
          <a:p>
            <a:pPr lvl="1"/>
            <a:r>
              <a:rPr lang="en-GB" sz="2400" b="1" dirty="0"/>
              <a:t>Membership and Aspirational groups  </a:t>
            </a:r>
          </a:p>
          <a:p>
            <a:pPr lvl="1"/>
            <a:r>
              <a:rPr lang="en-GB" sz="2400" b="1" dirty="0"/>
              <a:t>Reference Group </a:t>
            </a:r>
          </a:p>
          <a:p>
            <a:pPr lvl="1"/>
            <a:r>
              <a:rPr lang="en-GB" sz="2400" b="1" dirty="0"/>
              <a:t>Word-of-mouth influence  </a:t>
            </a:r>
          </a:p>
          <a:p>
            <a:pPr lvl="1"/>
            <a:r>
              <a:rPr lang="en-GB" sz="2400" b="1" dirty="0"/>
              <a:t>Opinion leaders</a:t>
            </a:r>
            <a:r>
              <a:rPr lang="en-GB" sz="2400" dirty="0"/>
              <a:t> </a:t>
            </a:r>
          </a:p>
          <a:p>
            <a:pPr lvl="1"/>
            <a:r>
              <a:rPr lang="en-GB" sz="2400" b="1" dirty="0"/>
              <a:t>Buzz marketing</a:t>
            </a:r>
            <a:r>
              <a:rPr lang="en-GB" sz="2400" dirty="0"/>
              <a:t> such as brand ambassadors. </a:t>
            </a:r>
          </a:p>
        </p:txBody>
      </p:sp>
      <p:sp>
        <p:nvSpPr>
          <p:cNvPr id="4" name="Date Placeholder 3">
            <a:extLst>
              <a:ext uri="{FF2B5EF4-FFF2-40B4-BE49-F238E27FC236}">
                <a16:creationId xmlns:a16="http://schemas.microsoft.com/office/drawing/2014/main" id="{99B66D76-7E09-6AAA-E853-9E22DFB4CB1D}"/>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E8A2B89B-72B9-1A86-16FB-4884A8D060E9}"/>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2710274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1F593-7EC3-F037-7377-36CE5F3B9BDA}"/>
              </a:ext>
            </a:extLst>
          </p:cNvPr>
          <p:cNvSpPr>
            <a:spLocks noGrp="1"/>
          </p:cNvSpPr>
          <p:nvPr>
            <p:ph type="title"/>
          </p:nvPr>
        </p:nvSpPr>
        <p:spPr/>
        <p:txBody>
          <a:bodyPr/>
          <a:lstStyle/>
          <a:p>
            <a:r>
              <a:rPr lang="en-GB" sz="3600" b="1" dirty="0"/>
              <a:t>Social Factors</a:t>
            </a:r>
            <a:endParaRPr lang="en-GB" sz="3600" dirty="0"/>
          </a:p>
        </p:txBody>
      </p:sp>
      <p:sp>
        <p:nvSpPr>
          <p:cNvPr id="3" name="Content Placeholder 2">
            <a:extLst>
              <a:ext uri="{FF2B5EF4-FFF2-40B4-BE49-F238E27FC236}">
                <a16:creationId xmlns:a16="http://schemas.microsoft.com/office/drawing/2014/main" id="{06E83A38-ADC9-A163-E9D6-27B28C05A671}"/>
              </a:ext>
            </a:extLst>
          </p:cNvPr>
          <p:cNvSpPr>
            <a:spLocks noGrp="1"/>
          </p:cNvSpPr>
          <p:nvPr>
            <p:ph idx="1"/>
          </p:nvPr>
        </p:nvSpPr>
        <p:spPr/>
        <p:txBody>
          <a:bodyPr/>
          <a:lstStyle/>
          <a:p>
            <a:r>
              <a:rPr lang="en-GB" sz="2800" dirty="0"/>
              <a:t>Individuals are part of </a:t>
            </a:r>
            <a:r>
              <a:rPr lang="en-GB" sz="2800" b="1" dirty="0"/>
              <a:t>multiple groups</a:t>
            </a:r>
            <a:r>
              <a:rPr lang="en-GB" sz="2800" dirty="0"/>
              <a:t>, such as </a:t>
            </a:r>
            <a:r>
              <a:rPr lang="en-GB" sz="2800" b="1" dirty="0"/>
              <a:t>family</a:t>
            </a:r>
            <a:r>
              <a:rPr lang="en-GB" sz="2800" dirty="0"/>
              <a:t>, </a:t>
            </a:r>
            <a:r>
              <a:rPr lang="en-GB" sz="2800" b="1" dirty="0"/>
              <a:t>clubs</a:t>
            </a:r>
            <a:r>
              <a:rPr lang="en-GB" sz="2800" dirty="0"/>
              <a:t>, </a:t>
            </a:r>
            <a:r>
              <a:rPr lang="en-GB" sz="2800" b="1" dirty="0"/>
              <a:t>organisations</a:t>
            </a:r>
            <a:r>
              <a:rPr lang="en-GB" sz="2800" dirty="0"/>
              <a:t>, and </a:t>
            </a:r>
            <a:r>
              <a:rPr lang="en-GB" sz="2800" b="1" dirty="0"/>
              <a:t>online communities</a:t>
            </a:r>
            <a:r>
              <a:rPr lang="en-GB" sz="2800" dirty="0"/>
              <a:t>. Within each group, their position is determined by both their </a:t>
            </a:r>
            <a:r>
              <a:rPr lang="en-GB" sz="2800" b="1" dirty="0"/>
              <a:t>role and status. </a:t>
            </a:r>
          </a:p>
          <a:p>
            <a:r>
              <a:rPr lang="en-GB" sz="2800" dirty="0"/>
              <a:t>People often select products that align with these roles and their social status.</a:t>
            </a:r>
          </a:p>
        </p:txBody>
      </p:sp>
      <p:sp>
        <p:nvSpPr>
          <p:cNvPr id="4" name="Date Placeholder 3">
            <a:extLst>
              <a:ext uri="{FF2B5EF4-FFF2-40B4-BE49-F238E27FC236}">
                <a16:creationId xmlns:a16="http://schemas.microsoft.com/office/drawing/2014/main" id="{1F8C61B0-BF3C-BA06-E343-A2CD8D92EF5E}"/>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FE70EFCE-7D5A-8F0D-B532-CB89697EE9AE}"/>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699929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8954F-8F11-CA34-57AB-56DF797DA993}"/>
              </a:ext>
            </a:extLst>
          </p:cNvPr>
          <p:cNvSpPr>
            <a:spLocks noGrp="1"/>
          </p:cNvSpPr>
          <p:nvPr>
            <p:ph type="title"/>
          </p:nvPr>
        </p:nvSpPr>
        <p:spPr/>
        <p:txBody>
          <a:bodyPr/>
          <a:lstStyle/>
          <a:p>
            <a:r>
              <a:rPr lang="en-GB" sz="3600" b="1" dirty="0"/>
              <a:t>Read and Discuss</a:t>
            </a:r>
          </a:p>
        </p:txBody>
      </p:sp>
      <p:sp>
        <p:nvSpPr>
          <p:cNvPr id="4" name="Date Placeholder 3">
            <a:extLst>
              <a:ext uri="{FF2B5EF4-FFF2-40B4-BE49-F238E27FC236}">
                <a16:creationId xmlns:a16="http://schemas.microsoft.com/office/drawing/2014/main" id="{A310DBEA-A346-CA36-08B3-35F0DBB33FC6}"/>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7B51A490-0C39-ED24-FC2F-C13469891F8B}"/>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pic>
        <p:nvPicPr>
          <p:cNvPr id="8" name="Content Placeholder 7" descr="A close up of a text  Description automatically generated">
            <a:extLst>
              <a:ext uri="{FF2B5EF4-FFF2-40B4-BE49-F238E27FC236}">
                <a16:creationId xmlns:a16="http://schemas.microsoft.com/office/drawing/2014/main" id="{1AED4196-5300-BABD-19C9-76BFCB6D4DF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415480" y="1916832"/>
            <a:ext cx="8856984" cy="3024336"/>
          </a:xfrm>
        </p:spPr>
      </p:pic>
      <p:sp>
        <p:nvSpPr>
          <p:cNvPr id="9" name="TextBox 8">
            <a:extLst>
              <a:ext uri="{FF2B5EF4-FFF2-40B4-BE49-F238E27FC236}">
                <a16:creationId xmlns:a16="http://schemas.microsoft.com/office/drawing/2014/main" id="{DBDD4522-9301-D458-033E-5962D1507402}"/>
              </a:ext>
            </a:extLst>
          </p:cNvPr>
          <p:cNvSpPr txBox="1"/>
          <p:nvPr/>
        </p:nvSpPr>
        <p:spPr>
          <a:xfrm>
            <a:off x="5030169" y="5301208"/>
            <a:ext cx="2217959" cy="307777"/>
          </a:xfrm>
          <a:prstGeom prst="rect">
            <a:avLst/>
          </a:prstGeom>
          <a:noFill/>
        </p:spPr>
        <p:txBody>
          <a:bodyPr wrap="none" rtlCol="0">
            <a:spAutoFit/>
          </a:bodyPr>
          <a:lstStyle/>
          <a:p>
            <a:r>
              <a:rPr lang="en-GB" sz="1400" b="0" i="0" u="none" strike="noStrike" dirty="0">
                <a:solidFill>
                  <a:srgbClr val="3A3A3A"/>
                </a:solidFill>
                <a:effectLst/>
                <a:latin typeface="+mn-lt"/>
              </a:rPr>
              <a:t>(Kotler et al., 2021)</a:t>
            </a:r>
            <a:endParaRPr lang="en-GB" sz="1400" dirty="0">
              <a:latin typeface="+mn-lt"/>
            </a:endParaRPr>
          </a:p>
        </p:txBody>
      </p:sp>
    </p:spTree>
    <p:extLst>
      <p:ext uri="{BB962C8B-B14F-4D97-AF65-F5344CB8AC3E}">
        <p14:creationId xmlns:p14="http://schemas.microsoft.com/office/powerpoint/2010/main" val="4265211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D505D-5081-CF79-FC9D-255F8CA26402}"/>
              </a:ext>
            </a:extLst>
          </p:cNvPr>
          <p:cNvSpPr>
            <a:spLocks noGrp="1"/>
          </p:cNvSpPr>
          <p:nvPr>
            <p:ph type="title"/>
          </p:nvPr>
        </p:nvSpPr>
        <p:spPr/>
        <p:txBody>
          <a:bodyPr/>
          <a:lstStyle/>
          <a:p>
            <a:r>
              <a:rPr lang="en-GB" sz="3600" b="1" dirty="0"/>
              <a:t>Personal Factors</a:t>
            </a:r>
          </a:p>
        </p:txBody>
      </p:sp>
      <p:sp>
        <p:nvSpPr>
          <p:cNvPr id="4" name="Date Placeholder 3">
            <a:extLst>
              <a:ext uri="{FF2B5EF4-FFF2-40B4-BE49-F238E27FC236}">
                <a16:creationId xmlns:a16="http://schemas.microsoft.com/office/drawing/2014/main" id="{028AC47C-4491-0B85-EA10-C8261BA77F6E}"/>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78796A43-CA7E-BC45-1E25-75B8489E9F41}"/>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pic>
        <p:nvPicPr>
          <p:cNvPr id="1026" name="Picture 2" descr="UEFA Champions League - Would you be a ...">
            <a:extLst>
              <a:ext uri="{FF2B5EF4-FFF2-40B4-BE49-F238E27FC236}">
                <a16:creationId xmlns:a16="http://schemas.microsoft.com/office/drawing/2014/main" id="{176BFD8C-5E96-CC21-B925-10FC3066B1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1239" y="1988839"/>
            <a:ext cx="3005507" cy="30963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Ede &amp; Ravenscroft - Wikipedia">
            <a:extLst>
              <a:ext uri="{FF2B5EF4-FFF2-40B4-BE49-F238E27FC236}">
                <a16:creationId xmlns:a16="http://schemas.microsoft.com/office/drawing/2014/main" id="{DAAC725D-E318-EC0F-3085-BFDA176C74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5" y="3789040"/>
            <a:ext cx="3384451" cy="169837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sken Diet">
            <a:extLst>
              <a:ext uri="{FF2B5EF4-FFF2-40B4-BE49-F238E27FC236}">
                <a16:creationId xmlns:a16="http://schemas.microsoft.com/office/drawing/2014/main" id="{1C90A570-8223-E68A-4C1D-3FFBD07408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1851" y="1576766"/>
            <a:ext cx="3619760" cy="20874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Life Stages Ages People Isolated Stock ...">
            <a:extLst>
              <a:ext uri="{FF2B5EF4-FFF2-40B4-BE49-F238E27FC236}">
                <a16:creationId xmlns:a16="http://schemas.microsoft.com/office/drawing/2014/main" id="{003A38D5-0DE8-6099-0C8A-8A4A7CBA89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9276" y="1732649"/>
            <a:ext cx="3878532" cy="162434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Ban salary secrecy, says report - HRreview">
            <a:extLst>
              <a:ext uri="{FF2B5EF4-FFF2-40B4-BE49-F238E27FC236}">
                <a16:creationId xmlns:a16="http://schemas.microsoft.com/office/drawing/2014/main" id="{7C420788-ECDC-B26A-2442-FA4F937E07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95832" y="3823320"/>
            <a:ext cx="3847265" cy="1664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355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4B512-35FB-5630-DDE6-1CF7792C9ED5}"/>
              </a:ext>
            </a:extLst>
          </p:cNvPr>
          <p:cNvSpPr>
            <a:spLocks noGrp="1"/>
          </p:cNvSpPr>
          <p:nvPr>
            <p:ph type="title"/>
          </p:nvPr>
        </p:nvSpPr>
        <p:spPr/>
        <p:txBody>
          <a:bodyPr/>
          <a:lstStyle/>
          <a:p>
            <a:r>
              <a:rPr lang="en-GB" sz="3600" b="1" dirty="0"/>
              <a:t>Psychological Factors</a:t>
            </a:r>
          </a:p>
        </p:txBody>
      </p:sp>
      <p:sp>
        <p:nvSpPr>
          <p:cNvPr id="3" name="Content Placeholder 2">
            <a:extLst>
              <a:ext uri="{FF2B5EF4-FFF2-40B4-BE49-F238E27FC236}">
                <a16:creationId xmlns:a16="http://schemas.microsoft.com/office/drawing/2014/main" id="{32EE150C-B0D0-3B6E-1DB2-B98CF69D5C37}"/>
              </a:ext>
            </a:extLst>
          </p:cNvPr>
          <p:cNvSpPr>
            <a:spLocks noGrp="1"/>
          </p:cNvSpPr>
          <p:nvPr>
            <p:ph idx="1"/>
          </p:nvPr>
        </p:nvSpPr>
        <p:spPr/>
        <p:txBody>
          <a:bodyPr/>
          <a:lstStyle/>
          <a:p>
            <a:r>
              <a:rPr lang="en-GB" sz="2800" dirty="0"/>
              <a:t>A person’s buying choices are further influenced by four major psychological factors: </a:t>
            </a:r>
            <a:r>
              <a:rPr lang="en-GB" sz="2800" b="1" dirty="0"/>
              <a:t>Motivation, Perception, Learning and Beliefs, and Attitudes</a:t>
            </a:r>
            <a:r>
              <a:rPr lang="en-GB" sz="2800" dirty="0"/>
              <a:t>.</a:t>
            </a:r>
          </a:p>
        </p:txBody>
      </p:sp>
      <p:sp>
        <p:nvSpPr>
          <p:cNvPr id="4" name="Date Placeholder 3">
            <a:extLst>
              <a:ext uri="{FF2B5EF4-FFF2-40B4-BE49-F238E27FC236}">
                <a16:creationId xmlns:a16="http://schemas.microsoft.com/office/drawing/2014/main" id="{60C0A7B9-0CB3-D215-05DB-FA8D3AB99DC9}"/>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CFCD5567-059F-0E53-B659-CD1DBC8AE787}"/>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pic>
        <p:nvPicPr>
          <p:cNvPr id="1026" name="Picture 2" descr="Openness in Wellbeing Education ...">
            <a:extLst>
              <a:ext uri="{FF2B5EF4-FFF2-40B4-BE49-F238E27FC236}">
                <a16:creationId xmlns:a16="http://schemas.microsoft.com/office/drawing/2014/main" id="{8D0E269C-B3DC-4C6E-7AAF-F6B91CD0E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3925" y="3068960"/>
            <a:ext cx="5088565" cy="262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452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9C0BE-4DB6-A05F-067E-1855F641FB5D}"/>
              </a:ext>
            </a:extLst>
          </p:cNvPr>
          <p:cNvSpPr>
            <a:spLocks noGrp="1"/>
          </p:cNvSpPr>
          <p:nvPr>
            <p:ph type="title"/>
          </p:nvPr>
        </p:nvSpPr>
        <p:spPr>
          <a:xfrm>
            <a:off x="609600" y="274638"/>
            <a:ext cx="10972800" cy="1143000"/>
          </a:xfrm>
        </p:spPr>
        <p:txBody>
          <a:bodyPr wrap="square" anchor="ctr">
            <a:normAutofit/>
          </a:bodyPr>
          <a:lstStyle/>
          <a:p>
            <a:r>
              <a:rPr lang="en-GB" sz="3600" b="1" dirty="0"/>
              <a:t>Motivation</a:t>
            </a:r>
            <a:endParaRPr lang="en-GB" b="1" dirty="0"/>
          </a:p>
        </p:txBody>
      </p:sp>
      <p:sp>
        <p:nvSpPr>
          <p:cNvPr id="4" name="Date Placeholder 3">
            <a:extLst>
              <a:ext uri="{FF2B5EF4-FFF2-40B4-BE49-F238E27FC236}">
                <a16:creationId xmlns:a16="http://schemas.microsoft.com/office/drawing/2014/main" id="{8630A036-0591-84FB-87D9-DA12CDFD88EF}"/>
              </a:ext>
            </a:extLst>
          </p:cNvPr>
          <p:cNvSpPr>
            <a:spLocks noGrp="1"/>
          </p:cNvSpPr>
          <p:nvPr>
            <p:ph type="dt" sz="half" idx="10"/>
          </p:nvPr>
        </p:nvSpPr>
        <p:spPr>
          <a:xfrm>
            <a:off x="334433" y="6524625"/>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26/05/2026</a:t>
            </a:fld>
            <a:endParaRPr lang="en-GB" altLang="en-US" sz="900"/>
          </a:p>
        </p:txBody>
      </p:sp>
      <p:sp>
        <p:nvSpPr>
          <p:cNvPr id="5" name="Slide Number Placeholder 4">
            <a:extLst>
              <a:ext uri="{FF2B5EF4-FFF2-40B4-BE49-F238E27FC236}">
                <a16:creationId xmlns:a16="http://schemas.microsoft.com/office/drawing/2014/main" id="{549516D5-C11C-2210-FC6D-F5CE0123FE7A}"/>
              </a:ext>
            </a:extLst>
          </p:cNvPr>
          <p:cNvSpPr>
            <a:spLocks noGrp="1"/>
          </p:cNvSpPr>
          <p:nvPr>
            <p:ph type="sldNum" sz="quarter" idx="12"/>
          </p:nvPr>
        </p:nvSpPr>
        <p:spPr>
          <a:xfrm>
            <a:off x="10608733" y="6381750"/>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12</a:t>
            </a:fld>
            <a:endParaRPr lang="en-GB" altLang="en-US"/>
          </a:p>
        </p:txBody>
      </p:sp>
      <p:sp>
        <p:nvSpPr>
          <p:cNvPr id="7" name="TextBox 6">
            <a:extLst>
              <a:ext uri="{FF2B5EF4-FFF2-40B4-BE49-F238E27FC236}">
                <a16:creationId xmlns:a16="http://schemas.microsoft.com/office/drawing/2014/main" id="{C79532F1-B855-E357-E4EB-07C0CEC2DDFA}"/>
              </a:ext>
            </a:extLst>
          </p:cNvPr>
          <p:cNvSpPr txBox="1"/>
          <p:nvPr/>
        </p:nvSpPr>
        <p:spPr>
          <a:xfrm>
            <a:off x="4691276" y="5322694"/>
            <a:ext cx="2618024" cy="338554"/>
          </a:xfrm>
          <a:prstGeom prst="rect">
            <a:avLst/>
          </a:prstGeom>
          <a:noFill/>
        </p:spPr>
        <p:txBody>
          <a:bodyPr wrap="none" rtlCol="0">
            <a:spAutoFit/>
          </a:bodyPr>
          <a:lstStyle/>
          <a:p>
            <a:r>
              <a:rPr lang="en-GB" sz="1600" dirty="0">
                <a:effectLst/>
                <a:cs typeface="Arial" panose="020B0604020202020204" pitchFamily="34" charset="0"/>
              </a:rPr>
              <a:t>(Kotler et al., 2025, p 174) </a:t>
            </a:r>
            <a:endParaRPr lang="en-GB" sz="1600" dirty="0"/>
          </a:p>
        </p:txBody>
      </p:sp>
      <p:pic>
        <p:nvPicPr>
          <p:cNvPr id="10" name="Content Placeholder 9" descr="A diagram of a pyramid  Description automatically generated">
            <a:extLst>
              <a:ext uri="{FF2B5EF4-FFF2-40B4-BE49-F238E27FC236}">
                <a16:creationId xmlns:a16="http://schemas.microsoft.com/office/drawing/2014/main" id="{61B9B02A-2AF6-03DF-1016-95ED53ADFACA}"/>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127989" y="1484784"/>
            <a:ext cx="9920672" cy="3916363"/>
          </a:xfrm>
        </p:spPr>
      </p:pic>
      <p:sp>
        <p:nvSpPr>
          <p:cNvPr id="11" name="TextBox 10">
            <a:extLst>
              <a:ext uri="{FF2B5EF4-FFF2-40B4-BE49-F238E27FC236}">
                <a16:creationId xmlns:a16="http://schemas.microsoft.com/office/drawing/2014/main" id="{D56094F1-B5DD-2634-2CA3-51CB531DBB1C}"/>
              </a:ext>
            </a:extLst>
          </p:cNvPr>
          <p:cNvSpPr txBox="1"/>
          <p:nvPr/>
        </p:nvSpPr>
        <p:spPr>
          <a:xfrm>
            <a:off x="143339" y="1578278"/>
            <a:ext cx="4022897" cy="338554"/>
          </a:xfrm>
          <a:prstGeom prst="rect">
            <a:avLst/>
          </a:prstGeom>
          <a:noFill/>
        </p:spPr>
        <p:txBody>
          <a:bodyPr wrap="none" rtlCol="0">
            <a:spAutoFit/>
          </a:bodyPr>
          <a:lstStyle/>
          <a:p>
            <a:r>
              <a:rPr lang="en-GB" sz="1600" b="1" dirty="0"/>
              <a:t>Maslow’s Hierarchy of Needs</a:t>
            </a:r>
          </a:p>
        </p:txBody>
      </p:sp>
    </p:spTree>
    <p:extLst>
      <p:ext uri="{BB962C8B-B14F-4D97-AF65-F5344CB8AC3E}">
        <p14:creationId xmlns:p14="http://schemas.microsoft.com/office/powerpoint/2010/main" val="18504619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9FC16-F58A-4BA4-47C9-69A27AF0132D}"/>
              </a:ext>
            </a:extLst>
          </p:cNvPr>
          <p:cNvSpPr>
            <a:spLocks noGrp="1"/>
          </p:cNvSpPr>
          <p:nvPr>
            <p:ph type="title"/>
          </p:nvPr>
        </p:nvSpPr>
        <p:spPr>
          <a:xfrm>
            <a:off x="609600" y="274638"/>
            <a:ext cx="10972800" cy="1143000"/>
          </a:xfrm>
        </p:spPr>
        <p:txBody>
          <a:bodyPr wrap="square" anchor="ctr">
            <a:noAutofit/>
          </a:bodyPr>
          <a:lstStyle/>
          <a:p>
            <a:r>
              <a:rPr lang="en-GB" sz="3600" b="1" dirty="0"/>
              <a:t>Perception: What Colour is this Dress?</a:t>
            </a:r>
          </a:p>
        </p:txBody>
      </p:sp>
      <p:sp>
        <p:nvSpPr>
          <p:cNvPr id="4" name="Date Placeholder 3">
            <a:extLst>
              <a:ext uri="{FF2B5EF4-FFF2-40B4-BE49-F238E27FC236}">
                <a16:creationId xmlns:a16="http://schemas.microsoft.com/office/drawing/2014/main" id="{7878E4F1-A926-DDAD-4D86-11837D3E7CD9}"/>
              </a:ext>
            </a:extLst>
          </p:cNvPr>
          <p:cNvSpPr>
            <a:spLocks noGrp="1"/>
          </p:cNvSpPr>
          <p:nvPr>
            <p:ph type="dt" sz="half" idx="10"/>
          </p:nvPr>
        </p:nvSpPr>
        <p:spPr>
          <a:xfrm>
            <a:off x="334433" y="6524625"/>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26/05/2026</a:t>
            </a:fld>
            <a:endParaRPr lang="en-GB" altLang="en-US" sz="900"/>
          </a:p>
        </p:txBody>
      </p:sp>
      <p:sp>
        <p:nvSpPr>
          <p:cNvPr id="5" name="Slide Number Placeholder 4">
            <a:extLst>
              <a:ext uri="{FF2B5EF4-FFF2-40B4-BE49-F238E27FC236}">
                <a16:creationId xmlns:a16="http://schemas.microsoft.com/office/drawing/2014/main" id="{9C97B1FF-B603-8FE2-A5F2-4A488E75C5CF}"/>
              </a:ext>
            </a:extLst>
          </p:cNvPr>
          <p:cNvSpPr>
            <a:spLocks noGrp="1"/>
          </p:cNvSpPr>
          <p:nvPr>
            <p:ph type="sldNum" sz="quarter" idx="12"/>
          </p:nvPr>
        </p:nvSpPr>
        <p:spPr>
          <a:xfrm>
            <a:off x="10608733" y="6381750"/>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13</a:t>
            </a:fld>
            <a:endParaRPr lang="en-GB" altLang="en-US"/>
          </a:p>
        </p:txBody>
      </p:sp>
      <p:pic>
        <p:nvPicPr>
          <p:cNvPr id="7" name="Content Placeholder 6" descr="A close-up of some pants  Description automatically generated with low confidence">
            <a:extLst>
              <a:ext uri="{FF2B5EF4-FFF2-40B4-BE49-F238E27FC236}">
                <a16:creationId xmlns:a16="http://schemas.microsoft.com/office/drawing/2014/main" id="{9C523F6D-E9ED-7F97-BD9A-39984F3961E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52119" y="1379537"/>
            <a:ext cx="4281600" cy="4281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C863F830-4777-72F6-643F-86538FC97029}"/>
              </a:ext>
            </a:extLst>
          </p:cNvPr>
          <p:cNvSpPr>
            <a:spLocks noGrp="1"/>
          </p:cNvSpPr>
          <p:nvPr>
            <p:ph idx="1"/>
          </p:nvPr>
        </p:nvSpPr>
        <p:spPr>
          <a:xfrm>
            <a:off x="609600" y="1600201"/>
            <a:ext cx="6350496" cy="3917032"/>
          </a:xfrm>
        </p:spPr>
        <p:txBody>
          <a:bodyPr/>
          <a:lstStyle/>
          <a:p>
            <a:r>
              <a:rPr lang="en-GB" sz="2800" dirty="0"/>
              <a:t>To learn more about why the dress is perceived differently by different people, please read the following article: </a:t>
            </a:r>
            <a:r>
              <a:rPr lang="en-GB" sz="2800" dirty="0">
                <a:hlinkClick r:id="rId4"/>
              </a:rPr>
              <a:t>Why did we see the dress differently?</a:t>
            </a:r>
            <a:endParaRPr lang="en-GB" sz="2800" dirty="0"/>
          </a:p>
        </p:txBody>
      </p:sp>
    </p:spTree>
    <p:extLst>
      <p:ext uri="{BB962C8B-B14F-4D97-AF65-F5344CB8AC3E}">
        <p14:creationId xmlns:p14="http://schemas.microsoft.com/office/powerpoint/2010/main" val="213734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9EE1D-DBE1-E7ED-DDB9-B6CB13E21961}"/>
              </a:ext>
            </a:extLst>
          </p:cNvPr>
          <p:cNvSpPr>
            <a:spLocks noGrp="1"/>
          </p:cNvSpPr>
          <p:nvPr>
            <p:ph type="title"/>
          </p:nvPr>
        </p:nvSpPr>
        <p:spPr/>
        <p:txBody>
          <a:bodyPr/>
          <a:lstStyle/>
          <a:p>
            <a:r>
              <a:rPr lang="en-GB" sz="3600" b="1" dirty="0"/>
              <a:t>Perception</a:t>
            </a:r>
          </a:p>
        </p:txBody>
      </p:sp>
      <p:sp>
        <p:nvSpPr>
          <p:cNvPr id="3" name="Content Placeholder 2">
            <a:extLst>
              <a:ext uri="{FF2B5EF4-FFF2-40B4-BE49-F238E27FC236}">
                <a16:creationId xmlns:a16="http://schemas.microsoft.com/office/drawing/2014/main" id="{B6239CA5-0CC5-368C-9F3A-532A1A54E28F}"/>
              </a:ext>
            </a:extLst>
          </p:cNvPr>
          <p:cNvSpPr>
            <a:spLocks noGrp="1"/>
          </p:cNvSpPr>
          <p:nvPr>
            <p:ph idx="1"/>
          </p:nvPr>
        </p:nvSpPr>
        <p:spPr/>
        <p:txBody>
          <a:bodyPr/>
          <a:lstStyle/>
          <a:p>
            <a:r>
              <a:rPr lang="en-GB" sz="2800" dirty="0"/>
              <a:t>The way individuals choose, organise, and interpret information shapes their understanding of the world. </a:t>
            </a:r>
          </a:p>
          <a:p>
            <a:r>
              <a:rPr lang="en-GB" sz="2800" dirty="0"/>
              <a:t>Different people may perceive the same stimulus in unique ways due to three key perceptual processes: </a:t>
            </a:r>
            <a:r>
              <a:rPr lang="en-GB" sz="2800" b="1" dirty="0"/>
              <a:t>selective attention</a:t>
            </a:r>
            <a:r>
              <a:rPr lang="en-GB" sz="2800" dirty="0"/>
              <a:t>, </a:t>
            </a:r>
            <a:r>
              <a:rPr lang="en-GB" sz="2800" b="1" dirty="0"/>
              <a:t>selective distortion</a:t>
            </a:r>
            <a:r>
              <a:rPr lang="en-GB" sz="2800" dirty="0"/>
              <a:t>, and </a:t>
            </a:r>
            <a:r>
              <a:rPr lang="en-GB" sz="2800" b="1" dirty="0"/>
              <a:t>selective retention</a:t>
            </a:r>
            <a:r>
              <a:rPr lang="en-GB" sz="2800" dirty="0"/>
              <a:t>.</a:t>
            </a:r>
          </a:p>
        </p:txBody>
      </p:sp>
      <p:sp>
        <p:nvSpPr>
          <p:cNvPr id="4" name="Date Placeholder 3">
            <a:extLst>
              <a:ext uri="{FF2B5EF4-FFF2-40B4-BE49-F238E27FC236}">
                <a16:creationId xmlns:a16="http://schemas.microsoft.com/office/drawing/2014/main" id="{9A7032FA-B120-72E6-FD47-F0931A72626A}"/>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CE0B65D1-B9CC-12BA-2E30-0A270544C401}"/>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12516084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CBA80-1582-384C-FE2A-9E33E4C6D5A3}"/>
              </a:ext>
            </a:extLst>
          </p:cNvPr>
          <p:cNvSpPr>
            <a:spLocks noGrp="1"/>
          </p:cNvSpPr>
          <p:nvPr>
            <p:ph type="title"/>
          </p:nvPr>
        </p:nvSpPr>
        <p:spPr/>
        <p:txBody>
          <a:bodyPr/>
          <a:lstStyle/>
          <a:p>
            <a:r>
              <a:rPr lang="en-GB" sz="3600" b="1" dirty="0"/>
              <a:t>Types of Buying Behaviour</a:t>
            </a:r>
          </a:p>
        </p:txBody>
      </p:sp>
      <p:sp>
        <p:nvSpPr>
          <p:cNvPr id="4" name="Date Placeholder 3">
            <a:extLst>
              <a:ext uri="{FF2B5EF4-FFF2-40B4-BE49-F238E27FC236}">
                <a16:creationId xmlns:a16="http://schemas.microsoft.com/office/drawing/2014/main" id="{CA813EBD-2AE3-8EF5-B5E8-A8C3CCD38A29}"/>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A435AE91-0BDC-7032-DD32-108C240AC090}"/>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
        <p:nvSpPr>
          <p:cNvPr id="7" name="TextBox 6">
            <a:extLst>
              <a:ext uri="{FF2B5EF4-FFF2-40B4-BE49-F238E27FC236}">
                <a16:creationId xmlns:a16="http://schemas.microsoft.com/office/drawing/2014/main" id="{35F15A8E-C81B-BFC0-B447-97FB2BA10842}"/>
              </a:ext>
            </a:extLst>
          </p:cNvPr>
          <p:cNvSpPr txBox="1"/>
          <p:nvPr/>
        </p:nvSpPr>
        <p:spPr>
          <a:xfrm>
            <a:off x="5135893" y="5322694"/>
            <a:ext cx="2618024" cy="338554"/>
          </a:xfrm>
          <a:prstGeom prst="rect">
            <a:avLst/>
          </a:prstGeom>
          <a:noFill/>
        </p:spPr>
        <p:txBody>
          <a:bodyPr wrap="none" rtlCol="0">
            <a:spAutoFit/>
          </a:bodyPr>
          <a:lstStyle/>
          <a:p>
            <a:r>
              <a:rPr lang="en-GB" sz="1600" dirty="0">
                <a:effectLst/>
                <a:cs typeface="Arial" panose="020B0604020202020204" pitchFamily="34" charset="0"/>
              </a:rPr>
              <a:t>(Kotler et al., 2025, p 181) </a:t>
            </a:r>
            <a:endParaRPr lang="en-GB" sz="1600" dirty="0"/>
          </a:p>
        </p:txBody>
      </p:sp>
      <p:pic>
        <p:nvPicPr>
          <p:cNvPr id="10" name="Content Placeholder 9" descr="A diagram of a brand  Description automatically generated">
            <a:extLst>
              <a:ext uri="{FF2B5EF4-FFF2-40B4-BE49-F238E27FC236}">
                <a16:creationId xmlns:a16="http://schemas.microsoft.com/office/drawing/2014/main" id="{11860EB5-1CAF-8FA1-2D15-06CA1E2A596F}"/>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415481" y="2375064"/>
            <a:ext cx="9433048" cy="2077328"/>
          </a:xfrm>
        </p:spPr>
      </p:pic>
    </p:spTree>
    <p:extLst>
      <p:ext uri="{BB962C8B-B14F-4D97-AF65-F5344CB8AC3E}">
        <p14:creationId xmlns:p14="http://schemas.microsoft.com/office/powerpoint/2010/main" val="21142142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AA5CC-8822-33A9-1383-09D799C71770}"/>
              </a:ext>
            </a:extLst>
          </p:cNvPr>
          <p:cNvSpPr>
            <a:spLocks noGrp="1"/>
          </p:cNvSpPr>
          <p:nvPr>
            <p:ph type="title"/>
          </p:nvPr>
        </p:nvSpPr>
        <p:spPr/>
        <p:txBody>
          <a:bodyPr/>
          <a:lstStyle/>
          <a:p>
            <a:r>
              <a:rPr lang="en-GB" sz="3600" b="1" dirty="0"/>
              <a:t>Buying Behaviour - Example</a:t>
            </a:r>
            <a:endParaRPr lang="en-GB" sz="3600" dirty="0"/>
          </a:p>
        </p:txBody>
      </p:sp>
      <p:pic>
        <p:nvPicPr>
          <p:cNvPr id="7" name="Content Placeholder 6" descr="A screenshot of a computer  Description automatically generated">
            <a:extLst>
              <a:ext uri="{FF2B5EF4-FFF2-40B4-BE49-F238E27FC236}">
                <a16:creationId xmlns:a16="http://schemas.microsoft.com/office/drawing/2014/main" id="{7FF8E223-7AC7-CEC5-26E8-E019E7D5754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55440" y="1916833"/>
            <a:ext cx="9865096" cy="2433538"/>
          </a:xfrm>
        </p:spPr>
      </p:pic>
      <p:sp>
        <p:nvSpPr>
          <p:cNvPr id="4" name="Date Placeholder 3">
            <a:extLst>
              <a:ext uri="{FF2B5EF4-FFF2-40B4-BE49-F238E27FC236}">
                <a16:creationId xmlns:a16="http://schemas.microsoft.com/office/drawing/2014/main" id="{77CE20C4-7B8C-DB69-241A-52FB62A88055}"/>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4209AA84-C159-E374-612A-56D4B2519B25}"/>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32521188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DFF5D-671B-3992-479F-1E884FBAF0DF}"/>
              </a:ext>
            </a:extLst>
          </p:cNvPr>
          <p:cNvSpPr>
            <a:spLocks noGrp="1"/>
          </p:cNvSpPr>
          <p:nvPr>
            <p:ph type="title"/>
          </p:nvPr>
        </p:nvSpPr>
        <p:spPr/>
        <p:txBody>
          <a:bodyPr/>
          <a:lstStyle/>
          <a:p>
            <a:r>
              <a:rPr lang="en-GB" sz="3600" b="1" dirty="0"/>
              <a:t>Decision-Making Process</a:t>
            </a:r>
          </a:p>
        </p:txBody>
      </p:sp>
      <p:sp>
        <p:nvSpPr>
          <p:cNvPr id="4" name="Date Placeholder 3">
            <a:extLst>
              <a:ext uri="{FF2B5EF4-FFF2-40B4-BE49-F238E27FC236}">
                <a16:creationId xmlns:a16="http://schemas.microsoft.com/office/drawing/2014/main" id="{5055B86A-CBCD-A582-5BAE-04F75DA4806D}"/>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893BAB47-5205-9180-CB16-24FF2844C85F}"/>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
        <p:nvSpPr>
          <p:cNvPr id="8" name="TextBox 7">
            <a:extLst>
              <a:ext uri="{FF2B5EF4-FFF2-40B4-BE49-F238E27FC236}">
                <a16:creationId xmlns:a16="http://schemas.microsoft.com/office/drawing/2014/main" id="{3279524B-E394-7173-574F-31F44F335565}"/>
              </a:ext>
            </a:extLst>
          </p:cNvPr>
          <p:cNvSpPr txBox="1"/>
          <p:nvPr/>
        </p:nvSpPr>
        <p:spPr>
          <a:xfrm>
            <a:off x="5135893" y="5373216"/>
            <a:ext cx="2618024" cy="338554"/>
          </a:xfrm>
          <a:prstGeom prst="rect">
            <a:avLst/>
          </a:prstGeom>
          <a:noFill/>
        </p:spPr>
        <p:txBody>
          <a:bodyPr wrap="none" rtlCol="0">
            <a:spAutoFit/>
          </a:bodyPr>
          <a:lstStyle/>
          <a:p>
            <a:r>
              <a:rPr lang="en-GB" sz="1600" dirty="0">
                <a:effectLst/>
                <a:cs typeface="Arial" panose="020B0604020202020204" pitchFamily="34" charset="0"/>
              </a:rPr>
              <a:t>(Kotler et al., 2025, p 178) </a:t>
            </a:r>
            <a:endParaRPr lang="en-GB" sz="1600" dirty="0"/>
          </a:p>
        </p:txBody>
      </p:sp>
      <p:pic>
        <p:nvPicPr>
          <p:cNvPr id="1026" name="Picture 2" descr="8 steps in decision making process ...">
            <a:extLst>
              <a:ext uri="{FF2B5EF4-FFF2-40B4-BE49-F238E27FC236}">
                <a16:creationId xmlns:a16="http://schemas.microsoft.com/office/drawing/2014/main" id="{E67B693C-9DC8-5D57-BD14-573F358E08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9937" y="1561655"/>
            <a:ext cx="5831341" cy="2227386"/>
          </a:xfrm>
          <a:prstGeom prst="rect">
            <a:avLst/>
          </a:prstGeom>
          <a:noFill/>
          <a:extLst>
            <a:ext uri="{909E8E84-426E-40DD-AFC4-6F175D3DCCD1}">
              <a14:hiddenFill xmlns:a14="http://schemas.microsoft.com/office/drawing/2010/main">
                <a:solidFill>
                  <a:srgbClr val="FFFFFF"/>
                </a:solidFill>
              </a14:hiddenFill>
            </a:ext>
          </a:extLst>
        </p:spPr>
      </p:pic>
      <p:pic>
        <p:nvPicPr>
          <p:cNvPr id="10" name="Content Placeholder 9">
            <a:extLst>
              <a:ext uri="{FF2B5EF4-FFF2-40B4-BE49-F238E27FC236}">
                <a16:creationId xmlns:a16="http://schemas.microsoft.com/office/drawing/2014/main" id="{8EF0E1E9-EB6B-758A-54A2-718C9D7CA85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95401" y="4175262"/>
            <a:ext cx="10801200" cy="672638"/>
          </a:xfrm>
        </p:spPr>
      </p:pic>
      <p:sp>
        <p:nvSpPr>
          <p:cNvPr id="11" name="TextBox 10">
            <a:extLst>
              <a:ext uri="{FF2B5EF4-FFF2-40B4-BE49-F238E27FC236}">
                <a16:creationId xmlns:a16="http://schemas.microsoft.com/office/drawing/2014/main" id="{C45E477F-916A-81A4-45CC-44DED524CCC6}"/>
              </a:ext>
            </a:extLst>
          </p:cNvPr>
          <p:cNvSpPr txBox="1"/>
          <p:nvPr/>
        </p:nvSpPr>
        <p:spPr>
          <a:xfrm>
            <a:off x="143339" y="1988840"/>
            <a:ext cx="4128457" cy="1600438"/>
          </a:xfrm>
          <a:prstGeom prst="rect">
            <a:avLst/>
          </a:prstGeom>
          <a:noFill/>
        </p:spPr>
        <p:txBody>
          <a:bodyPr wrap="square" rtlCol="0">
            <a:spAutoFit/>
          </a:bodyPr>
          <a:lstStyle/>
          <a:p>
            <a:pPr algn="just"/>
            <a:r>
              <a:rPr lang="en-GB" sz="1400" dirty="0"/>
              <a:t>The figure shows that the buying process starts long before the actual purchase and continues long after. In fact, it might result in a decision not to buy. Therefore, marketers must focus on the entire buying process, not just the purchase decision.</a:t>
            </a:r>
          </a:p>
        </p:txBody>
      </p:sp>
    </p:spTree>
    <p:extLst>
      <p:ext uri="{BB962C8B-B14F-4D97-AF65-F5344CB8AC3E}">
        <p14:creationId xmlns:p14="http://schemas.microsoft.com/office/powerpoint/2010/main" val="4390101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5AA5A-A5BE-15A6-6A5F-8A10B6E5EC2F}"/>
              </a:ext>
            </a:extLst>
          </p:cNvPr>
          <p:cNvSpPr>
            <a:spLocks noGrp="1"/>
          </p:cNvSpPr>
          <p:nvPr>
            <p:ph type="title"/>
          </p:nvPr>
        </p:nvSpPr>
        <p:spPr/>
        <p:txBody>
          <a:bodyPr/>
          <a:lstStyle/>
          <a:p>
            <a:r>
              <a:rPr lang="en-GB" sz="3600" b="1" dirty="0"/>
              <a:t>Summary</a:t>
            </a:r>
          </a:p>
        </p:txBody>
      </p:sp>
      <p:sp>
        <p:nvSpPr>
          <p:cNvPr id="3" name="Content Placeholder 2">
            <a:extLst>
              <a:ext uri="{FF2B5EF4-FFF2-40B4-BE49-F238E27FC236}">
                <a16:creationId xmlns:a16="http://schemas.microsoft.com/office/drawing/2014/main" id="{82238EF6-06BD-730E-B299-FA0522028D39}"/>
              </a:ext>
            </a:extLst>
          </p:cNvPr>
          <p:cNvSpPr>
            <a:spLocks noGrp="1"/>
          </p:cNvSpPr>
          <p:nvPr>
            <p:ph idx="1"/>
          </p:nvPr>
        </p:nvSpPr>
        <p:spPr>
          <a:xfrm>
            <a:off x="609600" y="1484784"/>
            <a:ext cx="10972800" cy="3917032"/>
          </a:xfrm>
        </p:spPr>
        <p:txBody>
          <a:bodyPr/>
          <a:lstStyle/>
          <a:p>
            <a:r>
              <a:rPr lang="en-GB" sz="2400" b="1" dirty="0"/>
              <a:t>Customer Buying Behaviour</a:t>
            </a:r>
            <a:r>
              <a:rPr lang="en-GB" sz="2400" dirty="0"/>
              <a:t>: The process of how individuals and groups select, buy, use, and dispose of products/services, influenced by cultural, social, personal, and psychological factors.</a:t>
            </a:r>
          </a:p>
          <a:p>
            <a:r>
              <a:rPr lang="en-GB" sz="2400" b="1" dirty="0"/>
              <a:t>Key Influences</a:t>
            </a:r>
            <a:r>
              <a:rPr lang="en-GB" sz="2400" dirty="0"/>
              <a:t>: Culture (values, beliefs, subcultures), social factors (family, groups, networks), personal factors (age, lifestyle, personality), and psychological factors (motivation, perception, learning, beliefs, attitudes).</a:t>
            </a:r>
          </a:p>
          <a:p>
            <a:r>
              <a:rPr lang="en-GB" sz="2400" b="1" dirty="0"/>
              <a:t>Types of Buying Behaviour</a:t>
            </a:r>
            <a:r>
              <a:rPr lang="en-GB" sz="2400" dirty="0"/>
              <a:t>: High-involvement (expensive, significant impact) vs. low-involvement (routine, low-cost, minimal effort).</a:t>
            </a:r>
          </a:p>
          <a:p>
            <a:r>
              <a:rPr lang="en-GB" sz="2400" b="1" dirty="0"/>
              <a:t>Decision-Making Process</a:t>
            </a:r>
            <a:r>
              <a:rPr lang="en-GB" sz="2400" dirty="0"/>
              <a:t>: Involves need recognition, information search, evaluation of alternatives, purchase decision, and post-purchase behaviour.</a:t>
            </a:r>
          </a:p>
          <a:p>
            <a:endParaRPr lang="en-GB" dirty="0"/>
          </a:p>
        </p:txBody>
      </p:sp>
      <p:sp>
        <p:nvSpPr>
          <p:cNvPr id="4" name="Date Placeholder 3">
            <a:extLst>
              <a:ext uri="{FF2B5EF4-FFF2-40B4-BE49-F238E27FC236}">
                <a16:creationId xmlns:a16="http://schemas.microsoft.com/office/drawing/2014/main" id="{B814769D-DEC7-16AE-B641-F3E114B787F0}"/>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92E86AA2-C8F0-D271-B7C6-4D85B782E53E}"/>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17328340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F0D2EA-4E15-988E-2F5C-1A3C500AB9ED}"/>
              </a:ext>
            </a:extLst>
          </p:cNvPr>
          <p:cNvSpPr>
            <a:spLocks noGrp="1"/>
          </p:cNvSpPr>
          <p:nvPr>
            <p:ph idx="1"/>
          </p:nvPr>
        </p:nvSpPr>
        <p:spPr/>
        <p:txBody>
          <a:bodyPr/>
          <a:lstStyle/>
          <a:p>
            <a:r>
              <a:rPr lang="en-GB" sz="2000" dirty="0"/>
              <a:t>One way consumers can evaluate alternatives is to identify important attributes and assess how purchase alternatives perform on those attributes. </a:t>
            </a:r>
          </a:p>
          <a:p>
            <a:r>
              <a:rPr lang="en-GB" sz="2000" dirty="0"/>
              <a:t>Consider the purchase of a tablet. Each attribute, such as screen size, is given a weight to reflect its level of importance to that consumer. Then the consumer evaluates each alternative on each attribute. </a:t>
            </a:r>
          </a:p>
          <a:p>
            <a:r>
              <a:rPr lang="en-GB" sz="2000" dirty="0"/>
              <a:t>For example, in the following table, price (weighted at 0.5) is the most important attribute for this consumer. The consumer believes that Brand C performs best on price, rating it 7 (higher ratings indicate higher performance). Brand B is perceived as performing the worst on this attribute (rating of 3). Screen size and available apps are the consumer’s next most important attributes. Operating system is least important.</a:t>
            </a:r>
          </a:p>
        </p:txBody>
      </p:sp>
      <p:sp>
        <p:nvSpPr>
          <p:cNvPr id="4" name="Date Placeholder 3">
            <a:extLst>
              <a:ext uri="{FF2B5EF4-FFF2-40B4-BE49-F238E27FC236}">
                <a16:creationId xmlns:a16="http://schemas.microsoft.com/office/drawing/2014/main" id="{0E9F0169-2C6D-6247-0079-A57BEA30F0CC}"/>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51B21BCD-47AE-EB62-6F0D-33A2DC88C0EA}"/>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
        <p:nvSpPr>
          <p:cNvPr id="6" name="Title 1">
            <a:extLst>
              <a:ext uri="{FF2B5EF4-FFF2-40B4-BE49-F238E27FC236}">
                <a16:creationId xmlns:a16="http://schemas.microsoft.com/office/drawing/2014/main" id="{3B9432A2-670F-7EA8-F888-9BEE59C28B07}"/>
              </a:ext>
            </a:extLst>
          </p:cNvPr>
          <p:cNvSpPr>
            <a:spLocks noGrp="1"/>
          </p:cNvSpPr>
          <p:nvPr>
            <p:ph type="title"/>
          </p:nvPr>
        </p:nvSpPr>
        <p:spPr>
          <a:solidFill>
            <a:schemeClr val="accent2"/>
          </a:solidFill>
        </p:spPr>
        <p:txBody>
          <a:bodyPr/>
          <a:lstStyle/>
          <a:p>
            <a:r>
              <a:rPr lang="en-GB" sz="3600" b="1" dirty="0"/>
              <a:t>Group Activity </a:t>
            </a:r>
            <a:br>
              <a:rPr lang="en-GB" sz="3600" b="1" dirty="0"/>
            </a:br>
            <a:r>
              <a:rPr lang="en-GB" sz="2000" b="1" dirty="0"/>
              <a:t>(1 of 3)</a:t>
            </a:r>
            <a:endParaRPr lang="en-GB" sz="3600" b="1" dirty="0"/>
          </a:p>
        </p:txBody>
      </p:sp>
    </p:spTree>
    <p:extLst>
      <p:ext uri="{BB962C8B-B14F-4D97-AF65-F5344CB8AC3E}">
        <p14:creationId xmlns:p14="http://schemas.microsoft.com/office/powerpoint/2010/main" val="33342283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13967-FA26-263B-BA5E-23AF348F15BC}"/>
              </a:ext>
            </a:extLst>
          </p:cNvPr>
          <p:cNvSpPr>
            <a:spLocks noGrp="1"/>
          </p:cNvSpPr>
          <p:nvPr>
            <p:ph type="title"/>
          </p:nvPr>
        </p:nvSpPr>
        <p:spPr>
          <a:xfrm>
            <a:off x="609600" y="332656"/>
            <a:ext cx="10972800" cy="1143000"/>
          </a:xfrm>
          <a:solidFill>
            <a:schemeClr val="accent2"/>
          </a:solidFill>
        </p:spPr>
        <p:txBody>
          <a:bodyPr/>
          <a:lstStyle/>
          <a:p>
            <a:r>
              <a:rPr lang="en-GB" sz="3600" b="1" dirty="0"/>
              <a:t>Group Activity</a:t>
            </a:r>
            <a:br>
              <a:rPr lang="en-GB" sz="3600" b="1" dirty="0"/>
            </a:br>
            <a:r>
              <a:rPr lang="en-GB" sz="2000" b="1" dirty="0"/>
              <a:t>(2 of 3)</a:t>
            </a:r>
            <a:endParaRPr lang="en-GB" sz="3600" b="1" dirty="0"/>
          </a:p>
        </p:txBody>
      </p:sp>
      <p:pic>
        <p:nvPicPr>
          <p:cNvPr id="7" name="Content Placeholder 6" descr="A table with text on it  Description automatically generated">
            <a:extLst>
              <a:ext uri="{FF2B5EF4-FFF2-40B4-BE49-F238E27FC236}">
                <a16:creationId xmlns:a16="http://schemas.microsoft.com/office/drawing/2014/main" id="{17157B27-005B-63C3-7AA2-937239C7388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2966" y="1700810"/>
            <a:ext cx="9235562" cy="3335366"/>
          </a:xfrm>
        </p:spPr>
      </p:pic>
      <p:sp>
        <p:nvSpPr>
          <p:cNvPr id="4" name="Date Placeholder 3">
            <a:extLst>
              <a:ext uri="{FF2B5EF4-FFF2-40B4-BE49-F238E27FC236}">
                <a16:creationId xmlns:a16="http://schemas.microsoft.com/office/drawing/2014/main" id="{D97D9926-290D-A169-5747-223282E32754}"/>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3C1753A9-ED57-34B4-17F8-6139149BDC27}"/>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12040705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9F7CDF-2C5F-94D3-ACBD-644CC64F037D}"/>
              </a:ext>
            </a:extLst>
          </p:cNvPr>
          <p:cNvSpPr>
            <a:spLocks noGrp="1"/>
          </p:cNvSpPr>
          <p:nvPr>
            <p:ph idx="1"/>
          </p:nvPr>
        </p:nvSpPr>
        <p:spPr/>
        <p:txBody>
          <a:bodyPr/>
          <a:lstStyle/>
          <a:p>
            <a:r>
              <a:rPr lang="en-GB" sz="2000" dirty="0"/>
              <a:t>A score can be calculated for each brand by multiplying the importance weight for each attribute by the brand’s score on that attribute. These weighted scores are then summed to determine the score for that brand. </a:t>
            </a:r>
          </a:p>
          <a:p>
            <a:r>
              <a:rPr lang="en-GB" sz="2000" dirty="0"/>
              <a:t>For example, </a:t>
            </a:r>
            <a:r>
              <a:rPr lang="en-GB" sz="2000" b="1" dirty="0"/>
              <a:t>Score for brand A</a:t>
            </a:r>
            <a:r>
              <a:rPr lang="en-GB" sz="2000" dirty="0"/>
              <a:t> = (0.2 × 4) + (0.5 × 6) + (0.1 × 5) + (0.2 × 4) = 0.8 + 3.0 + 0.5 + 0.8 = </a:t>
            </a:r>
            <a:r>
              <a:rPr lang="en-GB" sz="2000" b="1" dirty="0"/>
              <a:t>5.1</a:t>
            </a:r>
            <a:r>
              <a:rPr lang="en-GB" sz="2000" dirty="0"/>
              <a:t>. This consumer will select the brand with the highest score.</a:t>
            </a:r>
          </a:p>
          <a:p>
            <a:r>
              <a:rPr lang="en-GB" sz="2000" b="1" dirty="0"/>
              <a:t>Calculate the scores for brands B and C. Which brand would this consumer likely choose? </a:t>
            </a:r>
          </a:p>
          <a:p>
            <a:r>
              <a:rPr lang="en-GB" sz="2000" b="1" dirty="0"/>
              <a:t>Which brand is this consumer least likely to purchase? </a:t>
            </a:r>
          </a:p>
          <a:p>
            <a:r>
              <a:rPr lang="en-GB" sz="2000" b="1" dirty="0"/>
              <a:t>Discuss two ways the marketer of this brand can enhance consumer attitudes toward purchasing its brand.</a:t>
            </a:r>
          </a:p>
          <a:p>
            <a:endParaRPr lang="en-GB" dirty="0"/>
          </a:p>
        </p:txBody>
      </p:sp>
      <p:sp>
        <p:nvSpPr>
          <p:cNvPr id="4" name="Date Placeholder 3">
            <a:extLst>
              <a:ext uri="{FF2B5EF4-FFF2-40B4-BE49-F238E27FC236}">
                <a16:creationId xmlns:a16="http://schemas.microsoft.com/office/drawing/2014/main" id="{4BF0994C-EEBE-7615-8555-5C3F20FDE7C0}"/>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DB5D4D90-4643-11AC-A221-8C08B6650A7E}"/>
              </a:ext>
            </a:extLst>
          </p:cNvPr>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sp>
        <p:nvSpPr>
          <p:cNvPr id="6" name="Title 1">
            <a:extLst>
              <a:ext uri="{FF2B5EF4-FFF2-40B4-BE49-F238E27FC236}">
                <a16:creationId xmlns:a16="http://schemas.microsoft.com/office/drawing/2014/main" id="{3A141434-6850-44EC-9D5E-F6431A3E98B9}"/>
              </a:ext>
            </a:extLst>
          </p:cNvPr>
          <p:cNvSpPr>
            <a:spLocks noGrp="1"/>
          </p:cNvSpPr>
          <p:nvPr>
            <p:ph type="title"/>
          </p:nvPr>
        </p:nvSpPr>
        <p:spPr>
          <a:solidFill>
            <a:schemeClr val="accent2"/>
          </a:solidFill>
        </p:spPr>
        <p:txBody>
          <a:bodyPr/>
          <a:lstStyle/>
          <a:p>
            <a:r>
              <a:rPr lang="en-GB" sz="3600" b="1" dirty="0"/>
              <a:t>Group Activity</a:t>
            </a:r>
            <a:br>
              <a:rPr lang="en-GB" sz="3600" b="1" dirty="0"/>
            </a:br>
            <a:r>
              <a:rPr lang="en-GB" sz="2000" b="1" dirty="0"/>
              <a:t>(3 of 3)</a:t>
            </a:r>
            <a:endParaRPr lang="en-GB" sz="3600" b="1" dirty="0"/>
          </a:p>
        </p:txBody>
      </p:sp>
    </p:spTree>
    <p:extLst>
      <p:ext uri="{BB962C8B-B14F-4D97-AF65-F5344CB8AC3E}">
        <p14:creationId xmlns:p14="http://schemas.microsoft.com/office/powerpoint/2010/main" val="4027802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965AD-9CC2-4011-A63D-FAA474D6419D}"/>
              </a:ext>
            </a:extLst>
          </p:cNvPr>
          <p:cNvSpPr>
            <a:spLocks noGrp="1"/>
          </p:cNvSpPr>
          <p:nvPr>
            <p:ph type="title"/>
          </p:nvPr>
        </p:nvSpPr>
        <p:spPr/>
        <p:txBody>
          <a:bodyPr/>
          <a:lstStyle/>
          <a:p>
            <a:br>
              <a:rPr lang="en-GB" sz="3600" b="1" u="sng" dirty="0"/>
            </a:br>
            <a:r>
              <a:rPr lang="en-GB" sz="3600" b="1" dirty="0"/>
              <a:t>References</a:t>
            </a:r>
            <a:br>
              <a:rPr lang="en-GB" sz="3600" dirty="0"/>
            </a:br>
            <a:endParaRPr lang="en-GB" sz="3600" dirty="0"/>
          </a:p>
        </p:txBody>
      </p:sp>
      <p:sp>
        <p:nvSpPr>
          <p:cNvPr id="3" name="Content Placeholder 2">
            <a:extLst>
              <a:ext uri="{FF2B5EF4-FFF2-40B4-BE49-F238E27FC236}">
                <a16:creationId xmlns:a16="http://schemas.microsoft.com/office/drawing/2014/main" id="{11F3D5B0-BAE0-4B3F-A10E-8062C5D43B47}"/>
              </a:ext>
            </a:extLst>
          </p:cNvPr>
          <p:cNvSpPr>
            <a:spLocks noGrp="1"/>
          </p:cNvSpPr>
          <p:nvPr>
            <p:ph idx="1"/>
          </p:nvPr>
        </p:nvSpPr>
        <p:spPr/>
        <p:txBody>
          <a:bodyPr/>
          <a:lstStyle/>
          <a:p>
            <a:pPr marL="0" lvl="0" indent="0">
              <a:buNone/>
              <a:tabLst>
                <a:tab pos="457200" algn="l"/>
              </a:tabLst>
            </a:pPr>
            <a:r>
              <a:rPr lang="en-GB" sz="2000" kern="100" dirty="0">
                <a:effectLst/>
                <a:ea typeface="Aptos" panose="020B0004020202020204" pitchFamily="34" charset="0"/>
                <a:cs typeface="Times New Roman" panose="02020603050405020304" pitchFamily="18" charset="0"/>
              </a:rPr>
              <a:t>Hague, P. (2019) </a:t>
            </a:r>
            <a:r>
              <a:rPr lang="en-GB" sz="2000" i="1" kern="100" dirty="0">
                <a:effectLst/>
                <a:ea typeface="Aptos" panose="020B0004020202020204" pitchFamily="34" charset="0"/>
                <a:cs typeface="Times New Roman" panose="02020603050405020304" pitchFamily="18" charset="0"/>
              </a:rPr>
              <a:t>The Business Models Handbook: Templates, Theory and Case Studies</a:t>
            </a:r>
            <a:r>
              <a:rPr lang="en-GB" sz="2000" kern="100" dirty="0">
                <a:effectLst/>
                <a:ea typeface="Aptos" panose="020B0004020202020204" pitchFamily="34" charset="0"/>
                <a:cs typeface="Times New Roman" panose="02020603050405020304" pitchFamily="18" charset="0"/>
              </a:rPr>
              <a:t>. London, United Kingdom; New York, Ny, Kogan Page Limited.</a:t>
            </a:r>
          </a:p>
          <a:p>
            <a:pPr marL="0" lvl="0" indent="0">
              <a:buNone/>
              <a:tabLst>
                <a:tab pos="457200" algn="l"/>
              </a:tabLst>
            </a:pPr>
            <a:r>
              <a:rPr lang="en-GB" sz="2000" kern="100" dirty="0">
                <a:effectLst/>
                <a:ea typeface="Aptos" panose="020B0004020202020204" pitchFamily="34" charset="0"/>
                <a:cs typeface="Times New Roman" panose="02020603050405020304" pitchFamily="18" charset="0"/>
              </a:rPr>
              <a:t>Kotler, P., Armstrong, G., Harris, L. and Piercy, N. (2025) </a:t>
            </a:r>
            <a:r>
              <a:rPr lang="en-GB" sz="2000" i="1" kern="100" dirty="0">
                <a:effectLst/>
                <a:ea typeface="Aptos" panose="020B0004020202020204" pitchFamily="34" charset="0"/>
                <a:cs typeface="Times New Roman" panose="02020603050405020304" pitchFamily="18" charset="0"/>
              </a:rPr>
              <a:t>Principles of marketing.</a:t>
            </a:r>
            <a:r>
              <a:rPr lang="en-GB" sz="2000" kern="100" dirty="0">
                <a:effectLst/>
                <a:ea typeface="Aptos" panose="020B0004020202020204" pitchFamily="34" charset="0"/>
                <a:cs typeface="Times New Roman" panose="02020603050405020304" pitchFamily="18" charset="0"/>
              </a:rPr>
              <a:t>  Nineteenth edition. Harlow, England: Pearson.</a:t>
            </a:r>
          </a:p>
          <a:p>
            <a:pPr marL="0" lvl="0" indent="0">
              <a:buNone/>
              <a:tabLst>
                <a:tab pos="457200" algn="l"/>
              </a:tabLst>
            </a:pPr>
            <a:r>
              <a:rPr lang="en-GB" sz="2000" dirty="0">
                <a:effectLst/>
                <a:cs typeface="Arial" panose="020B0604020202020204" pitchFamily="34" charset="0"/>
              </a:rPr>
              <a:t>Kotler, P., Keller, K. and </a:t>
            </a:r>
            <a:r>
              <a:rPr lang="en-GB" sz="2000" dirty="0" err="1">
                <a:effectLst/>
                <a:cs typeface="Arial" panose="020B0604020202020204" pitchFamily="34" charset="0"/>
              </a:rPr>
              <a:t>Chernev</a:t>
            </a:r>
            <a:r>
              <a:rPr lang="en-GB" sz="2000" dirty="0">
                <a:effectLst/>
                <a:cs typeface="Arial" panose="020B0604020202020204" pitchFamily="34" charset="0"/>
              </a:rPr>
              <a:t>, A. (2021) </a:t>
            </a:r>
            <a:r>
              <a:rPr lang="en-GB" sz="2000" i="1" dirty="0">
                <a:effectLst/>
                <a:cs typeface="Arial" panose="020B0604020202020204" pitchFamily="34" charset="0"/>
              </a:rPr>
              <a:t>Marketing management</a:t>
            </a:r>
            <a:r>
              <a:rPr lang="en-GB" sz="2000" dirty="0">
                <a:effectLst/>
                <a:cs typeface="Arial" panose="020B0604020202020204" pitchFamily="34" charset="0"/>
              </a:rPr>
              <a:t>. 16th ed.</a:t>
            </a:r>
          </a:p>
          <a:p>
            <a:endParaRPr lang="en-GB" dirty="0"/>
          </a:p>
        </p:txBody>
      </p:sp>
      <p:sp>
        <p:nvSpPr>
          <p:cNvPr id="4" name="Date Placeholder 3">
            <a:extLst>
              <a:ext uri="{FF2B5EF4-FFF2-40B4-BE49-F238E27FC236}">
                <a16:creationId xmlns:a16="http://schemas.microsoft.com/office/drawing/2014/main" id="{C3C42267-11E9-4F4F-A297-758149C41134}"/>
              </a:ext>
            </a:extLst>
          </p:cNvPr>
          <p:cNvSpPr>
            <a:spLocks noGrp="1"/>
          </p:cNvSpPr>
          <p:nvPr>
            <p:ph type="dt" sz="half" idx="10"/>
          </p:nvPr>
        </p:nvSpPr>
        <p:spPr/>
        <p:txBody>
          <a:bodyPr/>
          <a:lstStyle/>
          <a:p>
            <a:pPr>
              <a:defRPr/>
            </a:pPr>
            <a:fld id="{2303D31F-598B-47EE-BA37-93F097A3D676}" type="datetime1">
              <a:rPr lang="en-GB" altLang="en-US" smtClean="0"/>
              <a:pPr>
                <a:defRPr/>
              </a:pPr>
              <a:t>26/05/2026</a:t>
            </a:fld>
            <a:endParaRPr lang="en-GB" altLang="en-US"/>
          </a:p>
        </p:txBody>
      </p:sp>
      <p:sp>
        <p:nvSpPr>
          <p:cNvPr id="5" name="Slide Number Placeholder 4">
            <a:extLst>
              <a:ext uri="{FF2B5EF4-FFF2-40B4-BE49-F238E27FC236}">
                <a16:creationId xmlns:a16="http://schemas.microsoft.com/office/drawing/2014/main" id="{136ADA37-2713-4B88-85F3-A11E07C7E6CF}"/>
              </a:ext>
            </a:extLst>
          </p:cNvPr>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spTree>
    <p:extLst>
      <p:ext uri="{BB962C8B-B14F-4D97-AF65-F5344CB8AC3E}">
        <p14:creationId xmlns:p14="http://schemas.microsoft.com/office/powerpoint/2010/main" val="314678254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PPT template</Template>
  <TotalTime>0</TotalTime>
  <Words>1898</Words>
  <Application>Microsoft Office PowerPoint</Application>
  <PresentationFormat>Widescreen</PresentationFormat>
  <Paragraphs>163</Paragraphs>
  <Slides>22</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Myriad Pro</vt:lpstr>
      <vt:lpstr>Aptos</vt:lpstr>
      <vt:lpstr>Arial</vt:lpstr>
      <vt:lpstr>Verdana</vt:lpstr>
      <vt:lpstr>20140311PresentationUWTSDTemplate</vt:lpstr>
      <vt:lpstr>LCMB7024</vt:lpstr>
      <vt:lpstr>Content of the Sessions</vt:lpstr>
      <vt:lpstr>Customer Buying Behaviour</vt:lpstr>
      <vt:lpstr>Customer Buying Behaviour Model</vt:lpstr>
      <vt:lpstr>Factors Influencing  Customer Buying Behaviour</vt:lpstr>
      <vt:lpstr>Culture Factors</vt:lpstr>
      <vt:lpstr>Social Factors</vt:lpstr>
      <vt:lpstr>Social Factors</vt:lpstr>
      <vt:lpstr>Read and Discuss</vt:lpstr>
      <vt:lpstr>Personal Factors</vt:lpstr>
      <vt:lpstr>Psychological Factors</vt:lpstr>
      <vt:lpstr>Motivation</vt:lpstr>
      <vt:lpstr>Perception: What Colour is this Dress?</vt:lpstr>
      <vt:lpstr>Perception</vt:lpstr>
      <vt:lpstr>Types of Buying Behaviour</vt:lpstr>
      <vt:lpstr>Buying Behaviour - Example</vt:lpstr>
      <vt:lpstr>Decision-Making Process</vt:lpstr>
      <vt:lpstr>Summary</vt:lpstr>
      <vt:lpstr>Group Activity  (1 of 3)</vt:lpstr>
      <vt:lpstr>Group Activity (2 of 3)</vt:lpstr>
      <vt:lpstr>Group Activity (3 of 3)</vt:lpstr>
      <vt:lpstr> References </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cp:lastModifiedBy>
  <cp:revision>186</cp:revision>
  <cp:lastPrinted>2018-07-09T15:27:01Z</cp:lastPrinted>
  <dcterms:created xsi:type="dcterms:W3CDTF">2002-10-07T19:43:58Z</dcterms:created>
  <dcterms:modified xsi:type="dcterms:W3CDTF">2026-05-26T14:46:16Z</dcterms:modified>
</cp:coreProperties>
</file>