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70" r:id="rId5"/>
    <p:sldId id="260" r:id="rId6"/>
    <p:sldId id="269" r:id="rId7"/>
    <p:sldId id="262" r:id="rId8"/>
    <p:sldId id="263" r:id="rId9"/>
    <p:sldId id="266" r:id="rId10"/>
    <p:sldId id="264" r:id="rId11"/>
    <p:sldId id="271" r:id="rId12"/>
    <p:sldId id="272" r:id="rId13"/>
    <p:sldId id="27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31"/>
    <p:restoredTop sz="94737"/>
  </p:normalViewPr>
  <p:slideViewPr>
    <p:cSldViewPr snapToGrid="0" snapToObjects="1">
      <p:cViewPr>
        <p:scale>
          <a:sx n="90" d="100"/>
          <a:sy n="90" d="100"/>
        </p:scale>
        <p:origin x="-160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7871658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323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9862139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15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039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039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438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14637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22509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906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243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F2E964F-B5FB-1144-AA4E-B24B9BD7E553}" type="datetimeFigureOut">
              <a:rPr lang="en-US" smtClean="0"/>
              <a:t>10/25/18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35D3149A-5735-E44E-819F-2106ECD6DC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3144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L-KQij0I8I?start=23&amp;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73C468-D875-4A8E-A540-E43BF8232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67C2A-A2B8-E945-8BC8-3F5B1D1D55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25892" y="885286"/>
            <a:ext cx="4798243" cy="3732835"/>
          </a:xfrm>
        </p:spPr>
        <p:txBody>
          <a:bodyPr>
            <a:normAutofit fontScale="90000"/>
          </a:bodyPr>
          <a:lstStyle/>
          <a:p>
            <a:r>
              <a:rPr lang="en-US" sz="4500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  <a:cs typeface="Castellar" panose="020F0502020204030204" pitchFamily="34" charset="0"/>
              </a:rPr>
              <a:t> </a:t>
            </a:r>
            <a:br>
              <a:rPr lang="en-US" sz="4500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  <a:cs typeface="Castellar" panose="020F0502020204030204" pitchFamily="34" charset="0"/>
              </a:rPr>
            </a:br>
            <a:r>
              <a:rPr lang="en-US" sz="4500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  <a:cs typeface="Castellar" panose="020F0502020204030204" pitchFamily="34" charset="0"/>
              </a:rPr>
              <a:t>Colour Schemes</a:t>
            </a:r>
            <a:br>
              <a:rPr lang="en-US" sz="4500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  <a:cs typeface="Castellar" panose="020F0502020204030204" pitchFamily="34" charset="0"/>
              </a:rPr>
            </a:br>
            <a:r>
              <a:rPr lang="en-US" sz="4500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  <a:cs typeface="Castellar" panose="020F0502020204030204" pitchFamily="34" charset="0"/>
              </a:rPr>
              <a:t>Within Fashion</a:t>
            </a:r>
            <a:br>
              <a:rPr lang="en-US" sz="4500" dirty="0">
                <a:solidFill>
                  <a:schemeClr val="accent2">
                    <a:lumMod val="75000"/>
                  </a:schemeClr>
                </a:solidFill>
              </a:rPr>
            </a:br>
            <a:br>
              <a:rPr lang="en-US" sz="4500" dirty="0"/>
            </a:br>
            <a:endParaRPr lang="en-US" sz="4500" dirty="0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B4734F2F-19FC-4D35-9BDE-5CEAD57D9B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27878" y="2016617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D97A8A26-FD96-4968-A34A-727382AC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649163" y="634028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21BED1-1AD3-5541-BC8F-FD4F13703A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l="30392" t="3107" r="8127" b="1485"/>
          <a:stretch/>
        </p:blipFill>
        <p:spPr>
          <a:xfrm>
            <a:off x="1280160" y="1097280"/>
            <a:ext cx="4365572" cy="47930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65B8D7-0DB0-E445-A88F-CA16B86EEE52}"/>
              </a:ext>
            </a:extLst>
          </p:cNvPr>
          <p:cNvSpPr txBox="1"/>
          <p:nvPr/>
        </p:nvSpPr>
        <p:spPr>
          <a:xfrm>
            <a:off x="8240965" y="3901130"/>
            <a:ext cx="5451566" cy="14339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2000"/>
              </a:lnSpc>
              <a:spcAft>
                <a:spcPts val="600"/>
              </a:spcAft>
            </a:pPr>
            <a:r>
              <a:rPr lang="en-US" b="1" i="1" dirty="0">
                <a:solidFill>
                  <a:schemeClr val="accent1">
                    <a:lumMod val="75000"/>
                  </a:schemeClr>
                </a:solidFill>
                <a:latin typeface="Berlin Sans FB Demi" panose="020E0602020502020306" pitchFamily="34" charset="77"/>
                <a:cs typeface="Berlin Sans FB" panose="020F0502020204030204" pitchFamily="34" charset="0"/>
              </a:rPr>
              <a:t>Industries/Pathways:</a:t>
            </a:r>
          </a:p>
          <a:p>
            <a:pPr>
              <a:lnSpc>
                <a:spcPct val="102000"/>
              </a:lnSpc>
              <a:spcAft>
                <a:spcPts val="600"/>
              </a:spcAft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  <a:latin typeface="Berlin Sans FB" panose="020F0502020204030204" pitchFamily="34" charset="0"/>
                <a:cs typeface="Berlin Sans FB" panose="020F0502020204030204" pitchFamily="34" charset="0"/>
              </a:rPr>
              <a:t>Fashion Design</a:t>
            </a:r>
          </a:p>
          <a:p>
            <a:pPr>
              <a:lnSpc>
                <a:spcPct val="102000"/>
              </a:lnSpc>
              <a:spcAft>
                <a:spcPts val="600"/>
              </a:spcAft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  <a:latin typeface="Berlin Sans FB" panose="020F0502020204030204" pitchFamily="34" charset="0"/>
                <a:cs typeface="Berlin Sans FB" panose="020F0502020204030204" pitchFamily="34" charset="0"/>
              </a:rPr>
              <a:t>Fashion Merchandising</a:t>
            </a:r>
          </a:p>
          <a:p>
            <a:pPr>
              <a:lnSpc>
                <a:spcPct val="102000"/>
              </a:lnSpc>
              <a:spcAft>
                <a:spcPts val="600"/>
              </a:spcAft>
            </a:pPr>
            <a:r>
              <a:rPr lang="en-US" i="1" dirty="0">
                <a:solidFill>
                  <a:schemeClr val="accent1">
                    <a:lumMod val="75000"/>
                  </a:schemeClr>
                </a:solidFill>
                <a:latin typeface="Berlin Sans FB" panose="020F0502020204030204" pitchFamily="34" charset="0"/>
                <a:cs typeface="Berlin Sans FB" panose="020F0502020204030204" pitchFamily="34" charset="0"/>
              </a:rPr>
              <a:t>Interior Design</a:t>
            </a:r>
          </a:p>
        </p:txBody>
      </p:sp>
    </p:spTree>
    <p:extLst>
      <p:ext uri="{BB962C8B-B14F-4D97-AF65-F5344CB8AC3E}">
        <p14:creationId xmlns:p14="http://schemas.microsoft.com/office/powerpoint/2010/main" val="1268563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F02C5-0948-2F47-8056-0D3A54CA8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595" y="515983"/>
            <a:ext cx="9601200" cy="1485900"/>
          </a:xfrm>
        </p:spPr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  <a:t>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20896-FD11-AD42-8A7E-610134756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Understand the fundamentals of the standard colour schemes within fashion.</a:t>
            </a:r>
            <a:br>
              <a:rPr lang="en-US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</a:br>
            <a:endParaRPr lang="en-US" dirty="0">
              <a:solidFill>
                <a:schemeClr val="accent1">
                  <a:lumMod val="75000"/>
                </a:schemeClr>
              </a:solidFill>
              <a:latin typeface="Berlin Sans FB" panose="020E0602020502020306" pitchFamily="34" charset="77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Demonstrate an understanding of the standard colour schemes by completing portfolio pages for each colour scheme.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</a:br>
            <a:endParaRPr lang="en-GB" dirty="0">
              <a:solidFill>
                <a:schemeClr val="accent1">
                  <a:lumMod val="75000"/>
                </a:schemeClr>
              </a:solidFill>
              <a:latin typeface="Berlin Sans FB" panose="020E0602020502020306" pitchFamily="34" charset="77"/>
            </a:endParaRP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Apply appropriate problem-solving strategies and critical thinking skills to set tasks.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792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71A6F-8317-B643-9837-4ED8CAD94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176349"/>
            <a:ext cx="9601200" cy="1485900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  <a:t>What Role Does Colour Play…</a:t>
            </a:r>
            <a:br>
              <a:rPr lang="en-GB" b="1" dirty="0"/>
            </a:br>
            <a:endParaRPr lang="en-US" dirty="0"/>
          </a:p>
        </p:txBody>
      </p:sp>
      <p:pic>
        <p:nvPicPr>
          <p:cNvPr id="5" name="Devil Wears Prada - Cerulean Top">
            <a:hlinkClick r:id="" action="ppaction://media"/>
            <a:extLst>
              <a:ext uri="{FF2B5EF4-FFF2-40B4-BE49-F238E27FC236}">
                <a16:creationId xmlns:a16="http://schemas.microsoft.com/office/drawing/2014/main" id="{BDE544A0-AD6D-0646-B1B1-A23F8CDB19E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71600" y="1042443"/>
            <a:ext cx="9940834" cy="5591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01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C4A11-C831-DB49-873C-45150B81E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  <a:t>The Theory</a:t>
            </a:r>
            <a:br>
              <a:rPr lang="en-US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</a:br>
            <a:endParaRPr lang="en-US" dirty="0"/>
          </a:p>
        </p:txBody>
      </p:sp>
      <p:pic>
        <p:nvPicPr>
          <p:cNvPr id="4" name="Picture 5" descr="Color Wheel">
            <a:extLst>
              <a:ext uri="{FF2B5EF4-FFF2-40B4-BE49-F238E27FC236}">
                <a16:creationId xmlns:a16="http://schemas.microsoft.com/office/drawing/2014/main" id="{D229AF79-0946-A048-9CD5-B2C0A74039F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0" t="15286" r="1538" b="6688"/>
          <a:stretch>
            <a:fillRect/>
          </a:stretch>
        </p:blipFill>
        <p:spPr bwMode="auto">
          <a:xfrm>
            <a:off x="6392333" y="842022"/>
            <a:ext cx="5656409" cy="584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67AA71A-074D-5548-8E83-9FD9F14780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182" y="2596945"/>
            <a:ext cx="5434419" cy="23368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8BE9BEF-F71A-2C4C-B9BE-4C7BDAB69851}"/>
              </a:ext>
            </a:extLst>
          </p:cNvPr>
          <p:cNvSpPr/>
          <p:nvPr/>
        </p:nvSpPr>
        <p:spPr>
          <a:xfrm>
            <a:off x="1243734" y="4989658"/>
            <a:ext cx="966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Primary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3BC79C4-A9F1-AD42-9BC3-65849AF9B2DC}"/>
              </a:ext>
            </a:extLst>
          </p:cNvPr>
          <p:cNvSpPr/>
          <p:nvPr/>
        </p:nvSpPr>
        <p:spPr>
          <a:xfrm>
            <a:off x="2882069" y="4989658"/>
            <a:ext cx="11785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Secondary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C7D5D4D-69D7-8644-85B5-F0124B925802}"/>
              </a:ext>
            </a:extLst>
          </p:cNvPr>
          <p:cNvSpPr/>
          <p:nvPr/>
        </p:nvSpPr>
        <p:spPr>
          <a:xfrm>
            <a:off x="4618602" y="4989658"/>
            <a:ext cx="9364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accent3">
                    <a:lumMod val="75000"/>
                  </a:schemeClr>
                </a:solidFill>
                <a:latin typeface="Berlin Sans FB" panose="020E0602020502020306" pitchFamily="34" charset="77"/>
              </a:rPr>
              <a:t>Tertiary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3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62805-F9BF-A440-811F-64515C5E0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334" y="143933"/>
            <a:ext cx="5486399" cy="144780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  <a:t>Standard Colour Themes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EC9E7FA-3295-45ED-8253-D23F9E44E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AE4DC9-D06D-954F-AC60-5CE6C00DE0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77800"/>
            <a:ext cx="12192000" cy="721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02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>
              <p:cTn id="2" repeatCount="indefinite" restart="whenNotActive" fill="hold" evtFilter="cancelBubble" nodeType="interactiveSeq">
                <p:stCondLst>
                  <p:cond delay="indefinite"/>
                  <p:cond evt="onBegin" delay="0">
                    <p:tn val="1"/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4922 0.2875" pathEditMode="relative" ptsTypes="AA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24922 0.2875 L -0.24922 0.2875" pathEditMode="relative" ptsTypes="AA">
                                      <p:cBhvr>
                                        <p:cTn id="11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0"/>
                            </p:stCondLst>
                            <p:childTnLst>
                              <p:par>
                                <p:cTn id="13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0.24922 0.2875 L 0.24922 -0.27002" pathEditMode="relative" ptsTypes="AA">
                                      <p:cBhvr>
                                        <p:cTn id="14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00"/>
                            </p:stCondLst>
                            <p:childTnLst>
                              <p:par>
                                <p:cTn id="16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24922 -0.27002 L -0.24922 -0.2875" pathEditMode="relative" ptsTypes="AA">
                                      <p:cBhvr>
                                        <p:cTn id="17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35000"/>
                            </p:stCondLst>
                            <p:childTnLst>
                              <p:par>
                                <p:cTn id="19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0.24922 -0.2875 L 0 0" pathEditMode="relative" ptsTypes="AA">
                                      <p:cBhvr>
                                        <p:cTn id="20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22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0000"/>
                            </p:stCondLst>
                            <p:childTnLst>
                              <p:par>
                                <p:cTn id="2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" pathEditMode="relative" ptsTypes="AA">
                                      <p:cBhvr>
                                        <p:cTn id="2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0C23-6DD3-5645-B2CA-1EC770253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799" y="448733"/>
            <a:ext cx="9601200" cy="1485900"/>
          </a:xfrm>
        </p:spPr>
        <p:txBody>
          <a:bodyPr/>
          <a:lstStyle/>
          <a:p>
            <a:r>
              <a:rPr lang="en-US" cap="all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  <a:t>Monochromatic</a:t>
            </a:r>
            <a:endParaRPr lang="en-US" dirty="0">
              <a:solidFill>
                <a:schemeClr val="accent2">
                  <a:lumMod val="75000"/>
                </a:schemeClr>
              </a:solidFill>
              <a:latin typeface="Base 05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E67381-49CF-6449-9737-1071367003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8858" y="2556435"/>
            <a:ext cx="6889008" cy="360691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91B6A5-2064-774C-8F66-8F1EED7858F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595" r="2" b="2"/>
          <a:stretch/>
        </p:blipFill>
        <p:spPr>
          <a:xfrm>
            <a:off x="691646" y="2166968"/>
            <a:ext cx="5048755" cy="48942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1A640AD-39E7-0B44-9FCB-46E7A8D00156}"/>
              </a:ext>
            </a:extLst>
          </p:cNvPr>
          <p:cNvSpPr txBox="1"/>
          <p:nvPr/>
        </p:nvSpPr>
        <p:spPr>
          <a:xfrm>
            <a:off x="1016000" y="1270000"/>
            <a:ext cx="6096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Va</a:t>
            </a:r>
            <a:r>
              <a:rPr lang="en-GB" sz="2000" dirty="0">
                <a:solidFill>
                  <a:schemeClr val="accent3">
                    <a:lumMod val="75000"/>
                  </a:schemeClr>
                </a:solidFill>
                <a:latin typeface="Berlin Sans FB" panose="020E0602020502020306" pitchFamily="34" charset="77"/>
              </a:rPr>
              <a:t>riations Of One Colour</a:t>
            </a:r>
          </a:p>
        </p:txBody>
      </p:sp>
    </p:spTree>
    <p:extLst>
      <p:ext uri="{BB962C8B-B14F-4D97-AF65-F5344CB8AC3E}">
        <p14:creationId xmlns:p14="http://schemas.microsoft.com/office/powerpoint/2010/main" val="8601941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D2F79-7E42-E546-90FB-992F5B702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828" y="211667"/>
            <a:ext cx="9601200" cy="1485900"/>
          </a:xfrm>
        </p:spPr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  <a:t>Analogous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D081AA-135E-6D48-BD23-4F0E1A153B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6671" y="2663824"/>
            <a:ext cx="5627972" cy="29466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CA11A8-0163-B743-83EC-FACFC2599C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294" y="2150534"/>
            <a:ext cx="5376377" cy="345995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68FD66A-C1C0-1A46-A862-CDC7BA1330B8}"/>
              </a:ext>
            </a:extLst>
          </p:cNvPr>
          <p:cNvSpPr txBox="1"/>
          <p:nvPr/>
        </p:nvSpPr>
        <p:spPr>
          <a:xfrm>
            <a:off x="870294" y="1216165"/>
            <a:ext cx="514600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Two – Three colours that lie next to each other on the colour wheel</a:t>
            </a:r>
          </a:p>
        </p:txBody>
      </p:sp>
    </p:spTree>
    <p:extLst>
      <p:ext uri="{BB962C8B-B14F-4D97-AF65-F5344CB8AC3E}">
        <p14:creationId xmlns:p14="http://schemas.microsoft.com/office/powerpoint/2010/main" val="3821055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1B371-6F98-3341-A143-53380531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5333" y="296333"/>
            <a:ext cx="9601200" cy="1485900"/>
          </a:xfrm>
        </p:spPr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  <a:t>Complimentary</a:t>
            </a:r>
            <a:br>
              <a:rPr lang="en-US" dirty="0"/>
            </a:b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D22935-2374-1C40-B048-AFBD9DD3C9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6933" y="1219054"/>
            <a:ext cx="5689600" cy="29601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F419437-7795-8A41-8C24-586032C652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8951"/>
          <a:stretch/>
        </p:blipFill>
        <p:spPr>
          <a:xfrm>
            <a:off x="867615" y="3325283"/>
            <a:ext cx="5346917" cy="36512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257902-6DDC-6C45-AB84-70554CB329D5}"/>
              </a:ext>
            </a:extLst>
          </p:cNvPr>
          <p:cNvSpPr txBox="1"/>
          <p:nvPr/>
        </p:nvSpPr>
        <p:spPr>
          <a:xfrm>
            <a:off x="1185333" y="1219054"/>
            <a:ext cx="44026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Two Colours From The Opposite Side Of The Colour Wheel</a:t>
            </a:r>
          </a:p>
        </p:txBody>
      </p:sp>
    </p:spTree>
    <p:extLst>
      <p:ext uri="{BB962C8B-B14F-4D97-AF65-F5344CB8AC3E}">
        <p14:creationId xmlns:p14="http://schemas.microsoft.com/office/powerpoint/2010/main" val="3051543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4D021-B0B3-CD4C-B2C4-56EDB07D2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533" y="245533"/>
            <a:ext cx="9601200" cy="1485900"/>
          </a:xfrm>
        </p:spPr>
        <p:txBody>
          <a:bodyPr/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  <a:t>Triad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E3A986-C87C-EF43-A8A1-0FA387EB1D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834"/>
          <a:stretch/>
        </p:blipFill>
        <p:spPr>
          <a:xfrm>
            <a:off x="2624666" y="1731433"/>
            <a:ext cx="8669867" cy="493157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6FCD56-5399-0947-9BE4-E97269B8BCB1}"/>
              </a:ext>
            </a:extLst>
          </p:cNvPr>
          <p:cNvSpPr txBox="1"/>
          <p:nvPr/>
        </p:nvSpPr>
        <p:spPr>
          <a:xfrm>
            <a:off x="880533" y="988483"/>
            <a:ext cx="60790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Three Colours Evenly Spaced Around The Colour Wheel, Creating A ‘Triangle’ Shape</a:t>
            </a:r>
          </a:p>
        </p:txBody>
      </p:sp>
    </p:spTree>
    <p:extLst>
      <p:ext uri="{BB962C8B-B14F-4D97-AF65-F5344CB8AC3E}">
        <p14:creationId xmlns:p14="http://schemas.microsoft.com/office/powerpoint/2010/main" val="3987115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E85CB45-AA78-164C-95FB-D9C4D9957151}"/>
              </a:ext>
            </a:extLst>
          </p:cNvPr>
          <p:cNvSpPr txBox="1"/>
          <p:nvPr/>
        </p:nvSpPr>
        <p:spPr>
          <a:xfrm>
            <a:off x="948266" y="338667"/>
            <a:ext cx="10075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  <a:t>Task: Colour Scheme Portfolio Pages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B94023-1872-C849-9A37-09AEA97BEC23}"/>
              </a:ext>
            </a:extLst>
          </p:cNvPr>
          <p:cNvSpPr txBox="1"/>
          <p:nvPr/>
        </p:nvSpPr>
        <p:spPr>
          <a:xfrm>
            <a:off x="1371599" y="1318022"/>
            <a:ext cx="10193867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    Part 1:</a:t>
            </a:r>
            <a:b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</a:br>
            <a:b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</a:b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In groups, work through the fashion magazines to find one image of each of the four  colour schemes:</a:t>
            </a:r>
          </a:p>
          <a:p>
            <a:endParaRPr lang="en-US" altLang="en-US" sz="2400" dirty="0">
              <a:solidFill>
                <a:schemeClr val="accent1">
                  <a:lumMod val="75000"/>
                </a:schemeClr>
              </a:solidFill>
              <a:latin typeface="Berlin Sans FB" panose="020E0602020502020306" pitchFamily="34" charset="77"/>
            </a:endParaRP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Monochromatic	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Analogous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Complementary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Triad</a:t>
            </a:r>
          </a:p>
          <a:p>
            <a:pPr lvl="1"/>
            <a:endParaRPr lang="en-US" altLang="en-US" sz="2400" dirty="0">
              <a:solidFill>
                <a:schemeClr val="accent1">
                  <a:lumMod val="75000"/>
                </a:schemeClr>
              </a:solidFill>
              <a:latin typeface="Berlin Sans FB" panose="020E0602020502020306" pitchFamily="34" charset="77"/>
            </a:endParaRPr>
          </a:p>
          <a:p>
            <a:pPr lvl="1"/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Part 2:</a:t>
            </a:r>
          </a:p>
          <a:p>
            <a:pPr lvl="1"/>
            <a:endParaRPr lang="en-US" altLang="en-US" sz="2400" dirty="0">
              <a:solidFill>
                <a:schemeClr val="accent1">
                  <a:lumMod val="75000"/>
                </a:schemeClr>
              </a:solidFill>
              <a:latin typeface="Berlin Sans FB" panose="020E0602020502020306" pitchFamily="34" charset="77"/>
            </a:endParaRP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Explain which colour scheme has been used, and what the colours are in  no more than 20 words. </a:t>
            </a:r>
          </a:p>
          <a:p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5153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4459E-6503-734B-AF5D-4DD1445DD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250" y="114300"/>
            <a:ext cx="9601200" cy="1485900"/>
          </a:xfrm>
        </p:spPr>
        <p:txBody>
          <a:bodyPr/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  <a:t>Example..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786FAB-0E67-854A-8545-9B04CD8FA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9304" y="436926"/>
            <a:ext cx="4962808" cy="64210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1132696-4788-6D47-AA3C-ADB22B3341F8}"/>
              </a:ext>
            </a:extLst>
          </p:cNvPr>
          <p:cNvSpPr txBox="1"/>
          <p:nvPr/>
        </p:nvSpPr>
        <p:spPr>
          <a:xfrm>
            <a:off x="6025621" y="5696117"/>
            <a:ext cx="30649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Berlin Sans FB" panose="020E0602020502020306" pitchFamily="34" charset="77"/>
              </a:rPr>
              <a:t>This shows definite use of complementary colour, through the use of blue and </a:t>
            </a:r>
            <a:br>
              <a:rPr lang="en-GB" sz="1200" dirty="0">
                <a:latin typeface="Berlin Sans FB" panose="020E0602020502020306" pitchFamily="34" charset="77"/>
              </a:rPr>
            </a:br>
            <a:r>
              <a:rPr lang="en-GB" sz="1200" dirty="0">
                <a:latin typeface="Berlin Sans FB" panose="020E0602020502020306" pitchFamily="34" charset="77"/>
              </a:rPr>
              <a:t>orange which are opposite each other.   </a:t>
            </a:r>
          </a:p>
        </p:txBody>
      </p:sp>
    </p:spTree>
    <p:extLst>
      <p:ext uri="{BB962C8B-B14F-4D97-AF65-F5344CB8AC3E}">
        <p14:creationId xmlns:p14="http://schemas.microsoft.com/office/powerpoint/2010/main" val="5264490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F2F77-2E2C-FC4C-B1A4-5AE997BDF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230188"/>
            <a:ext cx="9601200" cy="1485900"/>
          </a:xfrm>
        </p:spPr>
        <p:txBody>
          <a:bodyPr/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Base 05" pitchFamily="2" charset="0"/>
              </a:rPr>
              <a:t>Task 2: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3618A27C-6ED1-D443-88A5-BD0D107CEB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1738" y="3247628"/>
            <a:ext cx="1562100" cy="64770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Complementary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451C5F54-A077-3F43-84B2-8BF53A945A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1738" y="4602563"/>
            <a:ext cx="1562100" cy="64770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Monochromatic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6894C43D-5393-3D45-B684-616850D39D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1738" y="5741989"/>
            <a:ext cx="1562100" cy="64770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Triad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292711A5-6F7E-4C4B-8FAC-09DE63D35B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4488" y="3417887"/>
            <a:ext cx="3087688" cy="64770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 colours that are next to each other on the colour wheel.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E4672D4E-2EAF-1A4D-89D0-7B7B15B61C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32426" y="4691060"/>
            <a:ext cx="3087687" cy="64770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Colours that are directly opposite each other on the colour wheel.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6E931191-FB18-2F46-BCD4-57284D4F23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24488" y="5930896"/>
            <a:ext cx="3087688" cy="64770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Uses colours of the same shade and hue.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16">
            <a:extLst>
              <a:ext uri="{FF2B5EF4-FFF2-40B4-BE49-F238E27FC236}">
                <a16:creationId xmlns:a16="http://schemas.microsoft.com/office/drawing/2014/main" id="{550D6383-CB31-E748-B93E-65020AE939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3163" y="1937545"/>
            <a:ext cx="1562100" cy="64770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Analogous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17">
            <a:extLst>
              <a:ext uri="{FF2B5EF4-FFF2-40B4-BE49-F238E27FC236}">
                <a16:creationId xmlns:a16="http://schemas.microsoft.com/office/drawing/2014/main" id="{8662399C-F058-C14C-9560-30099BF9D2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32425" y="2040732"/>
            <a:ext cx="3087688" cy="647700"/>
          </a:xfrm>
          <a:prstGeom prst="rect">
            <a:avLst/>
          </a:prstGeom>
          <a:solidFill>
            <a:srgbClr val="FFFFFF"/>
          </a:solidFill>
          <a:ln w="2540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Colours are equally spaced, forming a triangle shape. 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D028B07E-C9F3-364D-A387-94CB5D9D7C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6710" y="1013421"/>
            <a:ext cx="405143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Join each colour to its correct description: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18">
            <a:extLst>
              <a:ext uri="{FF2B5EF4-FFF2-40B4-BE49-F238E27FC236}">
                <a16:creationId xmlns:a16="http://schemas.microsoft.com/office/drawing/2014/main" id="{E045BD93-75AA-DD42-B100-F1E1B8778D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71738" y="215741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FACF14E-0E7A-7242-9F47-2BBEF3E20D62}"/>
              </a:ext>
            </a:extLst>
          </p:cNvPr>
          <p:cNvCxnSpPr>
            <a:stCxn id="10" idx="3"/>
            <a:endCxn id="7" idx="1"/>
          </p:cNvCxnSpPr>
          <p:nvPr/>
        </p:nvCxnSpPr>
        <p:spPr>
          <a:xfrm>
            <a:off x="4005263" y="2261395"/>
            <a:ext cx="1419225" cy="14803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2D5ED3A-436E-E84A-A19E-FEC4DAA50790}"/>
              </a:ext>
            </a:extLst>
          </p:cNvPr>
          <p:cNvCxnSpPr>
            <a:endCxn id="8" idx="1"/>
          </p:cNvCxnSpPr>
          <p:nvPr/>
        </p:nvCxnSpPr>
        <p:spPr>
          <a:xfrm>
            <a:off x="4033838" y="3741737"/>
            <a:ext cx="1398588" cy="12731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0B2D891-CA98-7C4A-8CA5-10173B09F9E0}"/>
              </a:ext>
            </a:extLst>
          </p:cNvPr>
          <p:cNvCxnSpPr>
            <a:endCxn id="9" idx="1"/>
          </p:cNvCxnSpPr>
          <p:nvPr/>
        </p:nvCxnSpPr>
        <p:spPr>
          <a:xfrm>
            <a:off x="4005263" y="4691060"/>
            <a:ext cx="1419225" cy="15636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DC2CA33-71B9-9F49-948C-B6A538B8A19C}"/>
              </a:ext>
            </a:extLst>
          </p:cNvPr>
          <p:cNvCxnSpPr>
            <a:endCxn id="11" idx="1"/>
          </p:cNvCxnSpPr>
          <p:nvPr/>
        </p:nvCxnSpPr>
        <p:spPr>
          <a:xfrm flipV="1">
            <a:off x="4033838" y="2364582"/>
            <a:ext cx="1398587" cy="38901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1977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036AD633-DB89-6542-9D12-BBB3AE16E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3313" y="321293"/>
            <a:ext cx="4877045" cy="617952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D5FB11E-550E-3948-8E2D-6586773E345D}"/>
              </a:ext>
            </a:extLst>
          </p:cNvPr>
          <p:cNvSpPr txBox="1"/>
          <p:nvPr/>
        </p:nvSpPr>
        <p:spPr>
          <a:xfrm>
            <a:off x="4314825" y="1928813"/>
            <a:ext cx="1914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Triad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416DCED-A654-2440-A094-5C6CDC0F93D8}"/>
              </a:ext>
            </a:extLst>
          </p:cNvPr>
          <p:cNvSpPr txBox="1"/>
          <p:nvPr/>
        </p:nvSpPr>
        <p:spPr>
          <a:xfrm>
            <a:off x="5507831" y="1928813"/>
            <a:ext cx="27860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Complimentary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79FB67E-B41A-EA41-8528-1684D0D41CA5}"/>
              </a:ext>
            </a:extLst>
          </p:cNvPr>
          <p:cNvSpPr txBox="1"/>
          <p:nvPr/>
        </p:nvSpPr>
        <p:spPr>
          <a:xfrm>
            <a:off x="4071937" y="3844110"/>
            <a:ext cx="17145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Berlin Sans FB" panose="020E0602020502020306" pitchFamily="34" charset="77"/>
              </a:rPr>
              <a:t>Complimentary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BB51B77-7A33-0844-AA8A-D884727CE1F4}"/>
              </a:ext>
            </a:extLst>
          </p:cNvPr>
          <p:cNvSpPr txBox="1"/>
          <p:nvPr/>
        </p:nvSpPr>
        <p:spPr>
          <a:xfrm>
            <a:off x="5667497" y="3844110"/>
            <a:ext cx="1485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4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Analogous</a:t>
            </a:r>
            <a:endParaRPr lang="en-US" altLang="en-US" sz="1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CC29905-6025-774B-8BAA-F1CEA6C29CA1}"/>
              </a:ext>
            </a:extLst>
          </p:cNvPr>
          <p:cNvSpPr txBox="1"/>
          <p:nvPr/>
        </p:nvSpPr>
        <p:spPr>
          <a:xfrm>
            <a:off x="3993355" y="6054537"/>
            <a:ext cx="18716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400" dirty="0">
                <a:solidFill>
                  <a:schemeClr val="accent1">
                    <a:lumMod val="7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Monochromatic</a:t>
            </a:r>
            <a:endParaRPr lang="en-US" altLang="en-US" sz="1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9551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1" grpId="0"/>
      <p:bldP spid="32" grpId="0"/>
      <p:bldP spid="33" grpId="0"/>
    </p:bld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{1D93DD10-28CC-B144-85CF-F07F1527A6CA}tf10001072</Template>
  <TotalTime>808</TotalTime>
  <Words>167</Words>
  <Application>Microsoft Macintosh PowerPoint</Application>
  <PresentationFormat>Widescreen</PresentationFormat>
  <Paragraphs>52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Arial</vt:lpstr>
      <vt:lpstr>Base 05</vt:lpstr>
      <vt:lpstr>Berlin Sans FB</vt:lpstr>
      <vt:lpstr>Berlin Sans FB Demi</vt:lpstr>
      <vt:lpstr>Calibri</vt:lpstr>
      <vt:lpstr>Castellar</vt:lpstr>
      <vt:lpstr>Courier New</vt:lpstr>
      <vt:lpstr>Franklin Gothic Book</vt:lpstr>
      <vt:lpstr>Times New Roman</vt:lpstr>
      <vt:lpstr>Crop</vt:lpstr>
      <vt:lpstr>  Colour Schemes Within Fashion  </vt:lpstr>
      <vt:lpstr>Objectives:</vt:lpstr>
      <vt:lpstr>What Role Does Colour Play… </vt:lpstr>
      <vt:lpstr>The Theory </vt:lpstr>
      <vt:lpstr>Standard Colour Themes</vt:lpstr>
      <vt:lpstr>Monochromatic</vt:lpstr>
      <vt:lpstr>Analogous</vt:lpstr>
      <vt:lpstr>Complimentary </vt:lpstr>
      <vt:lpstr>Triad</vt:lpstr>
      <vt:lpstr>PowerPoint Presentation</vt:lpstr>
      <vt:lpstr>Example..</vt:lpstr>
      <vt:lpstr>Task 2: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Standard  Colour Schemes  </dc:title>
  <dc:creator>Danielle Baskerville</dc:creator>
  <cp:lastModifiedBy>Danielle Baskerville</cp:lastModifiedBy>
  <cp:revision>29</cp:revision>
  <dcterms:created xsi:type="dcterms:W3CDTF">2018-10-25T12:44:12Z</dcterms:created>
  <dcterms:modified xsi:type="dcterms:W3CDTF">2018-10-26T02:30:13Z</dcterms:modified>
</cp:coreProperties>
</file>