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embeddedFontLst>
    <p:embeddedFont>
      <p:font typeface="Arial Bold" panose="020B0704020202020204" pitchFamily="34" charset="0"/>
      <p:regular r:id="rId14"/>
      <p:bold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5912" autoAdjust="0"/>
  </p:normalViewPr>
  <p:slideViewPr>
    <p:cSldViewPr>
      <p:cViewPr varScale="1">
        <p:scale>
          <a:sx n="56" d="100"/>
          <a:sy n="56" d="100"/>
        </p:scale>
        <p:origin x="1044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30.09.2026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76200"/>
            <a:ext cx="12192000" cy="6858000"/>
            <a:chOff x="0" y="0"/>
            <a:chExt cx="16256000" cy="9144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09600" y="731616"/>
            <a:ext cx="762000" cy="664368"/>
            <a:chOff x="-76200" y="-47624"/>
            <a:chExt cx="1016000" cy="88582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38200" cy="838200"/>
            </a:xfrm>
            <a:custGeom>
              <a:avLst/>
              <a:gdLst/>
              <a:ahLst/>
              <a:cxnLst/>
              <a:rect l="l" t="t" r="r" b="b"/>
              <a:pathLst>
                <a:path w="838200" h="838200">
                  <a:moveTo>
                    <a:pt x="190500" y="0"/>
                  </a:moveTo>
                  <a:lnTo>
                    <a:pt x="647700" y="0"/>
                  </a:lnTo>
                  <a:cubicBezTo>
                    <a:pt x="752856" y="0"/>
                    <a:pt x="838200" y="85344"/>
                    <a:pt x="838200" y="190500"/>
                  </a:cubicBezTo>
                  <a:lnTo>
                    <a:pt x="838200" y="647700"/>
                  </a:lnTo>
                  <a:cubicBezTo>
                    <a:pt x="838200" y="752856"/>
                    <a:pt x="752856" y="838200"/>
                    <a:pt x="647700" y="838200"/>
                  </a:cubicBezTo>
                  <a:lnTo>
                    <a:pt x="190500" y="838200"/>
                  </a:lnTo>
                  <a:cubicBezTo>
                    <a:pt x="85344" y="838200"/>
                    <a:pt x="0" y="752856"/>
                    <a:pt x="0" y="6477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DD4C6">
                    <a:alpha val="100000"/>
                  </a:srgbClr>
                </a:gs>
                <a:gs pos="100000">
                  <a:srgbClr val="08777B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838200" cy="838200"/>
            </a:xfrm>
            <a:custGeom>
              <a:avLst/>
              <a:gdLst/>
              <a:ahLst/>
              <a:cxnLst/>
              <a:rect l="l" t="t" r="r" b="b"/>
              <a:pathLst>
                <a:path w="838200" h="838200">
                  <a:moveTo>
                    <a:pt x="190500" y="0"/>
                  </a:moveTo>
                  <a:lnTo>
                    <a:pt x="647700" y="0"/>
                  </a:lnTo>
                  <a:cubicBezTo>
                    <a:pt x="752856" y="0"/>
                    <a:pt x="838200" y="85344"/>
                    <a:pt x="838200" y="190500"/>
                  </a:cubicBezTo>
                  <a:lnTo>
                    <a:pt x="838200" y="647700"/>
                  </a:lnTo>
                  <a:cubicBezTo>
                    <a:pt x="838200" y="752856"/>
                    <a:pt x="752856" y="838200"/>
                    <a:pt x="647700" y="838200"/>
                  </a:cubicBezTo>
                  <a:lnTo>
                    <a:pt x="190500" y="838200"/>
                  </a:lnTo>
                  <a:cubicBezTo>
                    <a:pt x="85344" y="838200"/>
                    <a:pt x="0" y="752856"/>
                    <a:pt x="0" y="6477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B9FF39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-76200" y="-47624"/>
              <a:ext cx="1016000" cy="838200"/>
            </a:xfrm>
            <a:prstGeom prst="rect">
              <a:avLst/>
            </a:prstGeom>
          </p:spPr>
          <p:txBody>
            <a:bodyPr lIns="209550" tIns="209550" rIns="209550" bIns="209550" rtlCol="0" anchor="t"/>
            <a:lstStyle/>
            <a:p>
              <a:pPr algn="l">
                <a:lnSpc>
                  <a:spcPts val="2835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AF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666750" y="1967484"/>
            <a:ext cx="6049232" cy="1566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2"/>
              </a:lnSpc>
            </a:pPr>
            <a:r>
              <a:rPr lang="en-US" sz="4050" b="1" spc="-149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Closing the Security Gap in </a:t>
            </a:r>
            <a:r>
              <a:rPr lang="en-US" sz="4050" b="1" spc="-149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Drone Fleet GraphQL APIs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6750" y="3686461"/>
            <a:ext cx="6049232" cy="71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87"/>
              </a:lnSpc>
            </a:pPr>
            <a:r>
              <a:rPr lang="en-US" sz="1875">
                <a:solidFill>
                  <a:srgbClr val="BFD0DC"/>
                </a:solidFill>
                <a:latin typeface="Arial"/>
                <a:ea typeface="Arial"/>
                <a:cs typeface="Arial"/>
                <a:sym typeface="Arial"/>
              </a:rPr>
              <a:t>Aegis Flight: an integrated approach to prevention, detection and forensic reconstruction.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66750" y="4591336"/>
            <a:ext cx="6049232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Muhammad Waleed · Student ID 2430361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66750" y="5000911"/>
            <a:ext cx="6049232" cy="25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BFD0DC"/>
                </a:solidFill>
                <a:latin typeface="Arial"/>
                <a:ea typeface="Arial"/>
                <a:cs typeface="Arial"/>
                <a:sym typeface="Arial"/>
              </a:rPr>
              <a:t>Supervisor: Dr Dipo Dunsin · UWTSD · 2025/26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7144607" y="1504950"/>
            <a:ext cx="4380452" cy="3143250"/>
            <a:chOff x="0" y="0"/>
            <a:chExt cx="5840603" cy="41910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840603" cy="4191000"/>
            </a:xfrm>
            <a:custGeom>
              <a:avLst/>
              <a:gdLst/>
              <a:ahLst/>
              <a:cxnLst/>
              <a:rect l="l" t="t" r="r" b="b"/>
              <a:pathLst>
                <a:path w="5840603" h="4191000">
                  <a:moveTo>
                    <a:pt x="279400" y="0"/>
                  </a:moveTo>
                  <a:lnTo>
                    <a:pt x="5561203" y="0"/>
                  </a:lnTo>
                  <a:cubicBezTo>
                    <a:pt x="5715508" y="0"/>
                    <a:pt x="5840603" y="125095"/>
                    <a:pt x="5840603" y="279400"/>
                  </a:cubicBezTo>
                  <a:lnTo>
                    <a:pt x="5840603" y="3911600"/>
                  </a:lnTo>
                  <a:cubicBezTo>
                    <a:pt x="5840603" y="4065905"/>
                    <a:pt x="5715508" y="4191000"/>
                    <a:pt x="5561203" y="4191000"/>
                  </a:cubicBezTo>
                  <a:lnTo>
                    <a:pt x="279400" y="4191000"/>
                  </a:lnTo>
                  <a:cubicBezTo>
                    <a:pt x="125095" y="4191000"/>
                    <a:pt x="0" y="4065905"/>
                    <a:pt x="0" y="3911600"/>
                  </a:cubicBezTo>
                  <a:lnTo>
                    <a:pt x="0" y="279400"/>
                  </a:lnTo>
                  <a:cubicBezTo>
                    <a:pt x="0" y="125095"/>
                    <a:pt x="125095" y="0"/>
                    <a:pt x="279400" y="0"/>
                  </a:cubicBezTo>
                  <a:close/>
                </a:path>
              </a:pathLst>
            </a:custGeom>
            <a:solidFill>
              <a:srgbClr val="072232">
                <a:alpha val="30196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AutoShape 18"/>
          <p:cNvSpPr/>
          <p:nvPr/>
        </p:nvSpPr>
        <p:spPr>
          <a:xfrm>
            <a:off x="7144607" y="1504950"/>
            <a:ext cx="4380452" cy="9525"/>
          </a:xfrm>
          <a:prstGeom prst="rect">
            <a:avLst/>
          </a:prstGeom>
          <a:solidFill>
            <a:srgbClr val="B9FF39">
              <a:alpha val="5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9" name="AutoShape 19"/>
          <p:cNvSpPr/>
          <p:nvPr/>
        </p:nvSpPr>
        <p:spPr>
          <a:xfrm>
            <a:off x="11515534" y="1514475"/>
            <a:ext cx="9525" cy="3124200"/>
          </a:xfrm>
          <a:prstGeom prst="rect">
            <a:avLst/>
          </a:prstGeom>
          <a:solidFill>
            <a:srgbClr val="B9FF39">
              <a:alpha val="5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20" name="AutoShape 20"/>
          <p:cNvSpPr/>
          <p:nvPr/>
        </p:nvSpPr>
        <p:spPr>
          <a:xfrm>
            <a:off x="7144607" y="4638675"/>
            <a:ext cx="4380452" cy="9525"/>
          </a:xfrm>
          <a:prstGeom prst="rect">
            <a:avLst/>
          </a:prstGeom>
          <a:solidFill>
            <a:srgbClr val="B9FF39">
              <a:alpha val="5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21" name="AutoShape 21"/>
          <p:cNvSpPr/>
          <p:nvPr/>
        </p:nvSpPr>
        <p:spPr>
          <a:xfrm>
            <a:off x="7144607" y="1514475"/>
            <a:ext cx="9525" cy="3124200"/>
          </a:xfrm>
          <a:prstGeom prst="rect">
            <a:avLst/>
          </a:prstGeom>
          <a:solidFill>
            <a:srgbClr val="B9FF39">
              <a:alpha val="5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7477982" y="1809750"/>
            <a:ext cx="3713702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35DDD0"/>
                </a:solidFill>
                <a:latin typeface="Arial Bold"/>
                <a:ea typeface="Arial Bold"/>
                <a:cs typeface="Arial Bold"/>
                <a:sym typeface="Arial Bold"/>
              </a:rPr>
              <a:t>PRESENTATION FOCUS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7451882" y="2095500"/>
            <a:ext cx="388050" cy="390525"/>
            <a:chOff x="-34800" y="-38100"/>
            <a:chExt cx="517399" cy="520700"/>
          </a:xfrm>
        </p:grpSpPr>
        <p:sp>
          <p:nvSpPr>
            <p:cNvPr id="24" name="Freeform 24"/>
            <p:cNvSpPr/>
            <p:nvPr/>
          </p:nvSpPr>
          <p:spPr>
            <a:xfrm>
              <a:off x="-34800" y="0"/>
              <a:ext cx="482600" cy="482600"/>
            </a:xfrm>
            <a:custGeom>
              <a:avLst/>
              <a:gdLst/>
              <a:ahLst/>
              <a:cxnLst/>
              <a:rect l="l" t="t" r="r" b="b"/>
              <a:pathLst>
                <a:path w="482600" h="482600">
                  <a:moveTo>
                    <a:pt x="241300" y="0"/>
                  </a:moveTo>
                  <a:cubicBezTo>
                    <a:pt x="374523" y="0"/>
                    <a:pt x="482600" y="108077"/>
                    <a:pt x="482600" y="241300"/>
                  </a:cubicBezTo>
                  <a:cubicBezTo>
                    <a:pt x="482600" y="374523"/>
                    <a:pt x="374523" y="482600"/>
                    <a:pt x="241300" y="482600"/>
                  </a:cubicBezTo>
                  <a:cubicBezTo>
                    <a:pt x="108077" y="482600"/>
                    <a:pt x="0" y="374523"/>
                    <a:pt x="0" y="241300"/>
                  </a:cubicBezTo>
                  <a:cubicBezTo>
                    <a:pt x="0" y="108077"/>
                    <a:pt x="108077" y="0"/>
                    <a:pt x="241300" y="0"/>
                  </a:cubicBezTo>
                  <a:close/>
                </a:path>
              </a:pathLst>
            </a:custGeom>
            <a:solidFill>
              <a:srgbClr val="B9FF3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482599" cy="520700"/>
            </a:xfrm>
            <a:prstGeom prst="rect">
              <a:avLst/>
            </a:prstGeom>
          </p:spPr>
          <p:txBody>
            <a:bodyPr lIns="101600" tIns="101600" rIns="101600" bIns="101600" rtlCol="0" anchor="t"/>
            <a:lstStyle/>
            <a:p>
              <a:pPr algn="l">
                <a:lnSpc>
                  <a:spcPts val="1995"/>
                </a:lnSpc>
              </a:pPr>
              <a:r>
                <a:rPr lang="en-US" sz="1425" b="1" dirty="0">
                  <a:solidFill>
                    <a:srgbClr val="0B1D31"/>
                  </a:solidFill>
                  <a:latin typeface="Arial Bold"/>
                  <a:ea typeface="Arial Bold"/>
                  <a:cs typeface="Arial Bold"/>
                  <a:sym typeface="Arial Bold"/>
                </a:rPr>
                <a:t>1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7973282" y="2162175"/>
            <a:ext cx="2875311" cy="2339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What problem existed?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7477982" y="2590801"/>
            <a:ext cx="361950" cy="390524"/>
            <a:chOff x="0" y="-38099"/>
            <a:chExt cx="482600" cy="52069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82600" cy="482600"/>
            </a:xfrm>
            <a:custGeom>
              <a:avLst/>
              <a:gdLst/>
              <a:ahLst/>
              <a:cxnLst/>
              <a:rect l="l" t="t" r="r" b="b"/>
              <a:pathLst>
                <a:path w="482600" h="482600">
                  <a:moveTo>
                    <a:pt x="241300" y="0"/>
                  </a:moveTo>
                  <a:cubicBezTo>
                    <a:pt x="374523" y="0"/>
                    <a:pt x="482600" y="108077"/>
                    <a:pt x="482600" y="241300"/>
                  </a:cubicBezTo>
                  <a:cubicBezTo>
                    <a:pt x="482600" y="374523"/>
                    <a:pt x="374523" y="482600"/>
                    <a:pt x="241300" y="482600"/>
                  </a:cubicBezTo>
                  <a:cubicBezTo>
                    <a:pt x="108077" y="482600"/>
                    <a:pt x="0" y="374523"/>
                    <a:pt x="0" y="241300"/>
                  </a:cubicBezTo>
                  <a:cubicBezTo>
                    <a:pt x="0" y="108077"/>
                    <a:pt x="108077" y="0"/>
                    <a:pt x="241300" y="0"/>
                  </a:cubicBezTo>
                  <a:close/>
                </a:path>
              </a:pathLst>
            </a:custGeom>
            <a:solidFill>
              <a:srgbClr val="B9FF3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25397" y="-38099"/>
              <a:ext cx="457201" cy="431800"/>
            </a:xfrm>
            <a:prstGeom prst="rect">
              <a:avLst/>
            </a:prstGeom>
          </p:spPr>
          <p:txBody>
            <a:bodyPr lIns="101600" tIns="101600" rIns="101600" bIns="101600" rtlCol="0" anchor="t"/>
            <a:lstStyle/>
            <a:p>
              <a:pPr algn="l">
                <a:lnSpc>
                  <a:spcPts val="1995"/>
                </a:lnSpc>
              </a:pPr>
              <a:r>
                <a:rPr lang="en-US" sz="1425" b="1" dirty="0">
                  <a:solidFill>
                    <a:srgbClr val="0B1D31"/>
                  </a:solidFill>
                  <a:latin typeface="Arial Bold"/>
                  <a:ea typeface="Arial Bold"/>
                  <a:cs typeface="Arial Bold"/>
                  <a:sym typeface="Arial Bold"/>
                </a:rPr>
                <a:t>2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7973282" y="2657475"/>
            <a:ext cx="2444401" cy="247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What was already available?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7477982" y="3086101"/>
            <a:ext cx="361950" cy="390524"/>
            <a:chOff x="0" y="-38099"/>
            <a:chExt cx="482600" cy="520699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482600" cy="482600"/>
            </a:xfrm>
            <a:custGeom>
              <a:avLst/>
              <a:gdLst/>
              <a:ahLst/>
              <a:cxnLst/>
              <a:rect l="l" t="t" r="r" b="b"/>
              <a:pathLst>
                <a:path w="482600" h="482600">
                  <a:moveTo>
                    <a:pt x="241300" y="0"/>
                  </a:moveTo>
                  <a:cubicBezTo>
                    <a:pt x="374523" y="0"/>
                    <a:pt x="482600" y="108077"/>
                    <a:pt x="482600" y="241300"/>
                  </a:cubicBezTo>
                  <a:cubicBezTo>
                    <a:pt x="482600" y="374523"/>
                    <a:pt x="374523" y="482600"/>
                    <a:pt x="241300" y="482600"/>
                  </a:cubicBezTo>
                  <a:cubicBezTo>
                    <a:pt x="108077" y="482600"/>
                    <a:pt x="0" y="374523"/>
                    <a:pt x="0" y="241300"/>
                  </a:cubicBezTo>
                  <a:cubicBezTo>
                    <a:pt x="0" y="108077"/>
                    <a:pt x="108077" y="0"/>
                    <a:pt x="241300" y="0"/>
                  </a:cubicBezTo>
                  <a:close/>
                </a:path>
              </a:pathLst>
            </a:custGeom>
            <a:solidFill>
              <a:srgbClr val="B9FF3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38096" y="-38099"/>
              <a:ext cx="444503" cy="400867"/>
            </a:xfrm>
            <a:prstGeom prst="rect">
              <a:avLst/>
            </a:prstGeom>
          </p:spPr>
          <p:txBody>
            <a:bodyPr lIns="101600" tIns="101600" rIns="101600" bIns="101600" rtlCol="0" anchor="t"/>
            <a:lstStyle/>
            <a:p>
              <a:pPr algn="l">
                <a:lnSpc>
                  <a:spcPts val="1995"/>
                </a:lnSpc>
              </a:pPr>
              <a:r>
                <a:rPr lang="en-US" sz="1425" b="1" dirty="0">
                  <a:solidFill>
                    <a:srgbClr val="0B1D31"/>
                  </a:solidFill>
                  <a:latin typeface="Arial Bold"/>
                  <a:ea typeface="Arial Bold"/>
                  <a:cs typeface="Arial Bold"/>
                  <a:sym typeface="Arial Bold"/>
                </a:rPr>
                <a:t>3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7973281" y="3152775"/>
            <a:ext cx="2808541" cy="2339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What gap remained?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7477982" y="3581401"/>
            <a:ext cx="361950" cy="390524"/>
            <a:chOff x="0" y="-38099"/>
            <a:chExt cx="482600" cy="520699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482600" cy="482600"/>
            </a:xfrm>
            <a:custGeom>
              <a:avLst/>
              <a:gdLst/>
              <a:ahLst/>
              <a:cxnLst/>
              <a:rect l="l" t="t" r="r" b="b"/>
              <a:pathLst>
                <a:path w="482600" h="482600">
                  <a:moveTo>
                    <a:pt x="241300" y="0"/>
                  </a:moveTo>
                  <a:cubicBezTo>
                    <a:pt x="374523" y="0"/>
                    <a:pt x="482600" y="108077"/>
                    <a:pt x="482600" y="241300"/>
                  </a:cubicBezTo>
                  <a:cubicBezTo>
                    <a:pt x="482600" y="374523"/>
                    <a:pt x="374523" y="482600"/>
                    <a:pt x="241300" y="482600"/>
                  </a:cubicBezTo>
                  <a:cubicBezTo>
                    <a:pt x="108077" y="482600"/>
                    <a:pt x="0" y="374523"/>
                    <a:pt x="0" y="241300"/>
                  </a:cubicBezTo>
                  <a:cubicBezTo>
                    <a:pt x="0" y="108077"/>
                    <a:pt x="108077" y="0"/>
                    <a:pt x="241300" y="0"/>
                  </a:cubicBezTo>
                  <a:close/>
                </a:path>
              </a:pathLst>
            </a:custGeom>
            <a:solidFill>
              <a:srgbClr val="B9FF3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25397" y="-38099"/>
              <a:ext cx="457203" cy="400867"/>
            </a:xfrm>
            <a:prstGeom prst="rect">
              <a:avLst/>
            </a:prstGeom>
          </p:spPr>
          <p:txBody>
            <a:bodyPr lIns="101600" tIns="101600" rIns="101600" bIns="101600" rtlCol="0" anchor="t"/>
            <a:lstStyle/>
            <a:p>
              <a:pPr algn="l">
                <a:lnSpc>
                  <a:spcPts val="1995"/>
                </a:lnSpc>
              </a:pPr>
              <a:r>
                <a:rPr lang="en-US" sz="1425" b="1" dirty="0">
                  <a:solidFill>
                    <a:srgbClr val="0B1D31"/>
                  </a:solidFill>
                  <a:latin typeface="Arial Bold"/>
                  <a:ea typeface="Arial Bold"/>
                  <a:cs typeface="Arial Bold"/>
                  <a:sym typeface="Arial Bold"/>
                </a:rPr>
                <a:t>4</a:t>
              </a:r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7973281" y="3648075"/>
            <a:ext cx="2989993" cy="2339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How did Aegis Flight improve it?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7FA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THE PRACTICAL PROBLEM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 dirty="0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Security decisions were disconnected from investigation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1459135"/>
            <a:ext cx="5129498" cy="2667000"/>
            <a:chOff x="0" y="0"/>
            <a:chExt cx="6839331" cy="3556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839331" cy="3556000"/>
            </a:xfrm>
            <a:custGeom>
              <a:avLst/>
              <a:gdLst/>
              <a:ahLst/>
              <a:cxnLst/>
              <a:rect l="l" t="t" r="r" b="b"/>
              <a:pathLst>
                <a:path w="6839331" h="3556000">
                  <a:moveTo>
                    <a:pt x="228600" y="0"/>
                  </a:moveTo>
                  <a:lnTo>
                    <a:pt x="6610731" y="0"/>
                  </a:lnTo>
                  <a:cubicBezTo>
                    <a:pt x="6736969" y="0"/>
                    <a:pt x="6839331" y="102362"/>
                    <a:pt x="6839331" y="228600"/>
                  </a:cubicBezTo>
                  <a:lnTo>
                    <a:pt x="6839331" y="3327400"/>
                  </a:lnTo>
                  <a:cubicBezTo>
                    <a:pt x="6839331" y="3453638"/>
                    <a:pt x="6736969" y="3556000"/>
                    <a:pt x="6610731" y="3556000"/>
                  </a:cubicBezTo>
                  <a:lnTo>
                    <a:pt x="228600" y="3556000"/>
                  </a:lnTo>
                  <a:cubicBezTo>
                    <a:pt x="102362" y="3556000"/>
                    <a:pt x="0" y="3453638"/>
                    <a:pt x="0" y="3327400"/>
                  </a:cubicBezTo>
                  <a:lnTo>
                    <a:pt x="0" y="228600"/>
                  </a:lnTo>
                  <a:cubicBezTo>
                    <a:pt x="0" y="102362"/>
                    <a:pt x="102362" y="0"/>
                    <a:pt x="2286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952500" y="1735360"/>
            <a:ext cx="4557998" cy="650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2"/>
              </a:lnSpc>
            </a:pPr>
            <a:r>
              <a:rPr lang="en-US" sz="217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Drone APIs carry operationally sensitive data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2500" y="2433066"/>
            <a:ext cx="4557998" cy="718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>
                <a:solidFill>
                  <a:srgbClr val="C1D1DC"/>
                </a:solidFill>
                <a:latin typeface="Arial"/>
                <a:ea typeface="Arial"/>
                <a:cs typeface="Arial"/>
                <a:sym typeface="Arial"/>
              </a:rPr>
              <a:t>Mission status, location, telemetry and operator actions can be exposed or manipulated through a flexible GraphQL interface.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52500" y="3362325"/>
            <a:ext cx="4557998" cy="278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Blocking an attack is only the first step.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6139148" y="1459135"/>
            <a:ext cx="5386102" cy="800100"/>
            <a:chOff x="0" y="0"/>
            <a:chExt cx="7181469" cy="1066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181469" cy="1066800"/>
            </a:xfrm>
            <a:custGeom>
              <a:avLst/>
              <a:gdLst/>
              <a:ahLst/>
              <a:cxnLst/>
              <a:rect l="l" t="t" r="r" b="b"/>
              <a:pathLst>
                <a:path w="7181469" h="1066800">
                  <a:moveTo>
                    <a:pt x="152400" y="0"/>
                  </a:moveTo>
                  <a:lnTo>
                    <a:pt x="7029069" y="0"/>
                  </a:lnTo>
                  <a:cubicBezTo>
                    <a:pt x="7113270" y="0"/>
                    <a:pt x="7181469" y="68199"/>
                    <a:pt x="7181469" y="152400"/>
                  </a:cubicBezTo>
                  <a:lnTo>
                    <a:pt x="7181469" y="914400"/>
                  </a:lnTo>
                  <a:cubicBezTo>
                    <a:pt x="7181469" y="998601"/>
                    <a:pt x="7113270" y="1066800"/>
                    <a:pt x="7029069" y="1066800"/>
                  </a:cubicBezTo>
                  <a:lnTo>
                    <a:pt x="152400" y="1066800"/>
                  </a:lnTo>
                  <a:cubicBezTo>
                    <a:pt x="68199" y="1066800"/>
                    <a:pt x="0" y="998601"/>
                    <a:pt x="0" y="9144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" name="AutoShape 12"/>
          <p:cNvSpPr/>
          <p:nvPr/>
        </p:nvSpPr>
        <p:spPr>
          <a:xfrm>
            <a:off x="6139148" y="1459135"/>
            <a:ext cx="5386102" cy="9525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13" name="AutoShape 13"/>
          <p:cNvSpPr/>
          <p:nvPr/>
        </p:nvSpPr>
        <p:spPr>
          <a:xfrm>
            <a:off x="11515725" y="1468660"/>
            <a:ext cx="9525" cy="781050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14" name="AutoShape 14"/>
          <p:cNvSpPr/>
          <p:nvPr/>
        </p:nvSpPr>
        <p:spPr>
          <a:xfrm>
            <a:off x="6139148" y="2249710"/>
            <a:ext cx="5386102" cy="9525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15" name="AutoShape 15"/>
          <p:cNvSpPr/>
          <p:nvPr/>
        </p:nvSpPr>
        <p:spPr>
          <a:xfrm>
            <a:off x="6139148" y="1468660"/>
            <a:ext cx="57150" cy="7810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6386798" y="1592485"/>
            <a:ext cx="4938427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Flexible queries increase abuse options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86798" y="1868710"/>
            <a:ext cx="4938427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627487"/>
                </a:solidFill>
                <a:latin typeface="Arial"/>
                <a:ea typeface="Arial"/>
                <a:cs typeface="Arial"/>
                <a:sym typeface="Arial"/>
              </a:rPr>
              <a:t>Depth, complexity, introspection and bulk extraction can be misused.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6139148" y="2392585"/>
            <a:ext cx="5386102" cy="800100"/>
            <a:chOff x="0" y="0"/>
            <a:chExt cx="7181469" cy="1066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181469" cy="1066800"/>
            </a:xfrm>
            <a:custGeom>
              <a:avLst/>
              <a:gdLst/>
              <a:ahLst/>
              <a:cxnLst/>
              <a:rect l="l" t="t" r="r" b="b"/>
              <a:pathLst>
                <a:path w="7181469" h="1066800">
                  <a:moveTo>
                    <a:pt x="152400" y="0"/>
                  </a:moveTo>
                  <a:lnTo>
                    <a:pt x="7029069" y="0"/>
                  </a:lnTo>
                  <a:cubicBezTo>
                    <a:pt x="7113270" y="0"/>
                    <a:pt x="7181469" y="68199"/>
                    <a:pt x="7181469" y="152400"/>
                  </a:cubicBezTo>
                  <a:lnTo>
                    <a:pt x="7181469" y="914400"/>
                  </a:lnTo>
                  <a:cubicBezTo>
                    <a:pt x="7181469" y="998601"/>
                    <a:pt x="7113270" y="1066800"/>
                    <a:pt x="7029069" y="1066800"/>
                  </a:cubicBezTo>
                  <a:lnTo>
                    <a:pt x="152400" y="1066800"/>
                  </a:lnTo>
                  <a:cubicBezTo>
                    <a:pt x="68199" y="1066800"/>
                    <a:pt x="0" y="998601"/>
                    <a:pt x="0" y="9144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" name="AutoShape 20"/>
          <p:cNvSpPr/>
          <p:nvPr/>
        </p:nvSpPr>
        <p:spPr>
          <a:xfrm>
            <a:off x="6139148" y="2392585"/>
            <a:ext cx="5386102" cy="9525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21" name="AutoShape 21"/>
          <p:cNvSpPr/>
          <p:nvPr/>
        </p:nvSpPr>
        <p:spPr>
          <a:xfrm>
            <a:off x="11515725" y="2402110"/>
            <a:ext cx="9525" cy="781050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22" name="AutoShape 22"/>
          <p:cNvSpPr/>
          <p:nvPr/>
        </p:nvSpPr>
        <p:spPr>
          <a:xfrm>
            <a:off x="6139148" y="3183160"/>
            <a:ext cx="5386102" cy="9525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23" name="AutoShape 23"/>
          <p:cNvSpPr/>
          <p:nvPr/>
        </p:nvSpPr>
        <p:spPr>
          <a:xfrm>
            <a:off x="6139148" y="2402110"/>
            <a:ext cx="57150" cy="7810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24" name="TextBox 24"/>
          <p:cNvSpPr txBox="1"/>
          <p:nvPr/>
        </p:nvSpPr>
        <p:spPr>
          <a:xfrm>
            <a:off x="6386798" y="2525935"/>
            <a:ext cx="4938427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Allowed requests may still be suspicious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798" y="2802160"/>
            <a:ext cx="4938427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627487"/>
                </a:solidFill>
                <a:latin typeface="Arial"/>
                <a:ea typeface="Arial"/>
                <a:cs typeface="Arial"/>
                <a:sym typeface="Arial"/>
              </a:rPr>
              <a:t>Traditional access controls cannot identify every abnormal pattern.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6139148" y="3326035"/>
            <a:ext cx="5386102" cy="800100"/>
            <a:chOff x="0" y="0"/>
            <a:chExt cx="7181469" cy="1066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7181469" cy="1066800"/>
            </a:xfrm>
            <a:custGeom>
              <a:avLst/>
              <a:gdLst/>
              <a:ahLst/>
              <a:cxnLst/>
              <a:rect l="l" t="t" r="r" b="b"/>
              <a:pathLst>
                <a:path w="7181469" h="1066800">
                  <a:moveTo>
                    <a:pt x="152400" y="0"/>
                  </a:moveTo>
                  <a:lnTo>
                    <a:pt x="7029069" y="0"/>
                  </a:lnTo>
                  <a:cubicBezTo>
                    <a:pt x="7113270" y="0"/>
                    <a:pt x="7181469" y="68199"/>
                    <a:pt x="7181469" y="152400"/>
                  </a:cubicBezTo>
                  <a:lnTo>
                    <a:pt x="7181469" y="914400"/>
                  </a:lnTo>
                  <a:cubicBezTo>
                    <a:pt x="7181469" y="998601"/>
                    <a:pt x="7113270" y="1066800"/>
                    <a:pt x="7029069" y="1066800"/>
                  </a:cubicBezTo>
                  <a:lnTo>
                    <a:pt x="152400" y="1066800"/>
                  </a:lnTo>
                  <a:cubicBezTo>
                    <a:pt x="68199" y="1066800"/>
                    <a:pt x="0" y="998601"/>
                    <a:pt x="0" y="9144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8" name="AutoShape 28"/>
          <p:cNvSpPr/>
          <p:nvPr/>
        </p:nvSpPr>
        <p:spPr>
          <a:xfrm>
            <a:off x="6139148" y="3326035"/>
            <a:ext cx="5386102" cy="9525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29" name="AutoShape 29"/>
          <p:cNvSpPr/>
          <p:nvPr/>
        </p:nvSpPr>
        <p:spPr>
          <a:xfrm>
            <a:off x="11515725" y="3335560"/>
            <a:ext cx="9525" cy="781050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30" name="AutoShape 30"/>
          <p:cNvSpPr/>
          <p:nvPr/>
        </p:nvSpPr>
        <p:spPr>
          <a:xfrm>
            <a:off x="6139148" y="4116610"/>
            <a:ext cx="5386102" cy="9525"/>
          </a:xfrm>
          <a:prstGeom prst="rect">
            <a:avLst/>
          </a:prstGeom>
          <a:solidFill>
            <a:srgbClr val="D7E3EC"/>
          </a:solidFill>
        </p:spPr>
        <p:txBody>
          <a:bodyPr/>
          <a:lstStyle/>
          <a:p>
            <a:endParaRPr lang="en-US"/>
          </a:p>
        </p:txBody>
      </p:sp>
      <p:sp>
        <p:nvSpPr>
          <p:cNvPr id="31" name="AutoShape 31"/>
          <p:cNvSpPr/>
          <p:nvPr/>
        </p:nvSpPr>
        <p:spPr>
          <a:xfrm>
            <a:off x="6139148" y="3335560"/>
            <a:ext cx="57150" cy="7810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32" name="TextBox 32"/>
          <p:cNvSpPr txBox="1"/>
          <p:nvPr/>
        </p:nvSpPr>
        <p:spPr>
          <a:xfrm>
            <a:off x="6386798" y="3459385"/>
            <a:ext cx="4938427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Weak evidence slows investigation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86798" y="3735610"/>
            <a:ext cx="4938427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627487"/>
                </a:solidFill>
                <a:latin typeface="Arial"/>
                <a:ea typeface="Arial"/>
                <a:cs typeface="Arial"/>
                <a:sym typeface="Arial"/>
              </a:rPr>
              <a:t>Logs without context or integrity checks are difficult to defend.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666750" y="4364260"/>
            <a:ext cx="10858500" cy="800100"/>
            <a:chOff x="0" y="0"/>
            <a:chExt cx="14478000" cy="1066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4478000" cy="1066800"/>
            </a:xfrm>
            <a:custGeom>
              <a:avLst/>
              <a:gdLst/>
              <a:ahLst/>
              <a:cxnLst/>
              <a:rect l="l" t="t" r="r" b="b"/>
              <a:pathLst>
                <a:path w="14478000" h="1066800">
                  <a:moveTo>
                    <a:pt x="177800" y="0"/>
                  </a:moveTo>
                  <a:lnTo>
                    <a:pt x="14300200" y="0"/>
                  </a:lnTo>
                  <a:cubicBezTo>
                    <a:pt x="14398371" y="0"/>
                    <a:pt x="14478000" y="79629"/>
                    <a:pt x="14478000" y="177800"/>
                  </a:cubicBezTo>
                  <a:lnTo>
                    <a:pt x="14478000" y="889000"/>
                  </a:lnTo>
                  <a:cubicBezTo>
                    <a:pt x="14478000" y="987171"/>
                    <a:pt x="14398371" y="1066800"/>
                    <a:pt x="14300200" y="1066800"/>
                  </a:cubicBezTo>
                  <a:lnTo>
                    <a:pt x="177800" y="1066800"/>
                  </a:lnTo>
                  <a:cubicBezTo>
                    <a:pt x="79629" y="1066800"/>
                    <a:pt x="0" y="987171"/>
                    <a:pt x="0" y="8890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/>
            <p:cNvSpPr/>
            <p:nvPr/>
          </p:nvSpPr>
          <p:spPr>
            <a:xfrm>
              <a:off x="0" y="0"/>
              <a:ext cx="14478000" cy="1066800"/>
            </a:xfrm>
            <a:custGeom>
              <a:avLst/>
              <a:gdLst/>
              <a:ahLst/>
              <a:cxnLst/>
              <a:rect l="l" t="t" r="r" b="b"/>
              <a:pathLst>
                <a:path w="14478000" h="1066800">
                  <a:moveTo>
                    <a:pt x="177800" y="0"/>
                  </a:moveTo>
                  <a:lnTo>
                    <a:pt x="14300200" y="0"/>
                  </a:lnTo>
                  <a:cubicBezTo>
                    <a:pt x="14398371" y="0"/>
                    <a:pt x="14478000" y="79629"/>
                    <a:pt x="14478000" y="177800"/>
                  </a:cubicBezTo>
                  <a:lnTo>
                    <a:pt x="14478000" y="889000"/>
                  </a:lnTo>
                  <a:cubicBezTo>
                    <a:pt x="14478000" y="987171"/>
                    <a:pt x="14398371" y="1066800"/>
                    <a:pt x="14300200" y="1066800"/>
                  </a:cubicBezTo>
                  <a:lnTo>
                    <a:pt x="177800" y="1066800"/>
                  </a:lnTo>
                  <a:cubicBezTo>
                    <a:pt x="79629" y="1066800"/>
                    <a:pt x="0" y="987171"/>
                    <a:pt x="0" y="8890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F5262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86098" y="4469035"/>
            <a:ext cx="10858500" cy="838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Research problem: How can one platform protect a drone GraphQL API, detect abnormal behaviour and preserve tamper-evident evidence for investigation?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7FA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WHAT WAS ALREADY AVAILABLE?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0858500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 dirty="0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Strong point solutions existed - but worked in isolation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1573435"/>
            <a:ext cx="2600325" cy="2122551"/>
            <a:chOff x="0" y="0"/>
            <a:chExt cx="3467100" cy="28300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467100" cy="2830068"/>
            </a:xfrm>
            <a:custGeom>
              <a:avLst/>
              <a:gdLst/>
              <a:ahLst/>
              <a:cxnLst/>
              <a:rect l="l" t="t" r="r" b="b"/>
              <a:pathLst>
                <a:path w="3467100" h="2830068">
                  <a:moveTo>
                    <a:pt x="203200" y="0"/>
                  </a:moveTo>
                  <a:lnTo>
                    <a:pt x="3263900" y="0"/>
                  </a:lnTo>
                  <a:cubicBezTo>
                    <a:pt x="3376168" y="0"/>
                    <a:pt x="3467100" y="90932"/>
                    <a:pt x="3467100" y="203200"/>
                  </a:cubicBezTo>
                  <a:lnTo>
                    <a:pt x="3467100" y="2626868"/>
                  </a:lnTo>
                  <a:cubicBezTo>
                    <a:pt x="3467100" y="2739136"/>
                    <a:pt x="3376168" y="2830068"/>
                    <a:pt x="3263900" y="2830068"/>
                  </a:cubicBezTo>
                  <a:lnTo>
                    <a:pt x="203200" y="2830068"/>
                  </a:lnTo>
                  <a:cubicBezTo>
                    <a:pt x="90932" y="2830068"/>
                    <a:pt x="0" y="2739136"/>
                    <a:pt x="0" y="2626868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AutoShape 7"/>
          <p:cNvSpPr/>
          <p:nvPr/>
        </p:nvSpPr>
        <p:spPr>
          <a:xfrm>
            <a:off x="666750" y="1573435"/>
            <a:ext cx="2600325" cy="5715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8" name="AutoShape 8"/>
          <p:cNvSpPr/>
          <p:nvPr/>
        </p:nvSpPr>
        <p:spPr>
          <a:xfrm>
            <a:off x="3257550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9" name="AutoShape 9"/>
          <p:cNvSpPr/>
          <p:nvPr/>
        </p:nvSpPr>
        <p:spPr>
          <a:xfrm>
            <a:off x="666750" y="3686461"/>
            <a:ext cx="260032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0" name="AutoShape 10"/>
          <p:cNvSpPr/>
          <p:nvPr/>
        </p:nvSpPr>
        <p:spPr>
          <a:xfrm>
            <a:off x="666750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885825" y="1878235"/>
            <a:ext cx="2162175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5"/>
              </a:lnSpc>
            </a:pPr>
            <a:r>
              <a:rPr lang="en-US" sz="3225" b="1">
                <a:solidFill>
                  <a:srgbClr val="D8E2E9"/>
                </a:solidFill>
                <a:latin typeface="Arial Bold"/>
                <a:ea typeface="Arial Bold"/>
                <a:cs typeface="Arial Bold"/>
                <a:sym typeface="Arial Bold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5825" y="2344960"/>
            <a:ext cx="2162175" cy="273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API controls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85825" y="2665666"/>
            <a:ext cx="2162175" cy="677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Authentication, RBAC, rate limiting, depth and complexity limits.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419475" y="1573435"/>
            <a:ext cx="2600325" cy="2122551"/>
            <a:chOff x="0" y="0"/>
            <a:chExt cx="3467100" cy="283006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467100" cy="2830068"/>
            </a:xfrm>
            <a:custGeom>
              <a:avLst/>
              <a:gdLst/>
              <a:ahLst/>
              <a:cxnLst/>
              <a:rect l="l" t="t" r="r" b="b"/>
              <a:pathLst>
                <a:path w="3467100" h="2830068">
                  <a:moveTo>
                    <a:pt x="203200" y="0"/>
                  </a:moveTo>
                  <a:lnTo>
                    <a:pt x="3263900" y="0"/>
                  </a:lnTo>
                  <a:cubicBezTo>
                    <a:pt x="3376168" y="0"/>
                    <a:pt x="3467100" y="90932"/>
                    <a:pt x="3467100" y="203200"/>
                  </a:cubicBezTo>
                  <a:lnTo>
                    <a:pt x="3467100" y="2626868"/>
                  </a:lnTo>
                  <a:cubicBezTo>
                    <a:pt x="3467100" y="2739136"/>
                    <a:pt x="3376168" y="2830068"/>
                    <a:pt x="3263900" y="2830068"/>
                  </a:cubicBezTo>
                  <a:lnTo>
                    <a:pt x="203200" y="2830068"/>
                  </a:lnTo>
                  <a:cubicBezTo>
                    <a:pt x="90932" y="2830068"/>
                    <a:pt x="0" y="2739136"/>
                    <a:pt x="0" y="2626868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6" name="AutoShape 16"/>
          <p:cNvSpPr/>
          <p:nvPr/>
        </p:nvSpPr>
        <p:spPr>
          <a:xfrm>
            <a:off x="3419475" y="1573435"/>
            <a:ext cx="2600325" cy="5715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17" name="AutoShape 17"/>
          <p:cNvSpPr/>
          <p:nvPr/>
        </p:nvSpPr>
        <p:spPr>
          <a:xfrm>
            <a:off x="6010275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8" name="AutoShape 18"/>
          <p:cNvSpPr/>
          <p:nvPr/>
        </p:nvSpPr>
        <p:spPr>
          <a:xfrm>
            <a:off x="3419475" y="3686461"/>
            <a:ext cx="260032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9" name="AutoShape 19"/>
          <p:cNvSpPr/>
          <p:nvPr/>
        </p:nvSpPr>
        <p:spPr>
          <a:xfrm>
            <a:off x="3419475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3638550" y="1878235"/>
            <a:ext cx="2162175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5"/>
              </a:lnSpc>
            </a:pPr>
            <a:r>
              <a:rPr lang="en-US" sz="3225" b="1">
                <a:solidFill>
                  <a:srgbClr val="D8E2E9"/>
                </a:solidFill>
                <a:latin typeface="Arial Bold"/>
                <a:ea typeface="Arial Bold"/>
                <a:cs typeface="Arial Bold"/>
                <a:sym typeface="Arial Bold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638550" y="2344960"/>
            <a:ext cx="2162175" cy="273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Rule detection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638550" y="2665666"/>
            <a:ext cx="2162175" cy="464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Transparent thresholds for known suspicious behaviour.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6172200" y="1573435"/>
            <a:ext cx="2600325" cy="2122551"/>
            <a:chOff x="0" y="0"/>
            <a:chExt cx="3467100" cy="283006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467100" cy="2830068"/>
            </a:xfrm>
            <a:custGeom>
              <a:avLst/>
              <a:gdLst/>
              <a:ahLst/>
              <a:cxnLst/>
              <a:rect l="l" t="t" r="r" b="b"/>
              <a:pathLst>
                <a:path w="3467100" h="2830068">
                  <a:moveTo>
                    <a:pt x="203200" y="0"/>
                  </a:moveTo>
                  <a:lnTo>
                    <a:pt x="3263900" y="0"/>
                  </a:lnTo>
                  <a:cubicBezTo>
                    <a:pt x="3376168" y="0"/>
                    <a:pt x="3467100" y="90932"/>
                    <a:pt x="3467100" y="203200"/>
                  </a:cubicBezTo>
                  <a:lnTo>
                    <a:pt x="3467100" y="2626868"/>
                  </a:lnTo>
                  <a:cubicBezTo>
                    <a:pt x="3467100" y="2739136"/>
                    <a:pt x="3376168" y="2830068"/>
                    <a:pt x="3263900" y="2830068"/>
                  </a:cubicBezTo>
                  <a:lnTo>
                    <a:pt x="203200" y="2830068"/>
                  </a:lnTo>
                  <a:cubicBezTo>
                    <a:pt x="90932" y="2830068"/>
                    <a:pt x="0" y="2739136"/>
                    <a:pt x="0" y="2626868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AutoShape 25"/>
          <p:cNvSpPr/>
          <p:nvPr/>
        </p:nvSpPr>
        <p:spPr>
          <a:xfrm>
            <a:off x="6172200" y="1573435"/>
            <a:ext cx="2600325" cy="5715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26" name="AutoShape 26"/>
          <p:cNvSpPr/>
          <p:nvPr/>
        </p:nvSpPr>
        <p:spPr>
          <a:xfrm>
            <a:off x="8763000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7" name="AutoShape 27"/>
          <p:cNvSpPr/>
          <p:nvPr/>
        </p:nvSpPr>
        <p:spPr>
          <a:xfrm>
            <a:off x="6172200" y="3686461"/>
            <a:ext cx="260032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8" name="AutoShape 28"/>
          <p:cNvSpPr/>
          <p:nvPr/>
        </p:nvSpPr>
        <p:spPr>
          <a:xfrm>
            <a:off x="6172200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9" name="TextBox 29"/>
          <p:cNvSpPr txBox="1"/>
          <p:nvPr/>
        </p:nvSpPr>
        <p:spPr>
          <a:xfrm>
            <a:off x="6391275" y="1878235"/>
            <a:ext cx="2162175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5"/>
              </a:lnSpc>
            </a:pPr>
            <a:r>
              <a:rPr lang="en-US" sz="3225" b="1">
                <a:solidFill>
                  <a:srgbClr val="D8E2E9"/>
                </a:solidFill>
                <a:latin typeface="Arial Bold"/>
                <a:ea typeface="Arial Bold"/>
                <a:cs typeface="Arial Bold"/>
                <a:sym typeface="Arial Bold"/>
              </a:rPr>
              <a:t>03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91275" y="2344960"/>
            <a:ext cx="2162175" cy="273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AI / ML models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391275" y="2665666"/>
            <a:ext cx="2162175" cy="677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Supervised classification and unsupervised anomaly detection.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8924925" y="1573435"/>
            <a:ext cx="2600325" cy="2122551"/>
            <a:chOff x="0" y="0"/>
            <a:chExt cx="3467100" cy="2830068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3467100" cy="2830068"/>
            </a:xfrm>
            <a:custGeom>
              <a:avLst/>
              <a:gdLst/>
              <a:ahLst/>
              <a:cxnLst/>
              <a:rect l="l" t="t" r="r" b="b"/>
              <a:pathLst>
                <a:path w="3467100" h="2830068">
                  <a:moveTo>
                    <a:pt x="203200" y="0"/>
                  </a:moveTo>
                  <a:lnTo>
                    <a:pt x="3263900" y="0"/>
                  </a:lnTo>
                  <a:cubicBezTo>
                    <a:pt x="3376168" y="0"/>
                    <a:pt x="3467100" y="90932"/>
                    <a:pt x="3467100" y="203200"/>
                  </a:cubicBezTo>
                  <a:lnTo>
                    <a:pt x="3467100" y="2626868"/>
                  </a:lnTo>
                  <a:cubicBezTo>
                    <a:pt x="3467100" y="2739136"/>
                    <a:pt x="3376168" y="2830068"/>
                    <a:pt x="3263900" y="2830068"/>
                  </a:cubicBezTo>
                  <a:lnTo>
                    <a:pt x="203200" y="2830068"/>
                  </a:lnTo>
                  <a:cubicBezTo>
                    <a:pt x="90932" y="2830068"/>
                    <a:pt x="0" y="2739136"/>
                    <a:pt x="0" y="2626868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4" name="AutoShape 34"/>
          <p:cNvSpPr/>
          <p:nvPr/>
        </p:nvSpPr>
        <p:spPr>
          <a:xfrm>
            <a:off x="8924925" y="1573435"/>
            <a:ext cx="2600325" cy="5715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35" name="AutoShape 35"/>
          <p:cNvSpPr/>
          <p:nvPr/>
        </p:nvSpPr>
        <p:spPr>
          <a:xfrm>
            <a:off x="11515725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6" name="AutoShape 36"/>
          <p:cNvSpPr/>
          <p:nvPr/>
        </p:nvSpPr>
        <p:spPr>
          <a:xfrm>
            <a:off x="8924925" y="3686461"/>
            <a:ext cx="260032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7" name="AutoShape 37"/>
          <p:cNvSpPr/>
          <p:nvPr/>
        </p:nvSpPr>
        <p:spPr>
          <a:xfrm>
            <a:off x="8924925" y="1630585"/>
            <a:ext cx="9525" cy="2055876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8" name="TextBox 38"/>
          <p:cNvSpPr txBox="1"/>
          <p:nvPr/>
        </p:nvSpPr>
        <p:spPr>
          <a:xfrm>
            <a:off x="9144000" y="1878235"/>
            <a:ext cx="2162175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5"/>
              </a:lnSpc>
            </a:pPr>
            <a:r>
              <a:rPr lang="en-US" sz="3225" b="1">
                <a:solidFill>
                  <a:srgbClr val="D8E2E9"/>
                </a:solidFill>
                <a:latin typeface="Arial Bold"/>
                <a:ea typeface="Arial Bold"/>
                <a:cs typeface="Arial Bold"/>
                <a:sym typeface="Arial Bold"/>
              </a:rPr>
              <a:t>04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144000" y="2344960"/>
            <a:ext cx="2162175" cy="273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Forensic tools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144000" y="2665666"/>
            <a:ext cx="2162175" cy="464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Audit logs, integrity checks, timelines and exported reports.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666750" y="3962686"/>
            <a:ext cx="10858500" cy="571500"/>
            <a:chOff x="0" y="0"/>
            <a:chExt cx="14478000" cy="7620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4478000" cy="762000"/>
            </a:xfrm>
            <a:custGeom>
              <a:avLst/>
              <a:gdLst/>
              <a:ahLst/>
              <a:cxnLst/>
              <a:rect l="l" t="t" r="r" b="b"/>
              <a:pathLst>
                <a:path w="14478000" h="762000">
                  <a:moveTo>
                    <a:pt x="177800" y="0"/>
                  </a:moveTo>
                  <a:lnTo>
                    <a:pt x="14300200" y="0"/>
                  </a:lnTo>
                  <a:cubicBezTo>
                    <a:pt x="14398371" y="0"/>
                    <a:pt x="14478000" y="79629"/>
                    <a:pt x="14478000" y="177800"/>
                  </a:cubicBezTo>
                  <a:lnTo>
                    <a:pt x="14478000" y="584200"/>
                  </a:lnTo>
                  <a:cubicBezTo>
                    <a:pt x="14478000" y="682371"/>
                    <a:pt x="14398371" y="762000"/>
                    <a:pt x="14300200" y="762000"/>
                  </a:cubicBezTo>
                  <a:lnTo>
                    <a:pt x="177800" y="762000"/>
                  </a:lnTo>
                  <a:cubicBezTo>
                    <a:pt x="79629" y="762000"/>
                    <a:pt x="0" y="682371"/>
                    <a:pt x="0" y="5842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895350" y="4086511"/>
            <a:ext cx="2822829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4"/>
              </a:lnSpc>
            </a:pPr>
            <a:r>
              <a:rPr lang="en-US" sz="157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The limitation was integration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172926" y="4124611"/>
            <a:ext cx="3123724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B9C9D6"/>
                </a:solidFill>
                <a:latin typeface="Arial"/>
                <a:ea typeface="Arial"/>
                <a:cs typeface="Arial"/>
                <a:sym typeface="Arial"/>
              </a:rPr>
              <a:t>API decision ≠ model alert ≠ forensic evidence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35DDD0"/>
                </a:solidFill>
                <a:latin typeface="Arial Bold"/>
                <a:ea typeface="Arial Bold"/>
                <a:cs typeface="Arial Bold"/>
                <a:sym typeface="Arial Bold"/>
              </a:rPr>
              <a:t>THE MAJOR RESEARCH GAP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The missing contribution was an </a:t>
            </a:r>
            <a:r>
              <a:rPr lang="en-US" sz="3000" b="1" spc="-96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end-to-end security lifecycle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666750" y="1497235"/>
            <a:ext cx="10858500" cy="2118170"/>
            <a:chOff x="0" y="0"/>
            <a:chExt cx="14478000" cy="282422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478000" cy="2824226"/>
            </a:xfrm>
            <a:custGeom>
              <a:avLst/>
              <a:gdLst/>
              <a:ahLst/>
              <a:cxnLst/>
              <a:rect l="l" t="t" r="r" b="b"/>
              <a:pathLst>
                <a:path w="14478000" h="2824226">
                  <a:moveTo>
                    <a:pt x="228600" y="0"/>
                  </a:moveTo>
                  <a:lnTo>
                    <a:pt x="14249400" y="0"/>
                  </a:lnTo>
                  <a:cubicBezTo>
                    <a:pt x="14375637" y="0"/>
                    <a:pt x="14478000" y="102362"/>
                    <a:pt x="14478000" y="228600"/>
                  </a:cubicBezTo>
                  <a:lnTo>
                    <a:pt x="14478000" y="2595626"/>
                  </a:lnTo>
                  <a:cubicBezTo>
                    <a:pt x="14478000" y="2721864"/>
                    <a:pt x="14375637" y="2824226"/>
                    <a:pt x="14249400" y="2824226"/>
                  </a:cubicBezTo>
                  <a:lnTo>
                    <a:pt x="228600" y="2824226"/>
                  </a:lnTo>
                  <a:cubicBezTo>
                    <a:pt x="102362" y="2824226"/>
                    <a:pt x="0" y="2721864"/>
                    <a:pt x="0" y="2595626"/>
                  </a:cubicBezTo>
                  <a:lnTo>
                    <a:pt x="0" y="228600"/>
                  </a:lnTo>
                  <a:cubicBezTo>
                    <a:pt x="0" y="102362"/>
                    <a:pt x="102362" y="0"/>
                    <a:pt x="228600" y="0"/>
                  </a:cubicBezTo>
                  <a:close/>
                </a:path>
              </a:pathLst>
            </a:custGeom>
            <a:solidFill>
              <a:srgbClr val="061522">
                <a:alpha val="48627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AutoShape 11"/>
          <p:cNvSpPr/>
          <p:nvPr/>
        </p:nvSpPr>
        <p:spPr>
          <a:xfrm>
            <a:off x="666750" y="1497235"/>
            <a:ext cx="10858500" cy="9525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2" name="AutoShape 12"/>
          <p:cNvSpPr/>
          <p:nvPr/>
        </p:nvSpPr>
        <p:spPr>
          <a:xfrm>
            <a:off x="11515725" y="1506760"/>
            <a:ext cx="9525" cy="2099120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3" name="AutoShape 13"/>
          <p:cNvSpPr/>
          <p:nvPr/>
        </p:nvSpPr>
        <p:spPr>
          <a:xfrm>
            <a:off x="666750" y="3605879"/>
            <a:ext cx="10858500" cy="9525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4" name="AutoShape 14"/>
          <p:cNvSpPr/>
          <p:nvPr/>
        </p:nvSpPr>
        <p:spPr>
          <a:xfrm>
            <a:off x="666750" y="1506760"/>
            <a:ext cx="9525" cy="2099120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962025" y="1782985"/>
            <a:ext cx="10267950" cy="763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47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Prior research rarely connected prevention, detection, evidence integrity and reconstruction inside one drone-fleet GraphQL system.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62025" y="2642044"/>
            <a:ext cx="9525000" cy="544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>
                <a:solidFill>
                  <a:srgbClr val="BFD0DC"/>
                </a:solidFill>
                <a:latin typeface="Arial"/>
                <a:ea typeface="Arial"/>
                <a:cs typeface="Arial"/>
                <a:sym typeface="Arial"/>
              </a:rPr>
              <a:t>This meant a rejected or suspicious request could be controlled by one component, classified by another and investigated using incomplete or disconnected records.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666750" y="3920109"/>
            <a:ext cx="2614612" cy="1381125"/>
            <a:chOff x="0" y="0"/>
            <a:chExt cx="3486150" cy="18415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486150" cy="1841500"/>
            </a:xfrm>
            <a:custGeom>
              <a:avLst/>
              <a:gdLst/>
              <a:ahLst/>
              <a:cxnLst/>
              <a:rect l="l" t="t" r="r" b="b"/>
              <a:pathLst>
                <a:path w="3486150" h="1841500">
                  <a:moveTo>
                    <a:pt x="177800" y="0"/>
                  </a:moveTo>
                  <a:lnTo>
                    <a:pt x="3308350" y="0"/>
                  </a:lnTo>
                  <a:cubicBezTo>
                    <a:pt x="3406521" y="0"/>
                    <a:pt x="3486150" y="79629"/>
                    <a:pt x="3486150" y="177800"/>
                  </a:cubicBezTo>
                  <a:lnTo>
                    <a:pt x="3486150" y="1663700"/>
                  </a:lnTo>
                  <a:cubicBezTo>
                    <a:pt x="3486150" y="1761871"/>
                    <a:pt x="3406521" y="1841500"/>
                    <a:pt x="3308350" y="1841500"/>
                  </a:cubicBezTo>
                  <a:lnTo>
                    <a:pt x="177800" y="1841500"/>
                  </a:lnTo>
                  <a:cubicBezTo>
                    <a:pt x="79629" y="1841500"/>
                    <a:pt x="0" y="1761871"/>
                    <a:pt x="0" y="16637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9" name="AutoShape 19"/>
          <p:cNvSpPr/>
          <p:nvPr/>
        </p:nvSpPr>
        <p:spPr>
          <a:xfrm>
            <a:off x="666750" y="3920109"/>
            <a:ext cx="2614612" cy="57150"/>
          </a:xfrm>
          <a:prstGeom prst="rect">
            <a:avLst/>
          </a:prstGeom>
          <a:solidFill>
            <a:srgbClr val="1DC8BD"/>
          </a:solid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876300" y="41582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76300" y="4367784"/>
            <a:ext cx="2195512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5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Prevent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76300" y="47297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Enforce access and query controls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3414712" y="3920109"/>
            <a:ext cx="2614612" cy="1381125"/>
            <a:chOff x="0" y="0"/>
            <a:chExt cx="3486150" cy="18415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486150" cy="1841500"/>
            </a:xfrm>
            <a:custGeom>
              <a:avLst/>
              <a:gdLst/>
              <a:ahLst/>
              <a:cxnLst/>
              <a:rect l="l" t="t" r="r" b="b"/>
              <a:pathLst>
                <a:path w="3486150" h="1841500">
                  <a:moveTo>
                    <a:pt x="177800" y="0"/>
                  </a:moveTo>
                  <a:lnTo>
                    <a:pt x="3308350" y="0"/>
                  </a:lnTo>
                  <a:cubicBezTo>
                    <a:pt x="3406521" y="0"/>
                    <a:pt x="3486150" y="79629"/>
                    <a:pt x="3486150" y="177800"/>
                  </a:cubicBezTo>
                  <a:lnTo>
                    <a:pt x="3486150" y="1663700"/>
                  </a:lnTo>
                  <a:cubicBezTo>
                    <a:pt x="3486150" y="1761871"/>
                    <a:pt x="3406521" y="1841500"/>
                    <a:pt x="3308350" y="1841500"/>
                  </a:cubicBezTo>
                  <a:lnTo>
                    <a:pt x="177800" y="1841500"/>
                  </a:lnTo>
                  <a:cubicBezTo>
                    <a:pt x="79629" y="1841500"/>
                    <a:pt x="0" y="1761871"/>
                    <a:pt x="0" y="16637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AutoShape 25"/>
          <p:cNvSpPr/>
          <p:nvPr/>
        </p:nvSpPr>
        <p:spPr>
          <a:xfrm>
            <a:off x="3414712" y="3920109"/>
            <a:ext cx="2614612" cy="57150"/>
          </a:xfrm>
          <a:prstGeom prst="rect">
            <a:avLst/>
          </a:prstGeom>
          <a:solidFill>
            <a:srgbClr val="1DC8BD"/>
          </a:solidFill>
        </p:spPr>
        <p:txBody>
          <a:bodyPr/>
          <a:lstStyle/>
          <a:p>
            <a:endParaRPr lang="en-US"/>
          </a:p>
        </p:txBody>
      </p:sp>
      <p:sp>
        <p:nvSpPr>
          <p:cNvPr id="26" name="TextBox 26"/>
          <p:cNvSpPr txBox="1"/>
          <p:nvPr/>
        </p:nvSpPr>
        <p:spPr>
          <a:xfrm>
            <a:off x="3624262" y="41582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624262" y="4367784"/>
            <a:ext cx="2195512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5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Detect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624262" y="47297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Classify suspicious behaviour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6162675" y="3920109"/>
            <a:ext cx="2614612" cy="1381125"/>
            <a:chOff x="0" y="0"/>
            <a:chExt cx="3486150" cy="18415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486150" cy="1841500"/>
            </a:xfrm>
            <a:custGeom>
              <a:avLst/>
              <a:gdLst/>
              <a:ahLst/>
              <a:cxnLst/>
              <a:rect l="l" t="t" r="r" b="b"/>
              <a:pathLst>
                <a:path w="3486150" h="1841500">
                  <a:moveTo>
                    <a:pt x="177800" y="0"/>
                  </a:moveTo>
                  <a:lnTo>
                    <a:pt x="3308350" y="0"/>
                  </a:lnTo>
                  <a:cubicBezTo>
                    <a:pt x="3406521" y="0"/>
                    <a:pt x="3486150" y="79629"/>
                    <a:pt x="3486150" y="177800"/>
                  </a:cubicBezTo>
                  <a:lnTo>
                    <a:pt x="3486150" y="1663700"/>
                  </a:lnTo>
                  <a:cubicBezTo>
                    <a:pt x="3486150" y="1761871"/>
                    <a:pt x="3406521" y="1841500"/>
                    <a:pt x="3308350" y="1841500"/>
                  </a:cubicBezTo>
                  <a:lnTo>
                    <a:pt x="177800" y="1841500"/>
                  </a:lnTo>
                  <a:cubicBezTo>
                    <a:pt x="79629" y="1841500"/>
                    <a:pt x="0" y="1761871"/>
                    <a:pt x="0" y="16637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" name="AutoShape 31"/>
          <p:cNvSpPr/>
          <p:nvPr/>
        </p:nvSpPr>
        <p:spPr>
          <a:xfrm>
            <a:off x="6162675" y="3920109"/>
            <a:ext cx="2614612" cy="57150"/>
          </a:xfrm>
          <a:prstGeom prst="rect">
            <a:avLst/>
          </a:prstGeom>
          <a:solidFill>
            <a:srgbClr val="1DC8BD"/>
          </a:solidFill>
        </p:spPr>
        <p:txBody>
          <a:bodyPr/>
          <a:lstStyle/>
          <a:p>
            <a:endParaRPr lang="en-US"/>
          </a:p>
        </p:txBody>
      </p:sp>
      <p:sp>
        <p:nvSpPr>
          <p:cNvPr id="32" name="TextBox 32"/>
          <p:cNvSpPr txBox="1"/>
          <p:nvPr/>
        </p:nvSpPr>
        <p:spPr>
          <a:xfrm>
            <a:off x="6372225" y="41582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72225" y="4367784"/>
            <a:ext cx="2195512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5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Preserve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372225" y="47297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Protect evidence integrity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8910638" y="3920109"/>
            <a:ext cx="2614612" cy="1381125"/>
            <a:chOff x="0" y="0"/>
            <a:chExt cx="3486150" cy="18415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3486150" cy="1841500"/>
            </a:xfrm>
            <a:custGeom>
              <a:avLst/>
              <a:gdLst/>
              <a:ahLst/>
              <a:cxnLst/>
              <a:rect l="l" t="t" r="r" b="b"/>
              <a:pathLst>
                <a:path w="3486150" h="1841500">
                  <a:moveTo>
                    <a:pt x="177800" y="0"/>
                  </a:moveTo>
                  <a:lnTo>
                    <a:pt x="3308350" y="0"/>
                  </a:lnTo>
                  <a:cubicBezTo>
                    <a:pt x="3406521" y="0"/>
                    <a:pt x="3486150" y="79629"/>
                    <a:pt x="3486150" y="177800"/>
                  </a:cubicBezTo>
                  <a:lnTo>
                    <a:pt x="3486150" y="1663700"/>
                  </a:lnTo>
                  <a:cubicBezTo>
                    <a:pt x="3486150" y="1761871"/>
                    <a:pt x="3406521" y="1841500"/>
                    <a:pt x="3308350" y="1841500"/>
                  </a:cubicBezTo>
                  <a:lnTo>
                    <a:pt x="177800" y="1841500"/>
                  </a:lnTo>
                  <a:cubicBezTo>
                    <a:pt x="79629" y="1841500"/>
                    <a:pt x="0" y="1761871"/>
                    <a:pt x="0" y="16637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AutoShape 37"/>
          <p:cNvSpPr/>
          <p:nvPr/>
        </p:nvSpPr>
        <p:spPr>
          <a:xfrm>
            <a:off x="8910638" y="3920109"/>
            <a:ext cx="2614612" cy="57150"/>
          </a:xfrm>
          <a:prstGeom prst="rect">
            <a:avLst/>
          </a:prstGeom>
          <a:solidFill>
            <a:srgbClr val="1DC8BD"/>
          </a:solidFill>
        </p:spPr>
        <p:txBody>
          <a:bodyPr/>
          <a:lstStyle/>
          <a:p>
            <a:endParaRPr lang="en-US"/>
          </a:p>
        </p:txBody>
      </p:sp>
      <p:sp>
        <p:nvSpPr>
          <p:cNvPr id="38" name="TextBox 38"/>
          <p:cNvSpPr txBox="1"/>
          <p:nvPr/>
        </p:nvSpPr>
        <p:spPr>
          <a:xfrm>
            <a:off x="9120188" y="41582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04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120188" y="4367784"/>
            <a:ext cx="2195512" cy="31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5"/>
              </a:lnSpc>
            </a:pPr>
            <a:r>
              <a:rPr lang="en-US" sz="17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Reconstruct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120188" y="4729734"/>
            <a:ext cx="2195512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4"/>
              </a:lnSpc>
            </a:pPr>
            <a:r>
              <a:rPr lang="en-US" sz="1125">
                <a:solidFill>
                  <a:srgbClr val="637589"/>
                </a:solidFill>
                <a:latin typeface="Arial"/>
                <a:ea typeface="Arial"/>
                <a:cs typeface="Arial"/>
                <a:sym typeface="Arial"/>
              </a:rPr>
              <a:t>Explain the incident timeline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66750" y="5444109"/>
            <a:ext cx="10858500" cy="26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</a:pPr>
            <a:r>
              <a:rPr lang="en-US" sz="150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The research gap sits between these stages.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7FA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66750" y="523875"/>
            <a:ext cx="917277" cy="182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SOLUTION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Aegis Flight connects every stage around the same evidence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1497235"/>
            <a:ext cx="5530596" cy="3429000"/>
            <a:chOff x="0" y="0"/>
            <a:chExt cx="7374128" cy="4572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374128" cy="4572000"/>
            </a:xfrm>
            <a:custGeom>
              <a:avLst/>
              <a:gdLst/>
              <a:ahLst/>
              <a:cxnLst/>
              <a:rect l="l" t="t" r="r" b="b"/>
              <a:pathLst>
                <a:path w="7374128" h="4572000">
                  <a:moveTo>
                    <a:pt x="254000" y="0"/>
                  </a:moveTo>
                  <a:lnTo>
                    <a:pt x="7120128" y="0"/>
                  </a:lnTo>
                  <a:cubicBezTo>
                    <a:pt x="7260463" y="0"/>
                    <a:pt x="7374128" y="113665"/>
                    <a:pt x="7374128" y="254000"/>
                  </a:cubicBezTo>
                  <a:lnTo>
                    <a:pt x="7374128" y="4318000"/>
                  </a:lnTo>
                  <a:cubicBezTo>
                    <a:pt x="7374128" y="4458335"/>
                    <a:pt x="7260463" y="4572000"/>
                    <a:pt x="7120128" y="4572000"/>
                  </a:cubicBezTo>
                  <a:lnTo>
                    <a:pt x="254000" y="4572000"/>
                  </a:lnTo>
                  <a:cubicBezTo>
                    <a:pt x="113665" y="4572000"/>
                    <a:pt x="0" y="4458335"/>
                    <a:pt x="0" y="4318000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52500" y="1782985"/>
            <a:ext cx="1812131" cy="247650"/>
            <a:chOff x="0" y="0"/>
            <a:chExt cx="2416175" cy="3302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16175" cy="330200"/>
            </a:xfrm>
            <a:custGeom>
              <a:avLst/>
              <a:gdLst/>
              <a:ahLst/>
              <a:cxnLst/>
              <a:rect l="l" t="t" r="r" b="b"/>
              <a:pathLst>
                <a:path w="2416175" h="330200">
                  <a:moveTo>
                    <a:pt x="165100" y="0"/>
                  </a:moveTo>
                  <a:lnTo>
                    <a:pt x="2251075" y="0"/>
                  </a:lnTo>
                  <a:cubicBezTo>
                    <a:pt x="2342261" y="0"/>
                    <a:pt x="2416175" y="73914"/>
                    <a:pt x="2416175" y="165100"/>
                  </a:cubicBezTo>
                  <a:cubicBezTo>
                    <a:pt x="2416175" y="256286"/>
                    <a:pt x="2342261" y="330200"/>
                    <a:pt x="2251075" y="330200"/>
                  </a:cubicBezTo>
                  <a:lnTo>
                    <a:pt x="165100" y="330200"/>
                  </a:lnTo>
                  <a:cubicBezTo>
                    <a:pt x="73914" y="330200"/>
                    <a:pt x="0" y="256286"/>
                    <a:pt x="0" y="165100"/>
                  </a:cubicBez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E2FA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2416175" cy="358775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l">
                <a:lnSpc>
                  <a:spcPts val="1260"/>
                </a:lnSpc>
              </a:pPr>
              <a:r>
                <a:rPr lang="en-US" sz="900" b="1" spc="60">
                  <a:solidFill>
                    <a:srgbClr val="087F7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INTEGRATED PROTOTYPE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52500" y="2144935"/>
            <a:ext cx="4959096" cy="6849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97"/>
              </a:lnSpc>
            </a:pPr>
            <a:r>
              <a:rPr lang="en-US" sz="232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One request, one connected evidence trail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2500" y="2877407"/>
            <a:ext cx="4959096" cy="757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>
                <a:solidFill>
                  <a:srgbClr val="C5D5DF"/>
                </a:solidFill>
                <a:latin typeface="Arial"/>
                <a:ea typeface="Arial"/>
                <a:cs typeface="Arial"/>
                <a:sym typeface="Arial"/>
              </a:rPr>
              <a:t>The platform records who made the request, what operation was attempted, which control acted, how risk was assessed and how the event fits into the final timeline.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52500" y="3787712"/>
            <a:ext cx="4959096" cy="517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Prevention creates evidence; detection enriches it; forensics explains it.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6521196" y="1497235"/>
            <a:ext cx="5003864" cy="771525"/>
            <a:chOff x="0" y="0"/>
            <a:chExt cx="6671818" cy="10287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6711696" y="1659160"/>
            <a:ext cx="4622864" cy="247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>
                <a:solidFill>
                  <a:srgbClr val="66798D"/>
                </a:solidFill>
                <a:latin typeface="Arial Bold"/>
                <a:ea typeface="Arial Bold"/>
                <a:cs typeface="Arial Bold"/>
                <a:sym typeface="Arial Bold"/>
              </a:rPr>
              <a:t>Secure GraphQL layer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711696" y="1916335"/>
            <a:ext cx="4622864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HMAC authentication, roles, ownership and query controls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6521196" y="2383060"/>
            <a:ext cx="5003864" cy="771525"/>
            <a:chOff x="0" y="0"/>
            <a:chExt cx="6671818" cy="10287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6711696" y="2544985"/>
            <a:ext cx="4622864" cy="247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>
                <a:solidFill>
                  <a:srgbClr val="66798D"/>
                </a:solidFill>
                <a:latin typeface="Arial Bold"/>
                <a:ea typeface="Arial Bold"/>
                <a:cs typeface="Arial Bold"/>
                <a:sym typeface="Arial Bold"/>
              </a:rPr>
              <a:t>Explainable detection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11696" y="2802160"/>
            <a:ext cx="4622864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Rules, supervised classifiers and Isolation Forest comparison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6521196" y="3268885"/>
            <a:ext cx="5003864" cy="771525"/>
            <a:chOff x="0" y="0"/>
            <a:chExt cx="6671818" cy="10287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6711696" y="3430810"/>
            <a:ext cx="4622864" cy="247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>
                <a:solidFill>
                  <a:srgbClr val="66798D"/>
                </a:solidFill>
                <a:latin typeface="Arial Bold"/>
                <a:ea typeface="Arial Bold"/>
                <a:cs typeface="Arial Bold"/>
                <a:sym typeface="Arial Bold"/>
              </a:rPr>
              <a:t>Tamper-evident storage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711696" y="3687985"/>
            <a:ext cx="4622864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Structured events linked through cryptographic hashes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6521196" y="4154710"/>
            <a:ext cx="5003864" cy="771525"/>
            <a:chOff x="0" y="0"/>
            <a:chExt cx="6671818" cy="10287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0" y="0"/>
              <a:ext cx="6671818" cy="1028700"/>
            </a:xfrm>
            <a:custGeom>
              <a:avLst/>
              <a:gdLst/>
              <a:ahLst/>
              <a:cxnLst/>
              <a:rect l="l" t="t" r="r" b="b"/>
              <a:pathLst>
                <a:path w="6671818" h="1028700">
                  <a:moveTo>
                    <a:pt x="165100" y="0"/>
                  </a:moveTo>
                  <a:lnTo>
                    <a:pt x="6506718" y="0"/>
                  </a:lnTo>
                  <a:cubicBezTo>
                    <a:pt x="6597904" y="0"/>
                    <a:pt x="6671818" y="73914"/>
                    <a:pt x="6671818" y="165100"/>
                  </a:cubicBezTo>
                  <a:lnTo>
                    <a:pt x="6671818" y="863600"/>
                  </a:lnTo>
                  <a:cubicBezTo>
                    <a:pt x="6671818" y="954786"/>
                    <a:pt x="6597904" y="1028700"/>
                    <a:pt x="6506718" y="1028700"/>
                  </a:cubicBezTo>
                  <a:lnTo>
                    <a:pt x="165100" y="1028700"/>
                  </a:lnTo>
                  <a:cubicBezTo>
                    <a:pt x="73914" y="1028700"/>
                    <a:pt x="0" y="954786"/>
                    <a:pt x="0" y="863600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711696" y="4316635"/>
            <a:ext cx="4622864" cy="247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5"/>
              </a:lnSpc>
            </a:pPr>
            <a:r>
              <a:rPr lang="en-US" sz="1425" b="1">
                <a:solidFill>
                  <a:srgbClr val="66798D"/>
                </a:solidFill>
                <a:latin typeface="Arial Bold"/>
                <a:ea typeface="Arial Bold"/>
                <a:cs typeface="Arial Bold"/>
                <a:sym typeface="Arial Bold"/>
              </a:rPr>
              <a:t>Forensic reconstruction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11696" y="4573810"/>
            <a:ext cx="4622864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Searchable chronology with CSV and PDF reporting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7FA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HOW WE IMPROVED THE AVAILABLE SOLUTION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From separate tools to one measurable workflow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1478185"/>
            <a:ext cx="4800600" cy="542925"/>
            <a:chOff x="0" y="0"/>
            <a:chExt cx="6400800" cy="7239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400800" cy="723900"/>
            </a:xfrm>
            <a:custGeom>
              <a:avLst/>
              <a:gdLst/>
              <a:ahLst/>
              <a:cxnLst/>
              <a:rect l="l" t="t" r="r" b="b"/>
              <a:pathLst>
                <a:path w="6400800" h="723900">
                  <a:moveTo>
                    <a:pt x="152400" y="0"/>
                  </a:moveTo>
                  <a:lnTo>
                    <a:pt x="6248400" y="0"/>
                  </a:lnTo>
                  <a:cubicBezTo>
                    <a:pt x="6332601" y="0"/>
                    <a:pt x="6400800" y="68199"/>
                    <a:pt x="6400800" y="152400"/>
                  </a:cubicBezTo>
                  <a:lnTo>
                    <a:pt x="6400800" y="571500"/>
                  </a:lnTo>
                  <a:cubicBezTo>
                    <a:pt x="6400800" y="655701"/>
                    <a:pt x="6332601" y="723900"/>
                    <a:pt x="6248400" y="723900"/>
                  </a:cubicBezTo>
                  <a:lnTo>
                    <a:pt x="152400" y="723900"/>
                  </a:lnTo>
                  <a:cubicBezTo>
                    <a:pt x="68199" y="723900"/>
                    <a:pt x="0" y="655701"/>
                    <a:pt x="0" y="5715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ECE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6400800" cy="781050"/>
            </a:xfrm>
            <a:prstGeom prst="rect">
              <a:avLst/>
            </a:prstGeom>
          </p:spPr>
          <p:txBody>
            <a:bodyPr lIns="190500" tIns="190500" rIns="190500" bIns="190500" rtlCol="0" anchor="t"/>
            <a:lstStyle/>
            <a:p>
              <a:pPr algn="l">
                <a:lnSpc>
                  <a:spcPts val="2415"/>
                </a:lnSpc>
              </a:pPr>
              <a:r>
                <a:rPr lang="en-US" sz="1725" b="1">
                  <a:solidFill>
                    <a:srgbClr val="B53648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Earlier approaches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66750" y="2125885"/>
            <a:ext cx="4800600" cy="685800"/>
            <a:chOff x="0" y="0"/>
            <a:chExt cx="6400800" cy="914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400800" cy="914400"/>
            </a:xfrm>
            <a:custGeom>
              <a:avLst/>
              <a:gdLst/>
              <a:ahLst/>
              <a:cxnLst/>
              <a:rect l="l" t="t" r="r" b="b"/>
              <a:pathLst>
                <a:path w="6400800" h="914400">
                  <a:moveTo>
                    <a:pt x="152400" y="0"/>
                  </a:moveTo>
                  <a:lnTo>
                    <a:pt x="6248400" y="0"/>
                  </a:lnTo>
                  <a:cubicBezTo>
                    <a:pt x="6332601" y="0"/>
                    <a:pt x="6400800" y="68199"/>
                    <a:pt x="6400800" y="152400"/>
                  </a:cubicBezTo>
                  <a:lnTo>
                    <a:pt x="6400800" y="762000"/>
                  </a:lnTo>
                  <a:cubicBezTo>
                    <a:pt x="6400800" y="846201"/>
                    <a:pt x="6332601" y="914400"/>
                    <a:pt x="6248400" y="914400"/>
                  </a:cubicBezTo>
                  <a:lnTo>
                    <a:pt x="152400" y="914400"/>
                  </a:lnTo>
                  <a:cubicBezTo>
                    <a:pt x="68199" y="914400"/>
                    <a:pt x="0" y="846201"/>
                    <a:pt x="0" y="7620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" name="AutoShape 10"/>
          <p:cNvSpPr/>
          <p:nvPr/>
        </p:nvSpPr>
        <p:spPr>
          <a:xfrm>
            <a:off x="666750" y="2125885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1" name="AutoShape 11"/>
          <p:cNvSpPr/>
          <p:nvPr/>
        </p:nvSpPr>
        <p:spPr>
          <a:xfrm>
            <a:off x="5457825" y="2135410"/>
            <a:ext cx="9525" cy="66675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2" name="AutoShape 12"/>
          <p:cNvSpPr/>
          <p:nvPr/>
        </p:nvSpPr>
        <p:spPr>
          <a:xfrm>
            <a:off x="666750" y="2802160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3" name="AutoShape 13"/>
          <p:cNvSpPr/>
          <p:nvPr/>
        </p:nvSpPr>
        <p:spPr>
          <a:xfrm>
            <a:off x="666750" y="2135410"/>
            <a:ext cx="57150" cy="6667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895350" y="2259235"/>
            <a:ext cx="43910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Prevention-focused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95350" y="2487835"/>
            <a:ext cx="43910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Often stopped known misuse without analysing the full event.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66750" y="2916460"/>
            <a:ext cx="4800600" cy="685800"/>
            <a:chOff x="0" y="0"/>
            <a:chExt cx="6400800" cy="914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400800" cy="914400"/>
            </a:xfrm>
            <a:custGeom>
              <a:avLst/>
              <a:gdLst/>
              <a:ahLst/>
              <a:cxnLst/>
              <a:rect l="l" t="t" r="r" b="b"/>
              <a:pathLst>
                <a:path w="6400800" h="914400">
                  <a:moveTo>
                    <a:pt x="152400" y="0"/>
                  </a:moveTo>
                  <a:lnTo>
                    <a:pt x="6248400" y="0"/>
                  </a:lnTo>
                  <a:cubicBezTo>
                    <a:pt x="6332601" y="0"/>
                    <a:pt x="6400800" y="68199"/>
                    <a:pt x="6400800" y="152400"/>
                  </a:cubicBezTo>
                  <a:lnTo>
                    <a:pt x="6400800" y="762000"/>
                  </a:lnTo>
                  <a:cubicBezTo>
                    <a:pt x="6400800" y="846201"/>
                    <a:pt x="6332601" y="914400"/>
                    <a:pt x="6248400" y="914400"/>
                  </a:cubicBezTo>
                  <a:lnTo>
                    <a:pt x="152400" y="914400"/>
                  </a:lnTo>
                  <a:cubicBezTo>
                    <a:pt x="68199" y="914400"/>
                    <a:pt x="0" y="846201"/>
                    <a:pt x="0" y="7620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AutoShape 18"/>
          <p:cNvSpPr/>
          <p:nvPr/>
        </p:nvSpPr>
        <p:spPr>
          <a:xfrm>
            <a:off x="666750" y="2916460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9" name="AutoShape 19"/>
          <p:cNvSpPr/>
          <p:nvPr/>
        </p:nvSpPr>
        <p:spPr>
          <a:xfrm>
            <a:off x="5457825" y="2925985"/>
            <a:ext cx="9525" cy="66675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0" name="AutoShape 20"/>
          <p:cNvSpPr/>
          <p:nvPr/>
        </p:nvSpPr>
        <p:spPr>
          <a:xfrm>
            <a:off x="666750" y="3592735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1" name="AutoShape 21"/>
          <p:cNvSpPr/>
          <p:nvPr/>
        </p:nvSpPr>
        <p:spPr>
          <a:xfrm>
            <a:off x="666750" y="2925985"/>
            <a:ext cx="57150" cy="6667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895350" y="3049810"/>
            <a:ext cx="43910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Detection-focused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95350" y="3278410"/>
            <a:ext cx="43910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Model output was not always linked to forensic evidence.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666750" y="3707035"/>
            <a:ext cx="4800600" cy="685800"/>
            <a:chOff x="0" y="0"/>
            <a:chExt cx="6400800" cy="9144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6400800" cy="914400"/>
            </a:xfrm>
            <a:custGeom>
              <a:avLst/>
              <a:gdLst/>
              <a:ahLst/>
              <a:cxnLst/>
              <a:rect l="l" t="t" r="r" b="b"/>
              <a:pathLst>
                <a:path w="6400800" h="914400">
                  <a:moveTo>
                    <a:pt x="152400" y="0"/>
                  </a:moveTo>
                  <a:lnTo>
                    <a:pt x="6248400" y="0"/>
                  </a:lnTo>
                  <a:cubicBezTo>
                    <a:pt x="6332601" y="0"/>
                    <a:pt x="6400800" y="68199"/>
                    <a:pt x="6400800" y="152400"/>
                  </a:cubicBezTo>
                  <a:lnTo>
                    <a:pt x="6400800" y="762000"/>
                  </a:lnTo>
                  <a:cubicBezTo>
                    <a:pt x="6400800" y="846201"/>
                    <a:pt x="6332601" y="914400"/>
                    <a:pt x="6248400" y="914400"/>
                  </a:cubicBezTo>
                  <a:lnTo>
                    <a:pt x="152400" y="914400"/>
                  </a:lnTo>
                  <a:cubicBezTo>
                    <a:pt x="68199" y="914400"/>
                    <a:pt x="0" y="846201"/>
                    <a:pt x="0" y="7620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6" name="AutoShape 26"/>
          <p:cNvSpPr/>
          <p:nvPr/>
        </p:nvSpPr>
        <p:spPr>
          <a:xfrm>
            <a:off x="666750" y="3707035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7" name="AutoShape 27"/>
          <p:cNvSpPr/>
          <p:nvPr/>
        </p:nvSpPr>
        <p:spPr>
          <a:xfrm>
            <a:off x="5457825" y="3716560"/>
            <a:ext cx="9525" cy="66675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8" name="AutoShape 28"/>
          <p:cNvSpPr/>
          <p:nvPr/>
        </p:nvSpPr>
        <p:spPr>
          <a:xfrm>
            <a:off x="666750" y="4383310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9" name="AutoShape 29"/>
          <p:cNvSpPr/>
          <p:nvPr/>
        </p:nvSpPr>
        <p:spPr>
          <a:xfrm>
            <a:off x="666750" y="3716560"/>
            <a:ext cx="57150" cy="6667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30" name="TextBox 30"/>
          <p:cNvSpPr txBox="1"/>
          <p:nvPr/>
        </p:nvSpPr>
        <p:spPr>
          <a:xfrm>
            <a:off x="895350" y="3840385"/>
            <a:ext cx="43910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Ordinary logging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95350" y="4068985"/>
            <a:ext cx="43910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Records could lack integrity verification and reconstruction context.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66750" y="4497610"/>
            <a:ext cx="4800600" cy="838200"/>
            <a:chOff x="0" y="0"/>
            <a:chExt cx="6400800" cy="11176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6400800" cy="1117600"/>
            </a:xfrm>
            <a:custGeom>
              <a:avLst/>
              <a:gdLst/>
              <a:ahLst/>
              <a:cxnLst/>
              <a:rect l="l" t="t" r="r" b="b"/>
              <a:pathLst>
                <a:path w="6400800" h="1117600">
                  <a:moveTo>
                    <a:pt x="152400" y="0"/>
                  </a:moveTo>
                  <a:lnTo>
                    <a:pt x="6248400" y="0"/>
                  </a:lnTo>
                  <a:cubicBezTo>
                    <a:pt x="6332601" y="0"/>
                    <a:pt x="6400800" y="68199"/>
                    <a:pt x="6400800" y="152400"/>
                  </a:cubicBezTo>
                  <a:lnTo>
                    <a:pt x="6400800" y="965200"/>
                  </a:lnTo>
                  <a:cubicBezTo>
                    <a:pt x="6400800" y="1049401"/>
                    <a:pt x="6332601" y="1117600"/>
                    <a:pt x="6248400" y="1117600"/>
                  </a:cubicBezTo>
                  <a:lnTo>
                    <a:pt x="152400" y="1117600"/>
                  </a:lnTo>
                  <a:cubicBezTo>
                    <a:pt x="68199" y="1117600"/>
                    <a:pt x="0" y="1049401"/>
                    <a:pt x="0" y="9652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4" name="AutoShape 34"/>
          <p:cNvSpPr/>
          <p:nvPr/>
        </p:nvSpPr>
        <p:spPr>
          <a:xfrm>
            <a:off x="666750" y="4497610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5" name="AutoShape 35"/>
          <p:cNvSpPr/>
          <p:nvPr/>
        </p:nvSpPr>
        <p:spPr>
          <a:xfrm>
            <a:off x="5457825" y="4507135"/>
            <a:ext cx="9525" cy="81915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6" name="AutoShape 36"/>
          <p:cNvSpPr/>
          <p:nvPr/>
        </p:nvSpPr>
        <p:spPr>
          <a:xfrm>
            <a:off x="666750" y="5326285"/>
            <a:ext cx="48006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7" name="AutoShape 37"/>
          <p:cNvSpPr/>
          <p:nvPr/>
        </p:nvSpPr>
        <p:spPr>
          <a:xfrm>
            <a:off x="666750" y="4507135"/>
            <a:ext cx="57150" cy="8191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38" name="TextBox 38"/>
          <p:cNvSpPr txBox="1"/>
          <p:nvPr/>
        </p:nvSpPr>
        <p:spPr>
          <a:xfrm>
            <a:off x="895350" y="4630960"/>
            <a:ext cx="43910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Single-method evaluation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95350" y="4859560"/>
            <a:ext cx="4391025" cy="333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Limited comparison between rules, supervised and unsupervised methods.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5657850" y="1478185"/>
            <a:ext cx="5867400" cy="573310"/>
            <a:chOff x="0" y="0"/>
            <a:chExt cx="7823200" cy="764413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7823200" cy="764413"/>
            </a:xfrm>
            <a:custGeom>
              <a:avLst/>
              <a:gdLst/>
              <a:ahLst/>
              <a:cxnLst/>
              <a:rect l="l" t="t" r="r" b="b"/>
              <a:pathLst>
                <a:path w="7823200" h="764413">
                  <a:moveTo>
                    <a:pt x="152400" y="0"/>
                  </a:moveTo>
                  <a:lnTo>
                    <a:pt x="7670800" y="0"/>
                  </a:lnTo>
                  <a:cubicBezTo>
                    <a:pt x="7755001" y="0"/>
                    <a:pt x="7823200" y="68199"/>
                    <a:pt x="7823200" y="152400"/>
                  </a:cubicBezTo>
                  <a:lnTo>
                    <a:pt x="7823200" y="612013"/>
                  </a:lnTo>
                  <a:cubicBezTo>
                    <a:pt x="7823200" y="696214"/>
                    <a:pt x="7755001" y="764413"/>
                    <a:pt x="7670800" y="764413"/>
                  </a:cubicBezTo>
                  <a:lnTo>
                    <a:pt x="152400" y="764413"/>
                  </a:lnTo>
                  <a:cubicBezTo>
                    <a:pt x="68199" y="764413"/>
                    <a:pt x="0" y="696214"/>
                    <a:pt x="0" y="612013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DDF9F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57150"/>
              <a:ext cx="7823200" cy="821563"/>
            </a:xfrm>
            <a:prstGeom prst="rect">
              <a:avLst/>
            </a:prstGeom>
          </p:spPr>
          <p:txBody>
            <a:bodyPr lIns="190500" tIns="190500" rIns="190500" bIns="190500" rtlCol="0" anchor="t"/>
            <a:lstStyle/>
            <a:p>
              <a:pPr algn="l">
                <a:lnSpc>
                  <a:spcPts val="2415"/>
                </a:lnSpc>
              </a:pPr>
              <a:r>
                <a:rPr lang="en-US" sz="1725" b="1">
                  <a:solidFill>
                    <a:srgbClr val="087E78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Aegis Flight improvement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5657850" y="2156270"/>
            <a:ext cx="5867400" cy="716280"/>
            <a:chOff x="0" y="0"/>
            <a:chExt cx="7823200" cy="95504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7823200" cy="955040"/>
            </a:xfrm>
            <a:custGeom>
              <a:avLst/>
              <a:gdLst/>
              <a:ahLst/>
              <a:cxnLst/>
              <a:rect l="l" t="t" r="r" b="b"/>
              <a:pathLst>
                <a:path w="7823200" h="955040">
                  <a:moveTo>
                    <a:pt x="152400" y="0"/>
                  </a:moveTo>
                  <a:lnTo>
                    <a:pt x="7670800" y="0"/>
                  </a:lnTo>
                  <a:cubicBezTo>
                    <a:pt x="7755001" y="0"/>
                    <a:pt x="7823200" y="68199"/>
                    <a:pt x="7823200" y="152400"/>
                  </a:cubicBezTo>
                  <a:lnTo>
                    <a:pt x="7823200" y="802640"/>
                  </a:lnTo>
                  <a:cubicBezTo>
                    <a:pt x="7823200" y="886841"/>
                    <a:pt x="7755001" y="955040"/>
                    <a:pt x="7670800" y="955040"/>
                  </a:cubicBezTo>
                  <a:lnTo>
                    <a:pt x="152400" y="955040"/>
                  </a:lnTo>
                  <a:cubicBezTo>
                    <a:pt x="68199" y="955040"/>
                    <a:pt x="0" y="886841"/>
                    <a:pt x="0" y="80264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5" name="AutoShape 45"/>
          <p:cNvSpPr/>
          <p:nvPr/>
        </p:nvSpPr>
        <p:spPr>
          <a:xfrm>
            <a:off x="5657850" y="2156270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6" name="AutoShape 46"/>
          <p:cNvSpPr/>
          <p:nvPr/>
        </p:nvSpPr>
        <p:spPr>
          <a:xfrm>
            <a:off x="11515725" y="2165794"/>
            <a:ext cx="9525" cy="69723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7" name="AutoShape 47"/>
          <p:cNvSpPr/>
          <p:nvPr/>
        </p:nvSpPr>
        <p:spPr>
          <a:xfrm>
            <a:off x="5657850" y="2863024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8" name="AutoShape 48"/>
          <p:cNvSpPr/>
          <p:nvPr/>
        </p:nvSpPr>
        <p:spPr>
          <a:xfrm>
            <a:off x="5657850" y="2165794"/>
            <a:ext cx="57150" cy="69723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49" name="TextBox 49"/>
          <p:cNvSpPr txBox="1"/>
          <p:nvPr/>
        </p:nvSpPr>
        <p:spPr>
          <a:xfrm>
            <a:off x="5886450" y="2289620"/>
            <a:ext cx="54578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Controls and evidence together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5886450" y="2518219"/>
            <a:ext cx="54578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Accepted and rejected requests create structured security records.</a:t>
            </a:r>
          </a:p>
        </p:txBody>
      </p:sp>
      <p:grpSp>
        <p:nvGrpSpPr>
          <p:cNvPr id="51" name="Group 51"/>
          <p:cNvGrpSpPr/>
          <p:nvPr/>
        </p:nvGrpSpPr>
        <p:grpSpPr>
          <a:xfrm>
            <a:off x="5657850" y="2977324"/>
            <a:ext cx="5867400" cy="716280"/>
            <a:chOff x="0" y="0"/>
            <a:chExt cx="7823200" cy="95504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7823200" cy="955040"/>
            </a:xfrm>
            <a:custGeom>
              <a:avLst/>
              <a:gdLst/>
              <a:ahLst/>
              <a:cxnLst/>
              <a:rect l="l" t="t" r="r" b="b"/>
              <a:pathLst>
                <a:path w="7823200" h="955040">
                  <a:moveTo>
                    <a:pt x="152400" y="0"/>
                  </a:moveTo>
                  <a:lnTo>
                    <a:pt x="7670800" y="0"/>
                  </a:lnTo>
                  <a:cubicBezTo>
                    <a:pt x="7755001" y="0"/>
                    <a:pt x="7823200" y="68199"/>
                    <a:pt x="7823200" y="152400"/>
                  </a:cubicBezTo>
                  <a:lnTo>
                    <a:pt x="7823200" y="802640"/>
                  </a:lnTo>
                  <a:cubicBezTo>
                    <a:pt x="7823200" y="886841"/>
                    <a:pt x="7755001" y="955040"/>
                    <a:pt x="7670800" y="955040"/>
                  </a:cubicBezTo>
                  <a:lnTo>
                    <a:pt x="152400" y="955040"/>
                  </a:lnTo>
                  <a:cubicBezTo>
                    <a:pt x="68199" y="955040"/>
                    <a:pt x="0" y="886841"/>
                    <a:pt x="0" y="80264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657850" y="2977324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54" name="AutoShape 54"/>
          <p:cNvSpPr/>
          <p:nvPr/>
        </p:nvSpPr>
        <p:spPr>
          <a:xfrm>
            <a:off x="11515725" y="2986850"/>
            <a:ext cx="9525" cy="69723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55" name="AutoShape 55"/>
          <p:cNvSpPr/>
          <p:nvPr/>
        </p:nvSpPr>
        <p:spPr>
          <a:xfrm>
            <a:off x="5657850" y="3684079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56" name="AutoShape 56"/>
          <p:cNvSpPr/>
          <p:nvPr/>
        </p:nvSpPr>
        <p:spPr>
          <a:xfrm>
            <a:off x="5657850" y="2986850"/>
            <a:ext cx="57150" cy="69723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57" name="TextBox 57"/>
          <p:cNvSpPr txBox="1"/>
          <p:nvPr/>
        </p:nvSpPr>
        <p:spPr>
          <a:xfrm>
            <a:off x="5886450" y="3110674"/>
            <a:ext cx="54578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Detection enriches the same record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886450" y="3339275"/>
            <a:ext cx="54578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Risk, classification and model output remain traceable to the request.</a:t>
            </a:r>
          </a:p>
        </p:txBody>
      </p:sp>
      <p:grpSp>
        <p:nvGrpSpPr>
          <p:cNvPr id="59" name="Group 59"/>
          <p:cNvGrpSpPr/>
          <p:nvPr/>
        </p:nvGrpSpPr>
        <p:grpSpPr>
          <a:xfrm>
            <a:off x="5657850" y="3798379"/>
            <a:ext cx="5867400" cy="716280"/>
            <a:chOff x="0" y="0"/>
            <a:chExt cx="7823200" cy="955040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7823200" cy="955040"/>
            </a:xfrm>
            <a:custGeom>
              <a:avLst/>
              <a:gdLst/>
              <a:ahLst/>
              <a:cxnLst/>
              <a:rect l="l" t="t" r="r" b="b"/>
              <a:pathLst>
                <a:path w="7823200" h="955040">
                  <a:moveTo>
                    <a:pt x="152400" y="0"/>
                  </a:moveTo>
                  <a:lnTo>
                    <a:pt x="7670800" y="0"/>
                  </a:lnTo>
                  <a:cubicBezTo>
                    <a:pt x="7755001" y="0"/>
                    <a:pt x="7823200" y="68199"/>
                    <a:pt x="7823200" y="152400"/>
                  </a:cubicBezTo>
                  <a:lnTo>
                    <a:pt x="7823200" y="802640"/>
                  </a:lnTo>
                  <a:cubicBezTo>
                    <a:pt x="7823200" y="886841"/>
                    <a:pt x="7755001" y="955040"/>
                    <a:pt x="7670800" y="955040"/>
                  </a:cubicBezTo>
                  <a:lnTo>
                    <a:pt x="152400" y="955040"/>
                  </a:lnTo>
                  <a:cubicBezTo>
                    <a:pt x="68199" y="955040"/>
                    <a:pt x="0" y="886841"/>
                    <a:pt x="0" y="80264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1" name="AutoShape 61"/>
          <p:cNvSpPr/>
          <p:nvPr/>
        </p:nvSpPr>
        <p:spPr>
          <a:xfrm>
            <a:off x="5657850" y="3798379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62" name="AutoShape 62"/>
          <p:cNvSpPr/>
          <p:nvPr/>
        </p:nvSpPr>
        <p:spPr>
          <a:xfrm>
            <a:off x="11515725" y="3807904"/>
            <a:ext cx="9525" cy="69723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63" name="AutoShape 63"/>
          <p:cNvSpPr/>
          <p:nvPr/>
        </p:nvSpPr>
        <p:spPr>
          <a:xfrm>
            <a:off x="5657850" y="4505134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64" name="AutoShape 64"/>
          <p:cNvSpPr/>
          <p:nvPr/>
        </p:nvSpPr>
        <p:spPr>
          <a:xfrm>
            <a:off x="5657850" y="3807904"/>
            <a:ext cx="57150" cy="69723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65" name="TextBox 65"/>
          <p:cNvSpPr txBox="1"/>
          <p:nvPr/>
        </p:nvSpPr>
        <p:spPr>
          <a:xfrm>
            <a:off x="5886450" y="3931729"/>
            <a:ext cx="54578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Hash-linked source evidence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5886450" y="4160329"/>
            <a:ext cx="54578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Integrity can be verified before the timeline or report is trusted.</a:t>
            </a:r>
          </a:p>
        </p:txBody>
      </p:sp>
      <p:grpSp>
        <p:nvGrpSpPr>
          <p:cNvPr id="67" name="Group 67"/>
          <p:cNvGrpSpPr/>
          <p:nvPr/>
        </p:nvGrpSpPr>
        <p:grpSpPr>
          <a:xfrm>
            <a:off x="5657850" y="4619434"/>
            <a:ext cx="5867400" cy="716280"/>
            <a:chOff x="0" y="0"/>
            <a:chExt cx="7823200" cy="95504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7823200" cy="955040"/>
            </a:xfrm>
            <a:custGeom>
              <a:avLst/>
              <a:gdLst/>
              <a:ahLst/>
              <a:cxnLst/>
              <a:rect l="l" t="t" r="r" b="b"/>
              <a:pathLst>
                <a:path w="7823200" h="955040">
                  <a:moveTo>
                    <a:pt x="152400" y="0"/>
                  </a:moveTo>
                  <a:lnTo>
                    <a:pt x="7670800" y="0"/>
                  </a:lnTo>
                  <a:cubicBezTo>
                    <a:pt x="7755001" y="0"/>
                    <a:pt x="7823200" y="68199"/>
                    <a:pt x="7823200" y="152400"/>
                  </a:cubicBezTo>
                  <a:lnTo>
                    <a:pt x="7823200" y="802640"/>
                  </a:lnTo>
                  <a:cubicBezTo>
                    <a:pt x="7823200" y="886841"/>
                    <a:pt x="7755001" y="955040"/>
                    <a:pt x="7670800" y="955040"/>
                  </a:cubicBezTo>
                  <a:lnTo>
                    <a:pt x="152400" y="955040"/>
                  </a:lnTo>
                  <a:cubicBezTo>
                    <a:pt x="68199" y="955040"/>
                    <a:pt x="0" y="886841"/>
                    <a:pt x="0" y="80264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9" name="AutoShape 69"/>
          <p:cNvSpPr/>
          <p:nvPr/>
        </p:nvSpPr>
        <p:spPr>
          <a:xfrm>
            <a:off x="5657850" y="4619434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70" name="AutoShape 70"/>
          <p:cNvSpPr/>
          <p:nvPr/>
        </p:nvSpPr>
        <p:spPr>
          <a:xfrm>
            <a:off x="11515725" y="4628960"/>
            <a:ext cx="9525" cy="697230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71" name="AutoShape 71"/>
          <p:cNvSpPr/>
          <p:nvPr/>
        </p:nvSpPr>
        <p:spPr>
          <a:xfrm>
            <a:off x="5657850" y="5326190"/>
            <a:ext cx="5867400" cy="9525"/>
          </a:xfrm>
          <a:prstGeom prst="rect">
            <a:avLst/>
          </a:prstGeom>
          <a:solidFill>
            <a:srgbClr val="D6E2EB"/>
          </a:solidFill>
        </p:spPr>
        <p:txBody>
          <a:bodyPr/>
          <a:lstStyle/>
          <a:p>
            <a:endParaRPr lang="en-US"/>
          </a:p>
        </p:txBody>
      </p:sp>
      <p:sp>
        <p:nvSpPr>
          <p:cNvPr id="72" name="AutoShape 72"/>
          <p:cNvSpPr/>
          <p:nvPr/>
        </p:nvSpPr>
        <p:spPr>
          <a:xfrm>
            <a:off x="5657850" y="4628960"/>
            <a:ext cx="57150" cy="69723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73" name="TextBox 73"/>
          <p:cNvSpPr txBox="1"/>
          <p:nvPr/>
        </p:nvSpPr>
        <p:spPr>
          <a:xfrm>
            <a:off x="5886450" y="4752784"/>
            <a:ext cx="545782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84"/>
              </a:lnSpc>
            </a:pPr>
            <a:r>
              <a:rPr lang="en-US" sz="1275" b="1">
                <a:solidFill>
                  <a:srgbClr val="687A8D"/>
                </a:solidFill>
                <a:latin typeface="Arial Bold"/>
                <a:ea typeface="Arial Bold"/>
                <a:cs typeface="Arial Bold"/>
                <a:sym typeface="Arial Bold"/>
              </a:rPr>
              <a:t>Measured trade-offs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5886450" y="4981385"/>
            <a:ext cx="545782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87A8D"/>
                </a:solidFill>
                <a:latin typeface="Arial"/>
                <a:ea typeface="Arial"/>
                <a:cs typeface="Arial"/>
                <a:sym typeface="Arial"/>
              </a:rPr>
              <a:t>Precision, recall, false positives and generalisation are compared.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35DDD0"/>
                </a:solidFill>
                <a:latin typeface="Arial Bold"/>
                <a:ea typeface="Arial Bold"/>
                <a:cs typeface="Arial Bold"/>
                <a:sym typeface="Arial Bold"/>
              </a:rPr>
              <a:t>IMPLEMENTATION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The architecture makes the integration enforceable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666750" y="1516285"/>
            <a:ext cx="2080165" cy="1453039"/>
            <a:chOff x="0" y="0"/>
            <a:chExt cx="2773553" cy="193738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773553" cy="1937385"/>
            </a:xfrm>
            <a:custGeom>
              <a:avLst/>
              <a:gdLst/>
              <a:ahLst/>
              <a:cxnLst/>
              <a:rect l="l" t="t" r="r" b="b"/>
              <a:pathLst>
                <a:path w="2773553" h="1937385">
                  <a:moveTo>
                    <a:pt x="165100" y="0"/>
                  </a:moveTo>
                  <a:lnTo>
                    <a:pt x="2608453" y="0"/>
                  </a:lnTo>
                  <a:cubicBezTo>
                    <a:pt x="2699639" y="0"/>
                    <a:pt x="2773553" y="73914"/>
                    <a:pt x="2773553" y="165100"/>
                  </a:cubicBezTo>
                  <a:lnTo>
                    <a:pt x="2773553" y="1772285"/>
                  </a:lnTo>
                  <a:cubicBezTo>
                    <a:pt x="2773553" y="1863471"/>
                    <a:pt x="2699639" y="1937385"/>
                    <a:pt x="2608453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0"/>
              <a:ext cx="2773553" cy="1937385"/>
            </a:xfrm>
            <a:custGeom>
              <a:avLst/>
              <a:gdLst/>
              <a:ahLst/>
              <a:cxnLst/>
              <a:rect l="l" t="t" r="r" b="b"/>
              <a:pathLst>
                <a:path w="2773553" h="1937385">
                  <a:moveTo>
                    <a:pt x="165100" y="0"/>
                  </a:moveTo>
                  <a:lnTo>
                    <a:pt x="2608453" y="0"/>
                  </a:lnTo>
                  <a:cubicBezTo>
                    <a:pt x="2699639" y="0"/>
                    <a:pt x="2773553" y="73914"/>
                    <a:pt x="2773553" y="165100"/>
                  </a:cubicBezTo>
                  <a:lnTo>
                    <a:pt x="2773553" y="1772285"/>
                  </a:lnTo>
                  <a:cubicBezTo>
                    <a:pt x="2773553" y="1863471"/>
                    <a:pt x="2699639" y="1937385"/>
                    <a:pt x="2608453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6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21035" y="1687735"/>
            <a:ext cx="571500" cy="247650"/>
            <a:chOff x="0" y="0"/>
            <a:chExt cx="762000" cy="3302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62000" cy="330200"/>
            </a:xfrm>
            <a:custGeom>
              <a:avLst/>
              <a:gdLst/>
              <a:ahLst/>
              <a:cxnLst/>
              <a:rect l="l" t="t" r="r" b="b"/>
              <a:pathLst>
                <a:path w="762000" h="330200">
                  <a:moveTo>
                    <a:pt x="165100" y="0"/>
                  </a:moveTo>
                  <a:lnTo>
                    <a:pt x="596900" y="0"/>
                  </a:lnTo>
                  <a:cubicBezTo>
                    <a:pt x="688086" y="0"/>
                    <a:pt x="762000" y="73914"/>
                    <a:pt x="762000" y="165100"/>
                  </a:cubicBezTo>
                  <a:cubicBezTo>
                    <a:pt x="762000" y="256286"/>
                    <a:pt x="688086" y="330200"/>
                    <a:pt x="596900" y="330200"/>
                  </a:cubicBezTo>
                  <a:lnTo>
                    <a:pt x="165100" y="330200"/>
                  </a:lnTo>
                  <a:cubicBezTo>
                    <a:pt x="73914" y="330200"/>
                    <a:pt x="0" y="256286"/>
                    <a:pt x="0" y="165100"/>
                  </a:cubicBez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E2FA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28575"/>
              <a:ext cx="762000" cy="358775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1260"/>
                </a:lnSpc>
              </a:pPr>
              <a:r>
                <a:rPr lang="en-US" sz="900" b="1" spc="60">
                  <a:solidFill>
                    <a:srgbClr val="087F7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INPUT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838200" y="2125885"/>
            <a:ext cx="1737265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lang="en-US" sz="13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Dashboard / Client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38200" y="2402110"/>
            <a:ext cx="1737265" cy="362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6"/>
              </a:lnSpc>
            </a:pPr>
            <a:r>
              <a:rPr lang="en-US" sz="97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Fleet operations and controlled attack scenarios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2861215" y="1516285"/>
            <a:ext cx="2080355" cy="1453039"/>
            <a:chOff x="0" y="0"/>
            <a:chExt cx="2773807" cy="193738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73807" cy="1937385"/>
            </a:xfrm>
            <a:custGeom>
              <a:avLst/>
              <a:gdLst/>
              <a:ahLst/>
              <a:cxnLst/>
              <a:rect l="l" t="t" r="r" b="b"/>
              <a:pathLst>
                <a:path w="2773807" h="1937385">
                  <a:moveTo>
                    <a:pt x="165100" y="0"/>
                  </a:moveTo>
                  <a:lnTo>
                    <a:pt x="2608707" y="0"/>
                  </a:lnTo>
                  <a:cubicBezTo>
                    <a:pt x="2699893" y="0"/>
                    <a:pt x="2773807" y="73914"/>
                    <a:pt x="2773807" y="165100"/>
                  </a:cubicBezTo>
                  <a:lnTo>
                    <a:pt x="2773807" y="1772285"/>
                  </a:lnTo>
                  <a:cubicBezTo>
                    <a:pt x="2773807" y="1863471"/>
                    <a:pt x="2699893" y="1937385"/>
                    <a:pt x="2608707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0"/>
              <a:ext cx="2773807" cy="1937385"/>
            </a:xfrm>
            <a:custGeom>
              <a:avLst/>
              <a:gdLst/>
              <a:ahLst/>
              <a:cxnLst/>
              <a:rect l="l" t="t" r="r" b="b"/>
              <a:pathLst>
                <a:path w="2773807" h="1937385">
                  <a:moveTo>
                    <a:pt x="165100" y="0"/>
                  </a:moveTo>
                  <a:lnTo>
                    <a:pt x="2608707" y="0"/>
                  </a:lnTo>
                  <a:cubicBezTo>
                    <a:pt x="2699893" y="0"/>
                    <a:pt x="2773807" y="73914"/>
                    <a:pt x="2773807" y="165100"/>
                  </a:cubicBezTo>
                  <a:lnTo>
                    <a:pt x="2773807" y="1772285"/>
                  </a:lnTo>
                  <a:cubicBezTo>
                    <a:pt x="2773807" y="1863471"/>
                    <a:pt x="2699893" y="1937385"/>
                    <a:pt x="2608707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6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3699415" y="1687735"/>
            <a:ext cx="403955" cy="247650"/>
            <a:chOff x="0" y="0"/>
            <a:chExt cx="538607" cy="3302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538607" cy="330200"/>
            </a:xfrm>
            <a:custGeom>
              <a:avLst/>
              <a:gdLst/>
              <a:ahLst/>
              <a:cxnLst/>
              <a:rect l="l" t="t" r="r" b="b"/>
              <a:pathLst>
                <a:path w="538607" h="330200">
                  <a:moveTo>
                    <a:pt x="165100" y="0"/>
                  </a:moveTo>
                  <a:lnTo>
                    <a:pt x="373507" y="0"/>
                  </a:lnTo>
                  <a:cubicBezTo>
                    <a:pt x="464693" y="0"/>
                    <a:pt x="538607" y="73914"/>
                    <a:pt x="538607" y="165100"/>
                  </a:cubicBezTo>
                  <a:cubicBezTo>
                    <a:pt x="538607" y="256286"/>
                    <a:pt x="464693" y="330200"/>
                    <a:pt x="373507" y="330200"/>
                  </a:cubicBezTo>
                  <a:lnTo>
                    <a:pt x="165100" y="330200"/>
                  </a:lnTo>
                  <a:cubicBezTo>
                    <a:pt x="73914" y="330200"/>
                    <a:pt x="0" y="256286"/>
                    <a:pt x="0" y="165100"/>
                  </a:cubicBez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E2FA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28575"/>
              <a:ext cx="538607" cy="358775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1260"/>
                </a:lnSpc>
              </a:pPr>
              <a:r>
                <a:rPr lang="en-US" sz="900" b="1" spc="60">
                  <a:solidFill>
                    <a:srgbClr val="087F7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API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3032665" y="2125885"/>
            <a:ext cx="1737455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lang="en-US" sz="13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FastAPI + GraphQL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32665" y="2402110"/>
            <a:ext cx="1737455" cy="362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6"/>
              </a:lnSpc>
            </a:pPr>
            <a:r>
              <a:rPr lang="en-US" sz="97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Schema, resolvers and middleware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5055870" y="1516285"/>
            <a:ext cx="2080165" cy="1453039"/>
            <a:chOff x="0" y="0"/>
            <a:chExt cx="2773553" cy="1937385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2773553" cy="1937385"/>
            </a:xfrm>
            <a:custGeom>
              <a:avLst/>
              <a:gdLst/>
              <a:ahLst/>
              <a:cxnLst/>
              <a:rect l="l" t="t" r="r" b="b"/>
              <a:pathLst>
                <a:path w="2773553" h="1937385">
                  <a:moveTo>
                    <a:pt x="165100" y="0"/>
                  </a:moveTo>
                  <a:lnTo>
                    <a:pt x="2608453" y="0"/>
                  </a:lnTo>
                  <a:cubicBezTo>
                    <a:pt x="2699639" y="0"/>
                    <a:pt x="2773553" y="73914"/>
                    <a:pt x="2773553" y="165100"/>
                  </a:cubicBezTo>
                  <a:lnTo>
                    <a:pt x="2773553" y="1772285"/>
                  </a:lnTo>
                  <a:cubicBezTo>
                    <a:pt x="2773553" y="1863471"/>
                    <a:pt x="2699639" y="1937385"/>
                    <a:pt x="2608453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0" y="0"/>
              <a:ext cx="2773553" cy="1937385"/>
            </a:xfrm>
            <a:custGeom>
              <a:avLst/>
              <a:gdLst/>
              <a:ahLst/>
              <a:cxnLst/>
              <a:rect l="l" t="t" r="r" b="b"/>
              <a:pathLst>
                <a:path w="2773553" h="1937385">
                  <a:moveTo>
                    <a:pt x="165100" y="0"/>
                  </a:moveTo>
                  <a:lnTo>
                    <a:pt x="2608453" y="0"/>
                  </a:lnTo>
                  <a:cubicBezTo>
                    <a:pt x="2699639" y="0"/>
                    <a:pt x="2773553" y="73914"/>
                    <a:pt x="2773553" y="165100"/>
                  </a:cubicBezTo>
                  <a:lnTo>
                    <a:pt x="2773553" y="1772285"/>
                  </a:lnTo>
                  <a:cubicBezTo>
                    <a:pt x="2773553" y="1863471"/>
                    <a:pt x="2699639" y="1937385"/>
                    <a:pt x="2608453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6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691378" y="1687735"/>
            <a:ext cx="809054" cy="247650"/>
            <a:chOff x="0" y="0"/>
            <a:chExt cx="1078738" cy="3302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078738" cy="330200"/>
            </a:xfrm>
            <a:custGeom>
              <a:avLst/>
              <a:gdLst/>
              <a:ahLst/>
              <a:cxnLst/>
              <a:rect l="l" t="t" r="r" b="b"/>
              <a:pathLst>
                <a:path w="1078738" h="330200">
                  <a:moveTo>
                    <a:pt x="165100" y="0"/>
                  </a:moveTo>
                  <a:lnTo>
                    <a:pt x="913638" y="0"/>
                  </a:lnTo>
                  <a:cubicBezTo>
                    <a:pt x="1004824" y="0"/>
                    <a:pt x="1078738" y="73914"/>
                    <a:pt x="1078738" y="165100"/>
                  </a:cubicBezTo>
                  <a:cubicBezTo>
                    <a:pt x="1078738" y="256286"/>
                    <a:pt x="1004824" y="330200"/>
                    <a:pt x="913638" y="330200"/>
                  </a:cubicBezTo>
                  <a:lnTo>
                    <a:pt x="165100" y="330200"/>
                  </a:lnTo>
                  <a:cubicBezTo>
                    <a:pt x="73914" y="330200"/>
                    <a:pt x="0" y="256286"/>
                    <a:pt x="0" y="165100"/>
                  </a:cubicBez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E2FA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28575"/>
              <a:ext cx="1078738" cy="358775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1260"/>
                </a:lnSpc>
              </a:pPr>
              <a:r>
                <a:rPr lang="en-US" sz="900" b="1" spc="60">
                  <a:solidFill>
                    <a:srgbClr val="087F7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CONTROL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5227320" y="2125885"/>
            <a:ext cx="1737265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lang="en-US" sz="13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Security Layer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320" y="2402110"/>
            <a:ext cx="1737265" cy="362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6"/>
              </a:lnSpc>
            </a:pPr>
            <a:r>
              <a:rPr lang="en-US" sz="97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HMAC, RBAC, ownership and query limits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7250335" y="1516285"/>
            <a:ext cx="2080355" cy="1453039"/>
            <a:chOff x="0" y="0"/>
            <a:chExt cx="2773807" cy="1937385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773807" cy="1937385"/>
            </a:xfrm>
            <a:custGeom>
              <a:avLst/>
              <a:gdLst/>
              <a:ahLst/>
              <a:cxnLst/>
              <a:rect l="l" t="t" r="r" b="b"/>
              <a:pathLst>
                <a:path w="2773807" h="1937385">
                  <a:moveTo>
                    <a:pt x="165100" y="0"/>
                  </a:moveTo>
                  <a:lnTo>
                    <a:pt x="2608707" y="0"/>
                  </a:lnTo>
                  <a:cubicBezTo>
                    <a:pt x="2699893" y="0"/>
                    <a:pt x="2773807" y="73914"/>
                    <a:pt x="2773807" y="165100"/>
                  </a:cubicBezTo>
                  <a:lnTo>
                    <a:pt x="2773807" y="1772285"/>
                  </a:lnTo>
                  <a:cubicBezTo>
                    <a:pt x="2773807" y="1863471"/>
                    <a:pt x="2699893" y="1937385"/>
                    <a:pt x="2608707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0" y="0"/>
              <a:ext cx="2773807" cy="1937385"/>
            </a:xfrm>
            <a:custGeom>
              <a:avLst/>
              <a:gdLst/>
              <a:ahLst/>
              <a:cxnLst/>
              <a:rect l="l" t="t" r="r" b="b"/>
              <a:pathLst>
                <a:path w="2773807" h="1937385">
                  <a:moveTo>
                    <a:pt x="165100" y="0"/>
                  </a:moveTo>
                  <a:lnTo>
                    <a:pt x="2608707" y="0"/>
                  </a:lnTo>
                  <a:cubicBezTo>
                    <a:pt x="2699893" y="0"/>
                    <a:pt x="2773807" y="73914"/>
                    <a:pt x="2773807" y="165100"/>
                  </a:cubicBezTo>
                  <a:lnTo>
                    <a:pt x="2773807" y="1772285"/>
                  </a:lnTo>
                  <a:cubicBezTo>
                    <a:pt x="2773807" y="1863471"/>
                    <a:pt x="2699893" y="1937385"/>
                    <a:pt x="2608707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6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872603" y="1687735"/>
            <a:ext cx="835819" cy="247650"/>
            <a:chOff x="0" y="0"/>
            <a:chExt cx="1114425" cy="3302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114425" cy="330200"/>
            </a:xfrm>
            <a:custGeom>
              <a:avLst/>
              <a:gdLst/>
              <a:ahLst/>
              <a:cxnLst/>
              <a:rect l="l" t="t" r="r" b="b"/>
              <a:pathLst>
                <a:path w="1114425" h="330200">
                  <a:moveTo>
                    <a:pt x="165100" y="0"/>
                  </a:moveTo>
                  <a:lnTo>
                    <a:pt x="949325" y="0"/>
                  </a:lnTo>
                  <a:cubicBezTo>
                    <a:pt x="1040511" y="0"/>
                    <a:pt x="1114425" y="73914"/>
                    <a:pt x="1114425" y="165100"/>
                  </a:cubicBezTo>
                  <a:cubicBezTo>
                    <a:pt x="1114425" y="256286"/>
                    <a:pt x="1040511" y="330200"/>
                    <a:pt x="949325" y="330200"/>
                  </a:cubicBezTo>
                  <a:lnTo>
                    <a:pt x="165100" y="330200"/>
                  </a:lnTo>
                  <a:cubicBezTo>
                    <a:pt x="73914" y="330200"/>
                    <a:pt x="0" y="256286"/>
                    <a:pt x="0" y="165100"/>
                  </a:cubicBez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E2FA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28575"/>
              <a:ext cx="1114425" cy="358775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1260"/>
                </a:lnSpc>
              </a:pPr>
              <a:r>
                <a:rPr lang="en-US" sz="900" b="1" spc="60">
                  <a:solidFill>
                    <a:srgbClr val="087F7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EVIDENCE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421785" y="2125885"/>
            <a:ext cx="1737455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lang="en-US" sz="13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SQLite Store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421785" y="2402110"/>
            <a:ext cx="1737455" cy="362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6"/>
              </a:lnSpc>
            </a:pPr>
            <a:r>
              <a:rPr lang="en-US" sz="97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Audit events, features and cryptographic hashes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9444895" y="1516285"/>
            <a:ext cx="2080165" cy="1453039"/>
            <a:chOff x="0" y="0"/>
            <a:chExt cx="2773553" cy="1937385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2773553" cy="1937385"/>
            </a:xfrm>
            <a:custGeom>
              <a:avLst/>
              <a:gdLst/>
              <a:ahLst/>
              <a:cxnLst/>
              <a:rect l="l" t="t" r="r" b="b"/>
              <a:pathLst>
                <a:path w="2773553" h="1937385">
                  <a:moveTo>
                    <a:pt x="165100" y="0"/>
                  </a:moveTo>
                  <a:lnTo>
                    <a:pt x="2608453" y="0"/>
                  </a:lnTo>
                  <a:cubicBezTo>
                    <a:pt x="2699639" y="0"/>
                    <a:pt x="2773553" y="73914"/>
                    <a:pt x="2773553" y="165100"/>
                  </a:cubicBezTo>
                  <a:lnTo>
                    <a:pt x="2773553" y="1772285"/>
                  </a:lnTo>
                  <a:cubicBezTo>
                    <a:pt x="2773553" y="1863471"/>
                    <a:pt x="2699639" y="1937385"/>
                    <a:pt x="2608453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43"/>
            <p:cNvSpPr/>
            <p:nvPr/>
          </p:nvSpPr>
          <p:spPr>
            <a:xfrm>
              <a:off x="0" y="0"/>
              <a:ext cx="2773553" cy="1937385"/>
            </a:xfrm>
            <a:custGeom>
              <a:avLst/>
              <a:gdLst/>
              <a:ahLst/>
              <a:cxnLst/>
              <a:rect l="l" t="t" r="r" b="b"/>
              <a:pathLst>
                <a:path w="2773553" h="1937385">
                  <a:moveTo>
                    <a:pt x="165100" y="0"/>
                  </a:moveTo>
                  <a:lnTo>
                    <a:pt x="2608453" y="0"/>
                  </a:lnTo>
                  <a:cubicBezTo>
                    <a:pt x="2699639" y="0"/>
                    <a:pt x="2773553" y="73914"/>
                    <a:pt x="2773553" y="165100"/>
                  </a:cubicBezTo>
                  <a:lnTo>
                    <a:pt x="2773553" y="1772285"/>
                  </a:lnTo>
                  <a:cubicBezTo>
                    <a:pt x="2773553" y="1863471"/>
                    <a:pt x="2699639" y="1937385"/>
                    <a:pt x="2608453" y="1937385"/>
                  </a:cubicBezTo>
                  <a:lnTo>
                    <a:pt x="165100" y="1937385"/>
                  </a:lnTo>
                  <a:cubicBezTo>
                    <a:pt x="73914" y="1937385"/>
                    <a:pt x="0" y="1863471"/>
                    <a:pt x="0" y="1772285"/>
                  </a:cubicBezTo>
                  <a:lnTo>
                    <a:pt x="0" y="165100"/>
                  </a:ln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6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0131933" y="1687735"/>
            <a:ext cx="706184" cy="247650"/>
            <a:chOff x="0" y="0"/>
            <a:chExt cx="941578" cy="3302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941578" cy="330200"/>
            </a:xfrm>
            <a:custGeom>
              <a:avLst/>
              <a:gdLst/>
              <a:ahLst/>
              <a:cxnLst/>
              <a:rect l="l" t="t" r="r" b="b"/>
              <a:pathLst>
                <a:path w="941578" h="330200">
                  <a:moveTo>
                    <a:pt x="165100" y="0"/>
                  </a:moveTo>
                  <a:lnTo>
                    <a:pt x="776478" y="0"/>
                  </a:lnTo>
                  <a:cubicBezTo>
                    <a:pt x="867664" y="0"/>
                    <a:pt x="941578" y="73914"/>
                    <a:pt x="941578" y="165100"/>
                  </a:cubicBezTo>
                  <a:cubicBezTo>
                    <a:pt x="941578" y="256286"/>
                    <a:pt x="867664" y="330200"/>
                    <a:pt x="776478" y="330200"/>
                  </a:cubicBezTo>
                  <a:lnTo>
                    <a:pt x="165100" y="330200"/>
                  </a:lnTo>
                  <a:cubicBezTo>
                    <a:pt x="73914" y="330200"/>
                    <a:pt x="0" y="256286"/>
                    <a:pt x="0" y="165100"/>
                  </a:cubicBezTo>
                  <a:cubicBezTo>
                    <a:pt x="0" y="73914"/>
                    <a:pt x="73914" y="0"/>
                    <a:pt x="165100" y="0"/>
                  </a:cubicBezTo>
                  <a:close/>
                </a:path>
              </a:pathLst>
            </a:custGeom>
            <a:solidFill>
              <a:srgbClr val="E2FA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28575"/>
              <a:ext cx="941578" cy="358775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1260"/>
                </a:lnSpc>
              </a:pPr>
              <a:r>
                <a:rPr lang="en-US" sz="900" b="1" spc="60">
                  <a:solidFill>
                    <a:srgbClr val="087F7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OUTPUT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9616345" y="2125885"/>
            <a:ext cx="1737265" cy="43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lang="en-US" sz="13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Detection + Forensics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616345" y="2602135"/>
            <a:ext cx="1737265" cy="19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6"/>
              </a:lnSpc>
            </a:pPr>
            <a:r>
              <a:rPr lang="en-US" sz="975">
                <a:solidFill>
                  <a:srgbClr val="66798D"/>
                </a:solidFill>
                <a:latin typeface="Arial"/>
                <a:ea typeface="Arial"/>
                <a:cs typeface="Arial"/>
                <a:sym typeface="Arial"/>
              </a:rPr>
              <a:t>Rules, ML, timeline and reports</a:t>
            </a:r>
          </a:p>
        </p:txBody>
      </p:sp>
      <p:grpSp>
        <p:nvGrpSpPr>
          <p:cNvPr id="49" name="Group 49"/>
          <p:cNvGrpSpPr/>
          <p:nvPr/>
        </p:nvGrpSpPr>
        <p:grpSpPr>
          <a:xfrm>
            <a:off x="666750" y="3140678"/>
            <a:ext cx="10858500" cy="485775"/>
            <a:chOff x="0" y="0"/>
            <a:chExt cx="14478000" cy="647700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4478000" cy="647700"/>
            </a:xfrm>
            <a:custGeom>
              <a:avLst/>
              <a:gdLst/>
              <a:ahLst/>
              <a:cxnLst/>
              <a:rect l="l" t="t" r="r" b="b"/>
              <a:pathLst>
                <a:path w="14478000" h="647700">
                  <a:moveTo>
                    <a:pt x="152400" y="0"/>
                  </a:moveTo>
                  <a:lnTo>
                    <a:pt x="14325600" y="0"/>
                  </a:lnTo>
                  <a:cubicBezTo>
                    <a:pt x="14409801" y="0"/>
                    <a:pt x="14478000" y="68199"/>
                    <a:pt x="14478000" y="152400"/>
                  </a:cubicBezTo>
                  <a:lnTo>
                    <a:pt x="14478000" y="495300"/>
                  </a:lnTo>
                  <a:cubicBezTo>
                    <a:pt x="14478000" y="579501"/>
                    <a:pt x="14409801" y="647700"/>
                    <a:pt x="14325600" y="647700"/>
                  </a:cubicBezTo>
                  <a:lnTo>
                    <a:pt x="152400" y="647700"/>
                  </a:lnTo>
                  <a:cubicBezTo>
                    <a:pt x="68199" y="647700"/>
                    <a:pt x="0" y="579501"/>
                    <a:pt x="0" y="4953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876300" y="3245453"/>
            <a:ext cx="2038826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Continuous evidence rail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620000" y="3278791"/>
            <a:ext cx="3695700" cy="174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dirty="0">
                <a:solidFill>
                  <a:srgbClr val="9DE8E0"/>
                </a:solidFill>
                <a:latin typeface="Arial"/>
                <a:ea typeface="Arial"/>
                <a:cs typeface="Arial"/>
                <a:sym typeface="Arial"/>
              </a:rPr>
              <a:t>actor → operation → decision → risk → hash → timeline</a:t>
            </a:r>
          </a:p>
        </p:txBody>
      </p:sp>
      <p:grpSp>
        <p:nvGrpSpPr>
          <p:cNvPr id="53" name="Group 53"/>
          <p:cNvGrpSpPr/>
          <p:nvPr/>
        </p:nvGrpSpPr>
        <p:grpSpPr>
          <a:xfrm>
            <a:off x="666750" y="3816953"/>
            <a:ext cx="2080165" cy="657225"/>
            <a:chOff x="0" y="0"/>
            <a:chExt cx="2773553" cy="87630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2773553" cy="876300"/>
            </a:xfrm>
            <a:custGeom>
              <a:avLst/>
              <a:gdLst/>
              <a:ahLst/>
              <a:cxnLst/>
              <a:rect l="l" t="t" r="r" b="b"/>
              <a:pathLst>
                <a:path w="2773553" h="876300">
                  <a:moveTo>
                    <a:pt x="152400" y="0"/>
                  </a:moveTo>
                  <a:lnTo>
                    <a:pt x="2621153" y="0"/>
                  </a:lnTo>
                  <a:cubicBezTo>
                    <a:pt x="2705354" y="0"/>
                    <a:pt x="2773553" y="68199"/>
                    <a:pt x="2773553" y="152400"/>
                  </a:cubicBezTo>
                  <a:lnTo>
                    <a:pt x="2773553" y="723900"/>
                  </a:lnTo>
                  <a:cubicBezTo>
                    <a:pt x="2773553" y="808101"/>
                    <a:pt x="2705354" y="876300"/>
                    <a:pt x="2621153" y="876300"/>
                  </a:cubicBezTo>
                  <a:lnTo>
                    <a:pt x="152400" y="876300"/>
                  </a:lnTo>
                  <a:cubicBezTo>
                    <a:pt x="68199" y="876300"/>
                    <a:pt x="0" y="808101"/>
                    <a:pt x="0" y="7239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E4FAF6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790575" y="3874103"/>
            <a:ext cx="1832515" cy="342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8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790575" y="4188428"/>
            <a:ext cx="1832515" cy="16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lang="en-US" sz="900">
                <a:solidFill>
                  <a:srgbClr val="607386"/>
                </a:solidFill>
                <a:latin typeface="Arial"/>
                <a:ea typeface="Arial"/>
                <a:cs typeface="Arial"/>
                <a:sym typeface="Arial"/>
              </a:rPr>
              <a:t>max depth</a:t>
            </a:r>
          </a:p>
        </p:txBody>
      </p:sp>
      <p:grpSp>
        <p:nvGrpSpPr>
          <p:cNvPr id="57" name="Group 57"/>
          <p:cNvGrpSpPr/>
          <p:nvPr/>
        </p:nvGrpSpPr>
        <p:grpSpPr>
          <a:xfrm>
            <a:off x="2861215" y="3816953"/>
            <a:ext cx="2080355" cy="657225"/>
            <a:chOff x="0" y="0"/>
            <a:chExt cx="2773807" cy="87630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2773807" cy="876300"/>
            </a:xfrm>
            <a:custGeom>
              <a:avLst/>
              <a:gdLst/>
              <a:ahLst/>
              <a:cxnLst/>
              <a:rect l="l" t="t" r="r" b="b"/>
              <a:pathLst>
                <a:path w="2773807" h="876300">
                  <a:moveTo>
                    <a:pt x="152400" y="0"/>
                  </a:moveTo>
                  <a:lnTo>
                    <a:pt x="2621407" y="0"/>
                  </a:lnTo>
                  <a:cubicBezTo>
                    <a:pt x="2705608" y="0"/>
                    <a:pt x="2773807" y="68199"/>
                    <a:pt x="2773807" y="152400"/>
                  </a:cubicBezTo>
                  <a:lnTo>
                    <a:pt x="2773807" y="723900"/>
                  </a:lnTo>
                  <a:cubicBezTo>
                    <a:pt x="2773807" y="808101"/>
                    <a:pt x="2705608" y="876300"/>
                    <a:pt x="2621407" y="876300"/>
                  </a:cubicBezTo>
                  <a:lnTo>
                    <a:pt x="152400" y="876300"/>
                  </a:lnTo>
                  <a:cubicBezTo>
                    <a:pt x="68199" y="876300"/>
                    <a:pt x="0" y="808101"/>
                    <a:pt x="0" y="7239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E4FAF6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9" name="TextBox 59"/>
          <p:cNvSpPr txBox="1"/>
          <p:nvPr/>
        </p:nvSpPr>
        <p:spPr>
          <a:xfrm>
            <a:off x="2985040" y="3874103"/>
            <a:ext cx="1832705" cy="342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80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2985040" y="4188428"/>
            <a:ext cx="1832705" cy="16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lang="en-US" sz="900">
                <a:solidFill>
                  <a:srgbClr val="607386"/>
                </a:solidFill>
                <a:latin typeface="Arial"/>
                <a:ea typeface="Arial"/>
                <a:cs typeface="Arial"/>
                <a:sym typeface="Arial"/>
              </a:rPr>
              <a:t>complexity</a:t>
            </a:r>
          </a:p>
        </p:txBody>
      </p:sp>
      <p:grpSp>
        <p:nvGrpSpPr>
          <p:cNvPr id="61" name="Group 61"/>
          <p:cNvGrpSpPr/>
          <p:nvPr/>
        </p:nvGrpSpPr>
        <p:grpSpPr>
          <a:xfrm>
            <a:off x="5055870" y="3816953"/>
            <a:ext cx="2080165" cy="657225"/>
            <a:chOff x="0" y="0"/>
            <a:chExt cx="2773553" cy="876300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2773553" cy="876300"/>
            </a:xfrm>
            <a:custGeom>
              <a:avLst/>
              <a:gdLst/>
              <a:ahLst/>
              <a:cxnLst/>
              <a:rect l="l" t="t" r="r" b="b"/>
              <a:pathLst>
                <a:path w="2773553" h="876300">
                  <a:moveTo>
                    <a:pt x="152400" y="0"/>
                  </a:moveTo>
                  <a:lnTo>
                    <a:pt x="2621153" y="0"/>
                  </a:lnTo>
                  <a:cubicBezTo>
                    <a:pt x="2705354" y="0"/>
                    <a:pt x="2773553" y="68199"/>
                    <a:pt x="2773553" y="152400"/>
                  </a:cubicBezTo>
                  <a:lnTo>
                    <a:pt x="2773553" y="723900"/>
                  </a:lnTo>
                  <a:cubicBezTo>
                    <a:pt x="2773553" y="808101"/>
                    <a:pt x="2705354" y="876300"/>
                    <a:pt x="2621153" y="876300"/>
                  </a:cubicBezTo>
                  <a:lnTo>
                    <a:pt x="152400" y="876300"/>
                  </a:lnTo>
                  <a:cubicBezTo>
                    <a:pt x="68199" y="876300"/>
                    <a:pt x="0" y="808101"/>
                    <a:pt x="0" y="7239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E4FAF6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5179695" y="3874103"/>
            <a:ext cx="1832515" cy="342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3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5179695" y="4188428"/>
            <a:ext cx="1832515" cy="16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lang="en-US" sz="900">
                <a:solidFill>
                  <a:srgbClr val="607386"/>
                </a:solidFill>
                <a:latin typeface="Arial"/>
                <a:ea typeface="Arial"/>
                <a:cs typeface="Arial"/>
                <a:sym typeface="Arial"/>
              </a:rPr>
              <a:t>operations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7250335" y="3816953"/>
            <a:ext cx="2080355" cy="657225"/>
            <a:chOff x="0" y="0"/>
            <a:chExt cx="2773807" cy="87630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2773807" cy="876300"/>
            </a:xfrm>
            <a:custGeom>
              <a:avLst/>
              <a:gdLst/>
              <a:ahLst/>
              <a:cxnLst/>
              <a:rect l="l" t="t" r="r" b="b"/>
              <a:pathLst>
                <a:path w="2773807" h="876300">
                  <a:moveTo>
                    <a:pt x="152400" y="0"/>
                  </a:moveTo>
                  <a:lnTo>
                    <a:pt x="2621407" y="0"/>
                  </a:lnTo>
                  <a:cubicBezTo>
                    <a:pt x="2705608" y="0"/>
                    <a:pt x="2773807" y="68199"/>
                    <a:pt x="2773807" y="152400"/>
                  </a:cubicBezTo>
                  <a:lnTo>
                    <a:pt x="2773807" y="723900"/>
                  </a:lnTo>
                  <a:cubicBezTo>
                    <a:pt x="2773807" y="808101"/>
                    <a:pt x="2705608" y="876300"/>
                    <a:pt x="2621407" y="876300"/>
                  </a:cubicBezTo>
                  <a:lnTo>
                    <a:pt x="152400" y="876300"/>
                  </a:lnTo>
                  <a:cubicBezTo>
                    <a:pt x="68199" y="876300"/>
                    <a:pt x="0" y="808101"/>
                    <a:pt x="0" y="7239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E4FAF6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7" name="TextBox 67"/>
          <p:cNvSpPr txBox="1"/>
          <p:nvPr/>
        </p:nvSpPr>
        <p:spPr>
          <a:xfrm>
            <a:off x="7374160" y="3874103"/>
            <a:ext cx="1832705" cy="342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300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374160" y="4188428"/>
            <a:ext cx="1832705" cy="16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lang="en-US" sz="900">
                <a:solidFill>
                  <a:srgbClr val="607386"/>
                </a:solidFill>
                <a:latin typeface="Arial"/>
                <a:ea typeface="Arial"/>
                <a:cs typeface="Arial"/>
                <a:sym typeface="Arial"/>
              </a:rPr>
              <a:t>requests / 60s</a:t>
            </a:r>
          </a:p>
        </p:txBody>
      </p:sp>
      <p:grpSp>
        <p:nvGrpSpPr>
          <p:cNvPr id="69" name="Group 69"/>
          <p:cNvGrpSpPr/>
          <p:nvPr/>
        </p:nvGrpSpPr>
        <p:grpSpPr>
          <a:xfrm>
            <a:off x="9444895" y="3816953"/>
            <a:ext cx="2080165" cy="657225"/>
            <a:chOff x="0" y="0"/>
            <a:chExt cx="2773553" cy="8763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2773553" cy="876300"/>
            </a:xfrm>
            <a:custGeom>
              <a:avLst/>
              <a:gdLst/>
              <a:ahLst/>
              <a:cxnLst/>
              <a:rect l="l" t="t" r="r" b="b"/>
              <a:pathLst>
                <a:path w="2773553" h="876300">
                  <a:moveTo>
                    <a:pt x="152400" y="0"/>
                  </a:moveTo>
                  <a:lnTo>
                    <a:pt x="2621153" y="0"/>
                  </a:lnTo>
                  <a:cubicBezTo>
                    <a:pt x="2705354" y="0"/>
                    <a:pt x="2773553" y="68199"/>
                    <a:pt x="2773553" y="152400"/>
                  </a:cubicBezTo>
                  <a:lnTo>
                    <a:pt x="2773553" y="723900"/>
                  </a:lnTo>
                  <a:cubicBezTo>
                    <a:pt x="2773553" y="808101"/>
                    <a:pt x="2705354" y="876300"/>
                    <a:pt x="2621153" y="876300"/>
                  </a:cubicBezTo>
                  <a:lnTo>
                    <a:pt x="152400" y="876300"/>
                  </a:lnTo>
                  <a:cubicBezTo>
                    <a:pt x="68199" y="876300"/>
                    <a:pt x="0" y="808101"/>
                    <a:pt x="0" y="7239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E4FAF6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1" name="TextBox 71"/>
          <p:cNvSpPr txBox="1"/>
          <p:nvPr/>
        </p:nvSpPr>
        <p:spPr>
          <a:xfrm>
            <a:off x="9568720" y="3874103"/>
            <a:ext cx="1832515" cy="342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10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568720" y="4188428"/>
            <a:ext cx="1832515" cy="16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lang="en-US" sz="900">
                <a:solidFill>
                  <a:srgbClr val="607386"/>
                </a:solidFill>
                <a:latin typeface="Arial"/>
                <a:ea typeface="Arial"/>
                <a:cs typeface="Arial"/>
                <a:sym typeface="Arial"/>
              </a:rPr>
              <a:t>logins / 60s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7FA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HOW THE SOLUTION WAS TESTED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Repeatable attacks produced measurable evidence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1459135"/>
            <a:ext cx="2727865" cy="704850"/>
            <a:chOff x="0" y="0"/>
            <a:chExt cx="3637153" cy="939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37153" cy="939800"/>
            </a:xfrm>
            <a:custGeom>
              <a:avLst/>
              <a:gdLst/>
              <a:ahLst/>
              <a:cxnLst/>
              <a:rect l="l" t="t" r="r" b="b"/>
              <a:pathLst>
                <a:path w="3637153" h="939800">
                  <a:moveTo>
                    <a:pt x="127000" y="0"/>
                  </a:moveTo>
                  <a:lnTo>
                    <a:pt x="3510153" y="0"/>
                  </a:lnTo>
                  <a:cubicBezTo>
                    <a:pt x="3580257" y="0"/>
                    <a:pt x="3637153" y="56896"/>
                    <a:pt x="3637153" y="127000"/>
                  </a:cubicBezTo>
                  <a:lnTo>
                    <a:pt x="3637153" y="812800"/>
                  </a:lnTo>
                  <a:cubicBezTo>
                    <a:pt x="3637153" y="882904"/>
                    <a:pt x="3580257" y="939800"/>
                    <a:pt x="3510153" y="939800"/>
                  </a:cubicBezTo>
                  <a:lnTo>
                    <a:pt x="127000" y="939800"/>
                  </a:lnTo>
                  <a:cubicBezTo>
                    <a:pt x="56896" y="939800"/>
                    <a:pt x="0" y="882904"/>
                    <a:pt x="0" y="8128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AutoShape 7"/>
          <p:cNvSpPr/>
          <p:nvPr/>
        </p:nvSpPr>
        <p:spPr>
          <a:xfrm>
            <a:off x="666750" y="1459135"/>
            <a:ext cx="272786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8" name="AutoShape 8"/>
          <p:cNvSpPr/>
          <p:nvPr/>
        </p:nvSpPr>
        <p:spPr>
          <a:xfrm>
            <a:off x="3385090" y="1468660"/>
            <a:ext cx="9525" cy="685800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9" name="AutoShape 9"/>
          <p:cNvSpPr/>
          <p:nvPr/>
        </p:nvSpPr>
        <p:spPr>
          <a:xfrm>
            <a:off x="666750" y="2154460"/>
            <a:ext cx="272786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0" name="AutoShape 10"/>
          <p:cNvSpPr/>
          <p:nvPr/>
        </p:nvSpPr>
        <p:spPr>
          <a:xfrm>
            <a:off x="666750" y="1468660"/>
            <a:ext cx="47625" cy="68580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857250" y="1582960"/>
            <a:ext cx="2384965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6A7C8F"/>
                </a:solidFill>
                <a:latin typeface="Arial Bold"/>
                <a:ea typeface="Arial Bold"/>
                <a:cs typeface="Arial Bold"/>
                <a:sym typeface="Arial Bold"/>
              </a:rPr>
              <a:t>Broken access control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57250" y="1792510"/>
            <a:ext cx="2384965" cy="171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4"/>
              </a:lnSpc>
            </a:pPr>
            <a:r>
              <a:rPr lang="en-US" sz="975">
                <a:solidFill>
                  <a:srgbClr val="6A7C8F"/>
                </a:solidFill>
                <a:latin typeface="Arial"/>
                <a:ea typeface="Arial"/>
                <a:cs typeface="Arial"/>
                <a:sym typeface="Arial"/>
              </a:rPr>
              <a:t>Cross-owner mission request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3499390" y="1459135"/>
            <a:ext cx="2728055" cy="704850"/>
            <a:chOff x="0" y="0"/>
            <a:chExt cx="3637407" cy="939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637407" cy="939800"/>
            </a:xfrm>
            <a:custGeom>
              <a:avLst/>
              <a:gdLst/>
              <a:ahLst/>
              <a:cxnLst/>
              <a:rect l="l" t="t" r="r" b="b"/>
              <a:pathLst>
                <a:path w="3637407" h="939800">
                  <a:moveTo>
                    <a:pt x="127000" y="0"/>
                  </a:moveTo>
                  <a:lnTo>
                    <a:pt x="3510407" y="0"/>
                  </a:lnTo>
                  <a:cubicBezTo>
                    <a:pt x="3580511" y="0"/>
                    <a:pt x="3637407" y="56896"/>
                    <a:pt x="3637407" y="127000"/>
                  </a:cubicBezTo>
                  <a:lnTo>
                    <a:pt x="3637407" y="812800"/>
                  </a:lnTo>
                  <a:cubicBezTo>
                    <a:pt x="3637407" y="882904"/>
                    <a:pt x="3580511" y="939800"/>
                    <a:pt x="3510407" y="939800"/>
                  </a:cubicBezTo>
                  <a:lnTo>
                    <a:pt x="127000" y="939800"/>
                  </a:lnTo>
                  <a:cubicBezTo>
                    <a:pt x="56896" y="939800"/>
                    <a:pt x="0" y="882904"/>
                    <a:pt x="0" y="8128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" name="AutoShape 15"/>
          <p:cNvSpPr/>
          <p:nvPr/>
        </p:nvSpPr>
        <p:spPr>
          <a:xfrm>
            <a:off x="3499390" y="1459135"/>
            <a:ext cx="272805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6" name="AutoShape 16"/>
          <p:cNvSpPr/>
          <p:nvPr/>
        </p:nvSpPr>
        <p:spPr>
          <a:xfrm>
            <a:off x="6217920" y="1468660"/>
            <a:ext cx="9525" cy="685800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7" name="AutoShape 17"/>
          <p:cNvSpPr/>
          <p:nvPr/>
        </p:nvSpPr>
        <p:spPr>
          <a:xfrm>
            <a:off x="3499390" y="2154460"/>
            <a:ext cx="272805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18" name="AutoShape 18"/>
          <p:cNvSpPr/>
          <p:nvPr/>
        </p:nvSpPr>
        <p:spPr>
          <a:xfrm>
            <a:off x="3499390" y="1468660"/>
            <a:ext cx="47625" cy="68580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19" name="TextBox 19"/>
          <p:cNvSpPr txBox="1"/>
          <p:nvPr/>
        </p:nvSpPr>
        <p:spPr>
          <a:xfrm>
            <a:off x="3689890" y="1582960"/>
            <a:ext cx="2385155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6A7C8F"/>
                </a:solidFill>
                <a:latin typeface="Arial Bold"/>
                <a:ea typeface="Arial Bold"/>
                <a:cs typeface="Arial Bold"/>
                <a:sym typeface="Arial Bold"/>
              </a:rPr>
              <a:t>Deep query abuse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689890" y="1792510"/>
            <a:ext cx="2385155" cy="171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4"/>
              </a:lnSpc>
            </a:pPr>
            <a:r>
              <a:rPr lang="en-US" sz="975">
                <a:solidFill>
                  <a:srgbClr val="6A7C8F"/>
                </a:solidFill>
                <a:latin typeface="Arial"/>
                <a:ea typeface="Arial"/>
                <a:cs typeface="Arial"/>
                <a:sym typeface="Arial"/>
              </a:rPr>
              <a:t>Nested resource exhaustion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666750" y="2268760"/>
            <a:ext cx="2727865" cy="704850"/>
            <a:chOff x="0" y="0"/>
            <a:chExt cx="3637153" cy="939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637153" cy="939800"/>
            </a:xfrm>
            <a:custGeom>
              <a:avLst/>
              <a:gdLst/>
              <a:ahLst/>
              <a:cxnLst/>
              <a:rect l="l" t="t" r="r" b="b"/>
              <a:pathLst>
                <a:path w="3637153" h="939800">
                  <a:moveTo>
                    <a:pt x="127000" y="0"/>
                  </a:moveTo>
                  <a:lnTo>
                    <a:pt x="3510153" y="0"/>
                  </a:lnTo>
                  <a:cubicBezTo>
                    <a:pt x="3580257" y="0"/>
                    <a:pt x="3637153" y="56896"/>
                    <a:pt x="3637153" y="127000"/>
                  </a:cubicBezTo>
                  <a:lnTo>
                    <a:pt x="3637153" y="812800"/>
                  </a:lnTo>
                  <a:cubicBezTo>
                    <a:pt x="3637153" y="882904"/>
                    <a:pt x="3580257" y="939800"/>
                    <a:pt x="3510153" y="939800"/>
                  </a:cubicBezTo>
                  <a:lnTo>
                    <a:pt x="127000" y="939800"/>
                  </a:lnTo>
                  <a:cubicBezTo>
                    <a:pt x="56896" y="939800"/>
                    <a:pt x="0" y="882904"/>
                    <a:pt x="0" y="8128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3" name="AutoShape 23"/>
          <p:cNvSpPr/>
          <p:nvPr/>
        </p:nvSpPr>
        <p:spPr>
          <a:xfrm>
            <a:off x="666750" y="2268760"/>
            <a:ext cx="272786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4" name="AutoShape 24"/>
          <p:cNvSpPr/>
          <p:nvPr/>
        </p:nvSpPr>
        <p:spPr>
          <a:xfrm>
            <a:off x="3385090" y="2278285"/>
            <a:ext cx="9525" cy="685800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5" name="AutoShape 25"/>
          <p:cNvSpPr/>
          <p:nvPr/>
        </p:nvSpPr>
        <p:spPr>
          <a:xfrm>
            <a:off x="666750" y="2964085"/>
            <a:ext cx="272786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26" name="AutoShape 26"/>
          <p:cNvSpPr/>
          <p:nvPr/>
        </p:nvSpPr>
        <p:spPr>
          <a:xfrm>
            <a:off x="666750" y="2278285"/>
            <a:ext cx="47625" cy="68580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27" name="TextBox 27"/>
          <p:cNvSpPr txBox="1"/>
          <p:nvPr/>
        </p:nvSpPr>
        <p:spPr>
          <a:xfrm>
            <a:off x="857250" y="2392585"/>
            <a:ext cx="2384965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6A7C8F"/>
                </a:solidFill>
                <a:latin typeface="Arial Bold"/>
                <a:ea typeface="Arial Bold"/>
                <a:cs typeface="Arial Bold"/>
                <a:sym typeface="Arial Bold"/>
              </a:rPr>
              <a:t>Introspection probe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57250" y="2602135"/>
            <a:ext cx="2384965" cy="171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4"/>
              </a:lnSpc>
            </a:pPr>
            <a:r>
              <a:rPr lang="en-US" sz="975">
                <a:solidFill>
                  <a:srgbClr val="6A7C8F"/>
                </a:solidFill>
                <a:latin typeface="Arial"/>
                <a:ea typeface="Arial"/>
                <a:cs typeface="Arial"/>
                <a:sym typeface="Arial"/>
              </a:rPr>
              <a:t>Anonymous schema discovery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3499390" y="2268760"/>
            <a:ext cx="2728055" cy="704850"/>
            <a:chOff x="0" y="0"/>
            <a:chExt cx="3637407" cy="939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637407" cy="939800"/>
            </a:xfrm>
            <a:custGeom>
              <a:avLst/>
              <a:gdLst/>
              <a:ahLst/>
              <a:cxnLst/>
              <a:rect l="l" t="t" r="r" b="b"/>
              <a:pathLst>
                <a:path w="3637407" h="939800">
                  <a:moveTo>
                    <a:pt x="127000" y="0"/>
                  </a:moveTo>
                  <a:lnTo>
                    <a:pt x="3510407" y="0"/>
                  </a:lnTo>
                  <a:cubicBezTo>
                    <a:pt x="3580511" y="0"/>
                    <a:pt x="3637407" y="56896"/>
                    <a:pt x="3637407" y="127000"/>
                  </a:cubicBezTo>
                  <a:lnTo>
                    <a:pt x="3637407" y="812800"/>
                  </a:lnTo>
                  <a:cubicBezTo>
                    <a:pt x="3637407" y="882904"/>
                    <a:pt x="3580511" y="939800"/>
                    <a:pt x="3510407" y="939800"/>
                  </a:cubicBezTo>
                  <a:lnTo>
                    <a:pt x="127000" y="939800"/>
                  </a:lnTo>
                  <a:cubicBezTo>
                    <a:pt x="56896" y="939800"/>
                    <a:pt x="0" y="882904"/>
                    <a:pt x="0" y="8128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" name="AutoShape 31"/>
          <p:cNvSpPr/>
          <p:nvPr/>
        </p:nvSpPr>
        <p:spPr>
          <a:xfrm>
            <a:off x="3499390" y="2268760"/>
            <a:ext cx="272805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2" name="AutoShape 32"/>
          <p:cNvSpPr/>
          <p:nvPr/>
        </p:nvSpPr>
        <p:spPr>
          <a:xfrm>
            <a:off x="6217920" y="2278285"/>
            <a:ext cx="9525" cy="685800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3" name="AutoShape 33"/>
          <p:cNvSpPr/>
          <p:nvPr/>
        </p:nvSpPr>
        <p:spPr>
          <a:xfrm>
            <a:off x="3499390" y="2964085"/>
            <a:ext cx="272805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34" name="AutoShape 34"/>
          <p:cNvSpPr/>
          <p:nvPr/>
        </p:nvSpPr>
        <p:spPr>
          <a:xfrm>
            <a:off x="3499390" y="2278285"/>
            <a:ext cx="47625" cy="68580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35" name="TextBox 35"/>
          <p:cNvSpPr txBox="1"/>
          <p:nvPr/>
        </p:nvSpPr>
        <p:spPr>
          <a:xfrm>
            <a:off x="3689890" y="2392585"/>
            <a:ext cx="2385155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6A7C8F"/>
                </a:solidFill>
                <a:latin typeface="Arial Bold"/>
                <a:ea typeface="Arial Bold"/>
                <a:cs typeface="Arial Bold"/>
                <a:sym typeface="Arial Bold"/>
              </a:rPr>
              <a:t>Telemetry scraping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89890" y="2602135"/>
            <a:ext cx="2385155" cy="171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4"/>
              </a:lnSpc>
            </a:pPr>
            <a:r>
              <a:rPr lang="en-US" sz="975">
                <a:solidFill>
                  <a:srgbClr val="6A7C8F"/>
                </a:solidFill>
                <a:latin typeface="Arial"/>
                <a:ea typeface="Arial"/>
                <a:cs typeface="Arial"/>
                <a:sym typeface="Arial"/>
              </a:rPr>
              <a:t>High-volume extraction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666750" y="3078385"/>
            <a:ext cx="2727865" cy="704850"/>
            <a:chOff x="0" y="0"/>
            <a:chExt cx="3637153" cy="9398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3637153" cy="939800"/>
            </a:xfrm>
            <a:custGeom>
              <a:avLst/>
              <a:gdLst/>
              <a:ahLst/>
              <a:cxnLst/>
              <a:rect l="l" t="t" r="r" b="b"/>
              <a:pathLst>
                <a:path w="3637153" h="939800">
                  <a:moveTo>
                    <a:pt x="127000" y="0"/>
                  </a:moveTo>
                  <a:lnTo>
                    <a:pt x="3510153" y="0"/>
                  </a:lnTo>
                  <a:cubicBezTo>
                    <a:pt x="3580257" y="0"/>
                    <a:pt x="3637153" y="56896"/>
                    <a:pt x="3637153" y="127000"/>
                  </a:cubicBezTo>
                  <a:lnTo>
                    <a:pt x="3637153" y="812800"/>
                  </a:lnTo>
                  <a:cubicBezTo>
                    <a:pt x="3637153" y="882904"/>
                    <a:pt x="3580257" y="939800"/>
                    <a:pt x="3510153" y="939800"/>
                  </a:cubicBezTo>
                  <a:lnTo>
                    <a:pt x="127000" y="939800"/>
                  </a:lnTo>
                  <a:cubicBezTo>
                    <a:pt x="56896" y="939800"/>
                    <a:pt x="0" y="882904"/>
                    <a:pt x="0" y="8128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9" name="AutoShape 39"/>
          <p:cNvSpPr/>
          <p:nvPr/>
        </p:nvSpPr>
        <p:spPr>
          <a:xfrm>
            <a:off x="666750" y="3078385"/>
            <a:ext cx="272786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0" name="AutoShape 40"/>
          <p:cNvSpPr/>
          <p:nvPr/>
        </p:nvSpPr>
        <p:spPr>
          <a:xfrm>
            <a:off x="3385090" y="3087910"/>
            <a:ext cx="9525" cy="685800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1" name="AutoShape 41"/>
          <p:cNvSpPr/>
          <p:nvPr/>
        </p:nvSpPr>
        <p:spPr>
          <a:xfrm>
            <a:off x="666750" y="3773710"/>
            <a:ext cx="272786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2" name="AutoShape 42"/>
          <p:cNvSpPr/>
          <p:nvPr/>
        </p:nvSpPr>
        <p:spPr>
          <a:xfrm>
            <a:off x="666750" y="3087910"/>
            <a:ext cx="47625" cy="68580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43" name="TextBox 43"/>
          <p:cNvSpPr txBox="1"/>
          <p:nvPr/>
        </p:nvSpPr>
        <p:spPr>
          <a:xfrm>
            <a:off x="857250" y="3202210"/>
            <a:ext cx="2384965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6A7C8F"/>
                </a:solidFill>
                <a:latin typeface="Arial Bold"/>
                <a:ea typeface="Arial Bold"/>
                <a:cs typeface="Arial Bold"/>
                <a:sym typeface="Arial Bold"/>
              </a:rPr>
              <a:t>Mission tampering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7250" y="3411760"/>
            <a:ext cx="2384965" cy="171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4"/>
              </a:lnSpc>
            </a:pPr>
            <a:r>
              <a:rPr lang="en-US" sz="975">
                <a:solidFill>
                  <a:srgbClr val="6A7C8F"/>
                </a:solidFill>
                <a:latin typeface="Arial"/>
                <a:ea typeface="Arial"/>
                <a:cs typeface="Arial"/>
                <a:sym typeface="Arial"/>
              </a:rPr>
              <a:t>Unauthorised mutation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3499390" y="3078385"/>
            <a:ext cx="2728055" cy="704850"/>
            <a:chOff x="0" y="0"/>
            <a:chExt cx="3637407" cy="93980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3637407" cy="939800"/>
            </a:xfrm>
            <a:custGeom>
              <a:avLst/>
              <a:gdLst/>
              <a:ahLst/>
              <a:cxnLst/>
              <a:rect l="l" t="t" r="r" b="b"/>
              <a:pathLst>
                <a:path w="3637407" h="939800">
                  <a:moveTo>
                    <a:pt x="127000" y="0"/>
                  </a:moveTo>
                  <a:lnTo>
                    <a:pt x="3510407" y="0"/>
                  </a:lnTo>
                  <a:cubicBezTo>
                    <a:pt x="3580511" y="0"/>
                    <a:pt x="3637407" y="56896"/>
                    <a:pt x="3637407" y="127000"/>
                  </a:cubicBezTo>
                  <a:lnTo>
                    <a:pt x="3637407" y="812800"/>
                  </a:lnTo>
                  <a:cubicBezTo>
                    <a:pt x="3637407" y="882904"/>
                    <a:pt x="3580511" y="939800"/>
                    <a:pt x="3510407" y="939800"/>
                  </a:cubicBezTo>
                  <a:lnTo>
                    <a:pt x="127000" y="939800"/>
                  </a:lnTo>
                  <a:cubicBezTo>
                    <a:pt x="56896" y="939800"/>
                    <a:pt x="0" y="882904"/>
                    <a:pt x="0" y="8128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7" name="AutoShape 47"/>
          <p:cNvSpPr/>
          <p:nvPr/>
        </p:nvSpPr>
        <p:spPr>
          <a:xfrm>
            <a:off x="3499390" y="3078385"/>
            <a:ext cx="272805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8" name="AutoShape 48"/>
          <p:cNvSpPr/>
          <p:nvPr/>
        </p:nvSpPr>
        <p:spPr>
          <a:xfrm>
            <a:off x="6217920" y="3087910"/>
            <a:ext cx="9525" cy="685800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49" name="AutoShape 49"/>
          <p:cNvSpPr/>
          <p:nvPr/>
        </p:nvSpPr>
        <p:spPr>
          <a:xfrm>
            <a:off x="3499390" y="3773710"/>
            <a:ext cx="2728055" cy="9525"/>
          </a:xfrm>
          <a:prstGeom prst="rect">
            <a:avLst/>
          </a:prstGeom>
          <a:solidFill>
            <a:srgbClr val="D7E2EB"/>
          </a:solidFill>
        </p:spPr>
        <p:txBody>
          <a:bodyPr/>
          <a:lstStyle/>
          <a:p>
            <a:endParaRPr lang="en-US"/>
          </a:p>
        </p:txBody>
      </p:sp>
      <p:sp>
        <p:nvSpPr>
          <p:cNvPr id="50" name="AutoShape 50"/>
          <p:cNvSpPr/>
          <p:nvPr/>
        </p:nvSpPr>
        <p:spPr>
          <a:xfrm>
            <a:off x="3499390" y="3087910"/>
            <a:ext cx="47625" cy="68580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51" name="TextBox 51"/>
          <p:cNvSpPr txBox="1"/>
          <p:nvPr/>
        </p:nvSpPr>
        <p:spPr>
          <a:xfrm>
            <a:off x="3689890" y="3202210"/>
            <a:ext cx="2385155" cy="209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6A7C8F"/>
                </a:solidFill>
                <a:latin typeface="Arial Bold"/>
                <a:ea typeface="Arial Bold"/>
                <a:cs typeface="Arial Bold"/>
                <a:sym typeface="Arial Bold"/>
              </a:rPr>
              <a:t>Failed login burst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3689890" y="3411760"/>
            <a:ext cx="2385155" cy="171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4"/>
              </a:lnSpc>
            </a:pPr>
            <a:r>
              <a:rPr lang="en-US" sz="975">
                <a:solidFill>
                  <a:srgbClr val="6A7C8F"/>
                </a:solidFill>
                <a:latin typeface="Arial"/>
                <a:ea typeface="Arial"/>
                <a:cs typeface="Arial"/>
                <a:sym typeface="Arial"/>
              </a:rPr>
              <a:t>Repeated credential failures</a:t>
            </a:r>
          </a:p>
        </p:txBody>
      </p:sp>
      <p:grpSp>
        <p:nvGrpSpPr>
          <p:cNvPr id="53" name="Group 53"/>
          <p:cNvGrpSpPr/>
          <p:nvPr/>
        </p:nvGrpSpPr>
        <p:grpSpPr>
          <a:xfrm>
            <a:off x="6494145" y="1459135"/>
            <a:ext cx="2453545" cy="1181100"/>
            <a:chOff x="0" y="0"/>
            <a:chExt cx="3271393" cy="157480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3271393" cy="1574800"/>
            </a:xfrm>
            <a:custGeom>
              <a:avLst/>
              <a:gdLst/>
              <a:ahLst/>
              <a:cxnLst/>
              <a:rect l="l" t="t" r="r" b="b"/>
              <a:pathLst>
                <a:path w="3271393" h="1574800">
                  <a:moveTo>
                    <a:pt x="190500" y="0"/>
                  </a:moveTo>
                  <a:lnTo>
                    <a:pt x="3080893" y="0"/>
                  </a:lnTo>
                  <a:cubicBezTo>
                    <a:pt x="3186049" y="0"/>
                    <a:pt x="3271393" y="85344"/>
                    <a:pt x="3271393" y="190500"/>
                  </a:cubicBezTo>
                  <a:lnTo>
                    <a:pt x="3271393" y="1384300"/>
                  </a:lnTo>
                  <a:cubicBezTo>
                    <a:pt x="3271393" y="1489456"/>
                    <a:pt x="3186049" y="1574800"/>
                    <a:pt x="3080893" y="1574800"/>
                  </a:cubicBezTo>
                  <a:lnTo>
                    <a:pt x="190500" y="1574800"/>
                  </a:lnTo>
                  <a:cubicBezTo>
                    <a:pt x="85344" y="1574800"/>
                    <a:pt x="0" y="1489456"/>
                    <a:pt x="0" y="13843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6684645" y="1687735"/>
            <a:ext cx="2072545" cy="361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315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300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6684645" y="2097310"/>
            <a:ext cx="2072545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BED0DC"/>
                </a:solidFill>
                <a:latin typeface="Arial"/>
                <a:ea typeface="Arial"/>
                <a:cs typeface="Arial"/>
                <a:sym typeface="Arial"/>
              </a:rPr>
              <a:t>labelled records for model comparison</a:t>
            </a:r>
          </a:p>
        </p:txBody>
      </p:sp>
      <p:grpSp>
        <p:nvGrpSpPr>
          <p:cNvPr id="57" name="Group 57"/>
          <p:cNvGrpSpPr/>
          <p:nvPr/>
        </p:nvGrpSpPr>
        <p:grpSpPr>
          <a:xfrm>
            <a:off x="9071515" y="1459135"/>
            <a:ext cx="2453735" cy="1181100"/>
            <a:chOff x="0" y="0"/>
            <a:chExt cx="3271647" cy="157480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3271647" cy="1574800"/>
            </a:xfrm>
            <a:custGeom>
              <a:avLst/>
              <a:gdLst/>
              <a:ahLst/>
              <a:cxnLst/>
              <a:rect l="l" t="t" r="r" b="b"/>
              <a:pathLst>
                <a:path w="3271647" h="1574800">
                  <a:moveTo>
                    <a:pt x="190500" y="0"/>
                  </a:moveTo>
                  <a:lnTo>
                    <a:pt x="3081147" y="0"/>
                  </a:lnTo>
                  <a:cubicBezTo>
                    <a:pt x="3186303" y="0"/>
                    <a:pt x="3271647" y="85344"/>
                    <a:pt x="3271647" y="190500"/>
                  </a:cubicBezTo>
                  <a:lnTo>
                    <a:pt x="3271647" y="1384300"/>
                  </a:lnTo>
                  <a:cubicBezTo>
                    <a:pt x="3271647" y="1489456"/>
                    <a:pt x="3186303" y="1574800"/>
                    <a:pt x="3081147" y="1574800"/>
                  </a:cubicBezTo>
                  <a:lnTo>
                    <a:pt x="190500" y="1574800"/>
                  </a:lnTo>
                  <a:cubicBezTo>
                    <a:pt x="85344" y="1574800"/>
                    <a:pt x="0" y="1489456"/>
                    <a:pt x="0" y="13843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9" name="TextBox 59"/>
          <p:cNvSpPr txBox="1"/>
          <p:nvPr/>
        </p:nvSpPr>
        <p:spPr>
          <a:xfrm>
            <a:off x="9262015" y="1687735"/>
            <a:ext cx="2072735" cy="361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315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24/24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262015" y="2097310"/>
            <a:ext cx="2072735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BED0DC"/>
                </a:solidFill>
                <a:latin typeface="Arial"/>
                <a:ea typeface="Arial"/>
                <a:cs typeface="Arial"/>
                <a:sym typeface="Arial"/>
              </a:rPr>
              <a:t>automated tests passed</a:t>
            </a:r>
          </a:p>
        </p:txBody>
      </p:sp>
      <p:grpSp>
        <p:nvGrpSpPr>
          <p:cNvPr id="61" name="Group 61"/>
          <p:cNvGrpSpPr/>
          <p:nvPr/>
        </p:nvGrpSpPr>
        <p:grpSpPr>
          <a:xfrm>
            <a:off x="6494145" y="2764060"/>
            <a:ext cx="2453545" cy="1019175"/>
            <a:chOff x="0" y="0"/>
            <a:chExt cx="3271393" cy="1358900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271393" cy="1358900"/>
            </a:xfrm>
            <a:custGeom>
              <a:avLst/>
              <a:gdLst/>
              <a:ahLst/>
              <a:cxnLst/>
              <a:rect l="l" t="t" r="r" b="b"/>
              <a:pathLst>
                <a:path w="3271393" h="1358900">
                  <a:moveTo>
                    <a:pt x="190500" y="0"/>
                  </a:moveTo>
                  <a:lnTo>
                    <a:pt x="3080893" y="0"/>
                  </a:lnTo>
                  <a:cubicBezTo>
                    <a:pt x="3186049" y="0"/>
                    <a:pt x="3271393" y="85344"/>
                    <a:pt x="3271393" y="190500"/>
                  </a:cubicBezTo>
                  <a:lnTo>
                    <a:pt x="3271393" y="1168400"/>
                  </a:lnTo>
                  <a:cubicBezTo>
                    <a:pt x="3271393" y="1273556"/>
                    <a:pt x="3186049" y="1358900"/>
                    <a:pt x="3080893" y="1358900"/>
                  </a:cubicBezTo>
                  <a:lnTo>
                    <a:pt x="190500" y="1358900"/>
                  </a:lnTo>
                  <a:cubicBezTo>
                    <a:pt x="85344" y="1358900"/>
                    <a:pt x="0" y="1273556"/>
                    <a:pt x="0" y="11684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6684645" y="2992660"/>
            <a:ext cx="2072545" cy="361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315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6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6684645" y="3402235"/>
            <a:ext cx="2072545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BED0DC"/>
                </a:solidFill>
                <a:latin typeface="Arial"/>
                <a:ea typeface="Arial"/>
                <a:cs typeface="Arial"/>
                <a:sym typeface="Arial"/>
              </a:rPr>
              <a:t>controlled attack families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9071515" y="2764060"/>
            <a:ext cx="2453735" cy="1019175"/>
            <a:chOff x="0" y="0"/>
            <a:chExt cx="3271647" cy="135890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3271647" cy="1358900"/>
            </a:xfrm>
            <a:custGeom>
              <a:avLst/>
              <a:gdLst/>
              <a:ahLst/>
              <a:cxnLst/>
              <a:rect l="l" t="t" r="r" b="b"/>
              <a:pathLst>
                <a:path w="3271647" h="1358900">
                  <a:moveTo>
                    <a:pt x="190500" y="0"/>
                  </a:moveTo>
                  <a:lnTo>
                    <a:pt x="3081147" y="0"/>
                  </a:lnTo>
                  <a:cubicBezTo>
                    <a:pt x="3186303" y="0"/>
                    <a:pt x="3271647" y="85344"/>
                    <a:pt x="3271647" y="190500"/>
                  </a:cubicBezTo>
                  <a:lnTo>
                    <a:pt x="3271647" y="1168400"/>
                  </a:lnTo>
                  <a:cubicBezTo>
                    <a:pt x="3271647" y="1273556"/>
                    <a:pt x="3186303" y="1358900"/>
                    <a:pt x="3081147" y="1358900"/>
                  </a:cubicBezTo>
                  <a:lnTo>
                    <a:pt x="190500" y="1358900"/>
                  </a:lnTo>
                  <a:cubicBezTo>
                    <a:pt x="85344" y="1358900"/>
                    <a:pt x="0" y="1273556"/>
                    <a:pt x="0" y="11684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solidFill>
              <a:srgbClr val="0B1D3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7" name="TextBox 67"/>
          <p:cNvSpPr txBox="1"/>
          <p:nvPr/>
        </p:nvSpPr>
        <p:spPr>
          <a:xfrm>
            <a:off x="9262015" y="2992660"/>
            <a:ext cx="2072735" cy="361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3150" b="1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632/632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262015" y="3402235"/>
            <a:ext cx="2072735" cy="19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>
                <a:solidFill>
                  <a:srgbClr val="BED0DC"/>
                </a:solidFill>
                <a:latin typeface="Arial"/>
                <a:ea typeface="Arial"/>
                <a:cs typeface="Arial"/>
                <a:sym typeface="Arial"/>
              </a:rPr>
              <a:t>latest evidence chain verified</a:t>
            </a:r>
          </a:p>
        </p:txBody>
      </p:sp>
      <p:grpSp>
        <p:nvGrpSpPr>
          <p:cNvPr id="69" name="Group 69"/>
          <p:cNvGrpSpPr/>
          <p:nvPr/>
        </p:nvGrpSpPr>
        <p:grpSpPr>
          <a:xfrm>
            <a:off x="666750" y="4021360"/>
            <a:ext cx="10858500" cy="590550"/>
            <a:chOff x="0" y="0"/>
            <a:chExt cx="14478000" cy="7874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14478000" cy="787400"/>
            </a:xfrm>
            <a:custGeom>
              <a:avLst/>
              <a:gdLst/>
              <a:ahLst/>
              <a:cxnLst/>
              <a:rect l="l" t="t" r="r" b="b"/>
              <a:pathLst>
                <a:path w="14478000" h="787400">
                  <a:moveTo>
                    <a:pt x="177800" y="0"/>
                  </a:moveTo>
                  <a:lnTo>
                    <a:pt x="14300200" y="0"/>
                  </a:lnTo>
                  <a:cubicBezTo>
                    <a:pt x="14398371" y="0"/>
                    <a:pt x="14478000" y="79629"/>
                    <a:pt x="14478000" y="177800"/>
                  </a:cubicBezTo>
                  <a:lnTo>
                    <a:pt x="14478000" y="609600"/>
                  </a:lnTo>
                  <a:cubicBezTo>
                    <a:pt x="14478000" y="707771"/>
                    <a:pt x="14398371" y="787400"/>
                    <a:pt x="14300200" y="787400"/>
                  </a:cubicBezTo>
                  <a:lnTo>
                    <a:pt x="177800" y="787400"/>
                  </a:lnTo>
                  <a:cubicBezTo>
                    <a:pt x="79629" y="787400"/>
                    <a:pt x="0" y="707771"/>
                    <a:pt x="0" y="6096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71"/>
            <p:cNvSpPr/>
            <p:nvPr/>
          </p:nvSpPr>
          <p:spPr>
            <a:xfrm>
              <a:off x="0" y="0"/>
              <a:ext cx="14478000" cy="787400"/>
            </a:xfrm>
            <a:custGeom>
              <a:avLst/>
              <a:gdLst/>
              <a:ahLst/>
              <a:cxnLst/>
              <a:rect l="l" t="t" r="r" b="b"/>
              <a:pathLst>
                <a:path w="14478000" h="787400">
                  <a:moveTo>
                    <a:pt x="177800" y="0"/>
                  </a:moveTo>
                  <a:lnTo>
                    <a:pt x="14300200" y="0"/>
                  </a:lnTo>
                  <a:cubicBezTo>
                    <a:pt x="14398371" y="0"/>
                    <a:pt x="14478000" y="79629"/>
                    <a:pt x="14478000" y="177800"/>
                  </a:cubicBezTo>
                  <a:lnTo>
                    <a:pt x="14478000" y="609600"/>
                  </a:lnTo>
                  <a:cubicBezTo>
                    <a:pt x="14478000" y="707771"/>
                    <a:pt x="14398371" y="787400"/>
                    <a:pt x="14300200" y="787400"/>
                  </a:cubicBezTo>
                  <a:lnTo>
                    <a:pt x="177800" y="787400"/>
                  </a:lnTo>
                  <a:cubicBezTo>
                    <a:pt x="79629" y="787400"/>
                    <a:pt x="0" y="707771"/>
                    <a:pt x="0" y="609600"/>
                  </a:cubicBezTo>
                  <a:lnTo>
                    <a:pt x="0" y="177800"/>
                  </a:lnTo>
                  <a:cubicBezTo>
                    <a:pt x="0" y="79629"/>
                    <a:pt x="79629" y="0"/>
                    <a:pt x="1778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0AA99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0" y="-38100"/>
              <a:ext cx="14478000" cy="825500"/>
            </a:xfrm>
            <a:prstGeom prst="rect">
              <a:avLst/>
            </a:prstGeom>
          </p:spPr>
          <p:txBody>
            <a:bodyPr lIns="228600" tIns="228600" rIns="228600" bIns="228600" rtlCol="0" anchor="t"/>
            <a:lstStyle/>
            <a:p>
              <a:pPr algn="l">
                <a:lnSpc>
                  <a:spcPts val="1995"/>
                </a:lnSpc>
              </a:pPr>
              <a:r>
                <a:rPr lang="en-US" sz="1425" b="1">
                  <a:solidFill>
                    <a:srgbClr val="0B1D31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The same events tested prevention, detection accuracy and forensic integrity.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KEY RESULTS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66750" y="838200"/>
            <a:ext cx="10858500" cy="39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The integrated evaluation exposed clear trade-offs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666750" y="1459135"/>
            <a:ext cx="5295900" cy="4150804"/>
            <a:chOff x="0" y="0"/>
            <a:chExt cx="7061200" cy="553440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061200" cy="5534406"/>
            </a:xfrm>
            <a:custGeom>
              <a:avLst/>
              <a:gdLst/>
              <a:ahLst/>
              <a:cxnLst/>
              <a:rect l="l" t="t" r="r" b="b"/>
              <a:pathLst>
                <a:path w="7061200" h="5534406">
                  <a:moveTo>
                    <a:pt x="215900" y="0"/>
                  </a:moveTo>
                  <a:lnTo>
                    <a:pt x="6845300" y="0"/>
                  </a:lnTo>
                  <a:cubicBezTo>
                    <a:pt x="6964553" y="0"/>
                    <a:pt x="7061200" y="96647"/>
                    <a:pt x="7061200" y="215900"/>
                  </a:cubicBezTo>
                  <a:lnTo>
                    <a:pt x="7061200" y="5318506"/>
                  </a:lnTo>
                  <a:cubicBezTo>
                    <a:pt x="7061200" y="5437759"/>
                    <a:pt x="6964553" y="5534406"/>
                    <a:pt x="6845300" y="5534406"/>
                  </a:cubicBezTo>
                  <a:lnTo>
                    <a:pt x="215900" y="5534406"/>
                  </a:lnTo>
                  <a:cubicBezTo>
                    <a:pt x="96647" y="5534406"/>
                    <a:pt x="0" y="5437759"/>
                    <a:pt x="0" y="5318506"/>
                  </a:cubicBezTo>
                  <a:lnTo>
                    <a:pt x="0" y="215900"/>
                  </a:lnTo>
                  <a:cubicBezTo>
                    <a:pt x="0" y="96647"/>
                    <a:pt x="96647" y="0"/>
                    <a:pt x="2159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7061200" cy="5534406"/>
            </a:xfrm>
            <a:custGeom>
              <a:avLst/>
              <a:gdLst/>
              <a:ahLst/>
              <a:cxnLst/>
              <a:rect l="l" t="t" r="r" b="b"/>
              <a:pathLst>
                <a:path w="7061200" h="5534406">
                  <a:moveTo>
                    <a:pt x="215900" y="0"/>
                  </a:moveTo>
                  <a:lnTo>
                    <a:pt x="6845300" y="0"/>
                  </a:lnTo>
                  <a:cubicBezTo>
                    <a:pt x="6964553" y="0"/>
                    <a:pt x="7061200" y="96647"/>
                    <a:pt x="7061200" y="215900"/>
                  </a:cubicBezTo>
                  <a:lnTo>
                    <a:pt x="7061200" y="5318506"/>
                  </a:lnTo>
                  <a:cubicBezTo>
                    <a:pt x="7061200" y="5437759"/>
                    <a:pt x="6964553" y="5534406"/>
                    <a:pt x="6845300" y="5534406"/>
                  </a:cubicBezTo>
                  <a:lnTo>
                    <a:pt x="215900" y="5534406"/>
                  </a:lnTo>
                  <a:cubicBezTo>
                    <a:pt x="96647" y="5534406"/>
                    <a:pt x="0" y="5437759"/>
                    <a:pt x="0" y="5318506"/>
                  </a:cubicBezTo>
                  <a:lnTo>
                    <a:pt x="0" y="215900"/>
                  </a:lnTo>
                  <a:cubicBezTo>
                    <a:pt x="0" y="96647"/>
                    <a:pt x="96647" y="0"/>
                    <a:pt x="2159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904875" y="1678210"/>
            <a:ext cx="4819650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Rules vs supervised models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04875" y="2121122"/>
            <a:ext cx="90487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Accuracy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72075" y="2121122"/>
            <a:ext cx="55245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0.900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04875" y="2406872"/>
            <a:ext cx="90487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Precision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72075" y="2406872"/>
            <a:ext cx="55245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1.000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04875" y="2692622"/>
            <a:ext cx="90487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Recall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172075" y="2692622"/>
            <a:ext cx="55245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0.667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04875" y="2978372"/>
            <a:ext cx="904875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F1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72075" y="2978372"/>
            <a:ext cx="55245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0.800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04875" y="3345085"/>
            <a:ext cx="4819650" cy="590550"/>
            <a:chOff x="0" y="0"/>
            <a:chExt cx="6426200" cy="7874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426200" cy="787400"/>
            </a:xfrm>
            <a:custGeom>
              <a:avLst/>
              <a:gdLst/>
              <a:ahLst/>
              <a:cxnLst/>
              <a:rect l="l" t="t" r="r" b="b"/>
              <a:pathLst>
                <a:path w="6426200" h="787400">
                  <a:moveTo>
                    <a:pt x="127000" y="0"/>
                  </a:moveTo>
                  <a:lnTo>
                    <a:pt x="6299200" y="0"/>
                  </a:lnTo>
                  <a:cubicBezTo>
                    <a:pt x="6369304" y="0"/>
                    <a:pt x="6426200" y="56896"/>
                    <a:pt x="6426200" y="127000"/>
                  </a:cubicBezTo>
                  <a:lnTo>
                    <a:pt x="6426200" y="660400"/>
                  </a:lnTo>
                  <a:cubicBezTo>
                    <a:pt x="6426200" y="730504"/>
                    <a:pt x="6369304" y="787400"/>
                    <a:pt x="6299200" y="787400"/>
                  </a:cubicBezTo>
                  <a:lnTo>
                    <a:pt x="127000" y="787400"/>
                  </a:lnTo>
                  <a:cubicBezTo>
                    <a:pt x="56896" y="787400"/>
                    <a:pt x="0" y="730504"/>
                    <a:pt x="0" y="6604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E1FAF6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AutoShape 18"/>
          <p:cNvSpPr/>
          <p:nvPr/>
        </p:nvSpPr>
        <p:spPr>
          <a:xfrm>
            <a:off x="904875" y="3345085"/>
            <a:ext cx="57150" cy="590550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19" name="TextBox 19"/>
          <p:cNvSpPr txBox="1"/>
          <p:nvPr/>
        </p:nvSpPr>
        <p:spPr>
          <a:xfrm>
            <a:off x="1019175" y="3407807"/>
            <a:ext cx="4819650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lang="en-US" sz="1125" b="1">
                <a:solidFill>
                  <a:srgbClr val="285B56"/>
                </a:solidFill>
                <a:latin typeface="Arial Bold"/>
                <a:ea typeface="Arial Bold"/>
                <a:cs typeface="Arial Bold"/>
                <a:sym typeface="Arial Bold"/>
              </a:rPr>
              <a:t>Supervised holdout:</a:t>
            </a:r>
            <a:r>
              <a:rPr lang="en-US" sz="1125">
                <a:solidFill>
                  <a:srgbClr val="285B56"/>
                </a:solidFill>
                <a:latin typeface="Arial"/>
                <a:ea typeface="Arial"/>
                <a:cs typeface="Arial"/>
                <a:sym typeface="Arial"/>
              </a:rPr>
              <a:t> 63 TN, 27 TP, 0 FP, 0 FN. Strong cross-validation supported the result.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6229350" y="1459135"/>
            <a:ext cx="5295900" cy="4150804"/>
            <a:chOff x="0" y="0"/>
            <a:chExt cx="7061200" cy="553440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061200" cy="5534406"/>
            </a:xfrm>
            <a:custGeom>
              <a:avLst/>
              <a:gdLst/>
              <a:ahLst/>
              <a:cxnLst/>
              <a:rect l="l" t="t" r="r" b="b"/>
              <a:pathLst>
                <a:path w="7061200" h="5534406">
                  <a:moveTo>
                    <a:pt x="215900" y="0"/>
                  </a:moveTo>
                  <a:lnTo>
                    <a:pt x="6845300" y="0"/>
                  </a:lnTo>
                  <a:cubicBezTo>
                    <a:pt x="6964553" y="0"/>
                    <a:pt x="7061200" y="96647"/>
                    <a:pt x="7061200" y="215900"/>
                  </a:cubicBezTo>
                  <a:lnTo>
                    <a:pt x="7061200" y="5318506"/>
                  </a:lnTo>
                  <a:cubicBezTo>
                    <a:pt x="7061200" y="5437759"/>
                    <a:pt x="6964553" y="5534406"/>
                    <a:pt x="6845300" y="5534406"/>
                  </a:cubicBezTo>
                  <a:lnTo>
                    <a:pt x="215900" y="5534406"/>
                  </a:lnTo>
                  <a:cubicBezTo>
                    <a:pt x="96647" y="5534406"/>
                    <a:pt x="0" y="5437759"/>
                    <a:pt x="0" y="5318506"/>
                  </a:cubicBezTo>
                  <a:lnTo>
                    <a:pt x="0" y="215900"/>
                  </a:lnTo>
                  <a:cubicBezTo>
                    <a:pt x="0" y="96647"/>
                    <a:pt x="96647" y="0"/>
                    <a:pt x="2159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0" y="0"/>
              <a:ext cx="7061200" cy="5534406"/>
            </a:xfrm>
            <a:custGeom>
              <a:avLst/>
              <a:gdLst/>
              <a:ahLst/>
              <a:cxnLst/>
              <a:rect l="l" t="t" r="r" b="b"/>
              <a:pathLst>
                <a:path w="7061200" h="5534406">
                  <a:moveTo>
                    <a:pt x="215900" y="0"/>
                  </a:moveTo>
                  <a:lnTo>
                    <a:pt x="6845300" y="0"/>
                  </a:lnTo>
                  <a:cubicBezTo>
                    <a:pt x="6964553" y="0"/>
                    <a:pt x="7061200" y="96647"/>
                    <a:pt x="7061200" y="215900"/>
                  </a:cubicBezTo>
                  <a:lnTo>
                    <a:pt x="7061200" y="5318506"/>
                  </a:lnTo>
                  <a:cubicBezTo>
                    <a:pt x="7061200" y="5437759"/>
                    <a:pt x="6964553" y="5534406"/>
                    <a:pt x="6845300" y="5534406"/>
                  </a:cubicBezTo>
                  <a:lnTo>
                    <a:pt x="215900" y="5534406"/>
                  </a:lnTo>
                  <a:cubicBezTo>
                    <a:pt x="96647" y="5534406"/>
                    <a:pt x="0" y="5437759"/>
                    <a:pt x="0" y="5318506"/>
                  </a:cubicBezTo>
                  <a:lnTo>
                    <a:pt x="0" y="215900"/>
                  </a:lnTo>
                  <a:cubicBezTo>
                    <a:pt x="0" y="96647"/>
                    <a:pt x="96647" y="0"/>
                    <a:pt x="2159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467475" y="1678210"/>
            <a:ext cx="4819650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Isolation Forest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6467475" y="2135410"/>
            <a:ext cx="2324100" cy="1146715"/>
            <a:chOff x="0" y="0"/>
            <a:chExt cx="3098800" cy="152895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686550" y="2335435"/>
            <a:ext cx="1885950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5"/>
              </a:lnSpc>
            </a:pPr>
            <a:r>
              <a:rPr lang="en-US" sz="1875" b="1">
                <a:solidFill>
                  <a:srgbClr val="07968F"/>
                </a:solidFill>
                <a:latin typeface="Arial Bold"/>
                <a:ea typeface="Arial Bold"/>
                <a:cs typeface="Arial Bold"/>
                <a:sym typeface="Arial Bold"/>
              </a:rPr>
              <a:t>1.0000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686550" y="2678335"/>
            <a:ext cx="1885950" cy="25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Recall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8963025" y="2135410"/>
            <a:ext cx="2324100" cy="1146715"/>
            <a:chOff x="0" y="0"/>
            <a:chExt cx="3098800" cy="1528953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182100" y="2335435"/>
            <a:ext cx="1885950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5"/>
              </a:lnSpc>
            </a:pPr>
            <a:r>
              <a:rPr lang="en-US" sz="1875" b="1">
                <a:solidFill>
                  <a:srgbClr val="EF5262"/>
                </a:solidFill>
                <a:latin typeface="Arial Bold"/>
                <a:ea typeface="Arial Bold"/>
                <a:cs typeface="Arial Bold"/>
                <a:sym typeface="Arial Bold"/>
              </a:rPr>
              <a:t>0.3140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182100" y="2678335"/>
            <a:ext cx="1885950" cy="25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Precision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6467475" y="3453574"/>
            <a:ext cx="2324100" cy="1146715"/>
            <a:chOff x="0" y="0"/>
            <a:chExt cx="3098800" cy="1528953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686550" y="3653600"/>
            <a:ext cx="1885950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5"/>
              </a:lnSpc>
            </a:pPr>
            <a:r>
              <a:rPr lang="en-US" sz="187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0.9148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686550" y="3996500"/>
            <a:ext cx="1885950" cy="25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ROC-AUC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8963025" y="3453574"/>
            <a:ext cx="2324100" cy="1146715"/>
            <a:chOff x="0" y="0"/>
            <a:chExt cx="3098800" cy="1528953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41"/>
            <p:cNvSpPr/>
            <p:nvPr/>
          </p:nvSpPr>
          <p:spPr>
            <a:xfrm>
              <a:off x="0" y="0"/>
              <a:ext cx="3098800" cy="1528953"/>
            </a:xfrm>
            <a:custGeom>
              <a:avLst/>
              <a:gdLst/>
              <a:ahLst/>
              <a:cxnLst/>
              <a:rect l="l" t="t" r="r" b="b"/>
              <a:pathLst>
                <a:path w="3098800" h="1528953">
                  <a:moveTo>
                    <a:pt x="203200" y="0"/>
                  </a:moveTo>
                  <a:lnTo>
                    <a:pt x="2895600" y="0"/>
                  </a:lnTo>
                  <a:cubicBezTo>
                    <a:pt x="3007868" y="0"/>
                    <a:pt x="3098800" y="90932"/>
                    <a:pt x="3098800" y="203200"/>
                  </a:cubicBezTo>
                  <a:lnTo>
                    <a:pt x="3098800" y="1325753"/>
                  </a:lnTo>
                  <a:cubicBezTo>
                    <a:pt x="3098800" y="1438021"/>
                    <a:pt x="3007868" y="1528953"/>
                    <a:pt x="2895600" y="1528953"/>
                  </a:cubicBezTo>
                  <a:lnTo>
                    <a:pt x="203200" y="1528953"/>
                  </a:lnTo>
                  <a:cubicBezTo>
                    <a:pt x="90932" y="1528953"/>
                    <a:pt x="0" y="1438021"/>
                    <a:pt x="0" y="1325753"/>
                  </a:cubicBezTo>
                  <a:lnTo>
                    <a:pt x="0" y="203200"/>
                  </a:lnTo>
                  <a:cubicBezTo>
                    <a:pt x="0" y="90932"/>
                    <a:pt x="90932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D7E2EB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9182100" y="3653600"/>
            <a:ext cx="1885950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5"/>
              </a:lnSpc>
            </a:pPr>
            <a:r>
              <a:rPr lang="en-US" sz="1875" b="1">
                <a:solidFill>
                  <a:srgbClr val="EF5262"/>
                </a:solidFill>
                <a:latin typeface="Arial Bold"/>
                <a:ea typeface="Arial Bold"/>
                <a:cs typeface="Arial Bold"/>
                <a:sym typeface="Arial Bold"/>
              </a:rPr>
              <a:t>0.9365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182100" y="3996500"/>
            <a:ext cx="1885950" cy="25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536477"/>
                </a:solidFill>
                <a:latin typeface="Arial"/>
                <a:ea typeface="Arial"/>
                <a:cs typeface="Arial"/>
                <a:sym typeface="Arial"/>
              </a:rPr>
              <a:t>False-positive rate</a:t>
            </a:r>
          </a:p>
        </p:txBody>
      </p:sp>
      <p:grpSp>
        <p:nvGrpSpPr>
          <p:cNvPr id="44" name="Group 44"/>
          <p:cNvGrpSpPr/>
          <p:nvPr/>
        </p:nvGrpSpPr>
        <p:grpSpPr>
          <a:xfrm>
            <a:off x="6467475" y="4781264"/>
            <a:ext cx="4819650" cy="590550"/>
            <a:chOff x="0" y="0"/>
            <a:chExt cx="6426200" cy="7874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6426200" cy="787400"/>
            </a:xfrm>
            <a:custGeom>
              <a:avLst/>
              <a:gdLst/>
              <a:ahLst/>
              <a:cxnLst/>
              <a:rect l="l" t="t" r="r" b="b"/>
              <a:pathLst>
                <a:path w="6426200" h="787400">
                  <a:moveTo>
                    <a:pt x="127000" y="0"/>
                  </a:moveTo>
                  <a:lnTo>
                    <a:pt x="6299200" y="0"/>
                  </a:lnTo>
                  <a:cubicBezTo>
                    <a:pt x="6369304" y="0"/>
                    <a:pt x="6426200" y="56896"/>
                    <a:pt x="6426200" y="127000"/>
                  </a:cubicBezTo>
                  <a:lnTo>
                    <a:pt x="6426200" y="660400"/>
                  </a:lnTo>
                  <a:cubicBezTo>
                    <a:pt x="6426200" y="730504"/>
                    <a:pt x="6369304" y="787400"/>
                    <a:pt x="6299200" y="787400"/>
                  </a:cubicBezTo>
                  <a:lnTo>
                    <a:pt x="127000" y="787400"/>
                  </a:lnTo>
                  <a:cubicBezTo>
                    <a:pt x="56896" y="787400"/>
                    <a:pt x="0" y="730504"/>
                    <a:pt x="0" y="660400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close/>
                </a:path>
              </a:pathLst>
            </a:custGeom>
            <a:solidFill>
              <a:srgbClr val="FFF0F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6" name="AutoShape 46"/>
          <p:cNvSpPr/>
          <p:nvPr/>
        </p:nvSpPr>
        <p:spPr>
          <a:xfrm>
            <a:off x="6467475" y="4781264"/>
            <a:ext cx="57150" cy="590550"/>
          </a:xfrm>
          <a:prstGeom prst="rect">
            <a:avLst/>
          </a:prstGeom>
          <a:solidFill>
            <a:srgbClr val="EF5262"/>
          </a:solidFill>
        </p:spPr>
        <p:txBody>
          <a:bodyPr/>
          <a:lstStyle/>
          <a:p>
            <a:endParaRPr lang="en-US"/>
          </a:p>
        </p:txBody>
      </p:sp>
      <p:sp>
        <p:nvSpPr>
          <p:cNvPr id="47" name="TextBox 47"/>
          <p:cNvSpPr txBox="1"/>
          <p:nvPr/>
        </p:nvSpPr>
        <p:spPr>
          <a:xfrm>
            <a:off x="6629400" y="4866989"/>
            <a:ext cx="4819650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74"/>
              </a:lnSpc>
            </a:pPr>
            <a:r>
              <a:rPr lang="en-US" sz="1125" b="1">
                <a:solidFill>
                  <a:srgbClr val="6C3940"/>
                </a:solidFill>
                <a:latin typeface="Arial Bold"/>
                <a:ea typeface="Arial Bold"/>
                <a:cs typeface="Arial Bold"/>
                <a:sym typeface="Arial Bold"/>
              </a:rPr>
              <a:t>Meaning:</a:t>
            </a:r>
            <a:r>
              <a:rPr lang="en-US" sz="1125">
                <a:solidFill>
                  <a:srgbClr val="6C3940"/>
                </a:solidFill>
                <a:latin typeface="Arial"/>
                <a:ea typeface="Arial"/>
                <a:cs typeface="Arial"/>
                <a:sym typeface="Arial"/>
              </a:rPr>
              <a:t> excellent attack coverage, but too many benign events were flagged. Best used for analyst triage.</a:t>
            </a:r>
          </a:p>
        </p:txBody>
      </p:sp>
      <p:grpSp>
        <p:nvGrpSpPr>
          <p:cNvPr id="48" name="Group 48"/>
          <p:cNvGrpSpPr/>
          <p:nvPr/>
        </p:nvGrpSpPr>
        <p:grpSpPr>
          <a:xfrm>
            <a:off x="1924050" y="2144935"/>
            <a:ext cx="3133725" cy="161925"/>
            <a:chOff x="0" y="0"/>
            <a:chExt cx="4178300" cy="21590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4178300" cy="215900"/>
            </a:xfrm>
            <a:custGeom>
              <a:avLst/>
              <a:gdLst/>
              <a:ahLst/>
              <a:cxnLst/>
              <a:rect l="l" t="t" r="r" b="b"/>
              <a:pathLst>
                <a:path w="4178300" h="215900">
                  <a:moveTo>
                    <a:pt x="107950" y="0"/>
                  </a:moveTo>
                  <a:lnTo>
                    <a:pt x="4070350" y="0"/>
                  </a:lnTo>
                  <a:cubicBezTo>
                    <a:pt x="4129913" y="0"/>
                    <a:pt x="4178300" y="48387"/>
                    <a:pt x="4178300" y="107950"/>
                  </a:cubicBezTo>
                  <a:cubicBezTo>
                    <a:pt x="4178300" y="167513"/>
                    <a:pt x="4129913" y="215900"/>
                    <a:pt x="4070350" y="215900"/>
                  </a:cubicBezTo>
                  <a:lnTo>
                    <a:pt x="107950" y="215900"/>
                  </a:lnTo>
                  <a:cubicBezTo>
                    <a:pt x="48387" y="215900"/>
                    <a:pt x="0" y="167513"/>
                    <a:pt x="0" y="107950"/>
                  </a:cubicBezTo>
                  <a:cubicBezTo>
                    <a:pt x="0" y="48387"/>
                    <a:pt x="48387" y="0"/>
                    <a:pt x="107950" y="0"/>
                  </a:cubicBezTo>
                  <a:close/>
                </a:path>
              </a:pathLst>
            </a:custGeom>
            <a:solidFill>
              <a:srgbClr val="E8EEF2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0" name="AutoShape 50"/>
          <p:cNvSpPr/>
          <p:nvPr/>
        </p:nvSpPr>
        <p:spPr>
          <a:xfrm>
            <a:off x="1924050" y="2144935"/>
            <a:ext cx="2820257" cy="161925"/>
          </a:xfrm>
          <a:prstGeom prst="rect">
            <a:avLst/>
          </a:prstGeom>
          <a:gradFill rotWithShape="1">
            <a:gsLst>
              <a:gs pos="0">
                <a:srgbClr val="0AA99F">
                  <a:alpha val="100000"/>
                </a:srgbClr>
              </a:gs>
              <a:gs pos="100000">
                <a:srgbClr val="B9FF39">
                  <a:alpha val="100000"/>
                </a:srgbClr>
              </a:gs>
            </a:gsLst>
            <a:lin ang="0"/>
          </a:grad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924050" y="2430685"/>
            <a:ext cx="3133725" cy="161925"/>
            <a:chOff x="0" y="0"/>
            <a:chExt cx="4178300" cy="21590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78300" cy="215900"/>
            </a:xfrm>
            <a:custGeom>
              <a:avLst/>
              <a:gdLst/>
              <a:ahLst/>
              <a:cxnLst/>
              <a:rect l="l" t="t" r="r" b="b"/>
              <a:pathLst>
                <a:path w="4178300" h="215900">
                  <a:moveTo>
                    <a:pt x="107950" y="0"/>
                  </a:moveTo>
                  <a:lnTo>
                    <a:pt x="4070350" y="0"/>
                  </a:lnTo>
                  <a:cubicBezTo>
                    <a:pt x="4129913" y="0"/>
                    <a:pt x="4178300" y="48387"/>
                    <a:pt x="4178300" y="107950"/>
                  </a:cubicBezTo>
                  <a:cubicBezTo>
                    <a:pt x="4178300" y="167513"/>
                    <a:pt x="4129913" y="215900"/>
                    <a:pt x="4070350" y="215900"/>
                  </a:cubicBezTo>
                  <a:lnTo>
                    <a:pt x="107950" y="215900"/>
                  </a:lnTo>
                  <a:cubicBezTo>
                    <a:pt x="48387" y="215900"/>
                    <a:pt x="0" y="167513"/>
                    <a:pt x="0" y="107950"/>
                  </a:cubicBezTo>
                  <a:cubicBezTo>
                    <a:pt x="0" y="48387"/>
                    <a:pt x="48387" y="0"/>
                    <a:pt x="107950" y="0"/>
                  </a:cubicBezTo>
                  <a:close/>
                </a:path>
              </a:pathLst>
            </a:custGeom>
            <a:solidFill>
              <a:srgbClr val="E8EEF2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3" name="AutoShape 53"/>
          <p:cNvSpPr/>
          <p:nvPr/>
        </p:nvSpPr>
        <p:spPr>
          <a:xfrm>
            <a:off x="1924050" y="2430685"/>
            <a:ext cx="3133725" cy="161925"/>
          </a:xfrm>
          <a:prstGeom prst="rect">
            <a:avLst/>
          </a:prstGeom>
          <a:gradFill rotWithShape="1">
            <a:gsLst>
              <a:gs pos="0">
                <a:srgbClr val="0AA99F">
                  <a:alpha val="100000"/>
                </a:srgbClr>
              </a:gs>
              <a:gs pos="100000">
                <a:srgbClr val="B9FF39">
                  <a:alpha val="100000"/>
                </a:srgbClr>
              </a:gs>
            </a:gsLst>
            <a:lin ang="0"/>
          </a:gradFill>
        </p:spPr>
        <p:txBody>
          <a:bodyPr/>
          <a:lstStyle/>
          <a:p>
            <a:endParaRPr lang="en-US"/>
          </a:p>
        </p:txBody>
      </p:sp>
      <p:grpSp>
        <p:nvGrpSpPr>
          <p:cNvPr id="54" name="Group 54"/>
          <p:cNvGrpSpPr/>
          <p:nvPr/>
        </p:nvGrpSpPr>
        <p:grpSpPr>
          <a:xfrm>
            <a:off x="1924050" y="2716435"/>
            <a:ext cx="3133725" cy="161925"/>
            <a:chOff x="0" y="0"/>
            <a:chExt cx="4178300" cy="215900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4178300" cy="215900"/>
            </a:xfrm>
            <a:custGeom>
              <a:avLst/>
              <a:gdLst/>
              <a:ahLst/>
              <a:cxnLst/>
              <a:rect l="l" t="t" r="r" b="b"/>
              <a:pathLst>
                <a:path w="4178300" h="215900">
                  <a:moveTo>
                    <a:pt x="107950" y="0"/>
                  </a:moveTo>
                  <a:lnTo>
                    <a:pt x="4070350" y="0"/>
                  </a:lnTo>
                  <a:cubicBezTo>
                    <a:pt x="4129913" y="0"/>
                    <a:pt x="4178300" y="48387"/>
                    <a:pt x="4178300" y="107950"/>
                  </a:cubicBezTo>
                  <a:cubicBezTo>
                    <a:pt x="4178300" y="167513"/>
                    <a:pt x="4129913" y="215900"/>
                    <a:pt x="4070350" y="215900"/>
                  </a:cubicBezTo>
                  <a:lnTo>
                    <a:pt x="107950" y="215900"/>
                  </a:lnTo>
                  <a:cubicBezTo>
                    <a:pt x="48387" y="215900"/>
                    <a:pt x="0" y="167513"/>
                    <a:pt x="0" y="107950"/>
                  </a:cubicBezTo>
                  <a:cubicBezTo>
                    <a:pt x="0" y="48387"/>
                    <a:pt x="48387" y="0"/>
                    <a:pt x="107950" y="0"/>
                  </a:cubicBezTo>
                  <a:close/>
                </a:path>
              </a:pathLst>
            </a:custGeom>
            <a:solidFill>
              <a:srgbClr val="E8EEF2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6" name="AutoShape 56"/>
          <p:cNvSpPr/>
          <p:nvPr/>
        </p:nvSpPr>
        <p:spPr>
          <a:xfrm>
            <a:off x="1924050" y="2716435"/>
            <a:ext cx="2090166" cy="161925"/>
          </a:xfrm>
          <a:prstGeom prst="rect">
            <a:avLst/>
          </a:prstGeom>
          <a:gradFill rotWithShape="1">
            <a:gsLst>
              <a:gs pos="0">
                <a:srgbClr val="EF5262">
                  <a:alpha val="100000"/>
                </a:srgbClr>
              </a:gs>
              <a:gs pos="100000">
                <a:srgbClr val="FF9D61">
                  <a:alpha val="100000"/>
                </a:srgbClr>
              </a:gs>
            </a:gsLst>
            <a:lin ang="0"/>
          </a:gradFill>
        </p:spPr>
        <p:txBody>
          <a:bodyPr/>
          <a:lstStyle/>
          <a:p>
            <a:endParaRPr lang="en-US"/>
          </a:p>
        </p:txBody>
      </p:sp>
      <p:grpSp>
        <p:nvGrpSpPr>
          <p:cNvPr id="57" name="Group 57"/>
          <p:cNvGrpSpPr/>
          <p:nvPr/>
        </p:nvGrpSpPr>
        <p:grpSpPr>
          <a:xfrm>
            <a:off x="1924050" y="3002185"/>
            <a:ext cx="3133725" cy="161925"/>
            <a:chOff x="0" y="0"/>
            <a:chExt cx="4178300" cy="21590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4178300" cy="215900"/>
            </a:xfrm>
            <a:custGeom>
              <a:avLst/>
              <a:gdLst/>
              <a:ahLst/>
              <a:cxnLst/>
              <a:rect l="l" t="t" r="r" b="b"/>
              <a:pathLst>
                <a:path w="4178300" h="215900">
                  <a:moveTo>
                    <a:pt x="107950" y="0"/>
                  </a:moveTo>
                  <a:lnTo>
                    <a:pt x="4070350" y="0"/>
                  </a:lnTo>
                  <a:cubicBezTo>
                    <a:pt x="4129913" y="0"/>
                    <a:pt x="4178300" y="48387"/>
                    <a:pt x="4178300" y="107950"/>
                  </a:cubicBezTo>
                  <a:cubicBezTo>
                    <a:pt x="4178300" y="167513"/>
                    <a:pt x="4129913" y="215900"/>
                    <a:pt x="4070350" y="215900"/>
                  </a:cubicBezTo>
                  <a:lnTo>
                    <a:pt x="107950" y="215900"/>
                  </a:lnTo>
                  <a:cubicBezTo>
                    <a:pt x="48387" y="215900"/>
                    <a:pt x="0" y="167513"/>
                    <a:pt x="0" y="107950"/>
                  </a:cubicBezTo>
                  <a:cubicBezTo>
                    <a:pt x="0" y="48387"/>
                    <a:pt x="48387" y="0"/>
                    <a:pt x="107950" y="0"/>
                  </a:cubicBezTo>
                  <a:close/>
                </a:path>
              </a:pathLst>
            </a:custGeom>
            <a:solidFill>
              <a:srgbClr val="E8EEF2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9" name="AutoShape 59"/>
          <p:cNvSpPr/>
          <p:nvPr/>
        </p:nvSpPr>
        <p:spPr>
          <a:xfrm>
            <a:off x="1924050" y="3002185"/>
            <a:ext cx="2506885" cy="161925"/>
          </a:xfrm>
          <a:prstGeom prst="rect">
            <a:avLst/>
          </a:prstGeom>
          <a:gradFill rotWithShape="1">
            <a:gsLst>
              <a:gs pos="0">
                <a:srgbClr val="0AA99F">
                  <a:alpha val="100000"/>
                </a:srgbClr>
              </a:gs>
              <a:gs pos="100000">
                <a:srgbClr val="B9FF39">
                  <a:alpha val="100000"/>
                </a:srgbClr>
              </a:gs>
            </a:gsLst>
            <a:lin ang="0"/>
          </a:grad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7FA"/>
          </a:solid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078F88"/>
                </a:solidFill>
                <a:latin typeface="Arial Bold"/>
                <a:ea typeface="Arial Bold"/>
                <a:cs typeface="Arial Bold"/>
                <a:sym typeface="Arial Bold"/>
              </a:rPr>
              <a:t>CRITICAL DISCUSSION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8934450" cy="410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 dirty="0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What improved - and what still requires validation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1487710"/>
            <a:ext cx="5305425" cy="3238500"/>
            <a:chOff x="0" y="0"/>
            <a:chExt cx="7073900" cy="4318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73900" cy="4318000"/>
            </a:xfrm>
            <a:custGeom>
              <a:avLst/>
              <a:gdLst/>
              <a:ahLst/>
              <a:cxnLst/>
              <a:rect l="l" t="t" r="r" b="b"/>
              <a:pathLst>
                <a:path w="7073900" h="4318000">
                  <a:moveTo>
                    <a:pt x="228600" y="0"/>
                  </a:moveTo>
                  <a:lnTo>
                    <a:pt x="6845300" y="0"/>
                  </a:lnTo>
                  <a:cubicBezTo>
                    <a:pt x="6971538" y="0"/>
                    <a:pt x="7073900" y="102362"/>
                    <a:pt x="7073900" y="228600"/>
                  </a:cubicBezTo>
                  <a:lnTo>
                    <a:pt x="7073900" y="4089400"/>
                  </a:lnTo>
                  <a:cubicBezTo>
                    <a:pt x="7073900" y="4215638"/>
                    <a:pt x="6971538" y="4318000"/>
                    <a:pt x="6845300" y="4318000"/>
                  </a:cubicBezTo>
                  <a:lnTo>
                    <a:pt x="228600" y="4318000"/>
                  </a:lnTo>
                  <a:cubicBezTo>
                    <a:pt x="102362" y="4318000"/>
                    <a:pt x="0" y="4215638"/>
                    <a:pt x="0" y="4089400"/>
                  </a:cubicBezTo>
                  <a:lnTo>
                    <a:pt x="0" y="228600"/>
                  </a:lnTo>
                  <a:cubicBezTo>
                    <a:pt x="0" y="102362"/>
                    <a:pt x="102362" y="0"/>
                    <a:pt x="228600" y="0"/>
                  </a:cubicBezTo>
                  <a:close/>
                </a:path>
              </a:pathLst>
            </a:custGeom>
            <a:solidFill>
              <a:srgbClr val="E2FAF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7073900" cy="4318000"/>
            </a:xfrm>
            <a:custGeom>
              <a:avLst/>
              <a:gdLst/>
              <a:ahLst/>
              <a:cxnLst/>
              <a:rect l="l" t="t" r="r" b="b"/>
              <a:pathLst>
                <a:path w="7073900" h="4318000">
                  <a:moveTo>
                    <a:pt x="228600" y="0"/>
                  </a:moveTo>
                  <a:lnTo>
                    <a:pt x="6845300" y="0"/>
                  </a:lnTo>
                  <a:cubicBezTo>
                    <a:pt x="6971538" y="0"/>
                    <a:pt x="7073900" y="102362"/>
                    <a:pt x="7073900" y="228600"/>
                  </a:cubicBezTo>
                  <a:lnTo>
                    <a:pt x="7073900" y="4089400"/>
                  </a:lnTo>
                  <a:cubicBezTo>
                    <a:pt x="7073900" y="4215638"/>
                    <a:pt x="6971538" y="4318000"/>
                    <a:pt x="6845300" y="4318000"/>
                  </a:cubicBezTo>
                  <a:lnTo>
                    <a:pt x="228600" y="4318000"/>
                  </a:lnTo>
                  <a:cubicBezTo>
                    <a:pt x="102362" y="4318000"/>
                    <a:pt x="0" y="4215638"/>
                    <a:pt x="0" y="4089400"/>
                  </a:cubicBezTo>
                  <a:lnTo>
                    <a:pt x="0" y="228600"/>
                  </a:lnTo>
                  <a:cubicBezTo>
                    <a:pt x="0" y="102362"/>
                    <a:pt x="102362" y="0"/>
                    <a:pt x="2286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9BE8DD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23925" y="1744885"/>
            <a:ext cx="4791075" cy="298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9"/>
              </a:lnSpc>
            </a:pPr>
            <a:r>
              <a:rPr lang="en-US" sz="20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What the project demonstrated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23925" y="2147888"/>
            <a:ext cx="4791075" cy="2060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 dirty="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One request can remain traceable across controls, models and forensic output.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 dirty="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Supervised models improved recall over transparent rules.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 dirty="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Rules offered strong precision and explainability.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 dirty="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Hash verification protected the source evidence sequence.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 dirty="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Family holdout recall remained strong: 1.000 for five families and 0.9444 for login.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6219825" y="1487710"/>
            <a:ext cx="5305425" cy="3238500"/>
            <a:chOff x="0" y="0"/>
            <a:chExt cx="7073900" cy="43180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073900" cy="4318000"/>
            </a:xfrm>
            <a:custGeom>
              <a:avLst/>
              <a:gdLst/>
              <a:ahLst/>
              <a:cxnLst/>
              <a:rect l="l" t="t" r="r" b="b"/>
              <a:pathLst>
                <a:path w="7073900" h="4318000">
                  <a:moveTo>
                    <a:pt x="228600" y="0"/>
                  </a:moveTo>
                  <a:lnTo>
                    <a:pt x="6845300" y="0"/>
                  </a:lnTo>
                  <a:cubicBezTo>
                    <a:pt x="6971538" y="0"/>
                    <a:pt x="7073900" y="102362"/>
                    <a:pt x="7073900" y="228600"/>
                  </a:cubicBezTo>
                  <a:lnTo>
                    <a:pt x="7073900" y="4089400"/>
                  </a:lnTo>
                  <a:cubicBezTo>
                    <a:pt x="7073900" y="4215638"/>
                    <a:pt x="6971538" y="4318000"/>
                    <a:pt x="6845300" y="4318000"/>
                  </a:cubicBezTo>
                  <a:lnTo>
                    <a:pt x="228600" y="4318000"/>
                  </a:lnTo>
                  <a:cubicBezTo>
                    <a:pt x="102362" y="4318000"/>
                    <a:pt x="0" y="4215638"/>
                    <a:pt x="0" y="4089400"/>
                  </a:cubicBezTo>
                  <a:lnTo>
                    <a:pt x="0" y="228600"/>
                  </a:lnTo>
                  <a:cubicBezTo>
                    <a:pt x="0" y="102362"/>
                    <a:pt x="102362" y="0"/>
                    <a:pt x="228600" y="0"/>
                  </a:cubicBezTo>
                  <a:close/>
                </a:path>
              </a:pathLst>
            </a:custGeom>
            <a:solidFill>
              <a:srgbClr val="FFF0F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0"/>
              <a:ext cx="7073900" cy="4318000"/>
            </a:xfrm>
            <a:custGeom>
              <a:avLst/>
              <a:gdLst/>
              <a:ahLst/>
              <a:cxnLst/>
              <a:rect l="l" t="t" r="r" b="b"/>
              <a:pathLst>
                <a:path w="7073900" h="4318000">
                  <a:moveTo>
                    <a:pt x="228600" y="0"/>
                  </a:moveTo>
                  <a:lnTo>
                    <a:pt x="6845300" y="0"/>
                  </a:lnTo>
                  <a:cubicBezTo>
                    <a:pt x="6971538" y="0"/>
                    <a:pt x="7073900" y="102362"/>
                    <a:pt x="7073900" y="228600"/>
                  </a:cubicBezTo>
                  <a:lnTo>
                    <a:pt x="7073900" y="4089400"/>
                  </a:lnTo>
                  <a:cubicBezTo>
                    <a:pt x="7073900" y="4215638"/>
                    <a:pt x="6971538" y="4318000"/>
                    <a:pt x="6845300" y="4318000"/>
                  </a:cubicBezTo>
                  <a:lnTo>
                    <a:pt x="228600" y="4318000"/>
                  </a:lnTo>
                  <a:cubicBezTo>
                    <a:pt x="102362" y="4318000"/>
                    <a:pt x="0" y="4215638"/>
                    <a:pt x="0" y="4089400"/>
                  </a:cubicBezTo>
                  <a:lnTo>
                    <a:pt x="0" y="228600"/>
                  </a:lnTo>
                  <a:cubicBezTo>
                    <a:pt x="0" y="102362"/>
                    <a:pt x="102362" y="0"/>
                    <a:pt x="2286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FFC7CD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477000" y="1744885"/>
            <a:ext cx="4791075" cy="298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9"/>
              </a:lnSpc>
            </a:pPr>
            <a:r>
              <a:rPr lang="en-US" sz="2025" b="1">
                <a:solidFill>
                  <a:srgbClr val="0B1D31"/>
                </a:solidFill>
                <a:latin typeface="Arial Bold"/>
                <a:ea typeface="Arial Bold"/>
                <a:cs typeface="Arial Bold"/>
                <a:sym typeface="Arial Bold"/>
              </a:rPr>
              <a:t>Remaining limitations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477000" y="2147888"/>
            <a:ext cx="4791075" cy="2060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Synthetic labelled data may be easier to separate.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SQLite and local deployment do not represent production scale.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The fleet size and attack diversity were limited.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Model drift and adaptive adversaries were not tested.</a:t>
            </a:r>
          </a:p>
          <a:p>
            <a:pPr marL="200026" lvl="1" indent="-100013" algn="l">
              <a:lnSpc>
                <a:spcPts val="1889"/>
              </a:lnSpc>
              <a:buFont typeface="Arial"/>
              <a:buChar char="•"/>
            </a:pPr>
            <a:r>
              <a:rPr lang="en-US" sz="1350">
                <a:solidFill>
                  <a:srgbClr val="0B1D31"/>
                </a:solidFill>
                <a:latin typeface="Arial"/>
                <a:ea typeface="Arial"/>
                <a:cs typeface="Arial"/>
                <a:sym typeface="Arial"/>
              </a:rPr>
              <a:t>The results support a proof of concept—not universal security.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66750" y="6505575"/>
            <a:ext cx="4342828" cy="142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lang="en-US" sz="825" spc="119">
                <a:solidFill>
                  <a:srgbClr val="83A5B7"/>
                </a:solidFill>
                <a:latin typeface="Arial"/>
                <a:ea typeface="Arial"/>
                <a:cs typeface="Arial"/>
                <a:sym typeface="Arial"/>
              </a:rPr>
              <a:t>MUHAMMAD WALEED · MSC CYBERSECURITY &amp; DIGITAL FORENSICS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66750" y="523875"/>
            <a:ext cx="10858500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 b="1" spc="224">
                <a:solidFill>
                  <a:srgbClr val="35DDD0"/>
                </a:solidFill>
                <a:latin typeface="Arial Bold"/>
                <a:ea typeface="Arial Bold"/>
                <a:cs typeface="Arial Bold"/>
                <a:sym typeface="Arial Bold"/>
              </a:rPr>
              <a:t>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6750" y="838200"/>
            <a:ext cx="10858500" cy="845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spc="-96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The improvement was not another isolated tool - it was the </a:t>
            </a:r>
            <a:r>
              <a:rPr lang="en-US" sz="3000" b="1" spc="-96">
                <a:solidFill>
                  <a:srgbClr val="B9FF39"/>
                </a:solidFill>
                <a:latin typeface="Arial Bold"/>
                <a:ea typeface="Arial Bold"/>
                <a:cs typeface="Arial Bold"/>
                <a:sym typeface="Arial Bold"/>
              </a:rPr>
              <a:t>connection between them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666750" y="1975294"/>
            <a:ext cx="5788819" cy="3098578"/>
            <a:chOff x="0" y="0"/>
            <a:chExt cx="7718425" cy="413143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718425" cy="4131437"/>
            </a:xfrm>
            <a:custGeom>
              <a:avLst/>
              <a:gdLst/>
              <a:ahLst/>
              <a:cxnLst/>
              <a:rect l="l" t="t" r="r" b="b"/>
              <a:pathLst>
                <a:path w="7718425" h="4131437">
                  <a:moveTo>
                    <a:pt x="254000" y="0"/>
                  </a:moveTo>
                  <a:lnTo>
                    <a:pt x="7464425" y="0"/>
                  </a:lnTo>
                  <a:cubicBezTo>
                    <a:pt x="7604760" y="0"/>
                    <a:pt x="7718425" y="113665"/>
                    <a:pt x="7718425" y="254000"/>
                  </a:cubicBezTo>
                  <a:lnTo>
                    <a:pt x="7718425" y="3877437"/>
                  </a:lnTo>
                  <a:cubicBezTo>
                    <a:pt x="7718425" y="4017772"/>
                    <a:pt x="7604760" y="4131437"/>
                    <a:pt x="7464425" y="4131437"/>
                  </a:cubicBezTo>
                  <a:lnTo>
                    <a:pt x="254000" y="4131437"/>
                  </a:lnTo>
                  <a:cubicBezTo>
                    <a:pt x="113665" y="4131437"/>
                    <a:pt x="0" y="4017772"/>
                    <a:pt x="0" y="3877437"/>
                  </a:cubicBezTo>
                  <a:lnTo>
                    <a:pt x="0" y="254000"/>
                  </a:lnTo>
                  <a:cubicBezTo>
                    <a:pt x="0" y="113665"/>
                    <a:pt x="113665" y="0"/>
                    <a:pt x="254000" y="0"/>
                  </a:cubicBezTo>
                  <a:close/>
                </a:path>
              </a:pathLst>
            </a:custGeom>
            <a:solidFill>
              <a:srgbClr val="061522">
                <a:alpha val="38431"/>
              </a:srgbClr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" name="AutoShape 12"/>
          <p:cNvSpPr/>
          <p:nvPr/>
        </p:nvSpPr>
        <p:spPr>
          <a:xfrm>
            <a:off x="666750" y="1975294"/>
            <a:ext cx="5788819" cy="9525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3" name="AutoShape 13"/>
          <p:cNvSpPr/>
          <p:nvPr/>
        </p:nvSpPr>
        <p:spPr>
          <a:xfrm>
            <a:off x="6446044" y="1984820"/>
            <a:ext cx="9525" cy="3079528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4" name="AutoShape 14"/>
          <p:cNvSpPr/>
          <p:nvPr/>
        </p:nvSpPr>
        <p:spPr>
          <a:xfrm>
            <a:off x="666750" y="5064347"/>
            <a:ext cx="5788819" cy="9525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5" name="AutoShape 15"/>
          <p:cNvSpPr/>
          <p:nvPr/>
        </p:nvSpPr>
        <p:spPr>
          <a:xfrm>
            <a:off x="666750" y="1984820"/>
            <a:ext cx="9525" cy="3079528"/>
          </a:xfrm>
          <a:prstGeom prst="rect">
            <a:avLst/>
          </a:prstGeom>
          <a:solidFill>
            <a:srgbClr val="35DDD0">
              <a:alpha val="34902"/>
            </a:srgbClr>
          </a:solid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962025" y="2261045"/>
            <a:ext cx="5198269" cy="17806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0"/>
              </a:lnSpc>
            </a:pPr>
            <a:r>
              <a:rPr lang="en-US" sz="232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Aegis Flight links prevention, explainable detection, evidence integrity and forensic reconstruction in one evaluated GraphQL drone-fleet workflow.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62025" y="4127278"/>
            <a:ext cx="5198269" cy="517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>
                <a:solidFill>
                  <a:srgbClr val="BFD0DC"/>
                </a:solidFill>
                <a:latin typeface="Arial"/>
                <a:ea typeface="Arial"/>
                <a:cs typeface="Arial"/>
                <a:sym typeface="Arial"/>
              </a:rPr>
              <a:t>This closes the main gap identified in the literature and provides a reproducible base for future research.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6788944" y="2367248"/>
            <a:ext cx="4736306" cy="695325"/>
            <a:chOff x="0" y="0"/>
            <a:chExt cx="6315075" cy="9271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15075" cy="927100"/>
            </a:xfrm>
            <a:custGeom>
              <a:avLst/>
              <a:gdLst/>
              <a:ahLst/>
              <a:cxnLst/>
              <a:rect l="l" t="t" r="r" b="b"/>
              <a:pathLst>
                <a:path w="6315075" h="927100">
                  <a:moveTo>
                    <a:pt x="152400" y="0"/>
                  </a:moveTo>
                  <a:lnTo>
                    <a:pt x="6162675" y="0"/>
                  </a:lnTo>
                  <a:cubicBezTo>
                    <a:pt x="6246876" y="0"/>
                    <a:pt x="6315075" y="68199"/>
                    <a:pt x="6315075" y="152400"/>
                  </a:cubicBezTo>
                  <a:lnTo>
                    <a:pt x="6315075" y="774700"/>
                  </a:lnTo>
                  <a:cubicBezTo>
                    <a:pt x="6315075" y="858901"/>
                    <a:pt x="6246876" y="927100"/>
                    <a:pt x="6162675" y="927100"/>
                  </a:cubicBezTo>
                  <a:lnTo>
                    <a:pt x="152400" y="927100"/>
                  </a:lnTo>
                  <a:cubicBezTo>
                    <a:pt x="68199" y="927100"/>
                    <a:pt x="0" y="858901"/>
                    <a:pt x="0" y="7747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" name="AutoShape 20"/>
          <p:cNvSpPr/>
          <p:nvPr/>
        </p:nvSpPr>
        <p:spPr>
          <a:xfrm>
            <a:off x="6788944" y="2367248"/>
            <a:ext cx="57150" cy="695325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21" name="TextBox 21"/>
          <p:cNvSpPr txBox="1"/>
          <p:nvPr/>
        </p:nvSpPr>
        <p:spPr>
          <a:xfrm>
            <a:off x="7017544" y="2500598"/>
            <a:ext cx="4336256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b="1">
                <a:solidFill>
                  <a:srgbClr val="65788C"/>
                </a:solidFill>
                <a:latin typeface="Arial Bold"/>
                <a:ea typeface="Arial Bold"/>
                <a:cs typeface="Arial Bold"/>
                <a:sym typeface="Arial Bold"/>
              </a:rPr>
              <a:t>Real telemetry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17544" y="2738723"/>
            <a:ext cx="4336256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5788C"/>
                </a:solidFill>
                <a:latin typeface="Arial"/>
                <a:ea typeface="Arial"/>
                <a:cs typeface="Arial"/>
                <a:sym typeface="Arial"/>
              </a:rPr>
              <a:t>Validate models using operational data.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6788944" y="3176873"/>
            <a:ext cx="4736306" cy="695325"/>
            <a:chOff x="0" y="0"/>
            <a:chExt cx="6315075" cy="9271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6315075" cy="927100"/>
            </a:xfrm>
            <a:custGeom>
              <a:avLst/>
              <a:gdLst/>
              <a:ahLst/>
              <a:cxnLst/>
              <a:rect l="l" t="t" r="r" b="b"/>
              <a:pathLst>
                <a:path w="6315075" h="927100">
                  <a:moveTo>
                    <a:pt x="152400" y="0"/>
                  </a:moveTo>
                  <a:lnTo>
                    <a:pt x="6162675" y="0"/>
                  </a:lnTo>
                  <a:cubicBezTo>
                    <a:pt x="6246876" y="0"/>
                    <a:pt x="6315075" y="68199"/>
                    <a:pt x="6315075" y="152400"/>
                  </a:cubicBezTo>
                  <a:lnTo>
                    <a:pt x="6315075" y="774700"/>
                  </a:lnTo>
                  <a:cubicBezTo>
                    <a:pt x="6315075" y="858901"/>
                    <a:pt x="6246876" y="927100"/>
                    <a:pt x="6162675" y="927100"/>
                  </a:cubicBezTo>
                  <a:lnTo>
                    <a:pt x="152400" y="927100"/>
                  </a:lnTo>
                  <a:cubicBezTo>
                    <a:pt x="68199" y="927100"/>
                    <a:pt x="0" y="858901"/>
                    <a:pt x="0" y="7747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AutoShape 25"/>
          <p:cNvSpPr/>
          <p:nvPr/>
        </p:nvSpPr>
        <p:spPr>
          <a:xfrm>
            <a:off x="6788944" y="3176873"/>
            <a:ext cx="57150" cy="695325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26" name="TextBox 26"/>
          <p:cNvSpPr txBox="1"/>
          <p:nvPr/>
        </p:nvSpPr>
        <p:spPr>
          <a:xfrm>
            <a:off x="7017544" y="3310223"/>
            <a:ext cx="4336256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b="1">
                <a:solidFill>
                  <a:srgbClr val="65788C"/>
                </a:solidFill>
                <a:latin typeface="Arial Bold"/>
                <a:ea typeface="Arial Bold"/>
                <a:cs typeface="Arial Bold"/>
                <a:sym typeface="Arial Bold"/>
              </a:rPr>
              <a:t>Production scale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17544" y="3548348"/>
            <a:ext cx="4336256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5788C"/>
                </a:solidFill>
                <a:latin typeface="Arial"/>
                <a:ea typeface="Arial"/>
                <a:cs typeface="Arial"/>
                <a:sym typeface="Arial"/>
              </a:rPr>
              <a:t>PostgreSQL, cloud deployment and larger fleets.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6788944" y="3986498"/>
            <a:ext cx="4736306" cy="695325"/>
            <a:chOff x="0" y="0"/>
            <a:chExt cx="6315075" cy="9271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6315075" cy="927100"/>
            </a:xfrm>
            <a:custGeom>
              <a:avLst/>
              <a:gdLst/>
              <a:ahLst/>
              <a:cxnLst/>
              <a:rect l="l" t="t" r="r" b="b"/>
              <a:pathLst>
                <a:path w="6315075" h="927100">
                  <a:moveTo>
                    <a:pt x="152400" y="0"/>
                  </a:moveTo>
                  <a:lnTo>
                    <a:pt x="6162675" y="0"/>
                  </a:lnTo>
                  <a:cubicBezTo>
                    <a:pt x="6246876" y="0"/>
                    <a:pt x="6315075" y="68199"/>
                    <a:pt x="6315075" y="152400"/>
                  </a:cubicBezTo>
                  <a:lnTo>
                    <a:pt x="6315075" y="774700"/>
                  </a:lnTo>
                  <a:cubicBezTo>
                    <a:pt x="6315075" y="858901"/>
                    <a:pt x="6246876" y="927100"/>
                    <a:pt x="6162675" y="927100"/>
                  </a:cubicBezTo>
                  <a:lnTo>
                    <a:pt x="152400" y="927100"/>
                  </a:lnTo>
                  <a:cubicBezTo>
                    <a:pt x="68199" y="927100"/>
                    <a:pt x="0" y="858901"/>
                    <a:pt x="0" y="774700"/>
                  </a:cubicBezTo>
                  <a:lnTo>
                    <a:pt x="0" y="152400"/>
                  </a:lnTo>
                  <a:cubicBezTo>
                    <a:pt x="0" y="68199"/>
                    <a:pt x="68199" y="0"/>
                    <a:pt x="152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0" name="AutoShape 30"/>
          <p:cNvSpPr/>
          <p:nvPr/>
        </p:nvSpPr>
        <p:spPr>
          <a:xfrm>
            <a:off x="6788944" y="3986498"/>
            <a:ext cx="57150" cy="695325"/>
          </a:xfrm>
          <a:prstGeom prst="rect">
            <a:avLst/>
          </a:prstGeom>
          <a:solidFill>
            <a:srgbClr val="0AA99F"/>
          </a:solidFill>
        </p:spPr>
        <p:txBody>
          <a:bodyPr/>
          <a:lstStyle/>
          <a:p>
            <a:endParaRPr lang="en-US"/>
          </a:p>
        </p:txBody>
      </p:sp>
      <p:sp>
        <p:nvSpPr>
          <p:cNvPr id="31" name="TextBox 31"/>
          <p:cNvSpPr txBox="1"/>
          <p:nvPr/>
        </p:nvSpPr>
        <p:spPr>
          <a:xfrm>
            <a:off x="7017544" y="4119848"/>
            <a:ext cx="4336256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b="1">
                <a:solidFill>
                  <a:srgbClr val="65788C"/>
                </a:solidFill>
                <a:latin typeface="Arial Bold"/>
                <a:ea typeface="Arial Bold"/>
                <a:cs typeface="Arial Bold"/>
                <a:sym typeface="Arial Bold"/>
              </a:rPr>
              <a:t>Adversarial validation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017544" y="4357973"/>
            <a:ext cx="4336256" cy="18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lang="en-US" sz="1050">
                <a:solidFill>
                  <a:srgbClr val="65788C"/>
                </a:solidFill>
                <a:latin typeface="Arial"/>
                <a:ea typeface="Arial"/>
                <a:cs typeface="Arial"/>
                <a:sym typeface="Arial"/>
              </a:rPr>
              <a:t>Drift monitoring and external testing.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66750" y="5340571"/>
            <a:ext cx="1924050" cy="384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58"/>
              </a:lnSpc>
            </a:pPr>
            <a:r>
              <a:rPr lang="en-US" sz="2550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Thank you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66750" y="5763863"/>
            <a:ext cx="1619536" cy="278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350" dirty="0">
                <a:solidFill>
                  <a:srgbClr val="BFD0DC"/>
                </a:solidFill>
                <a:latin typeface="Arial"/>
                <a:ea typeface="Arial"/>
                <a:cs typeface="Arial"/>
                <a:sym typeface="Arial"/>
              </a:rPr>
              <a:t>Questions?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10820400" y="5407819"/>
            <a:ext cx="762000" cy="664369"/>
            <a:chOff x="-101600" y="-47625"/>
            <a:chExt cx="1016000" cy="885825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838200" cy="838200"/>
            </a:xfrm>
            <a:custGeom>
              <a:avLst/>
              <a:gdLst/>
              <a:ahLst/>
              <a:cxnLst/>
              <a:rect l="l" t="t" r="r" b="b"/>
              <a:pathLst>
                <a:path w="838200" h="838200">
                  <a:moveTo>
                    <a:pt x="190500" y="0"/>
                  </a:moveTo>
                  <a:lnTo>
                    <a:pt x="647700" y="0"/>
                  </a:lnTo>
                  <a:cubicBezTo>
                    <a:pt x="752856" y="0"/>
                    <a:pt x="838200" y="85344"/>
                    <a:pt x="838200" y="190500"/>
                  </a:cubicBezTo>
                  <a:lnTo>
                    <a:pt x="838200" y="647700"/>
                  </a:lnTo>
                  <a:cubicBezTo>
                    <a:pt x="838200" y="752856"/>
                    <a:pt x="752856" y="838200"/>
                    <a:pt x="647700" y="838200"/>
                  </a:cubicBezTo>
                  <a:lnTo>
                    <a:pt x="190500" y="838200"/>
                  </a:lnTo>
                  <a:cubicBezTo>
                    <a:pt x="85344" y="838200"/>
                    <a:pt x="0" y="752856"/>
                    <a:pt x="0" y="6477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1DD4C6">
                    <a:alpha val="100000"/>
                  </a:srgbClr>
                </a:gs>
                <a:gs pos="100000">
                  <a:srgbClr val="08777B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/>
            <p:cNvSpPr/>
            <p:nvPr/>
          </p:nvSpPr>
          <p:spPr>
            <a:xfrm>
              <a:off x="0" y="0"/>
              <a:ext cx="838200" cy="838200"/>
            </a:xfrm>
            <a:custGeom>
              <a:avLst/>
              <a:gdLst/>
              <a:ahLst/>
              <a:cxnLst/>
              <a:rect l="l" t="t" r="r" b="b"/>
              <a:pathLst>
                <a:path w="838200" h="838200">
                  <a:moveTo>
                    <a:pt x="190500" y="0"/>
                  </a:moveTo>
                  <a:lnTo>
                    <a:pt x="647700" y="0"/>
                  </a:lnTo>
                  <a:cubicBezTo>
                    <a:pt x="752856" y="0"/>
                    <a:pt x="838200" y="85344"/>
                    <a:pt x="838200" y="190500"/>
                  </a:cubicBezTo>
                  <a:lnTo>
                    <a:pt x="838200" y="647700"/>
                  </a:lnTo>
                  <a:cubicBezTo>
                    <a:pt x="838200" y="752856"/>
                    <a:pt x="752856" y="838200"/>
                    <a:pt x="647700" y="838200"/>
                  </a:cubicBezTo>
                  <a:lnTo>
                    <a:pt x="190500" y="838200"/>
                  </a:lnTo>
                  <a:cubicBezTo>
                    <a:pt x="85344" y="838200"/>
                    <a:pt x="0" y="752856"/>
                    <a:pt x="0" y="647700"/>
                  </a:cubicBezTo>
                  <a:lnTo>
                    <a:pt x="0" y="190500"/>
                  </a:lnTo>
                  <a:cubicBezTo>
                    <a:pt x="0" y="85344"/>
                    <a:pt x="85344" y="0"/>
                    <a:pt x="1905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B9FF39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-101600" y="-47625"/>
              <a:ext cx="1016000" cy="885825"/>
            </a:xfrm>
            <a:prstGeom prst="rect">
              <a:avLst/>
            </a:prstGeom>
          </p:spPr>
          <p:txBody>
            <a:bodyPr lIns="209550" tIns="209550" rIns="209550" bIns="209550" rtlCol="0" anchor="t"/>
            <a:lstStyle/>
            <a:p>
              <a:pPr algn="l">
                <a:lnSpc>
                  <a:spcPts val="2835"/>
                </a:lnSpc>
              </a:pPr>
              <a:r>
                <a:rPr lang="en-US" sz="2025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AF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4912</TotalTime>
  <Words>1025</Words>
  <Application>Microsoft Office PowerPoint</Application>
  <PresentationFormat>Widescreen</PresentationFormat>
  <Paragraphs>217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Arial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Aegis Flight — Original Slides with Easy Speaker Notes</dc:title>
  <cp:lastModifiedBy>Muhammad Waleed (2430361)</cp:lastModifiedBy>
  <cp:revision>6</cp:revision>
  <dcterms:created xsi:type="dcterms:W3CDTF">2006-08-16T00:00:00Z</dcterms:created>
  <dcterms:modified xsi:type="dcterms:W3CDTF">2026-10-03T21:45:48Z</dcterms:modified>
  <dc:identifier>DAHWkS9o6Nw</dc:identifier>
</cp:coreProperties>
</file>