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4"/>
  </p:notesMasterIdLst>
  <p:handoutMasterIdLst>
    <p:handoutMasterId r:id="rId5"/>
  </p:handoutMasterIdLst>
  <p:sldIdLst>
    <p:sldId id="256" r:id="rId3"/>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24" d="100"/>
          <a:sy n="24" d="100"/>
        </p:scale>
        <p:origin x="18" y="48"/>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2/1/2018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2/1/2018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a:solidFill>
                  <a:prstClr val="white">
                    <a:lumMod val="50000"/>
                  </a:prstClr>
                </a:solidFill>
                <a:latin typeface="Calibri Light" panose="020F0302020204030204" pitchFamily="34" charset="0"/>
                <a:cs typeface="Calibri" panose="020F0502020204030204" pitchFamily="34" charset="0"/>
              </a:rPr>
              <a:t>s</a:t>
            </a:r>
            <a:r>
              <a:rPr sz="6600"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Type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2/1/2018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2/1/2018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58240" y="311619"/>
            <a:ext cx="30175200" cy="2971740"/>
          </a:xfrm>
        </p:spPr>
        <p:txBody>
          <a:bodyPr>
            <a:normAutofit/>
          </a:bodyPr>
          <a:lstStyle/>
          <a:p>
            <a:pPr algn="ctr"/>
            <a:r>
              <a:rPr lang="en-US" sz="8800" dirty="0"/>
              <a:t>Economic impacts between major and local sporting events</a:t>
            </a:r>
          </a:p>
        </p:txBody>
      </p:sp>
      <p:sp>
        <p:nvSpPr>
          <p:cNvPr id="23" name="Text Placeholder 22"/>
          <p:cNvSpPr>
            <a:spLocks noGrp="1"/>
          </p:cNvSpPr>
          <p:nvPr>
            <p:ph type="body" sz="quarter" idx="36"/>
          </p:nvPr>
        </p:nvSpPr>
        <p:spPr/>
        <p:txBody>
          <a:bodyPr/>
          <a:lstStyle/>
          <a:p>
            <a:r>
              <a:rPr lang="en-US" dirty="0"/>
              <a:t>By / </a:t>
            </a:r>
            <a:r>
              <a:rPr lang="en-US" dirty="0" err="1"/>
              <a:t>Gan</a:t>
            </a:r>
            <a:r>
              <a:rPr lang="en-US" dirty="0"/>
              <a:t> Rhodri, Connor and Steffan. </a:t>
            </a:r>
          </a:p>
        </p:txBody>
      </p:sp>
      <p:sp>
        <p:nvSpPr>
          <p:cNvPr id="67" name="Text Placeholder 66"/>
          <p:cNvSpPr>
            <a:spLocks noGrp="1"/>
          </p:cNvSpPr>
          <p:nvPr>
            <p:ph type="body" sz="quarter" idx="13"/>
          </p:nvPr>
        </p:nvSpPr>
        <p:spPr>
          <a:xfrm>
            <a:off x="1196340" y="5042172"/>
            <a:ext cx="12801600" cy="2013564"/>
          </a:xfrm>
        </p:spPr>
        <p:txBody>
          <a:bodyPr/>
          <a:lstStyle/>
          <a:p>
            <a:r>
              <a:rPr lang="en-US" sz="4400" dirty="0"/>
              <a:t>What are economic impacts between major and local sporting events?</a:t>
            </a:r>
          </a:p>
        </p:txBody>
      </p:sp>
      <p:sp>
        <p:nvSpPr>
          <p:cNvPr id="68" name="Text Placeholder 67"/>
          <p:cNvSpPr>
            <a:spLocks noGrp="1"/>
          </p:cNvSpPr>
          <p:nvPr>
            <p:ph type="body" sz="quarter" idx="37"/>
          </p:nvPr>
        </p:nvSpPr>
        <p:spPr>
          <a:xfrm>
            <a:off x="1216744" y="11268238"/>
            <a:ext cx="12801600" cy="1280160"/>
          </a:xfrm>
        </p:spPr>
        <p:txBody>
          <a:bodyPr/>
          <a:lstStyle/>
          <a:p>
            <a:r>
              <a:rPr lang="en-US" sz="4400" dirty="0"/>
              <a:t>Similarities </a:t>
            </a:r>
          </a:p>
        </p:txBody>
      </p:sp>
      <p:sp>
        <p:nvSpPr>
          <p:cNvPr id="9" name="Text Placeholder 8"/>
          <p:cNvSpPr>
            <a:spLocks noGrp="1"/>
          </p:cNvSpPr>
          <p:nvPr>
            <p:ph type="body" sz="quarter" idx="21"/>
          </p:nvPr>
        </p:nvSpPr>
        <p:spPr>
          <a:xfrm>
            <a:off x="1196340" y="26887178"/>
            <a:ext cx="12801600" cy="1219200"/>
          </a:xfrm>
        </p:spPr>
        <p:txBody>
          <a:bodyPr/>
          <a:lstStyle/>
          <a:p>
            <a:r>
              <a:rPr lang="en-US" sz="4400" dirty="0"/>
              <a:t>Conclusion</a:t>
            </a:r>
          </a:p>
        </p:txBody>
      </p:sp>
      <p:sp>
        <p:nvSpPr>
          <p:cNvPr id="70" name="Text Placeholder 69"/>
          <p:cNvSpPr>
            <a:spLocks noGrp="1"/>
          </p:cNvSpPr>
          <p:nvPr>
            <p:ph type="body" sz="quarter" idx="40"/>
          </p:nvPr>
        </p:nvSpPr>
        <p:spPr>
          <a:xfrm>
            <a:off x="29888096" y="27582052"/>
            <a:ext cx="12801600" cy="1219200"/>
          </a:xfrm>
        </p:spPr>
        <p:txBody>
          <a:bodyPr/>
          <a:lstStyle/>
          <a:p>
            <a:r>
              <a:rPr lang="en-US" sz="4400" dirty="0" err="1" smtClean="0"/>
              <a:t>Casgliad</a:t>
            </a:r>
            <a:endParaRPr lang="en-US" sz="4400" dirty="0"/>
          </a:p>
        </p:txBody>
      </p:sp>
      <p:sp>
        <p:nvSpPr>
          <p:cNvPr id="18" name="Text Placeholder 17"/>
          <p:cNvSpPr>
            <a:spLocks noGrp="1"/>
          </p:cNvSpPr>
          <p:nvPr>
            <p:ph type="body" sz="quarter" idx="31"/>
          </p:nvPr>
        </p:nvSpPr>
        <p:spPr>
          <a:xfrm>
            <a:off x="29908500" y="5049810"/>
            <a:ext cx="12801600" cy="1998288"/>
          </a:xfrm>
        </p:spPr>
        <p:txBody>
          <a:bodyPr/>
          <a:lstStyle/>
          <a:p>
            <a:r>
              <a:rPr lang="en-US" sz="4400" dirty="0"/>
              <a:t>Beth </a:t>
            </a:r>
            <a:r>
              <a:rPr lang="en-US" sz="4400" dirty="0" err="1"/>
              <a:t>yw'r</a:t>
            </a:r>
            <a:r>
              <a:rPr lang="en-US" sz="4400" dirty="0"/>
              <a:t> </a:t>
            </a:r>
            <a:r>
              <a:rPr lang="en-US" sz="4400" dirty="0" err="1"/>
              <a:t>effeithiau</a:t>
            </a:r>
            <a:r>
              <a:rPr lang="en-US" sz="4400" dirty="0"/>
              <a:t> </a:t>
            </a:r>
            <a:r>
              <a:rPr lang="en-US" sz="4400" dirty="0" err="1"/>
              <a:t>economaidd</a:t>
            </a:r>
            <a:r>
              <a:rPr lang="en-US" sz="4400" dirty="0"/>
              <a:t> </a:t>
            </a:r>
            <a:r>
              <a:rPr lang="en-US" sz="4400" dirty="0" err="1"/>
              <a:t>rhwng</a:t>
            </a:r>
            <a:r>
              <a:rPr lang="en-US" sz="4400" dirty="0"/>
              <a:t> </a:t>
            </a:r>
            <a:r>
              <a:rPr lang="en-US" sz="4400" dirty="0" err="1"/>
              <a:t>digwyddiadau</a:t>
            </a:r>
            <a:r>
              <a:rPr lang="en-US" sz="4400" dirty="0"/>
              <a:t> </a:t>
            </a:r>
            <a:r>
              <a:rPr lang="en-US" sz="4400" dirty="0" err="1"/>
              <a:t>chwaraeon</a:t>
            </a:r>
            <a:r>
              <a:rPr lang="en-US" sz="4400" dirty="0"/>
              <a:t> </a:t>
            </a:r>
            <a:r>
              <a:rPr lang="en-US" sz="4400" dirty="0" err="1"/>
              <a:t>mawr</a:t>
            </a:r>
            <a:r>
              <a:rPr lang="en-US" sz="4400" dirty="0"/>
              <a:t> a </a:t>
            </a:r>
            <a:r>
              <a:rPr lang="en-US" sz="4400" dirty="0" err="1"/>
              <a:t>lleol</a:t>
            </a:r>
            <a:r>
              <a:rPr lang="en-US" sz="4400" dirty="0"/>
              <a:t>?</a:t>
            </a:r>
          </a:p>
        </p:txBody>
      </p:sp>
      <p:sp>
        <p:nvSpPr>
          <p:cNvPr id="71" name="Text Placeholder 70"/>
          <p:cNvSpPr>
            <a:spLocks noGrp="1"/>
          </p:cNvSpPr>
          <p:nvPr>
            <p:ph type="body" sz="quarter" idx="41"/>
          </p:nvPr>
        </p:nvSpPr>
        <p:spPr>
          <a:xfrm>
            <a:off x="29895716" y="11262250"/>
            <a:ext cx="12801600" cy="1219200"/>
          </a:xfrm>
        </p:spPr>
        <p:txBody>
          <a:bodyPr/>
          <a:lstStyle/>
          <a:p>
            <a:r>
              <a:rPr lang="en-US" sz="4400" dirty="0"/>
              <a:t>Tebygrwydd</a:t>
            </a:r>
          </a:p>
        </p:txBody>
      </p:sp>
      <p:sp>
        <p:nvSpPr>
          <p:cNvPr id="21" name="Text Placeholder 20"/>
          <p:cNvSpPr>
            <a:spLocks noGrp="1"/>
          </p:cNvSpPr>
          <p:nvPr>
            <p:ph type="body" sz="quarter" idx="34"/>
          </p:nvPr>
        </p:nvSpPr>
        <p:spPr>
          <a:xfrm>
            <a:off x="29997484" y="19783493"/>
            <a:ext cx="12801600" cy="1219200"/>
          </a:xfrm>
        </p:spPr>
        <p:txBody>
          <a:bodyPr/>
          <a:lstStyle/>
          <a:p>
            <a:r>
              <a:rPr lang="en-US" sz="4400" dirty="0" err="1"/>
              <a:t>G</a:t>
            </a:r>
            <a:r>
              <a:rPr lang="en-US" sz="4400" dirty="0" err="1" smtClean="0"/>
              <a:t>wahaniaethau</a:t>
            </a:r>
            <a:endParaRPr lang="en-US" sz="4400" dirty="0"/>
          </a:p>
        </p:txBody>
      </p:sp>
      <p:pic>
        <p:nvPicPr>
          <p:cNvPr id="30" name="Picture 29"/>
          <p:cNvPicPr>
            <a:picLocks noChangeAspect="1"/>
          </p:cNvPicPr>
          <p:nvPr/>
        </p:nvPicPr>
        <p:blipFill>
          <a:blip r:embed="rId2"/>
          <a:stretch>
            <a:fillRect/>
          </a:stretch>
        </p:blipFill>
        <p:spPr>
          <a:xfrm>
            <a:off x="15159790" y="25410695"/>
            <a:ext cx="13566456" cy="7507705"/>
          </a:xfrm>
          <a:prstGeom prst="rect">
            <a:avLst/>
          </a:prstGeom>
        </p:spPr>
      </p:pic>
      <p:sp>
        <p:nvSpPr>
          <p:cNvPr id="31" name="TextBox 30"/>
          <p:cNvSpPr txBox="1"/>
          <p:nvPr/>
        </p:nvSpPr>
        <p:spPr>
          <a:xfrm>
            <a:off x="1231984" y="7057773"/>
            <a:ext cx="12786360" cy="4316566"/>
          </a:xfrm>
          <a:prstGeom prst="rect">
            <a:avLst/>
          </a:prstGeom>
          <a:noFill/>
        </p:spPr>
        <p:txBody>
          <a:bodyPr wrap="square" rtlCol="0">
            <a:spAutoFit/>
          </a:bodyPr>
          <a:lstStyle/>
          <a:p>
            <a:r>
              <a:rPr lang="en-GB" sz="3050" dirty="0" smtClean="0"/>
              <a:t>The articles we have </a:t>
            </a:r>
            <a:r>
              <a:rPr lang="en-GB" sz="3050" dirty="0"/>
              <a:t>chosen </a:t>
            </a:r>
            <a:r>
              <a:rPr lang="en-GB" sz="3050" dirty="0" smtClean="0"/>
              <a:t>are: Economic </a:t>
            </a:r>
            <a:r>
              <a:rPr lang="en-GB" sz="3050" dirty="0"/>
              <a:t>impacts of major sports events: a review of ten events in the UK by Gatton, C et al (2006). The other article, the economic impact of local sports events: significant, limited or otherwise? A case study of four swimming events written by Wilson, R (2006).  i</a:t>
            </a:r>
            <a:r>
              <a:rPr lang="en-GB" sz="3050" dirty="0" smtClean="0"/>
              <a:t>n </a:t>
            </a:r>
            <a:r>
              <a:rPr lang="en-GB" sz="3050" dirty="0"/>
              <a:t>most circumstances the economic impacts difference between local and major events can vary in £ millions. There are many factors that can affect the economic outcome such as infrastructure of the event, also urban regeneration, and lottery funding and stakeholder contribution.</a:t>
            </a:r>
          </a:p>
        </p:txBody>
      </p:sp>
      <p:sp>
        <p:nvSpPr>
          <p:cNvPr id="65" name="TextBox 64"/>
          <p:cNvSpPr txBox="1"/>
          <p:nvPr/>
        </p:nvSpPr>
        <p:spPr>
          <a:xfrm>
            <a:off x="1224364" y="12679807"/>
            <a:ext cx="12786360" cy="6986528"/>
          </a:xfrm>
          <a:prstGeom prst="rect">
            <a:avLst/>
          </a:prstGeom>
          <a:noFill/>
        </p:spPr>
        <p:txBody>
          <a:bodyPr wrap="square" rtlCol="0">
            <a:spAutoFit/>
          </a:bodyPr>
          <a:lstStyle/>
          <a:p>
            <a:r>
              <a:rPr lang="en-GB" sz="3200" dirty="0"/>
              <a:t>Both have in-depth study on additional expenditure such as: </a:t>
            </a:r>
          </a:p>
          <a:p>
            <a:pPr marL="457200" indent="-457200">
              <a:buFont typeface="Arial" panose="020B0604020202020204" pitchFamily="34" charset="0"/>
              <a:buChar char="•"/>
            </a:pPr>
            <a:r>
              <a:rPr lang="en-GB" sz="3200" dirty="0"/>
              <a:t>Visitor expenditure</a:t>
            </a:r>
          </a:p>
          <a:p>
            <a:pPr marL="457200" indent="-457200">
              <a:buFont typeface="Arial" panose="020B0604020202020204" pitchFamily="34" charset="0"/>
              <a:buChar char="•"/>
            </a:pPr>
            <a:r>
              <a:rPr lang="en-GB" sz="3200" dirty="0"/>
              <a:t>Competitor expenditure </a:t>
            </a:r>
          </a:p>
          <a:p>
            <a:pPr marL="457200" indent="-457200">
              <a:buFont typeface="Arial" panose="020B0604020202020204" pitchFamily="34" charset="0"/>
              <a:buChar char="•"/>
            </a:pPr>
            <a:r>
              <a:rPr lang="en-GB" sz="3200" dirty="0"/>
              <a:t>Local expenditure </a:t>
            </a:r>
          </a:p>
          <a:p>
            <a:pPr marL="457200" indent="-457200">
              <a:buFont typeface="Arial" panose="020B0604020202020204" pitchFamily="34" charset="0"/>
              <a:buChar char="•"/>
            </a:pPr>
            <a:endParaRPr lang="en-GB" sz="3200" dirty="0"/>
          </a:p>
          <a:p>
            <a:pPr marL="514350" indent="-514350">
              <a:buFont typeface="+mj-lt"/>
              <a:buAutoNum type="arabicPeriod"/>
            </a:pPr>
            <a:r>
              <a:rPr lang="en-GB" sz="3200" dirty="0"/>
              <a:t>They both also speak about infrastructure whether it is stadiums for Olympics or local swimming facilities for the COSDOM.</a:t>
            </a:r>
          </a:p>
          <a:p>
            <a:pPr marL="514350" indent="-514350">
              <a:buFont typeface="+mj-lt"/>
              <a:buAutoNum type="arabicPeriod"/>
            </a:pPr>
            <a:r>
              <a:rPr lang="en-GB" sz="3200" dirty="0"/>
              <a:t>They both compare in depth about how the money is spent in each of these points such as what spectators spend and compare it to competitors. It goes on to mention the type of spectator such as day spectator or spectator who spends all their time at the entire duration of the event.</a:t>
            </a:r>
          </a:p>
          <a:p>
            <a:pPr marL="514350" indent="-514350">
              <a:buFont typeface="+mj-lt"/>
              <a:buAutoNum type="arabicPeriod"/>
            </a:pPr>
            <a:r>
              <a:rPr lang="en-GB" sz="3200" dirty="0"/>
              <a:t>Also create long and short term jobs from these events for local communities.</a:t>
            </a:r>
          </a:p>
        </p:txBody>
      </p:sp>
      <p:sp>
        <p:nvSpPr>
          <p:cNvPr id="74" name="Text Placeholder 73"/>
          <p:cNvSpPr>
            <a:spLocks noGrp="1"/>
          </p:cNvSpPr>
          <p:nvPr>
            <p:ph type="body" sz="quarter" idx="19"/>
          </p:nvPr>
        </p:nvSpPr>
        <p:spPr>
          <a:xfrm>
            <a:off x="1231984" y="19732705"/>
            <a:ext cx="12801600" cy="1219200"/>
          </a:xfrm>
        </p:spPr>
        <p:txBody>
          <a:bodyPr/>
          <a:lstStyle/>
          <a:p>
            <a:r>
              <a:rPr lang="en-GB" sz="4400" dirty="0"/>
              <a:t>Differences </a:t>
            </a:r>
          </a:p>
        </p:txBody>
      </p:sp>
      <p:sp>
        <p:nvSpPr>
          <p:cNvPr id="2" name="TextBox 1"/>
          <p:cNvSpPr txBox="1"/>
          <p:nvPr/>
        </p:nvSpPr>
        <p:spPr>
          <a:xfrm>
            <a:off x="29895716" y="12379022"/>
            <a:ext cx="12801600" cy="7478970"/>
          </a:xfrm>
          <a:prstGeom prst="rect">
            <a:avLst/>
          </a:prstGeom>
          <a:noFill/>
        </p:spPr>
        <p:txBody>
          <a:bodyPr wrap="square" rtlCol="0">
            <a:spAutoFit/>
          </a:bodyPr>
          <a:lstStyle/>
          <a:p>
            <a:r>
              <a:rPr lang="cy-GB" sz="3200" dirty="0"/>
              <a:t>Mae'r ddwy </a:t>
            </a:r>
            <a:r>
              <a:rPr lang="cy-GB" sz="3200" dirty="0" smtClean="0"/>
              <a:t>erthygl yn </a:t>
            </a:r>
            <a:r>
              <a:rPr lang="cy-GB" sz="3200" dirty="0"/>
              <a:t>meddu </a:t>
            </a:r>
            <a:r>
              <a:rPr lang="cy-GB" sz="3200" dirty="0" smtClean="0"/>
              <a:t>ar astudiaeth </a:t>
            </a:r>
            <a:r>
              <a:rPr lang="cy-GB" sz="3200" dirty="0"/>
              <a:t>fanwl ar wariant ychwanegol fel: </a:t>
            </a:r>
          </a:p>
          <a:p>
            <a:pPr marL="514350" indent="-514350">
              <a:buFont typeface="+mj-lt"/>
              <a:buAutoNum type="arabicPeriod"/>
            </a:pPr>
            <a:r>
              <a:rPr lang="cy-GB" sz="3200" dirty="0"/>
              <a:t>Gwariant ymwelwyr</a:t>
            </a:r>
          </a:p>
          <a:p>
            <a:pPr marL="514350" indent="-514350">
              <a:buFont typeface="+mj-lt"/>
              <a:buAutoNum type="arabicPeriod"/>
            </a:pPr>
            <a:r>
              <a:rPr lang="cy-GB" sz="3200" dirty="0"/>
              <a:t>Gwariant cystadleuydd </a:t>
            </a:r>
          </a:p>
          <a:p>
            <a:pPr marL="514350" indent="-514350">
              <a:buFont typeface="+mj-lt"/>
              <a:buAutoNum type="arabicPeriod"/>
            </a:pPr>
            <a:r>
              <a:rPr lang="cy-GB" sz="3200" dirty="0"/>
              <a:t>Gwariant lleol</a:t>
            </a:r>
          </a:p>
          <a:p>
            <a:pPr marL="457200" indent="-457200">
              <a:buFont typeface="Arial" panose="020B0604020202020204" pitchFamily="34" charset="0"/>
              <a:buChar char="•"/>
            </a:pPr>
            <a:r>
              <a:rPr lang="cy-GB" sz="3200" dirty="0"/>
              <a:t>Mae'r </a:t>
            </a:r>
            <a:r>
              <a:rPr lang="cy-GB" sz="3200" dirty="0" smtClean="0"/>
              <a:t>ddwy </a:t>
            </a:r>
            <a:r>
              <a:rPr lang="cy-GB" sz="3200" dirty="0"/>
              <a:t>hefyd </a:t>
            </a:r>
            <a:r>
              <a:rPr lang="cy-GB" sz="3200" dirty="0" smtClean="0"/>
              <a:t>yn siarad </a:t>
            </a:r>
            <a:r>
              <a:rPr lang="cy-GB" sz="3200" dirty="0"/>
              <a:t>am seilwaith a yw'n stadia ar gyfer Gemau Olympaidd neu gyfleusterau nofio lleol ar gyfer y COSDOM.</a:t>
            </a:r>
          </a:p>
          <a:p>
            <a:pPr marL="457200" indent="-457200">
              <a:buFont typeface="Arial" panose="020B0604020202020204" pitchFamily="34" charset="0"/>
              <a:buChar char="•"/>
            </a:pPr>
            <a:r>
              <a:rPr lang="cy-GB" sz="3200" dirty="0"/>
              <a:t>Mae'r ddwy yn cymharu yn fanwl ynglŷn â sut y </a:t>
            </a:r>
            <a:r>
              <a:rPr lang="cy-GB" sz="3200" dirty="0" smtClean="0"/>
              <a:t>mae’r arian yn cael ei wario ym </a:t>
            </a:r>
            <a:r>
              <a:rPr lang="cy-GB" sz="3200" dirty="0"/>
              <a:t>mhob un o'r pwyntiau hyn fel </a:t>
            </a:r>
            <a:r>
              <a:rPr lang="cy-GB" sz="3200" dirty="0" smtClean="0"/>
              <a:t>gwariant gwylwyr a’i </a:t>
            </a:r>
            <a:r>
              <a:rPr lang="cy-GB" sz="3200" dirty="0"/>
              <a:t>chymharu i gystadleuwyr. Aiff ymlaen i sôn am y math o wylwyr fel gwyliwr dydd neu wylwyr sy'n treulio eu holl amser ar hyd </a:t>
            </a:r>
            <a:r>
              <a:rPr lang="cy-GB" sz="3200" dirty="0" smtClean="0"/>
              <a:t>amser </a:t>
            </a:r>
            <a:r>
              <a:rPr lang="cy-GB" sz="3200" dirty="0"/>
              <a:t>y digwyddiad.</a:t>
            </a:r>
          </a:p>
          <a:p>
            <a:pPr marL="457200" indent="-457200">
              <a:buFont typeface="Arial" panose="020B0604020202020204" pitchFamily="34" charset="0"/>
              <a:buChar char="•"/>
            </a:pPr>
            <a:r>
              <a:rPr lang="cy-GB" sz="3200" dirty="0"/>
              <a:t>Hefyd </a:t>
            </a:r>
            <a:r>
              <a:rPr lang="cy-GB" sz="3200" dirty="0" smtClean="0"/>
              <a:t>creu </a:t>
            </a:r>
            <a:r>
              <a:rPr lang="cy-GB" sz="3200" dirty="0"/>
              <a:t>swyddi tymor hir a byr o'r digwyddiadau hyn i gymunedau lleol.</a:t>
            </a:r>
          </a:p>
        </p:txBody>
      </p:sp>
      <p:sp>
        <p:nvSpPr>
          <p:cNvPr id="3" name="Rectangle 2"/>
          <p:cNvSpPr/>
          <p:nvPr/>
        </p:nvSpPr>
        <p:spPr>
          <a:xfrm>
            <a:off x="29888096" y="6992346"/>
            <a:ext cx="12801600" cy="4316566"/>
          </a:xfrm>
          <a:prstGeom prst="rect">
            <a:avLst/>
          </a:prstGeom>
        </p:spPr>
        <p:txBody>
          <a:bodyPr wrap="square">
            <a:spAutoFit/>
          </a:bodyPr>
          <a:lstStyle/>
          <a:p>
            <a:r>
              <a:rPr lang="en-GB" sz="3050" dirty="0" smtClean="0"/>
              <a:t>Y </a:t>
            </a:r>
            <a:r>
              <a:rPr lang="en-GB" sz="3050" dirty="0" err="1" smtClean="0"/>
              <a:t>erthyglau</a:t>
            </a:r>
            <a:r>
              <a:rPr lang="en-GB" sz="3050" dirty="0" smtClean="0"/>
              <a:t> </a:t>
            </a:r>
            <a:r>
              <a:rPr lang="en-GB" sz="3050" dirty="0" err="1" smtClean="0"/>
              <a:t>rydym</a:t>
            </a:r>
            <a:r>
              <a:rPr lang="en-GB" sz="3050" dirty="0" smtClean="0"/>
              <a:t> </a:t>
            </a:r>
            <a:r>
              <a:rPr lang="en-GB" sz="3050" dirty="0" err="1" smtClean="0"/>
              <a:t>wedi</a:t>
            </a:r>
            <a:r>
              <a:rPr lang="en-GB" sz="3050" dirty="0" smtClean="0"/>
              <a:t> </a:t>
            </a:r>
            <a:r>
              <a:rPr lang="en-GB" sz="3050" dirty="0" err="1" smtClean="0"/>
              <a:t>dewis</a:t>
            </a:r>
            <a:r>
              <a:rPr lang="en-GB" sz="3050" dirty="0"/>
              <a:t> </a:t>
            </a:r>
            <a:r>
              <a:rPr lang="en-GB" sz="3050" dirty="0" smtClean="0"/>
              <a:t>yw: Economic </a:t>
            </a:r>
            <a:r>
              <a:rPr lang="en-GB" sz="3050" dirty="0"/>
              <a:t>impacts of major sports events: a review of ten events in the UK by Gatton, C et al (2006). The other article, the economic impact of local sports events: significant, limited or otherwise? A case study of four swimming events written by Wilson, R (2006).  </a:t>
            </a:r>
            <a:r>
              <a:rPr lang="en-GB" sz="3050" dirty="0" err="1" smtClean="0"/>
              <a:t>Yn</a:t>
            </a:r>
            <a:r>
              <a:rPr lang="en-GB" sz="3050" dirty="0" smtClean="0"/>
              <a:t> </a:t>
            </a:r>
            <a:r>
              <a:rPr lang="en-GB" sz="3050" dirty="0" smtClean="0"/>
              <a:t>y </a:t>
            </a:r>
            <a:r>
              <a:rPr lang="en-GB" sz="3050" dirty="0" err="1" smtClean="0"/>
              <a:t>rhan</a:t>
            </a:r>
            <a:r>
              <a:rPr lang="en-GB" sz="3050" dirty="0" smtClean="0"/>
              <a:t> </a:t>
            </a:r>
            <a:r>
              <a:rPr lang="en-GB" sz="3050" dirty="0" err="1" smtClean="0"/>
              <a:t>fwyaf</a:t>
            </a:r>
            <a:r>
              <a:rPr lang="en-GB" sz="3050" dirty="0" smtClean="0"/>
              <a:t> o </a:t>
            </a:r>
            <a:r>
              <a:rPr lang="en-GB" sz="3050" dirty="0" err="1" smtClean="0"/>
              <a:t>amgylchiadau</a:t>
            </a:r>
            <a:r>
              <a:rPr lang="en-GB" sz="3050" dirty="0" smtClean="0"/>
              <a:t> gall y </a:t>
            </a:r>
            <a:r>
              <a:rPr lang="en-GB" sz="3050" dirty="0" err="1" smtClean="0"/>
              <a:t>gwahanol</a:t>
            </a:r>
            <a:r>
              <a:rPr lang="en-GB" sz="3050" dirty="0" smtClean="0"/>
              <a:t> </a:t>
            </a:r>
            <a:r>
              <a:rPr lang="en-GB" sz="3050" dirty="0" err="1" smtClean="0"/>
              <a:t>effeithiau</a:t>
            </a:r>
            <a:r>
              <a:rPr lang="en-GB" sz="3050" dirty="0" smtClean="0"/>
              <a:t> </a:t>
            </a:r>
            <a:r>
              <a:rPr lang="en-GB" sz="3050" dirty="0" err="1" smtClean="0"/>
              <a:t>economaidd</a:t>
            </a:r>
            <a:r>
              <a:rPr lang="en-GB" sz="3050" dirty="0" smtClean="0"/>
              <a:t> </a:t>
            </a:r>
            <a:r>
              <a:rPr lang="en-GB" sz="3050" dirty="0" err="1" smtClean="0"/>
              <a:t>rhwng</a:t>
            </a:r>
            <a:r>
              <a:rPr lang="en-GB" sz="3050" dirty="0" smtClean="0"/>
              <a:t> </a:t>
            </a:r>
            <a:r>
              <a:rPr lang="en-GB" sz="3050" dirty="0" err="1" smtClean="0"/>
              <a:t>digwyddiadau</a:t>
            </a:r>
            <a:r>
              <a:rPr lang="en-GB" sz="3050" dirty="0" smtClean="0"/>
              <a:t> </a:t>
            </a:r>
            <a:r>
              <a:rPr lang="en-GB" sz="3050" dirty="0" err="1" smtClean="0"/>
              <a:t>lleol</a:t>
            </a:r>
            <a:r>
              <a:rPr lang="en-GB" sz="3050" dirty="0" smtClean="0"/>
              <a:t> a </a:t>
            </a:r>
            <a:r>
              <a:rPr lang="en-GB" sz="3050" dirty="0" err="1" smtClean="0"/>
              <a:t>mawr</a:t>
            </a:r>
            <a:r>
              <a:rPr lang="en-GB" sz="3050" dirty="0" smtClean="0"/>
              <a:t> </a:t>
            </a:r>
            <a:r>
              <a:rPr lang="en-GB" sz="3050" dirty="0" err="1" smtClean="0"/>
              <a:t>amrywio</a:t>
            </a:r>
            <a:r>
              <a:rPr lang="en-GB" sz="3050" dirty="0" smtClean="0"/>
              <a:t> </a:t>
            </a:r>
            <a:r>
              <a:rPr lang="en-GB" sz="3050" dirty="0" err="1" smtClean="0"/>
              <a:t>mewn</a:t>
            </a:r>
            <a:r>
              <a:rPr lang="en-GB" sz="3050" dirty="0" smtClean="0"/>
              <a:t> £ </a:t>
            </a:r>
            <a:r>
              <a:rPr lang="en-GB" sz="3050" dirty="0" err="1" smtClean="0"/>
              <a:t>miliynau</a:t>
            </a:r>
            <a:r>
              <a:rPr lang="en-GB" sz="3050" dirty="0" smtClean="0"/>
              <a:t>. Mae </a:t>
            </a:r>
            <a:r>
              <a:rPr lang="en-GB" sz="3050" dirty="0" err="1" smtClean="0"/>
              <a:t>yna</a:t>
            </a:r>
            <a:r>
              <a:rPr lang="en-GB" sz="3050" dirty="0" smtClean="0"/>
              <a:t> </a:t>
            </a:r>
            <a:r>
              <a:rPr lang="en-GB" sz="3050" dirty="0" err="1" smtClean="0"/>
              <a:t>nifer</a:t>
            </a:r>
            <a:r>
              <a:rPr lang="en-GB" sz="3050" dirty="0" smtClean="0"/>
              <a:t> o </a:t>
            </a:r>
            <a:r>
              <a:rPr lang="en-GB" sz="3050" dirty="0" err="1" smtClean="0"/>
              <a:t>ffactorau</a:t>
            </a:r>
            <a:r>
              <a:rPr lang="en-GB" sz="3050" dirty="0" smtClean="0"/>
              <a:t> </a:t>
            </a:r>
            <a:r>
              <a:rPr lang="en-GB" sz="3050" dirty="0" err="1" smtClean="0"/>
              <a:t>sy'n</a:t>
            </a:r>
            <a:r>
              <a:rPr lang="en-GB" sz="3050" dirty="0" smtClean="0"/>
              <a:t> </a:t>
            </a:r>
            <a:r>
              <a:rPr lang="en-GB" sz="3050" dirty="0" err="1" smtClean="0"/>
              <a:t>gallu</a:t>
            </a:r>
            <a:r>
              <a:rPr lang="en-GB" sz="3050" dirty="0" smtClean="0"/>
              <a:t> </a:t>
            </a:r>
            <a:r>
              <a:rPr lang="en-GB" sz="3050" dirty="0" err="1" smtClean="0"/>
              <a:t>effeithio</a:t>
            </a:r>
            <a:r>
              <a:rPr lang="en-GB" sz="3050" dirty="0" smtClean="0"/>
              <a:t> </a:t>
            </a:r>
            <a:r>
              <a:rPr lang="en-GB" sz="3050" dirty="0" err="1" smtClean="0"/>
              <a:t>ar</a:t>
            </a:r>
            <a:r>
              <a:rPr lang="en-GB" sz="3050" dirty="0" smtClean="0"/>
              <a:t> y </a:t>
            </a:r>
            <a:r>
              <a:rPr lang="en-GB" sz="3050" dirty="0" err="1" smtClean="0"/>
              <a:t>canlyniad</a:t>
            </a:r>
            <a:r>
              <a:rPr lang="en-GB" sz="3050" dirty="0" smtClean="0"/>
              <a:t> </a:t>
            </a:r>
            <a:r>
              <a:rPr lang="en-GB" sz="3050" dirty="0" err="1" smtClean="0"/>
              <a:t>economaidd</a:t>
            </a:r>
            <a:r>
              <a:rPr lang="en-GB" sz="3050" dirty="0" smtClean="0"/>
              <a:t> </a:t>
            </a:r>
            <a:r>
              <a:rPr lang="en-GB" sz="3050" dirty="0" err="1" smtClean="0"/>
              <a:t>megis</a:t>
            </a:r>
            <a:r>
              <a:rPr lang="en-GB" sz="3050" dirty="0" smtClean="0"/>
              <a:t> </a:t>
            </a:r>
            <a:r>
              <a:rPr lang="en-GB" sz="3050" dirty="0" err="1" smtClean="0"/>
              <a:t>seilwaith</a:t>
            </a:r>
            <a:r>
              <a:rPr lang="en-GB" sz="3050" dirty="0" smtClean="0"/>
              <a:t> y </a:t>
            </a:r>
            <a:r>
              <a:rPr lang="en-GB" sz="3050" dirty="0" err="1" smtClean="0"/>
              <a:t>digwyddiad</a:t>
            </a:r>
            <a:r>
              <a:rPr lang="en-GB" sz="3050" dirty="0" smtClean="0"/>
              <a:t>, </a:t>
            </a:r>
            <a:r>
              <a:rPr lang="en-GB" sz="3050" dirty="0" err="1" smtClean="0"/>
              <a:t>hefyd</a:t>
            </a:r>
            <a:r>
              <a:rPr lang="en-GB" sz="3050" dirty="0" smtClean="0"/>
              <a:t> </a:t>
            </a:r>
            <a:r>
              <a:rPr lang="en-GB" sz="3050" dirty="0" err="1" smtClean="0"/>
              <a:t>adfywio</a:t>
            </a:r>
            <a:r>
              <a:rPr lang="en-GB" sz="3050" dirty="0" smtClean="0"/>
              <a:t> </a:t>
            </a:r>
            <a:r>
              <a:rPr lang="en-GB" sz="3050" dirty="0" err="1" smtClean="0"/>
              <a:t>trefol</a:t>
            </a:r>
            <a:r>
              <a:rPr lang="en-GB" sz="3050" dirty="0" smtClean="0"/>
              <a:t> a </a:t>
            </a:r>
            <a:r>
              <a:rPr lang="en-GB" sz="3050" dirty="0" err="1" smtClean="0"/>
              <a:t>chyfraniad</a:t>
            </a:r>
            <a:r>
              <a:rPr lang="en-GB" sz="3050" dirty="0" smtClean="0"/>
              <a:t> </a:t>
            </a:r>
            <a:r>
              <a:rPr lang="en-GB" sz="3050" dirty="0" err="1" smtClean="0"/>
              <a:t>rhandaliad</a:t>
            </a:r>
            <a:r>
              <a:rPr lang="en-GB" sz="3050" dirty="0" smtClean="0"/>
              <a:t> ac </a:t>
            </a:r>
            <a:r>
              <a:rPr lang="en-GB" sz="3050" dirty="0" err="1" smtClean="0"/>
              <a:t>arian</a:t>
            </a:r>
            <a:r>
              <a:rPr lang="en-GB" sz="3050" dirty="0" smtClean="0"/>
              <a:t> </a:t>
            </a:r>
            <a:r>
              <a:rPr lang="en-GB" sz="3050" dirty="0" err="1" smtClean="0"/>
              <a:t>loteri</a:t>
            </a:r>
            <a:r>
              <a:rPr lang="en-GB" sz="3050" dirty="0" smtClean="0"/>
              <a:t>.</a:t>
            </a:r>
            <a:endParaRPr lang="en-GB" sz="3050" dirty="0"/>
          </a:p>
        </p:txBody>
      </p:sp>
      <p:sp>
        <p:nvSpPr>
          <p:cNvPr id="5" name="Rectangle 4"/>
          <p:cNvSpPr/>
          <p:nvPr/>
        </p:nvSpPr>
        <p:spPr>
          <a:xfrm>
            <a:off x="1181100" y="28237787"/>
            <a:ext cx="12816840" cy="4524315"/>
          </a:xfrm>
          <a:prstGeom prst="rect">
            <a:avLst/>
          </a:prstGeom>
        </p:spPr>
        <p:txBody>
          <a:bodyPr wrap="square">
            <a:spAutoFit/>
          </a:bodyPr>
          <a:lstStyle/>
          <a:p>
            <a:r>
              <a:rPr lang="en-GB" sz="3200" dirty="0"/>
              <a:t>Both conclusions in the two articles have a range of different similarities of which are in-fact stated through-out both articles. Both articles state that it is very important that the host community benefits, no matter what type of event it is. The economic impact of local sport events goes on to talk about how the provisions of secondary expenditure can benefit a host community. This leaves the economic impact of major events talking about how the ability of an event can attract guests from outside the community and reduce the deadweight of guests attending. </a:t>
            </a:r>
          </a:p>
        </p:txBody>
      </p:sp>
      <p:sp>
        <p:nvSpPr>
          <p:cNvPr id="6" name="Rectangle 5"/>
          <p:cNvSpPr/>
          <p:nvPr/>
        </p:nvSpPr>
        <p:spPr>
          <a:xfrm>
            <a:off x="29946600" y="28886527"/>
            <a:ext cx="12801600" cy="4031873"/>
          </a:xfrm>
          <a:prstGeom prst="rect">
            <a:avLst/>
          </a:prstGeom>
        </p:spPr>
        <p:txBody>
          <a:bodyPr wrap="square">
            <a:spAutoFit/>
          </a:bodyPr>
          <a:lstStyle/>
          <a:p>
            <a:r>
              <a:rPr lang="en-GB" sz="3200" dirty="0" err="1" smtClean="0"/>
              <a:t>Mae’r</a:t>
            </a:r>
            <a:r>
              <a:rPr lang="en-GB" sz="3200" dirty="0" smtClean="0"/>
              <a:t>  </a:t>
            </a:r>
            <a:r>
              <a:rPr lang="en-GB" sz="3200" dirty="0" err="1" smtClean="0"/>
              <a:t>ddau</a:t>
            </a:r>
            <a:r>
              <a:rPr lang="en-GB" sz="3200" dirty="0" smtClean="0"/>
              <a:t> </a:t>
            </a:r>
            <a:r>
              <a:rPr lang="en-GB" sz="3200" dirty="0" err="1"/>
              <a:t>gasgliad</a:t>
            </a:r>
            <a:r>
              <a:rPr lang="en-GB" sz="3200" dirty="0"/>
              <a:t> </a:t>
            </a:r>
            <a:r>
              <a:rPr lang="en-GB" sz="3200" dirty="0" err="1"/>
              <a:t>yn</a:t>
            </a:r>
            <a:r>
              <a:rPr lang="en-GB" sz="3200" dirty="0"/>
              <a:t> y </a:t>
            </a:r>
            <a:r>
              <a:rPr lang="en-GB" sz="3200" dirty="0" err="1"/>
              <a:t>ddwy</a:t>
            </a:r>
            <a:r>
              <a:rPr lang="en-GB" sz="3200" dirty="0"/>
              <a:t> </a:t>
            </a:r>
            <a:r>
              <a:rPr lang="en-GB" sz="3200" dirty="0" err="1" smtClean="0"/>
              <a:t>erthygl</a:t>
            </a:r>
            <a:r>
              <a:rPr lang="en-GB" sz="3200" dirty="0" smtClean="0"/>
              <a:t> </a:t>
            </a:r>
            <a:r>
              <a:rPr lang="en-GB" sz="3200" dirty="0" err="1" smtClean="0"/>
              <a:t>gydag</a:t>
            </a:r>
            <a:r>
              <a:rPr lang="en-GB" sz="3200" dirty="0" smtClean="0"/>
              <a:t> </a:t>
            </a:r>
            <a:r>
              <a:rPr lang="en-GB" sz="3200" dirty="0" err="1" smtClean="0"/>
              <a:t>amrediad</a:t>
            </a:r>
            <a:r>
              <a:rPr lang="en-GB" sz="3200" dirty="0" smtClean="0"/>
              <a:t> o </a:t>
            </a:r>
            <a:r>
              <a:rPr lang="en-GB" sz="3200" dirty="0" err="1" smtClean="0"/>
              <a:t>bwyntiau</a:t>
            </a:r>
            <a:r>
              <a:rPr lang="en-GB" sz="3200" dirty="0" smtClean="0"/>
              <a:t> </a:t>
            </a:r>
            <a:r>
              <a:rPr lang="en-GB" sz="3200" dirty="0" err="1" smtClean="0"/>
              <a:t>tebyg</a:t>
            </a:r>
            <a:r>
              <a:rPr lang="en-GB" sz="3200" dirty="0" smtClean="0"/>
              <a:t>. </a:t>
            </a:r>
            <a:r>
              <a:rPr lang="en-GB" sz="3200" dirty="0" err="1" smtClean="0"/>
              <a:t>Mae’r</a:t>
            </a:r>
            <a:r>
              <a:rPr lang="en-GB" sz="3200" dirty="0" smtClean="0"/>
              <a:t> </a:t>
            </a:r>
            <a:r>
              <a:rPr lang="en-GB" sz="3200" dirty="0" err="1" smtClean="0"/>
              <a:t>ddwy</a:t>
            </a:r>
            <a:r>
              <a:rPr lang="en-GB" sz="3200" dirty="0" smtClean="0"/>
              <a:t> </a:t>
            </a:r>
            <a:r>
              <a:rPr lang="en-GB" sz="3200" dirty="0" err="1"/>
              <a:t>erthygl</a:t>
            </a:r>
            <a:r>
              <a:rPr lang="en-GB" sz="3200" dirty="0"/>
              <a:t> </a:t>
            </a:r>
            <a:r>
              <a:rPr lang="en-GB" sz="3200" dirty="0" err="1"/>
              <a:t>yn</a:t>
            </a:r>
            <a:r>
              <a:rPr lang="en-GB" sz="3200" dirty="0"/>
              <a:t> </a:t>
            </a:r>
            <a:r>
              <a:rPr lang="en-GB" sz="3200" dirty="0" err="1"/>
              <a:t>datgan</a:t>
            </a:r>
            <a:r>
              <a:rPr lang="en-GB" sz="3200" dirty="0"/>
              <a:t> </a:t>
            </a:r>
            <a:r>
              <a:rPr lang="en-GB" sz="3200" dirty="0" err="1" smtClean="0"/>
              <a:t>ei</a:t>
            </a:r>
            <a:r>
              <a:rPr lang="en-GB" sz="3200" dirty="0" smtClean="0"/>
              <a:t> </a:t>
            </a:r>
            <a:r>
              <a:rPr lang="en-GB" sz="3200" dirty="0"/>
              <a:t>bod </a:t>
            </a:r>
            <a:r>
              <a:rPr lang="en-GB" sz="3200" dirty="0" err="1"/>
              <a:t>yn</a:t>
            </a:r>
            <a:r>
              <a:rPr lang="en-GB" sz="3200" dirty="0"/>
              <a:t> </a:t>
            </a:r>
            <a:r>
              <a:rPr lang="en-GB" sz="3200" dirty="0" err="1"/>
              <a:t>bwysig</a:t>
            </a:r>
            <a:r>
              <a:rPr lang="en-GB" sz="3200" dirty="0"/>
              <a:t> </a:t>
            </a:r>
            <a:r>
              <a:rPr lang="en-GB" sz="3200" dirty="0" err="1"/>
              <a:t>iawn</a:t>
            </a:r>
            <a:r>
              <a:rPr lang="en-GB" sz="3200" dirty="0"/>
              <a:t> bod </a:t>
            </a:r>
            <a:r>
              <a:rPr lang="en-GB" sz="3200" dirty="0" err="1"/>
              <a:t>manteision</a:t>
            </a:r>
            <a:r>
              <a:rPr lang="en-GB" sz="3200" dirty="0"/>
              <a:t> </a:t>
            </a:r>
            <a:r>
              <a:rPr lang="en-GB" sz="3200" dirty="0" err="1"/>
              <a:t>cymunedol</a:t>
            </a:r>
            <a:r>
              <a:rPr lang="en-GB" sz="3200" dirty="0"/>
              <a:t>, </a:t>
            </a:r>
            <a:r>
              <a:rPr lang="en-GB" sz="3200" dirty="0" err="1"/>
              <a:t>ni</a:t>
            </a:r>
            <a:r>
              <a:rPr lang="en-GB" sz="3200" dirty="0"/>
              <a:t> </a:t>
            </a:r>
            <a:r>
              <a:rPr lang="en-GB" sz="3200" dirty="0" err="1"/>
              <a:t>waeth</a:t>
            </a:r>
            <a:r>
              <a:rPr lang="en-GB" sz="3200" dirty="0"/>
              <a:t> pa </a:t>
            </a:r>
            <a:r>
              <a:rPr lang="en-GB" sz="3200" dirty="0" err="1"/>
              <a:t>fath</a:t>
            </a:r>
            <a:r>
              <a:rPr lang="en-GB" sz="3200" dirty="0"/>
              <a:t> o </a:t>
            </a:r>
            <a:r>
              <a:rPr lang="en-GB" sz="3200" dirty="0" err="1"/>
              <a:t>ddigwyddiad</a:t>
            </a:r>
            <a:r>
              <a:rPr lang="en-GB" sz="3200" dirty="0"/>
              <a:t> </a:t>
            </a:r>
            <a:r>
              <a:rPr lang="en-GB" sz="3200" dirty="0" err="1" smtClean="0"/>
              <a:t>ydynt</a:t>
            </a:r>
            <a:r>
              <a:rPr lang="en-GB" sz="3200" dirty="0" smtClean="0"/>
              <a:t>. </a:t>
            </a:r>
            <a:r>
              <a:rPr lang="en-GB" sz="3200" dirty="0"/>
              <a:t>Mae </a:t>
            </a:r>
            <a:r>
              <a:rPr lang="en-GB" sz="3200" dirty="0" err="1"/>
              <a:t>effaith</a:t>
            </a:r>
            <a:r>
              <a:rPr lang="en-GB" sz="3200" dirty="0"/>
              <a:t> </a:t>
            </a:r>
            <a:r>
              <a:rPr lang="en-GB" sz="3200" dirty="0" err="1"/>
              <a:t>economaidd</a:t>
            </a:r>
            <a:r>
              <a:rPr lang="en-GB" sz="3200" dirty="0"/>
              <a:t> y </a:t>
            </a:r>
            <a:r>
              <a:rPr lang="en-GB" sz="3200" dirty="0" err="1"/>
              <a:t>digwyddiadau</a:t>
            </a:r>
            <a:r>
              <a:rPr lang="en-GB" sz="3200" dirty="0"/>
              <a:t> </a:t>
            </a:r>
            <a:r>
              <a:rPr lang="en-GB" sz="3200" dirty="0" err="1"/>
              <a:t>chwaraeon</a:t>
            </a:r>
            <a:r>
              <a:rPr lang="en-GB" sz="3200" dirty="0"/>
              <a:t> </a:t>
            </a:r>
            <a:r>
              <a:rPr lang="en-GB" sz="3200" dirty="0" err="1"/>
              <a:t>lleol</a:t>
            </a:r>
            <a:r>
              <a:rPr lang="en-GB" sz="3200" dirty="0"/>
              <a:t> </a:t>
            </a:r>
            <a:r>
              <a:rPr lang="en-GB" sz="3200" dirty="0" err="1"/>
              <a:t>yn</a:t>
            </a:r>
            <a:r>
              <a:rPr lang="en-GB" sz="3200" dirty="0"/>
              <a:t> </a:t>
            </a:r>
            <a:r>
              <a:rPr lang="en-GB" sz="3200" dirty="0" err="1"/>
              <a:t>mynd</a:t>
            </a:r>
            <a:r>
              <a:rPr lang="en-GB" sz="3200" dirty="0"/>
              <a:t> </a:t>
            </a:r>
            <a:r>
              <a:rPr lang="en-GB" sz="3200" dirty="0" err="1"/>
              <a:t>ymlaen</a:t>
            </a:r>
            <a:r>
              <a:rPr lang="en-GB" sz="3200" dirty="0"/>
              <a:t> </a:t>
            </a:r>
            <a:r>
              <a:rPr lang="en-GB" sz="3200" dirty="0" err="1"/>
              <a:t>i</a:t>
            </a:r>
            <a:r>
              <a:rPr lang="en-GB" sz="3200" dirty="0"/>
              <a:t> </a:t>
            </a:r>
            <a:r>
              <a:rPr lang="en-GB" sz="3200" dirty="0" err="1"/>
              <a:t>sôn</a:t>
            </a:r>
            <a:r>
              <a:rPr lang="en-GB" sz="3200" dirty="0"/>
              <a:t> am </a:t>
            </a:r>
            <a:r>
              <a:rPr lang="en-GB" sz="3200" dirty="0" err="1"/>
              <a:t>sut</a:t>
            </a:r>
            <a:r>
              <a:rPr lang="en-GB" sz="3200" dirty="0"/>
              <a:t> gall </a:t>
            </a:r>
            <a:r>
              <a:rPr lang="en-GB" sz="3200" dirty="0" err="1"/>
              <a:t>darpariaethau</a:t>
            </a:r>
            <a:r>
              <a:rPr lang="en-GB" sz="3200" dirty="0"/>
              <a:t> </a:t>
            </a:r>
            <a:r>
              <a:rPr lang="en-GB" sz="3200" dirty="0" err="1"/>
              <a:t>gwariant</a:t>
            </a:r>
            <a:r>
              <a:rPr lang="en-GB" sz="3200" dirty="0"/>
              <a:t> </a:t>
            </a:r>
            <a:r>
              <a:rPr lang="en-GB" sz="3200" dirty="0" err="1"/>
              <a:t>eilaidd</a:t>
            </a:r>
            <a:r>
              <a:rPr lang="en-GB" sz="3200" dirty="0"/>
              <a:t> </a:t>
            </a:r>
            <a:r>
              <a:rPr lang="en-GB" sz="3200" dirty="0" err="1" smtClean="0"/>
              <a:t>fod</a:t>
            </a:r>
            <a:r>
              <a:rPr lang="en-GB" sz="3200" dirty="0" smtClean="0"/>
              <a:t> o </a:t>
            </a:r>
            <a:r>
              <a:rPr lang="en-GB" sz="3200" dirty="0" err="1" smtClean="0"/>
              <a:t>fudd</a:t>
            </a:r>
            <a:r>
              <a:rPr lang="en-GB" sz="3200" dirty="0" smtClean="0"/>
              <a:t> </a:t>
            </a:r>
            <a:r>
              <a:rPr lang="en-GB" sz="3200" dirty="0" err="1"/>
              <a:t>i</a:t>
            </a:r>
            <a:r>
              <a:rPr lang="en-GB" sz="3200" dirty="0"/>
              <a:t> </a:t>
            </a:r>
            <a:r>
              <a:rPr lang="en-GB" sz="3200" dirty="0" err="1"/>
              <a:t>gymuned</a:t>
            </a:r>
            <a:r>
              <a:rPr lang="en-GB" sz="3200" dirty="0"/>
              <a:t> </a:t>
            </a:r>
            <a:r>
              <a:rPr lang="en-GB" sz="3200" dirty="0" err="1"/>
              <a:t>sy'n</a:t>
            </a:r>
            <a:r>
              <a:rPr lang="en-GB" sz="3200" dirty="0"/>
              <a:t> </a:t>
            </a:r>
            <a:r>
              <a:rPr lang="en-GB" sz="3200" dirty="0" err="1"/>
              <a:t>eu</a:t>
            </a:r>
            <a:r>
              <a:rPr lang="en-GB" sz="3200" dirty="0"/>
              <a:t> </a:t>
            </a:r>
            <a:r>
              <a:rPr lang="en-GB" sz="3200" dirty="0" err="1" smtClean="0"/>
              <a:t>cynnal</a:t>
            </a:r>
            <a:r>
              <a:rPr lang="en-GB" sz="3200" dirty="0" smtClean="0"/>
              <a:t>. </a:t>
            </a:r>
            <a:r>
              <a:rPr lang="en-GB" sz="3200" dirty="0"/>
              <a:t>Mae </a:t>
            </a:r>
            <a:r>
              <a:rPr lang="en-GB" sz="3200" dirty="0" err="1"/>
              <a:t>hyn</a:t>
            </a:r>
            <a:r>
              <a:rPr lang="en-GB" sz="3200" dirty="0"/>
              <a:t> </a:t>
            </a:r>
            <a:r>
              <a:rPr lang="en-GB" sz="3200" dirty="0" err="1"/>
              <a:t>yn</a:t>
            </a:r>
            <a:r>
              <a:rPr lang="en-GB" sz="3200" dirty="0"/>
              <a:t> </a:t>
            </a:r>
            <a:r>
              <a:rPr lang="en-GB" sz="3200" dirty="0" err="1"/>
              <a:t>gadael</a:t>
            </a:r>
            <a:r>
              <a:rPr lang="en-GB" sz="3200" dirty="0"/>
              <a:t> </a:t>
            </a:r>
            <a:r>
              <a:rPr lang="en-GB" sz="3200" dirty="0" err="1"/>
              <a:t>effaith</a:t>
            </a:r>
            <a:r>
              <a:rPr lang="en-GB" sz="3200" dirty="0"/>
              <a:t> </a:t>
            </a:r>
            <a:r>
              <a:rPr lang="en-GB" sz="3200" dirty="0" err="1"/>
              <a:t>economaidd</a:t>
            </a:r>
            <a:r>
              <a:rPr lang="en-GB" sz="3200" dirty="0"/>
              <a:t> y </a:t>
            </a:r>
            <a:r>
              <a:rPr lang="en-GB" sz="3200" dirty="0" err="1"/>
              <a:t>digwyddiadau</a:t>
            </a:r>
            <a:r>
              <a:rPr lang="en-GB" sz="3200" dirty="0"/>
              <a:t> </a:t>
            </a:r>
            <a:r>
              <a:rPr lang="en-GB" sz="3200" dirty="0" err="1"/>
              <a:t>mawr</a:t>
            </a:r>
            <a:r>
              <a:rPr lang="en-GB" sz="3200" dirty="0"/>
              <a:t> </a:t>
            </a:r>
            <a:r>
              <a:rPr lang="en-GB" sz="3200" dirty="0" err="1" smtClean="0"/>
              <a:t>sôn</a:t>
            </a:r>
            <a:r>
              <a:rPr lang="en-GB" sz="3200" dirty="0" smtClean="0"/>
              <a:t> </a:t>
            </a:r>
            <a:r>
              <a:rPr lang="en-GB" sz="3200" dirty="0"/>
              <a:t>am </a:t>
            </a:r>
            <a:r>
              <a:rPr lang="en-GB" sz="3200" dirty="0" err="1"/>
              <a:t>sut</a:t>
            </a:r>
            <a:r>
              <a:rPr lang="en-GB" sz="3200" dirty="0"/>
              <a:t> y gall </a:t>
            </a:r>
            <a:r>
              <a:rPr lang="en-GB" sz="3200" dirty="0" err="1" smtClean="0"/>
              <a:t>digwyddiad</a:t>
            </a:r>
            <a:r>
              <a:rPr lang="en-GB" sz="3200" dirty="0" smtClean="0"/>
              <a:t> </a:t>
            </a:r>
            <a:r>
              <a:rPr lang="en-GB" sz="3200" dirty="0" err="1"/>
              <a:t>ddenu</a:t>
            </a:r>
            <a:r>
              <a:rPr lang="en-GB" sz="3200" dirty="0"/>
              <a:t> </a:t>
            </a:r>
            <a:r>
              <a:rPr lang="en-GB" sz="3200" dirty="0" err="1"/>
              <a:t>gwesteion</a:t>
            </a:r>
            <a:r>
              <a:rPr lang="en-GB" sz="3200" dirty="0"/>
              <a:t> </a:t>
            </a:r>
            <a:r>
              <a:rPr lang="en-GB" sz="3200" dirty="0" err="1"/>
              <a:t>o'r</a:t>
            </a:r>
            <a:r>
              <a:rPr lang="en-GB" sz="3200" dirty="0"/>
              <a:t> </a:t>
            </a:r>
            <a:r>
              <a:rPr lang="en-GB" sz="3200" dirty="0" err="1"/>
              <a:t>tu</a:t>
            </a:r>
            <a:r>
              <a:rPr lang="en-GB" sz="3200" dirty="0"/>
              <a:t> </a:t>
            </a:r>
            <a:r>
              <a:rPr lang="en-GB" sz="3200" dirty="0" err="1"/>
              <a:t>allan</a:t>
            </a:r>
            <a:r>
              <a:rPr lang="en-GB" sz="3200" dirty="0"/>
              <a:t> </a:t>
            </a:r>
            <a:r>
              <a:rPr lang="en-GB" sz="3200" dirty="0" err="1"/>
              <a:t>i'r</a:t>
            </a:r>
            <a:r>
              <a:rPr lang="en-GB" sz="3200" dirty="0"/>
              <a:t> </a:t>
            </a:r>
            <a:r>
              <a:rPr lang="en-GB" sz="3200" dirty="0" err="1"/>
              <a:t>gymuned</a:t>
            </a:r>
            <a:r>
              <a:rPr lang="en-GB" sz="3200" dirty="0"/>
              <a:t> a </a:t>
            </a:r>
            <a:r>
              <a:rPr lang="en-GB" sz="3200" dirty="0" err="1"/>
              <a:t>lleihau</a:t>
            </a:r>
            <a:r>
              <a:rPr lang="en-GB" sz="3200" dirty="0"/>
              <a:t> </a:t>
            </a:r>
            <a:r>
              <a:rPr lang="en-GB" sz="3200" dirty="0" err="1"/>
              <a:t>difeddiant</a:t>
            </a:r>
            <a:r>
              <a:rPr lang="en-GB" sz="3200" dirty="0"/>
              <a:t> o </a:t>
            </a:r>
            <a:r>
              <a:rPr lang="en-GB" sz="3200" dirty="0" err="1"/>
              <a:t>westeion</a:t>
            </a:r>
            <a:r>
              <a:rPr lang="en-GB" sz="3200" dirty="0"/>
              <a:t>. </a:t>
            </a:r>
          </a:p>
        </p:txBody>
      </p:sp>
      <p:pic>
        <p:nvPicPr>
          <p:cNvPr id="8" name="Picture 7"/>
          <p:cNvPicPr>
            <a:picLocks noChangeAspect="1"/>
          </p:cNvPicPr>
          <p:nvPr/>
        </p:nvPicPr>
        <p:blipFill>
          <a:blip r:embed="rId3"/>
          <a:stretch>
            <a:fillRect/>
          </a:stretch>
        </p:blipFill>
        <p:spPr>
          <a:xfrm>
            <a:off x="15159790" y="16009160"/>
            <a:ext cx="13566456" cy="7944657"/>
          </a:xfrm>
          <a:prstGeom prst="rect">
            <a:avLst/>
          </a:prstGeom>
        </p:spPr>
      </p:pic>
      <p:pic>
        <p:nvPicPr>
          <p:cNvPr id="11" name="Picture 10"/>
          <p:cNvPicPr>
            <a:picLocks noChangeAspect="1"/>
          </p:cNvPicPr>
          <p:nvPr/>
        </p:nvPicPr>
        <p:blipFill>
          <a:blip r:embed="rId4"/>
          <a:stretch>
            <a:fillRect/>
          </a:stretch>
        </p:blipFill>
        <p:spPr>
          <a:xfrm>
            <a:off x="15169992" y="5780808"/>
            <a:ext cx="13566456" cy="9282729"/>
          </a:xfrm>
          <a:prstGeom prst="rect">
            <a:avLst/>
          </a:prstGeom>
        </p:spPr>
      </p:pic>
      <p:sp>
        <p:nvSpPr>
          <p:cNvPr id="7" name="TextBox 6">
            <a:extLst>
              <a:ext uri="{FF2B5EF4-FFF2-40B4-BE49-F238E27FC236}">
                <a16:creationId xmlns:a16="http://schemas.microsoft.com/office/drawing/2014/main" id="{36DCB7A2-75E6-41FC-A66A-916B698E1336}"/>
              </a:ext>
            </a:extLst>
          </p:cNvPr>
          <p:cNvSpPr txBox="1"/>
          <p:nvPr/>
        </p:nvSpPr>
        <p:spPr>
          <a:xfrm>
            <a:off x="1224364" y="20885535"/>
            <a:ext cx="12750716" cy="6001643"/>
          </a:xfrm>
          <a:prstGeom prst="rect">
            <a:avLst/>
          </a:prstGeom>
          <a:noFill/>
        </p:spPr>
        <p:txBody>
          <a:bodyPr wrap="square" rtlCol="0">
            <a:spAutoFit/>
          </a:bodyPr>
          <a:lstStyle/>
          <a:p>
            <a:pPr marL="457200" indent="-457200">
              <a:buFont typeface="Arial" panose="020B0604020202020204" pitchFamily="34" charset="0"/>
              <a:buChar char="•"/>
            </a:pPr>
            <a:r>
              <a:rPr lang="en-GB" sz="3200" dirty="0"/>
              <a:t>Major sports events often leads to new stadium/infrastructure being built which is more of a drain usually in isolation afterwards an event has finished.” underutilized elite sporting facilities after the event which are of little use to local population.”</a:t>
            </a:r>
          </a:p>
          <a:p>
            <a:pPr marL="457200" indent="-457200">
              <a:buFont typeface="Arial" panose="020B0604020202020204" pitchFamily="34" charset="0"/>
              <a:buChar char="•"/>
            </a:pPr>
            <a:r>
              <a:rPr lang="en-GB" sz="3200" dirty="0"/>
              <a:t>Local events bring in more local tourists.</a:t>
            </a:r>
          </a:p>
          <a:p>
            <a:pPr marL="457200" indent="-457200">
              <a:buFont typeface="Arial" panose="020B0604020202020204" pitchFamily="34" charset="0"/>
              <a:buChar char="•"/>
            </a:pPr>
            <a:r>
              <a:rPr lang="en-GB" sz="3200" dirty="0"/>
              <a:t>Type A and B events, the major ones, although do bring in money happen far less often than type C, D and E events.</a:t>
            </a:r>
          </a:p>
          <a:p>
            <a:pPr marL="457200" indent="-457200">
              <a:buFont typeface="Arial" panose="020B0604020202020204" pitchFamily="34" charset="0"/>
              <a:buChar char="•"/>
            </a:pPr>
            <a:r>
              <a:rPr lang="en-GB" sz="3200" dirty="0"/>
              <a:t> Type A mostly spectator driven, the type D and E ( swimming events) are competitor driven.</a:t>
            </a:r>
          </a:p>
          <a:p>
            <a:pPr marL="457200" indent="-457200">
              <a:buFont typeface="Arial" panose="020B0604020202020204" pitchFamily="34" charset="0"/>
              <a:buChar char="•"/>
            </a:pPr>
            <a:r>
              <a:rPr lang="en-GB" sz="3200" dirty="0"/>
              <a:t>Major events normally means hotels all around the city are fully booked, local events often enable day trippers which means less money going into the economy.</a:t>
            </a:r>
          </a:p>
        </p:txBody>
      </p:sp>
      <p:sp>
        <p:nvSpPr>
          <p:cNvPr id="12" name="Rectangle 11">
            <a:extLst>
              <a:ext uri="{FF2B5EF4-FFF2-40B4-BE49-F238E27FC236}">
                <a16:creationId xmlns:a16="http://schemas.microsoft.com/office/drawing/2014/main" id="{281C0E62-5335-428F-BE38-36B25CEEB287}"/>
              </a:ext>
            </a:extLst>
          </p:cNvPr>
          <p:cNvSpPr/>
          <p:nvPr/>
        </p:nvSpPr>
        <p:spPr>
          <a:xfrm>
            <a:off x="29997484" y="21002693"/>
            <a:ext cx="12750716" cy="6494085"/>
          </a:xfrm>
          <a:prstGeom prst="rect">
            <a:avLst/>
          </a:prstGeom>
        </p:spPr>
        <p:txBody>
          <a:bodyPr wrap="square">
            <a:spAutoFit/>
          </a:bodyPr>
          <a:lstStyle/>
          <a:p>
            <a:r>
              <a:rPr lang="en-GB" sz="3200" dirty="0"/>
              <a:t>Mae </a:t>
            </a:r>
            <a:r>
              <a:rPr lang="en-GB" sz="3200" dirty="0" err="1"/>
              <a:t>digwyddiadau</a:t>
            </a:r>
            <a:r>
              <a:rPr lang="en-GB" sz="3200" dirty="0"/>
              <a:t> </a:t>
            </a:r>
            <a:r>
              <a:rPr lang="en-GB" sz="3200" dirty="0" err="1"/>
              <a:t>chwaraeon</a:t>
            </a:r>
            <a:r>
              <a:rPr lang="en-GB" sz="3200" dirty="0"/>
              <a:t> </a:t>
            </a:r>
            <a:r>
              <a:rPr lang="en-GB" sz="3200" dirty="0" err="1"/>
              <a:t>mawr</a:t>
            </a:r>
            <a:r>
              <a:rPr lang="en-GB" sz="3200" dirty="0"/>
              <a:t> </a:t>
            </a:r>
            <a:r>
              <a:rPr lang="en-GB" sz="3200" dirty="0" err="1"/>
              <a:t>yn</a:t>
            </a:r>
            <a:r>
              <a:rPr lang="en-GB" sz="3200" dirty="0"/>
              <a:t> </a:t>
            </a:r>
            <a:r>
              <a:rPr lang="en-GB" sz="3200" dirty="0" err="1"/>
              <a:t>aml</a:t>
            </a:r>
            <a:r>
              <a:rPr lang="en-GB" sz="3200" dirty="0"/>
              <a:t> </a:t>
            </a:r>
            <a:r>
              <a:rPr lang="en-GB" sz="3200" dirty="0" err="1"/>
              <a:t>yn</a:t>
            </a:r>
            <a:r>
              <a:rPr lang="en-GB" sz="3200" dirty="0"/>
              <a:t> </a:t>
            </a:r>
            <a:r>
              <a:rPr lang="en-GB" sz="3200" dirty="0" err="1"/>
              <a:t>arwain</a:t>
            </a:r>
            <a:r>
              <a:rPr lang="en-GB" sz="3200" dirty="0"/>
              <a:t> at </a:t>
            </a:r>
            <a:r>
              <a:rPr lang="en-GB" sz="3200" dirty="0" err="1"/>
              <a:t>s</a:t>
            </a:r>
            <a:r>
              <a:rPr lang="en-GB" sz="3200" dirty="0" err="1" smtClean="0"/>
              <a:t>tadiwm</a:t>
            </a:r>
            <a:r>
              <a:rPr lang="en-GB" sz="3200" dirty="0" smtClean="0"/>
              <a:t>/</a:t>
            </a:r>
            <a:r>
              <a:rPr lang="en-GB" sz="3200" dirty="0" err="1" smtClean="0"/>
              <a:t>seilwaith</a:t>
            </a:r>
            <a:r>
              <a:rPr lang="en-GB" sz="3200" dirty="0" smtClean="0"/>
              <a:t> </a:t>
            </a:r>
            <a:r>
              <a:rPr lang="en-GB" sz="3200" dirty="0" err="1"/>
              <a:t>newydd</a:t>
            </a:r>
            <a:r>
              <a:rPr lang="en-GB" sz="3200" dirty="0"/>
              <a:t> </a:t>
            </a:r>
            <a:r>
              <a:rPr lang="en-GB" sz="3200" dirty="0" err="1"/>
              <a:t>yn</a:t>
            </a:r>
            <a:r>
              <a:rPr lang="en-GB" sz="3200" dirty="0"/>
              <a:t> </a:t>
            </a:r>
            <a:r>
              <a:rPr lang="en-GB" sz="3200" dirty="0" err="1"/>
              <a:t>cael</a:t>
            </a:r>
            <a:r>
              <a:rPr lang="en-GB" sz="3200" dirty="0"/>
              <a:t> </a:t>
            </a:r>
            <a:r>
              <a:rPr lang="en-GB" sz="3200" dirty="0" err="1"/>
              <a:t>eu</a:t>
            </a:r>
            <a:r>
              <a:rPr lang="en-GB" sz="3200" dirty="0"/>
              <a:t> </a:t>
            </a:r>
            <a:r>
              <a:rPr lang="en-GB" sz="3200" dirty="0" err="1"/>
              <a:t>hadeiladu</a:t>
            </a:r>
            <a:r>
              <a:rPr lang="en-GB" sz="3200" dirty="0"/>
              <a:t> </a:t>
            </a:r>
            <a:r>
              <a:rPr lang="en-GB" sz="3200" dirty="0" err="1"/>
              <a:t>sy'n</a:t>
            </a:r>
            <a:r>
              <a:rPr lang="en-GB" sz="3200" dirty="0"/>
              <a:t> </a:t>
            </a:r>
            <a:r>
              <a:rPr lang="en-GB" sz="3200" dirty="0" err="1"/>
              <a:t>fwy</a:t>
            </a:r>
            <a:r>
              <a:rPr lang="en-GB" sz="3200" dirty="0"/>
              <a:t> o </a:t>
            </a:r>
            <a:r>
              <a:rPr lang="en-GB" sz="3200" dirty="0" err="1"/>
              <a:t>ddraen</a:t>
            </a:r>
            <a:r>
              <a:rPr lang="en-GB" sz="3200" dirty="0"/>
              <a:t> </a:t>
            </a:r>
            <a:r>
              <a:rPr lang="en-GB" sz="3200" dirty="0" err="1"/>
              <a:t>fel</a:t>
            </a:r>
            <a:r>
              <a:rPr lang="en-GB" sz="3200" dirty="0"/>
              <a:t> </a:t>
            </a:r>
            <a:r>
              <a:rPr lang="en-GB" sz="3200" dirty="0" err="1"/>
              <a:t>arfer</a:t>
            </a:r>
            <a:r>
              <a:rPr lang="en-GB" sz="3200" dirty="0"/>
              <a:t> </a:t>
            </a:r>
            <a:r>
              <a:rPr lang="en-GB" sz="3200" dirty="0" err="1"/>
              <a:t>ar</a:t>
            </a:r>
            <a:r>
              <a:rPr lang="en-GB" sz="3200" dirty="0"/>
              <a:t> </a:t>
            </a:r>
            <a:r>
              <a:rPr lang="en-GB" sz="3200" dirty="0" err="1" smtClean="0"/>
              <a:t>ôl</a:t>
            </a:r>
            <a:r>
              <a:rPr lang="en-GB" sz="3200" dirty="0" smtClean="0"/>
              <a:t> </a:t>
            </a:r>
            <a:r>
              <a:rPr lang="en-GB" sz="3200" dirty="0" err="1" smtClean="0"/>
              <a:t>i</a:t>
            </a:r>
            <a:r>
              <a:rPr lang="en-GB" sz="3200" dirty="0" smtClean="0"/>
              <a:t> </a:t>
            </a:r>
            <a:r>
              <a:rPr lang="en-GB" sz="3200" dirty="0" err="1" smtClean="0"/>
              <a:t>ddigwyddiad</a:t>
            </a:r>
            <a:r>
              <a:rPr lang="en-GB" sz="3200" dirty="0" smtClean="0"/>
              <a:t> </a:t>
            </a:r>
            <a:r>
              <a:rPr lang="en-GB" sz="3200" dirty="0" err="1" smtClean="0"/>
              <a:t>orffen</a:t>
            </a:r>
            <a:r>
              <a:rPr lang="en-GB" sz="3200" dirty="0"/>
              <a:t>. “underutilized elite sporting facilities after the event which are of little use to local population.”</a:t>
            </a:r>
          </a:p>
          <a:p>
            <a:r>
              <a:rPr lang="en-GB" sz="3200" dirty="0" err="1"/>
              <a:t>Mae'r</a:t>
            </a:r>
            <a:r>
              <a:rPr lang="en-GB" sz="3200" dirty="0"/>
              <a:t> </a:t>
            </a:r>
            <a:r>
              <a:rPr lang="en-GB" sz="3200" dirty="0" err="1"/>
              <a:t>digwyddiadau</a:t>
            </a:r>
            <a:r>
              <a:rPr lang="en-GB" sz="3200" dirty="0"/>
              <a:t> </a:t>
            </a:r>
            <a:r>
              <a:rPr lang="en-GB" sz="3200" dirty="0" err="1"/>
              <a:t>lleol</a:t>
            </a:r>
            <a:r>
              <a:rPr lang="en-GB" sz="3200" dirty="0"/>
              <a:t> </a:t>
            </a:r>
            <a:r>
              <a:rPr lang="en-GB" sz="3200" dirty="0" err="1"/>
              <a:t>yn</a:t>
            </a:r>
            <a:r>
              <a:rPr lang="en-GB" sz="3200" dirty="0"/>
              <a:t> </a:t>
            </a:r>
            <a:r>
              <a:rPr lang="en-GB" sz="3200" dirty="0" err="1"/>
              <a:t>dod</a:t>
            </a:r>
            <a:r>
              <a:rPr lang="en-GB" sz="3200" dirty="0"/>
              <a:t> â </a:t>
            </a:r>
            <a:r>
              <a:rPr lang="en-GB" sz="3200" dirty="0" err="1"/>
              <a:t>mwy</a:t>
            </a:r>
            <a:r>
              <a:rPr lang="en-GB" sz="3200" dirty="0"/>
              <a:t> o </a:t>
            </a:r>
            <a:r>
              <a:rPr lang="en-GB" sz="3200" dirty="0" err="1"/>
              <a:t>dwristiaid</a:t>
            </a:r>
            <a:r>
              <a:rPr lang="en-GB" sz="3200" dirty="0"/>
              <a:t> </a:t>
            </a:r>
            <a:r>
              <a:rPr lang="en-GB" sz="3200" dirty="0" err="1"/>
              <a:t>lleol</a:t>
            </a:r>
            <a:r>
              <a:rPr lang="en-GB" sz="3200" dirty="0"/>
              <a:t>.</a:t>
            </a:r>
          </a:p>
          <a:p>
            <a:r>
              <a:rPr lang="en-GB" sz="3200" dirty="0"/>
              <a:t>Math o </a:t>
            </a:r>
            <a:r>
              <a:rPr lang="en-GB" sz="3200" dirty="0" err="1"/>
              <a:t>ddigwyddiadau</a:t>
            </a:r>
            <a:r>
              <a:rPr lang="en-GB" sz="3200" dirty="0"/>
              <a:t> A ac B, y </a:t>
            </a:r>
            <a:r>
              <a:rPr lang="en-GB" sz="3200" dirty="0" err="1"/>
              <a:t>rhai</a:t>
            </a:r>
            <a:r>
              <a:rPr lang="en-GB" sz="3200" dirty="0"/>
              <a:t> </a:t>
            </a:r>
            <a:r>
              <a:rPr lang="en-GB" sz="3200" dirty="0" err="1"/>
              <a:t>mawr</a:t>
            </a:r>
            <a:r>
              <a:rPr lang="en-GB" sz="3200" dirty="0"/>
              <a:t>, </a:t>
            </a:r>
            <a:r>
              <a:rPr lang="en-GB" sz="3200" dirty="0" err="1" smtClean="0"/>
              <a:t>er</a:t>
            </a:r>
            <a:r>
              <a:rPr lang="en-GB" sz="3200" dirty="0" smtClean="0"/>
              <a:t> </a:t>
            </a:r>
            <a:r>
              <a:rPr lang="en-GB" sz="3200" dirty="0" err="1" smtClean="0"/>
              <a:t>eu</a:t>
            </a:r>
            <a:r>
              <a:rPr lang="en-GB" sz="3200" dirty="0" smtClean="0"/>
              <a:t> bod </a:t>
            </a:r>
            <a:r>
              <a:rPr lang="en-GB" sz="3200" dirty="0" err="1" smtClean="0"/>
              <a:t>yn</a:t>
            </a:r>
            <a:r>
              <a:rPr lang="en-GB" sz="3200" dirty="0" smtClean="0"/>
              <a:t> </a:t>
            </a:r>
            <a:r>
              <a:rPr lang="en-GB" sz="3200" dirty="0" err="1" smtClean="0"/>
              <a:t>gwneud</a:t>
            </a:r>
            <a:r>
              <a:rPr lang="en-GB" sz="3200" dirty="0" smtClean="0"/>
              <a:t> </a:t>
            </a:r>
            <a:r>
              <a:rPr lang="en-GB" sz="3200" dirty="0" err="1"/>
              <a:t>gwneud</a:t>
            </a:r>
            <a:r>
              <a:rPr lang="en-GB" sz="3200" dirty="0"/>
              <a:t> </a:t>
            </a:r>
            <a:r>
              <a:rPr lang="en-GB" sz="3200" dirty="0" err="1" smtClean="0"/>
              <a:t>arian</a:t>
            </a:r>
            <a:r>
              <a:rPr lang="en-GB" sz="3200" dirty="0" smtClean="0"/>
              <a:t> </a:t>
            </a:r>
            <a:r>
              <a:rPr lang="en-GB" sz="3200" dirty="0" err="1" smtClean="0"/>
              <a:t>maent</a:t>
            </a:r>
            <a:r>
              <a:rPr lang="en-GB" sz="3200" dirty="0" smtClean="0"/>
              <a:t> </a:t>
            </a:r>
            <a:r>
              <a:rPr lang="en-GB" sz="3200" dirty="0" err="1" smtClean="0"/>
              <a:t>yn</a:t>
            </a:r>
            <a:r>
              <a:rPr lang="en-GB" sz="3200" dirty="0" smtClean="0"/>
              <a:t> </a:t>
            </a:r>
            <a:r>
              <a:rPr lang="en-GB" sz="3200" dirty="0" err="1" smtClean="0"/>
              <a:t>digwydd</a:t>
            </a:r>
            <a:r>
              <a:rPr lang="en-GB" sz="3200" dirty="0" smtClean="0"/>
              <a:t> </a:t>
            </a:r>
            <a:r>
              <a:rPr lang="en-GB" sz="3200" dirty="0" err="1"/>
              <a:t>llawer</a:t>
            </a:r>
            <a:r>
              <a:rPr lang="en-GB" sz="3200" dirty="0"/>
              <a:t> </a:t>
            </a:r>
            <a:r>
              <a:rPr lang="en-GB" sz="3200" dirty="0" err="1"/>
              <a:t>llai</a:t>
            </a:r>
            <a:r>
              <a:rPr lang="en-GB" sz="3200" dirty="0"/>
              <a:t> </a:t>
            </a:r>
            <a:r>
              <a:rPr lang="en-GB" sz="3200" dirty="0" err="1"/>
              <a:t>aml</a:t>
            </a:r>
            <a:r>
              <a:rPr lang="en-GB" sz="3200" dirty="0"/>
              <a:t> </a:t>
            </a:r>
            <a:r>
              <a:rPr lang="en-GB" sz="3200" dirty="0" err="1"/>
              <a:t>na</a:t>
            </a:r>
            <a:r>
              <a:rPr lang="en-GB" sz="3200" dirty="0"/>
              <a:t> </a:t>
            </a:r>
            <a:r>
              <a:rPr lang="en-GB" sz="3200" dirty="0" err="1" smtClean="0"/>
              <a:t>mathau</a:t>
            </a:r>
            <a:r>
              <a:rPr lang="en-GB" sz="3200" dirty="0" smtClean="0"/>
              <a:t> o </a:t>
            </a:r>
            <a:r>
              <a:rPr lang="en-GB" sz="3200" dirty="0" err="1" smtClean="0"/>
              <a:t>ddigwyddiadau</a:t>
            </a:r>
            <a:r>
              <a:rPr lang="en-GB" sz="3200" dirty="0" smtClean="0"/>
              <a:t> </a:t>
            </a:r>
            <a:r>
              <a:rPr lang="en-GB" sz="3200" dirty="0"/>
              <a:t>C, D ac E.</a:t>
            </a:r>
          </a:p>
          <a:p>
            <a:r>
              <a:rPr lang="en-GB" sz="3200" dirty="0"/>
              <a:t> </a:t>
            </a:r>
            <a:r>
              <a:rPr lang="en-GB" sz="3200" dirty="0" smtClean="0"/>
              <a:t>Mae math </a:t>
            </a:r>
            <a:r>
              <a:rPr lang="en-GB" sz="3200" dirty="0"/>
              <a:t>A </a:t>
            </a:r>
            <a:r>
              <a:rPr lang="en-GB" sz="3200" dirty="0" err="1" smtClean="0"/>
              <a:t>yn</a:t>
            </a:r>
            <a:r>
              <a:rPr lang="en-GB" sz="3200" dirty="0" smtClean="0"/>
              <a:t> </a:t>
            </a:r>
            <a:r>
              <a:rPr lang="en-GB" sz="3200" dirty="0" err="1" smtClean="0"/>
              <a:t>bennaf</a:t>
            </a:r>
            <a:r>
              <a:rPr lang="en-GB" sz="3200" dirty="0" smtClean="0"/>
              <a:t> </a:t>
            </a:r>
            <a:r>
              <a:rPr lang="en-GB" sz="3200" dirty="0" err="1"/>
              <a:t>i</a:t>
            </a:r>
            <a:r>
              <a:rPr lang="en-GB" sz="3200" dirty="0"/>
              <a:t> </a:t>
            </a:r>
            <a:r>
              <a:rPr lang="en-GB" sz="3200" dirty="0" err="1"/>
              <a:t>wylwyr</a:t>
            </a:r>
            <a:r>
              <a:rPr lang="en-GB" sz="3200" dirty="0"/>
              <a:t> </a:t>
            </a:r>
            <a:r>
              <a:rPr lang="en-GB" sz="3200" dirty="0" err="1"/>
              <a:t>gyrru</a:t>
            </a:r>
            <a:r>
              <a:rPr lang="en-GB" sz="3200" dirty="0"/>
              <a:t>, math D ac E (</a:t>
            </a:r>
            <a:r>
              <a:rPr lang="en-GB" sz="3200" dirty="0" err="1"/>
              <a:t>digwyddiadau</a:t>
            </a:r>
            <a:r>
              <a:rPr lang="en-GB" sz="3200" dirty="0"/>
              <a:t> </a:t>
            </a:r>
            <a:r>
              <a:rPr lang="en-GB" sz="3200" dirty="0" err="1"/>
              <a:t>nofio</a:t>
            </a:r>
            <a:r>
              <a:rPr lang="en-GB" sz="3200" dirty="0"/>
              <a:t>) </a:t>
            </a:r>
            <a:r>
              <a:rPr lang="en-GB" sz="3200" dirty="0" err="1"/>
              <a:t>yn</a:t>
            </a:r>
            <a:r>
              <a:rPr lang="en-GB" sz="3200" dirty="0"/>
              <a:t> </a:t>
            </a:r>
            <a:r>
              <a:rPr lang="en-GB" sz="3200" dirty="0" err="1" smtClean="0"/>
              <a:t>cael</a:t>
            </a:r>
            <a:r>
              <a:rPr lang="en-GB" sz="3200" dirty="0" smtClean="0"/>
              <a:t> </a:t>
            </a:r>
            <a:r>
              <a:rPr lang="en-GB" sz="3200" dirty="0" err="1" smtClean="0"/>
              <a:t>eu</a:t>
            </a:r>
            <a:r>
              <a:rPr lang="en-GB" sz="3200" dirty="0" smtClean="0"/>
              <a:t> </a:t>
            </a:r>
            <a:r>
              <a:rPr lang="en-GB" sz="3200" dirty="0" err="1" smtClean="0"/>
              <a:t>gyrru</a:t>
            </a:r>
            <a:r>
              <a:rPr lang="en-GB" sz="3200" dirty="0" smtClean="0"/>
              <a:t> </a:t>
            </a:r>
            <a:r>
              <a:rPr lang="en-GB" sz="3200" dirty="0" err="1" smtClean="0"/>
              <a:t>gan</a:t>
            </a:r>
            <a:r>
              <a:rPr lang="en-GB" sz="3200" dirty="0" smtClean="0"/>
              <a:t> </a:t>
            </a:r>
            <a:r>
              <a:rPr lang="en-GB" sz="3200" dirty="0" err="1" smtClean="0"/>
              <a:t>gystadleuwyr</a:t>
            </a:r>
            <a:r>
              <a:rPr lang="en-GB" sz="3200" dirty="0" smtClean="0"/>
              <a:t>.</a:t>
            </a:r>
            <a:endParaRPr lang="en-GB" sz="3200" dirty="0"/>
          </a:p>
          <a:p>
            <a:r>
              <a:rPr lang="en-GB" sz="3200" dirty="0" err="1"/>
              <a:t>Digwyddiadau</a:t>
            </a:r>
            <a:r>
              <a:rPr lang="en-GB" sz="3200" dirty="0"/>
              <a:t> </a:t>
            </a:r>
            <a:r>
              <a:rPr lang="en-GB" sz="3200" dirty="0" err="1"/>
              <a:t>mawr</a:t>
            </a:r>
            <a:r>
              <a:rPr lang="en-GB" sz="3200" dirty="0"/>
              <a:t> </a:t>
            </a:r>
            <a:r>
              <a:rPr lang="en-GB" sz="3200" dirty="0" err="1"/>
              <a:t>fel</a:t>
            </a:r>
            <a:r>
              <a:rPr lang="en-GB" sz="3200" dirty="0"/>
              <a:t> </a:t>
            </a:r>
            <a:r>
              <a:rPr lang="en-GB" sz="3200" dirty="0" err="1"/>
              <a:t>arfer</a:t>
            </a:r>
            <a:r>
              <a:rPr lang="en-GB" sz="3200" dirty="0"/>
              <a:t> </a:t>
            </a:r>
            <a:r>
              <a:rPr lang="en-GB" sz="3200" dirty="0" err="1"/>
              <a:t>yn</a:t>
            </a:r>
            <a:r>
              <a:rPr lang="en-GB" sz="3200" dirty="0"/>
              <a:t> </a:t>
            </a:r>
            <a:r>
              <a:rPr lang="en-GB" sz="3200" dirty="0" err="1"/>
              <a:t>golygu</a:t>
            </a:r>
            <a:r>
              <a:rPr lang="en-GB" sz="3200" dirty="0"/>
              <a:t> </a:t>
            </a:r>
            <a:r>
              <a:rPr lang="en-GB" sz="3200" dirty="0" err="1"/>
              <a:t>gwestai</a:t>
            </a:r>
            <a:r>
              <a:rPr lang="en-GB" sz="3200" dirty="0"/>
              <a:t> o </a:t>
            </a:r>
            <a:r>
              <a:rPr lang="en-GB" sz="3200" dirty="0" err="1"/>
              <a:t>gwmpas</a:t>
            </a:r>
            <a:r>
              <a:rPr lang="en-GB" sz="3200" dirty="0"/>
              <a:t> y </a:t>
            </a:r>
            <a:r>
              <a:rPr lang="en-GB" sz="3200" dirty="0" err="1"/>
              <a:t>ddinas</a:t>
            </a:r>
            <a:r>
              <a:rPr lang="en-GB" sz="3200" dirty="0"/>
              <a:t> </a:t>
            </a:r>
            <a:r>
              <a:rPr lang="en-GB" sz="3200" dirty="0" err="1"/>
              <a:t>yn</a:t>
            </a:r>
            <a:r>
              <a:rPr lang="en-GB" sz="3200" dirty="0"/>
              <a:t> </a:t>
            </a:r>
            <a:r>
              <a:rPr lang="en-GB" sz="3200" dirty="0" err="1"/>
              <a:t>llawn</a:t>
            </a:r>
            <a:r>
              <a:rPr lang="en-GB" sz="3200" dirty="0"/>
              <a:t>, </a:t>
            </a:r>
            <a:r>
              <a:rPr lang="en-GB" sz="3200" dirty="0" err="1"/>
              <a:t>mae</a:t>
            </a:r>
            <a:r>
              <a:rPr lang="en-GB" sz="3200" dirty="0"/>
              <a:t> </a:t>
            </a:r>
            <a:r>
              <a:rPr lang="en-GB" sz="3200" dirty="0" err="1"/>
              <a:t>digwyddiadau</a:t>
            </a:r>
            <a:r>
              <a:rPr lang="en-GB" sz="3200" dirty="0"/>
              <a:t> </a:t>
            </a:r>
            <a:r>
              <a:rPr lang="en-GB" sz="3200" dirty="0" err="1"/>
              <a:t>lleol</a:t>
            </a:r>
            <a:r>
              <a:rPr lang="en-GB" sz="3200" dirty="0"/>
              <a:t> </a:t>
            </a:r>
            <a:r>
              <a:rPr lang="en-GB" sz="3200" dirty="0" err="1"/>
              <a:t>yn</a:t>
            </a:r>
            <a:r>
              <a:rPr lang="en-GB" sz="3200" dirty="0"/>
              <a:t> </a:t>
            </a:r>
            <a:r>
              <a:rPr lang="en-GB" sz="3200" dirty="0" err="1"/>
              <a:t>aml</a:t>
            </a:r>
            <a:r>
              <a:rPr lang="en-GB" sz="3200" dirty="0"/>
              <a:t> </a:t>
            </a:r>
            <a:r>
              <a:rPr lang="en-GB" sz="3200" dirty="0" err="1"/>
              <a:t>yn</a:t>
            </a:r>
            <a:r>
              <a:rPr lang="en-GB" sz="3200" dirty="0"/>
              <a:t> </a:t>
            </a:r>
            <a:r>
              <a:rPr lang="en-GB" sz="3200" dirty="0" err="1"/>
              <a:t>galluogi</a:t>
            </a:r>
            <a:r>
              <a:rPr lang="en-GB" sz="3200" dirty="0"/>
              <a:t> </a:t>
            </a:r>
            <a:r>
              <a:rPr lang="en-GB" sz="3200" dirty="0" err="1"/>
              <a:t>ymwelwyr</a:t>
            </a:r>
            <a:r>
              <a:rPr lang="en-GB" sz="3200" dirty="0"/>
              <a:t> </a:t>
            </a:r>
            <a:r>
              <a:rPr lang="en-GB" sz="3200" dirty="0" err="1"/>
              <a:t>undydd</a:t>
            </a:r>
            <a:r>
              <a:rPr lang="en-GB" sz="3200" dirty="0"/>
              <a:t> </a:t>
            </a:r>
            <a:r>
              <a:rPr lang="en-GB" sz="3200" dirty="0" err="1"/>
              <a:t>sy'n</a:t>
            </a:r>
            <a:r>
              <a:rPr lang="en-GB" sz="3200" dirty="0"/>
              <a:t> </a:t>
            </a:r>
            <a:r>
              <a:rPr lang="en-GB" sz="3200" dirty="0" err="1"/>
              <a:t>golygu</a:t>
            </a:r>
            <a:r>
              <a:rPr lang="en-GB" sz="3200" dirty="0"/>
              <a:t> </a:t>
            </a:r>
            <a:r>
              <a:rPr lang="en-GB" sz="3200" dirty="0" err="1"/>
              <a:t>llai</a:t>
            </a:r>
            <a:r>
              <a:rPr lang="en-GB" sz="3200" dirty="0"/>
              <a:t> o </a:t>
            </a:r>
            <a:r>
              <a:rPr lang="en-GB" sz="3200" dirty="0" err="1"/>
              <a:t>arian</a:t>
            </a:r>
            <a:r>
              <a:rPr lang="en-GB" sz="3200" dirty="0"/>
              <a:t> </a:t>
            </a:r>
            <a:r>
              <a:rPr lang="en-GB" sz="3200" dirty="0" err="1"/>
              <a:t>yn</a:t>
            </a:r>
            <a:r>
              <a:rPr lang="en-GB" sz="3200" dirty="0"/>
              <a:t> </a:t>
            </a:r>
            <a:r>
              <a:rPr lang="en-GB" sz="3200" dirty="0" err="1"/>
              <a:t>mynd</a:t>
            </a:r>
            <a:r>
              <a:rPr lang="en-GB" sz="3200" dirty="0"/>
              <a:t> </a:t>
            </a:r>
            <a:r>
              <a:rPr lang="en-GB" sz="3200" dirty="0" err="1"/>
              <a:t>i</a:t>
            </a:r>
            <a:r>
              <a:rPr lang="en-GB" sz="3200" dirty="0"/>
              <a:t> </a:t>
            </a:r>
            <a:r>
              <a:rPr lang="en-GB" sz="3200" dirty="0" err="1"/>
              <a:t>mewn</a:t>
            </a:r>
            <a:r>
              <a:rPr lang="en-GB" sz="3200" dirty="0"/>
              <a:t> </a:t>
            </a:r>
            <a:r>
              <a:rPr lang="en-GB" sz="3200" dirty="0" err="1"/>
              <a:t>i'r</a:t>
            </a:r>
            <a:r>
              <a:rPr lang="en-GB" sz="3200" dirty="0"/>
              <a:t> </a:t>
            </a:r>
            <a:r>
              <a:rPr lang="en-GB" sz="3200" dirty="0" err="1"/>
              <a:t>economi</a:t>
            </a:r>
            <a:r>
              <a:rPr lang="en-GB" sz="3200" dirty="0"/>
              <a:t>.</a:t>
            </a:r>
          </a:p>
        </p:txBody>
      </p:sp>
    </p:spTree>
    <p:extLst>
      <p:ext uri="{BB962C8B-B14F-4D97-AF65-F5344CB8AC3E}">
        <p14:creationId xmlns:p14="http://schemas.microsoft.com/office/powerpoint/2010/main" val="931198942"/>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Science project poster</Template>
  <TotalTime>0</TotalTime>
  <Words>946</Words>
  <Application>Microsoft Office PowerPoint</Application>
  <PresentationFormat>Custom</PresentationFormat>
  <Paragraphs>39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Science Poster</vt:lpstr>
      <vt:lpstr>Economic impacts between major and local sporting events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2018-01-26T12:13:30Z</dcterms:created>
  <dcterms:modified xsi:type="dcterms:W3CDTF">2018-02-01T10:33:00Z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