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0"/>
  </p:notesMasterIdLst>
  <p:sldIdLst>
    <p:sldId id="258" r:id="rId6"/>
    <p:sldId id="397" r:id="rId7"/>
    <p:sldId id="367" r:id="rId8"/>
    <p:sldId id="396" r:id="rId9"/>
    <p:sldId id="398" r:id="rId10"/>
    <p:sldId id="399" r:id="rId11"/>
    <p:sldId id="380" r:id="rId12"/>
    <p:sldId id="400" r:id="rId13"/>
    <p:sldId id="401" r:id="rId14"/>
    <p:sldId id="402" r:id="rId15"/>
    <p:sldId id="403" r:id="rId16"/>
    <p:sldId id="405" r:id="rId17"/>
    <p:sldId id="406" r:id="rId18"/>
    <p:sldId id="407" r:id="rId19"/>
    <p:sldId id="412" r:id="rId20"/>
    <p:sldId id="408" r:id="rId21"/>
    <p:sldId id="409" r:id="rId22"/>
    <p:sldId id="410" r:id="rId23"/>
    <p:sldId id="411" r:id="rId24"/>
    <p:sldId id="613" r:id="rId25"/>
    <p:sldId id="612" r:id="rId26"/>
    <p:sldId id="404" r:id="rId27"/>
    <p:sldId id="614" r:id="rId28"/>
    <p:sldId id="394"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106" d="100"/>
          <a:sy n="106" d="100"/>
        </p:scale>
        <p:origin x="154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A50859-06C9-4A78-A343-D16663987A18}" type="doc">
      <dgm:prSet loTypeId="urn:microsoft.com/office/officeart/2009/3/layout/DescendingProcess" loCatId="process" qsTypeId="urn:microsoft.com/office/officeart/2005/8/quickstyle/simple5" qsCatId="simple" csTypeId="urn:microsoft.com/office/officeart/2005/8/colors/accent1_4" csCatId="accent1" phldr="1"/>
      <dgm:spPr/>
    </dgm:pt>
    <dgm:pt modelId="{80AC6E10-A2E7-4EAF-9B25-71E071CC8D52}">
      <dgm:prSet phldrT="[Text]"/>
      <dgm:spPr/>
      <dgm:t>
        <a:bodyPr/>
        <a:lstStyle/>
        <a:p>
          <a:r>
            <a:rPr lang="en-US" dirty="0">
              <a:latin typeface="Arial" panose="020B0604020202020204" pitchFamily="34" charset="0"/>
              <a:cs typeface="Arial" panose="020B0604020202020204" pitchFamily="34" charset="0"/>
            </a:rPr>
            <a:t>Purpose of project creation (in line with values)</a:t>
          </a:r>
        </a:p>
      </dgm:t>
    </dgm:pt>
    <dgm:pt modelId="{D2285520-ADE0-449C-A397-C6EF941B0648}" type="par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E4FFF0E9-56AC-4052-8A90-D75FDBA9D81C}" type="sib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985510A2-D616-4502-BB44-C43D09433F6A}">
      <dgm:prSet phldrT="[Text]"/>
      <dgm:spPr/>
      <dgm:t>
        <a:bodyPr/>
        <a:lstStyle/>
        <a:p>
          <a:r>
            <a:rPr lang="en-US" dirty="0">
              <a:latin typeface="Arial" panose="020B0604020202020204" pitchFamily="34" charset="0"/>
              <a:cs typeface="Arial" panose="020B0604020202020204" pitchFamily="34" charset="0"/>
            </a:rPr>
            <a:t>Performance Goals (delivery)</a:t>
          </a:r>
        </a:p>
      </dgm:t>
    </dgm:pt>
    <dgm:pt modelId="{2A5E52D5-F152-4DDA-8206-CE3BCE52B539}" type="par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25FC1CAB-0B52-4215-A605-B991FFBA4DA4}" type="sib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395B3221-696F-4C36-A5BD-6040FA40CC61}">
      <dgm:prSet phldrT="[Text]"/>
      <dgm:spPr/>
      <dgm:t>
        <a:bodyPr/>
        <a:lstStyle/>
        <a:p>
          <a:r>
            <a:rPr lang="en-US" dirty="0">
              <a:latin typeface="Arial" panose="020B0604020202020204" pitchFamily="34" charset="0"/>
              <a:cs typeface="Arial" panose="020B0604020202020204" pitchFamily="34" charset="0"/>
            </a:rPr>
            <a:t>Project efficiency (quality/ time)</a:t>
          </a:r>
        </a:p>
      </dgm:t>
    </dgm:pt>
    <dgm:pt modelId="{2691F68A-2014-48F4-89D7-37A464F57BF0}" type="par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97B12EE2-5376-4479-BB5B-C760C678B6CC}" type="sib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FF398C24-431D-4E4E-9DD0-0D5F24579DA7}">
      <dgm:prSet phldrT="[Text]"/>
      <dgm:spPr/>
      <dgm:t>
        <a:bodyPr/>
        <a:lstStyle/>
        <a:p>
          <a:r>
            <a:rPr lang="en-US" dirty="0">
              <a:latin typeface="Arial" panose="020B0604020202020204" pitchFamily="34" charset="0"/>
              <a:cs typeface="Arial" panose="020B0604020202020204" pitchFamily="34" charset="0"/>
            </a:rPr>
            <a:t>Learning and team development</a:t>
          </a:r>
        </a:p>
      </dgm:t>
    </dgm:pt>
    <dgm:pt modelId="{C1A8CEE5-E361-485E-A5F0-4AA71DA95B2C}" type="par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A89F9026-BAE9-48D1-8A8C-424AB1B58DF3}" type="sib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065A5ED4-5A83-4D95-BE1C-700BE3C0CC06}">
      <dgm:prSet phldrT="[Text]"/>
      <dgm:spPr/>
      <dgm:t>
        <a:bodyPr/>
        <a:lstStyle/>
        <a:p>
          <a:r>
            <a:rPr lang="en-US" dirty="0">
              <a:latin typeface="Arial" panose="020B0604020202020204" pitchFamily="34" charset="0"/>
              <a:cs typeface="Arial" panose="020B0604020202020204" pitchFamily="34" charset="0"/>
            </a:rPr>
            <a:t>Innovation and future alignment</a:t>
          </a:r>
        </a:p>
      </dgm:t>
    </dgm:pt>
    <dgm:pt modelId="{D46D3205-9E74-4EA2-8166-D8BB66FB2F4A}" type="par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99E1A796-4CEE-49C6-8B70-D7A0A1FAD3F5}" type="sib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1C0CED45-F112-49C5-A988-9C894D897DC3}" type="pres">
      <dgm:prSet presAssocID="{46A50859-06C9-4A78-A343-D16663987A18}" presName="Name0" presStyleCnt="0">
        <dgm:presLayoutVars>
          <dgm:chMax val="7"/>
          <dgm:chPref val="5"/>
        </dgm:presLayoutVars>
      </dgm:prSet>
      <dgm:spPr/>
    </dgm:pt>
    <dgm:pt modelId="{0E274ACB-00BA-4D43-B983-1EE692CC475F}" type="pres">
      <dgm:prSet presAssocID="{46A50859-06C9-4A78-A343-D16663987A18}" presName="arrowNode" presStyleLbl="node1" presStyleIdx="0" presStyleCnt="1"/>
      <dgm:spPr/>
    </dgm:pt>
    <dgm:pt modelId="{9D0FE3C2-227F-4FAC-988F-9E3F18D934C5}" type="pres">
      <dgm:prSet presAssocID="{80AC6E10-A2E7-4EAF-9B25-71E071CC8D52}" presName="txNode1" presStyleLbl="revTx" presStyleIdx="0" presStyleCnt="5" custLinFactNeighborX="-11757">
        <dgm:presLayoutVars>
          <dgm:bulletEnabled val="1"/>
        </dgm:presLayoutVars>
      </dgm:prSet>
      <dgm:spPr/>
    </dgm:pt>
    <dgm:pt modelId="{7D529143-AF11-47AF-85F6-32694E2D4A29}" type="pres">
      <dgm:prSet presAssocID="{985510A2-D616-4502-BB44-C43D09433F6A}" presName="txNode2" presStyleLbl="revTx" presStyleIdx="1" presStyleCnt="5" custLinFactNeighborX="-5887" custLinFactNeighborY="-34507">
        <dgm:presLayoutVars>
          <dgm:bulletEnabled val="1"/>
        </dgm:presLayoutVars>
      </dgm:prSet>
      <dgm:spPr/>
    </dgm:pt>
    <dgm:pt modelId="{18B98DC8-B754-4236-82A1-9288007EEEF7}" type="pres">
      <dgm:prSet presAssocID="{25FC1CAB-0B52-4215-A605-B991FFBA4DA4}" presName="dotNode2" presStyleCnt="0"/>
      <dgm:spPr/>
    </dgm:pt>
    <dgm:pt modelId="{F87B77D5-81F8-4340-AF7B-91CEAC881017}" type="pres">
      <dgm:prSet presAssocID="{25FC1CAB-0B52-4215-A605-B991FFBA4DA4}" presName="dotRepeatNode" presStyleLbl="fgShp" presStyleIdx="0" presStyleCnt="3"/>
      <dgm:spPr/>
    </dgm:pt>
    <dgm:pt modelId="{4145DF89-069C-4D9E-9C81-427104F1AC86}" type="pres">
      <dgm:prSet presAssocID="{395B3221-696F-4C36-A5BD-6040FA40CC61}" presName="txNode3" presStyleLbl="revTx" presStyleIdx="2" presStyleCnt="5" custLinFactNeighborX="778" custLinFactNeighborY="49460">
        <dgm:presLayoutVars>
          <dgm:bulletEnabled val="1"/>
        </dgm:presLayoutVars>
      </dgm:prSet>
      <dgm:spPr/>
    </dgm:pt>
    <dgm:pt modelId="{27770676-F748-401C-BC60-465B398CACF1}" type="pres">
      <dgm:prSet presAssocID="{97B12EE2-5376-4479-BB5B-C760C678B6CC}" presName="dotNode3" presStyleCnt="0"/>
      <dgm:spPr/>
    </dgm:pt>
    <dgm:pt modelId="{FA9F0B41-64B6-4690-B459-D628C5385D33}" type="pres">
      <dgm:prSet presAssocID="{97B12EE2-5376-4479-BB5B-C760C678B6CC}" presName="dotRepeatNode" presStyleLbl="fgShp" presStyleIdx="1" presStyleCnt="3"/>
      <dgm:spPr/>
    </dgm:pt>
    <dgm:pt modelId="{132FE28E-BC4C-4603-9621-52CE5B1C4B7D}" type="pres">
      <dgm:prSet presAssocID="{FF398C24-431D-4E4E-9DD0-0D5F24579DA7}" presName="txNode4" presStyleLbl="revTx" presStyleIdx="3" presStyleCnt="5" custScaleX="120336" custLinFactNeighborX="4563" custLinFactNeighborY="-31056">
        <dgm:presLayoutVars>
          <dgm:bulletEnabled val="1"/>
        </dgm:presLayoutVars>
      </dgm:prSet>
      <dgm:spPr/>
    </dgm:pt>
    <dgm:pt modelId="{26C51F4F-F8E5-4704-A237-BCF3E688E2B3}" type="pres">
      <dgm:prSet presAssocID="{A89F9026-BAE9-48D1-8A8C-424AB1B58DF3}" presName="dotNode4" presStyleCnt="0"/>
      <dgm:spPr/>
    </dgm:pt>
    <dgm:pt modelId="{E2AB63C8-865B-4834-8DA7-90E3F095EAB6}" type="pres">
      <dgm:prSet presAssocID="{A89F9026-BAE9-48D1-8A8C-424AB1B58DF3}" presName="dotRepeatNode" presStyleLbl="fgShp" presStyleIdx="2" presStyleCnt="3"/>
      <dgm:spPr/>
    </dgm:pt>
    <dgm:pt modelId="{48BEBD3A-4DE4-46A7-AF7D-AEFA6892F448}" type="pres">
      <dgm:prSet presAssocID="{065A5ED4-5A83-4D95-BE1C-700BE3C0CC06}" presName="txNode5" presStyleLbl="revTx" presStyleIdx="4" presStyleCnt="5" custScaleY="84765" custLinFactNeighborY="6901">
        <dgm:presLayoutVars>
          <dgm:bulletEnabled val="1"/>
        </dgm:presLayoutVars>
      </dgm:prSet>
      <dgm:spPr/>
    </dgm:pt>
  </dgm:ptLst>
  <dgm:cxnLst>
    <dgm:cxn modelId="{4F7A2D0B-720E-42FA-8774-676C320053C7}" type="presOf" srcId="{395B3221-696F-4C36-A5BD-6040FA40CC61}" destId="{4145DF89-069C-4D9E-9C81-427104F1AC86}" srcOrd="0" destOrd="0" presId="urn:microsoft.com/office/officeart/2009/3/layout/DescendingProcess"/>
    <dgm:cxn modelId="{A7AD7425-E17A-435B-961E-C00B8A1C71AA}" type="presOf" srcId="{97B12EE2-5376-4479-BB5B-C760C678B6CC}" destId="{FA9F0B41-64B6-4690-B459-D628C5385D33}" srcOrd="0" destOrd="0" presId="urn:microsoft.com/office/officeart/2009/3/layout/DescendingProcess"/>
    <dgm:cxn modelId="{87F0395E-BD7B-4AFF-A924-D89A8CC752DD}" type="presOf" srcId="{985510A2-D616-4502-BB44-C43D09433F6A}" destId="{7D529143-AF11-47AF-85F6-32694E2D4A29}" srcOrd="0" destOrd="0" presId="urn:microsoft.com/office/officeart/2009/3/layout/DescendingProcess"/>
    <dgm:cxn modelId="{90511D58-1DA3-46D7-9453-27BD7ED6F541}" srcId="{46A50859-06C9-4A78-A343-D16663987A18}" destId="{065A5ED4-5A83-4D95-BE1C-700BE3C0CC06}" srcOrd="4" destOrd="0" parTransId="{D46D3205-9E74-4EA2-8166-D8BB66FB2F4A}" sibTransId="{99E1A796-4CEE-49C6-8B70-D7A0A1FAD3F5}"/>
    <dgm:cxn modelId="{5844BA5A-EBE0-4776-8999-39BDB1CF71DF}" srcId="{46A50859-06C9-4A78-A343-D16663987A18}" destId="{80AC6E10-A2E7-4EAF-9B25-71E071CC8D52}" srcOrd="0" destOrd="0" parTransId="{D2285520-ADE0-449C-A397-C6EF941B0648}" sibTransId="{E4FFF0E9-56AC-4052-8A90-D75FDBA9D81C}"/>
    <dgm:cxn modelId="{7692E7A4-FE5A-4F8E-9870-1F891B99A904}" type="presOf" srcId="{FF398C24-431D-4E4E-9DD0-0D5F24579DA7}" destId="{132FE28E-BC4C-4603-9621-52CE5B1C4B7D}" srcOrd="0" destOrd="0" presId="urn:microsoft.com/office/officeart/2009/3/layout/DescendingProcess"/>
    <dgm:cxn modelId="{A9ACC4A8-2045-4FF4-92AA-3DDBA4CE5D7C}" type="presOf" srcId="{065A5ED4-5A83-4D95-BE1C-700BE3C0CC06}" destId="{48BEBD3A-4DE4-46A7-AF7D-AEFA6892F448}" srcOrd="0" destOrd="0" presId="urn:microsoft.com/office/officeart/2009/3/layout/DescendingProcess"/>
    <dgm:cxn modelId="{C74478AD-3A11-4101-B7A8-55CE9AE2885E}" srcId="{46A50859-06C9-4A78-A343-D16663987A18}" destId="{395B3221-696F-4C36-A5BD-6040FA40CC61}" srcOrd="2" destOrd="0" parTransId="{2691F68A-2014-48F4-89D7-37A464F57BF0}" sibTransId="{97B12EE2-5376-4479-BB5B-C760C678B6CC}"/>
    <dgm:cxn modelId="{B67293B1-C90D-4D91-86F1-4D24A5F4BBCD}" type="presOf" srcId="{A89F9026-BAE9-48D1-8A8C-424AB1B58DF3}" destId="{E2AB63C8-865B-4834-8DA7-90E3F095EAB6}" srcOrd="0" destOrd="0" presId="urn:microsoft.com/office/officeart/2009/3/layout/DescendingProcess"/>
    <dgm:cxn modelId="{423D67B6-7BCB-4E31-9D87-E07687811079}" type="presOf" srcId="{80AC6E10-A2E7-4EAF-9B25-71E071CC8D52}" destId="{9D0FE3C2-227F-4FAC-988F-9E3F18D934C5}" srcOrd="0" destOrd="0" presId="urn:microsoft.com/office/officeart/2009/3/layout/DescendingProcess"/>
    <dgm:cxn modelId="{275CDCC1-B453-4211-8E84-38676A1D619A}" type="presOf" srcId="{46A50859-06C9-4A78-A343-D16663987A18}" destId="{1C0CED45-F112-49C5-A988-9C894D897DC3}" srcOrd="0" destOrd="0" presId="urn:microsoft.com/office/officeart/2009/3/layout/DescendingProcess"/>
    <dgm:cxn modelId="{298849C9-F289-444C-93DD-7842F73DFD83}" type="presOf" srcId="{25FC1CAB-0B52-4215-A605-B991FFBA4DA4}" destId="{F87B77D5-81F8-4340-AF7B-91CEAC881017}" srcOrd="0" destOrd="0" presId="urn:microsoft.com/office/officeart/2009/3/layout/DescendingProcess"/>
    <dgm:cxn modelId="{E67360CD-ED89-4FD4-B66E-C0C2C357377E}" srcId="{46A50859-06C9-4A78-A343-D16663987A18}" destId="{FF398C24-431D-4E4E-9DD0-0D5F24579DA7}" srcOrd="3" destOrd="0" parTransId="{C1A8CEE5-E361-485E-A5F0-4AA71DA95B2C}" sibTransId="{A89F9026-BAE9-48D1-8A8C-424AB1B58DF3}"/>
    <dgm:cxn modelId="{EAFCACD5-8214-43A1-8633-483B26E1CD57}" srcId="{46A50859-06C9-4A78-A343-D16663987A18}" destId="{985510A2-D616-4502-BB44-C43D09433F6A}" srcOrd="1" destOrd="0" parTransId="{2A5E52D5-F152-4DDA-8206-CE3BCE52B539}" sibTransId="{25FC1CAB-0B52-4215-A605-B991FFBA4DA4}"/>
    <dgm:cxn modelId="{1DCFA44C-21B5-4C33-A04D-FBD4DBF467EB}" type="presParOf" srcId="{1C0CED45-F112-49C5-A988-9C894D897DC3}" destId="{0E274ACB-00BA-4D43-B983-1EE692CC475F}" srcOrd="0" destOrd="0" presId="urn:microsoft.com/office/officeart/2009/3/layout/DescendingProcess"/>
    <dgm:cxn modelId="{86DA4449-E498-4868-8340-AD55AFE942BE}" type="presParOf" srcId="{1C0CED45-F112-49C5-A988-9C894D897DC3}" destId="{9D0FE3C2-227F-4FAC-988F-9E3F18D934C5}" srcOrd="1" destOrd="0" presId="urn:microsoft.com/office/officeart/2009/3/layout/DescendingProcess"/>
    <dgm:cxn modelId="{F714A8D4-86E4-4CB5-BB60-A2A6DAED36D1}" type="presParOf" srcId="{1C0CED45-F112-49C5-A988-9C894D897DC3}" destId="{7D529143-AF11-47AF-85F6-32694E2D4A29}" srcOrd="2" destOrd="0" presId="urn:microsoft.com/office/officeart/2009/3/layout/DescendingProcess"/>
    <dgm:cxn modelId="{477B039B-087A-4DDD-8834-49EAC6090506}" type="presParOf" srcId="{1C0CED45-F112-49C5-A988-9C894D897DC3}" destId="{18B98DC8-B754-4236-82A1-9288007EEEF7}" srcOrd="3" destOrd="0" presId="urn:microsoft.com/office/officeart/2009/3/layout/DescendingProcess"/>
    <dgm:cxn modelId="{83EA19C1-F9CF-4072-9CFB-49A2361018E5}" type="presParOf" srcId="{18B98DC8-B754-4236-82A1-9288007EEEF7}" destId="{F87B77D5-81F8-4340-AF7B-91CEAC881017}" srcOrd="0" destOrd="0" presId="urn:microsoft.com/office/officeart/2009/3/layout/DescendingProcess"/>
    <dgm:cxn modelId="{9861A070-00B4-44DD-B806-DA5D1B7657A3}" type="presParOf" srcId="{1C0CED45-F112-49C5-A988-9C894D897DC3}" destId="{4145DF89-069C-4D9E-9C81-427104F1AC86}" srcOrd="4" destOrd="0" presId="urn:microsoft.com/office/officeart/2009/3/layout/DescendingProcess"/>
    <dgm:cxn modelId="{E17A8ABE-FE6D-49E1-8666-7F25277C11D1}" type="presParOf" srcId="{1C0CED45-F112-49C5-A988-9C894D897DC3}" destId="{27770676-F748-401C-BC60-465B398CACF1}" srcOrd="5" destOrd="0" presId="urn:microsoft.com/office/officeart/2009/3/layout/DescendingProcess"/>
    <dgm:cxn modelId="{A3066D18-38D2-42BE-83B6-EEDABB54BAC9}" type="presParOf" srcId="{27770676-F748-401C-BC60-465B398CACF1}" destId="{FA9F0B41-64B6-4690-B459-D628C5385D33}" srcOrd="0" destOrd="0" presId="urn:microsoft.com/office/officeart/2009/3/layout/DescendingProcess"/>
    <dgm:cxn modelId="{DCC9974F-C9BC-4F72-8CB4-1300EE61F6E4}" type="presParOf" srcId="{1C0CED45-F112-49C5-A988-9C894D897DC3}" destId="{132FE28E-BC4C-4603-9621-52CE5B1C4B7D}" srcOrd="6" destOrd="0" presId="urn:microsoft.com/office/officeart/2009/3/layout/DescendingProcess"/>
    <dgm:cxn modelId="{EA563743-06BE-44F0-B426-EA8CF9C91AB0}" type="presParOf" srcId="{1C0CED45-F112-49C5-A988-9C894D897DC3}" destId="{26C51F4F-F8E5-4704-A237-BCF3E688E2B3}" srcOrd="7" destOrd="0" presId="urn:microsoft.com/office/officeart/2009/3/layout/DescendingProcess"/>
    <dgm:cxn modelId="{857DA086-3CA9-4697-B92E-4FD6318AE278}" type="presParOf" srcId="{26C51F4F-F8E5-4704-A237-BCF3E688E2B3}" destId="{E2AB63C8-865B-4834-8DA7-90E3F095EAB6}" srcOrd="0" destOrd="0" presId="urn:microsoft.com/office/officeart/2009/3/layout/DescendingProcess"/>
    <dgm:cxn modelId="{35D6ED4C-9B9D-4F89-A171-BCC8072F7745}" type="presParOf" srcId="{1C0CED45-F112-49C5-A988-9C894D897DC3}" destId="{48BEBD3A-4DE4-46A7-AF7D-AEFA6892F448}" srcOrd="8" destOrd="0" presId="urn:microsoft.com/office/officeart/2009/3/layout/Descending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74ACB-00BA-4D43-B983-1EE692CC475F}">
      <dsp:nvSpPr>
        <dsp:cNvPr id="0" name=""/>
        <dsp:cNvSpPr/>
      </dsp:nvSpPr>
      <dsp:spPr>
        <a:xfrm rot="4396374">
          <a:off x="1074569" y="988702"/>
          <a:ext cx="4289148" cy="2991146"/>
        </a:xfrm>
        <a:prstGeom prst="swooshArrow">
          <a:avLst>
            <a:gd name="adj1" fmla="val 16310"/>
            <a:gd name="adj2" fmla="val 31370"/>
          </a:avLst>
        </a:prstGeom>
        <a:gradFill rotWithShape="0">
          <a:gsLst>
            <a:gs pos="0">
              <a:schemeClr val="accent1">
                <a:shade val="50000"/>
                <a:hueOff val="0"/>
                <a:satOff val="0"/>
                <a:lumOff val="0"/>
                <a:alphaOff val="0"/>
                <a:shade val="51000"/>
                <a:satMod val="130000"/>
              </a:schemeClr>
            </a:gs>
            <a:gs pos="80000">
              <a:schemeClr val="accent1">
                <a:shade val="50000"/>
                <a:hueOff val="0"/>
                <a:satOff val="0"/>
                <a:lumOff val="0"/>
                <a:alphaOff val="0"/>
                <a:shade val="93000"/>
                <a:satMod val="130000"/>
              </a:schemeClr>
            </a:gs>
            <a:gs pos="100000">
              <a:schemeClr val="accent1">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87B77D5-81F8-4340-AF7B-91CEAC881017}">
      <dsp:nvSpPr>
        <dsp:cNvPr id="0" name=""/>
        <dsp:cNvSpPr/>
      </dsp:nvSpPr>
      <dsp:spPr>
        <a:xfrm>
          <a:off x="2681298" y="1379270"/>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FA9F0B41-64B6-4690-B459-D628C5385D33}">
      <dsp:nvSpPr>
        <dsp:cNvPr id="0" name=""/>
        <dsp:cNvSpPr/>
      </dsp:nvSpPr>
      <dsp:spPr>
        <a:xfrm>
          <a:off x="3422953" y="1977483"/>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E2AB63C8-865B-4834-8DA7-90E3F095EAB6}">
      <dsp:nvSpPr>
        <dsp:cNvPr id="0" name=""/>
        <dsp:cNvSpPr/>
      </dsp:nvSpPr>
      <dsp:spPr>
        <a:xfrm>
          <a:off x="3978785" y="2677055"/>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9D0FE3C2-227F-4FAC-988F-9E3F18D934C5}">
      <dsp:nvSpPr>
        <dsp:cNvPr id="0" name=""/>
        <dsp:cNvSpPr/>
      </dsp:nvSpPr>
      <dsp:spPr>
        <a:xfrm>
          <a:off x="549287" y="0"/>
          <a:ext cx="2022200"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Purpose of project creation (in line with values)</a:t>
          </a:r>
        </a:p>
      </dsp:txBody>
      <dsp:txXfrm>
        <a:off x="549287" y="0"/>
        <a:ext cx="2022200" cy="794968"/>
      </dsp:txXfrm>
    </dsp:sp>
    <dsp:sp modelId="{7D529143-AF11-47AF-85F6-32694E2D4A29}">
      <dsp:nvSpPr>
        <dsp:cNvPr id="0" name=""/>
        <dsp:cNvSpPr/>
      </dsp:nvSpPr>
      <dsp:spPr>
        <a:xfrm>
          <a:off x="3127380" y="761623"/>
          <a:ext cx="2951319"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Performance Goals (delivery)</a:t>
          </a:r>
        </a:p>
      </dsp:txBody>
      <dsp:txXfrm>
        <a:off x="3127380" y="761623"/>
        <a:ext cx="2951319" cy="794968"/>
      </dsp:txXfrm>
    </dsp:sp>
    <dsp:sp modelId="{4145DF89-069C-4D9E-9C81-427104F1AC86}">
      <dsp:nvSpPr>
        <dsp:cNvPr id="0" name=""/>
        <dsp:cNvSpPr/>
      </dsp:nvSpPr>
      <dsp:spPr>
        <a:xfrm>
          <a:off x="805321" y="2027348"/>
          <a:ext cx="2350125"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Project efficiency (quality/ time)</a:t>
          </a:r>
        </a:p>
      </dsp:txBody>
      <dsp:txXfrm>
        <a:off x="805321" y="2027348"/>
        <a:ext cx="2350125" cy="794968"/>
      </dsp:txXfrm>
    </dsp:sp>
    <dsp:sp modelId="{132FE28E-BC4C-4603-9621-52CE5B1C4B7D}">
      <dsp:nvSpPr>
        <dsp:cNvPr id="0" name=""/>
        <dsp:cNvSpPr/>
      </dsp:nvSpPr>
      <dsp:spPr>
        <a:xfrm>
          <a:off x="4347769" y="2086843"/>
          <a:ext cx="2170361"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Learning and team development</a:t>
          </a:r>
        </a:p>
      </dsp:txBody>
      <dsp:txXfrm>
        <a:off x="4347769" y="2086843"/>
        <a:ext cx="2170361" cy="794968"/>
      </dsp:txXfrm>
    </dsp:sp>
    <dsp:sp modelId="{48BEBD3A-4DE4-46A7-AF7D-AEFA6892F448}">
      <dsp:nvSpPr>
        <dsp:cNvPr id="0" name=""/>
        <dsp:cNvSpPr/>
      </dsp:nvSpPr>
      <dsp:spPr>
        <a:xfrm>
          <a:off x="3519741" y="4289001"/>
          <a:ext cx="2732703" cy="673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Innovation and future alignment</a:t>
          </a:r>
        </a:p>
      </dsp:txBody>
      <dsp:txXfrm>
        <a:off x="3519741" y="4289001"/>
        <a:ext cx="2732703" cy="673854"/>
      </dsp:txXfrm>
    </dsp:sp>
  </dsp:spTree>
</dsp:drawing>
</file>

<file path=ppt/diagrams/layout1.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a:highlight>
                  <a:srgbClr val="FFFF00"/>
                </a:highlight>
              </a:rPr>
              <a:t>Week 5</a:t>
            </a:r>
            <a:br>
              <a:rPr lang="en-US" altLang="en-US" sz="4000" b="1" dirty="0">
                <a:highlight>
                  <a:srgbClr val="FFFF00"/>
                </a:highlight>
              </a:rPr>
            </a:br>
            <a:r>
              <a:rPr lang="en-US" altLang="en-US" sz="4000" b="1" dirty="0">
                <a:highlight>
                  <a:srgbClr val="FFFF00"/>
                </a:highlight>
              </a:rPr>
              <a:t>Project Life Cycle and Project Triangle</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lnSpcReduction="10000"/>
          </a:bodyPr>
          <a:lstStyle/>
          <a:p>
            <a:r>
              <a:rPr lang="en-GB" b="1" dirty="0">
                <a:solidFill>
                  <a:srgbClr val="FF0000"/>
                </a:solidFill>
              </a:rPr>
              <a:t>Project Management </a:t>
            </a:r>
          </a:p>
          <a:p>
            <a:r>
              <a:rPr lang="en-GB" b="1" dirty="0">
                <a:solidFill>
                  <a:srgbClr val="FF0000"/>
                </a:solidFill>
              </a:rPr>
              <a:t>BALM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32316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Identify the project management knowledge areas</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project life cycle </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a project management tool: Iron Triangle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causes of plan failure </a:t>
            </a:r>
          </a:p>
          <a:p>
            <a:pPr marL="342900" indent="-342900">
              <a:buClr>
                <a:srgbClr val="FF0000"/>
              </a:buClr>
              <a:buSzPct val="60000"/>
              <a:buFont typeface="Wingdings" panose="05000000000000000000" pitchFamily="2" charset="2"/>
              <a:buChar char="Ø"/>
            </a:pPr>
            <a:endParaRPr lang="en-US" sz="2400" dirty="0">
              <a:solidFill>
                <a:srgbClr val="090909"/>
              </a:solidFill>
              <a:cs typeface="Arial" panose="020B0604020202020204" pitchFamily="34" charset="0"/>
            </a:endParaRP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3</a:t>
            </a:fld>
            <a:endParaRPr lang="en-US" altLang="en-US"/>
          </a:p>
        </p:txBody>
      </p:sp>
      <p:sp>
        <p:nvSpPr>
          <p:cNvPr id="10" name="Oval 9">
            <a:extLst>
              <a:ext uri="{FF2B5EF4-FFF2-40B4-BE49-F238E27FC236}">
                <a16:creationId xmlns:a16="http://schemas.microsoft.com/office/drawing/2014/main" id="{4512F1DA-9127-4C20-8830-0A04A29BAF9B}"/>
              </a:ext>
            </a:extLst>
          </p:cNvPr>
          <p:cNvSpPr/>
          <p:nvPr/>
        </p:nvSpPr>
        <p:spPr>
          <a:xfrm>
            <a:off x="152400" y="833735"/>
            <a:ext cx="2286000" cy="92333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Identification</a:t>
            </a:r>
          </a:p>
        </p:txBody>
      </p:sp>
      <p:sp>
        <p:nvSpPr>
          <p:cNvPr id="11" name="Down Arrow 14">
            <a:extLst>
              <a:ext uri="{FF2B5EF4-FFF2-40B4-BE49-F238E27FC236}">
                <a16:creationId xmlns:a16="http://schemas.microsoft.com/office/drawing/2014/main" id="{E30F8986-E5AD-41EF-85FD-6F65547516B2}"/>
              </a:ext>
            </a:extLst>
          </p:cNvPr>
          <p:cNvSpPr/>
          <p:nvPr/>
        </p:nvSpPr>
        <p:spPr>
          <a:xfrm>
            <a:off x="722194" y="17526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5" y="833735"/>
            <a:ext cx="6050234"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Analysis of the development situation</a:t>
            </a:r>
          </a:p>
          <a:p>
            <a:pPr marL="285750" indent="-285750">
              <a:buClr>
                <a:srgbClr val="FF0000"/>
              </a:buClr>
              <a:buSzPct val="60000"/>
              <a:buFont typeface="Wingdings" panose="05000000000000000000" pitchFamily="2" charset="2"/>
              <a:buChar char="Ø"/>
            </a:pPr>
            <a:r>
              <a:rPr lang="en-US" dirty="0"/>
              <a:t>Screening and scoping</a:t>
            </a:r>
          </a:p>
          <a:p>
            <a:pPr marL="285750" indent="-285750">
              <a:buClr>
                <a:srgbClr val="FF0000"/>
              </a:buClr>
              <a:buSzPct val="60000"/>
              <a:buFont typeface="Wingdings" panose="05000000000000000000" pitchFamily="2" charset="2"/>
              <a:buChar char="Ø"/>
            </a:pPr>
            <a:r>
              <a:rPr lang="en-US" dirty="0"/>
              <a:t>Project cycle (initiation; planning; execution ; closure)</a:t>
            </a:r>
          </a:p>
        </p:txBody>
      </p:sp>
      <p:sp>
        <p:nvSpPr>
          <p:cNvPr id="13" name="Oval 12">
            <a:extLst>
              <a:ext uri="{FF2B5EF4-FFF2-40B4-BE49-F238E27FC236}">
                <a16:creationId xmlns:a16="http://schemas.microsoft.com/office/drawing/2014/main" id="{3F47446C-9C9F-4DAF-920F-1A6DEFEA58F9}"/>
              </a:ext>
            </a:extLst>
          </p:cNvPr>
          <p:cNvSpPr/>
          <p:nvPr/>
        </p:nvSpPr>
        <p:spPr>
          <a:xfrm>
            <a:off x="147145" y="2209800"/>
            <a:ext cx="2286000" cy="9906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Design &amp; Feasibility</a:t>
            </a:r>
          </a:p>
        </p:txBody>
      </p:sp>
      <p:sp>
        <p:nvSpPr>
          <p:cNvPr id="14" name="Down Arrow 15">
            <a:extLst>
              <a:ext uri="{FF2B5EF4-FFF2-40B4-BE49-F238E27FC236}">
                <a16:creationId xmlns:a16="http://schemas.microsoft.com/office/drawing/2014/main" id="{91FE57C9-7F32-4946-80A9-6E0E21FA66A0}"/>
              </a:ext>
            </a:extLst>
          </p:cNvPr>
          <p:cNvSpPr/>
          <p:nvPr/>
        </p:nvSpPr>
        <p:spPr>
          <a:xfrm>
            <a:off x="722194" y="32004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1A80C8-8CD0-4153-ACBD-DA24326FE318}"/>
              </a:ext>
            </a:extLst>
          </p:cNvPr>
          <p:cNvSpPr txBox="1"/>
          <p:nvPr/>
        </p:nvSpPr>
        <p:spPr>
          <a:xfrm>
            <a:off x="2596055" y="2209800"/>
            <a:ext cx="6400800" cy="3108543"/>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1400" dirty="0"/>
              <a:t>Project formulation</a:t>
            </a:r>
          </a:p>
          <a:p>
            <a:pPr marL="285750" indent="-285750">
              <a:buClr>
                <a:srgbClr val="FF0000"/>
              </a:buClr>
              <a:buSzPct val="60000"/>
              <a:buFont typeface="Wingdings" panose="05000000000000000000" pitchFamily="2" charset="2"/>
              <a:buChar char="Ø"/>
            </a:pPr>
            <a:r>
              <a:rPr lang="en-US" sz="1400" dirty="0"/>
              <a:t>Stakeholder analysis</a:t>
            </a:r>
          </a:p>
          <a:p>
            <a:pPr marL="285750" indent="-285750">
              <a:buClr>
                <a:srgbClr val="FF0000"/>
              </a:buClr>
              <a:buSzPct val="60000"/>
              <a:buFont typeface="Wingdings" panose="05000000000000000000" pitchFamily="2" charset="2"/>
              <a:buChar char="Ø"/>
            </a:pPr>
            <a:r>
              <a:rPr lang="en-US" sz="1400" dirty="0"/>
              <a:t>Project design (problem, objectives, alternative solutions)</a:t>
            </a:r>
          </a:p>
          <a:p>
            <a:pPr marL="285750" indent="-285750">
              <a:buClr>
                <a:srgbClr val="FF0000"/>
              </a:buClr>
              <a:buSzPct val="60000"/>
              <a:buFont typeface="Wingdings" panose="05000000000000000000" pitchFamily="2" charset="2"/>
              <a:buChar char="Ø"/>
            </a:pPr>
            <a:r>
              <a:rPr lang="en-US" sz="1400" dirty="0"/>
              <a:t>Logical framework formulation</a:t>
            </a:r>
          </a:p>
          <a:p>
            <a:pPr marL="285750" indent="-285750">
              <a:buClr>
                <a:srgbClr val="FF0000"/>
              </a:buClr>
              <a:buSzPct val="60000"/>
              <a:buFont typeface="Wingdings" panose="05000000000000000000" pitchFamily="2" charset="2"/>
              <a:buChar char="Ø"/>
            </a:pPr>
            <a:r>
              <a:rPr lang="en-US" sz="1400" dirty="0"/>
              <a:t>Project scheduling</a:t>
            </a:r>
          </a:p>
          <a:p>
            <a:pPr marL="285750" indent="-285750">
              <a:buClr>
                <a:srgbClr val="FF0000"/>
              </a:buClr>
              <a:buSzPct val="60000"/>
              <a:buFont typeface="Wingdings" panose="05000000000000000000" pitchFamily="2" charset="2"/>
              <a:buChar char="Ø"/>
            </a:pPr>
            <a:r>
              <a:rPr lang="en-US" sz="1400" dirty="0"/>
              <a:t>Project budgeting</a:t>
            </a:r>
          </a:p>
          <a:p>
            <a:pPr marL="285750" indent="-285750">
              <a:buClr>
                <a:srgbClr val="FF0000"/>
              </a:buClr>
              <a:buSzPct val="60000"/>
              <a:buFont typeface="Wingdings" panose="05000000000000000000" pitchFamily="2" charset="2"/>
              <a:buChar char="Ø"/>
            </a:pPr>
            <a:r>
              <a:rPr lang="en-US" sz="1400" dirty="0"/>
              <a:t>Feasibility study</a:t>
            </a:r>
          </a:p>
          <a:p>
            <a:pPr marL="736600">
              <a:buClr>
                <a:srgbClr val="FF0000"/>
              </a:buClr>
              <a:buSzPct val="60000"/>
            </a:pPr>
            <a:r>
              <a:rPr lang="en-US" sz="1400" dirty="0"/>
              <a:t>1. Market analysis</a:t>
            </a:r>
          </a:p>
          <a:p>
            <a:pPr marL="736600">
              <a:buClr>
                <a:srgbClr val="FF0000"/>
              </a:buClr>
              <a:buSzPct val="60000"/>
            </a:pPr>
            <a:r>
              <a:rPr lang="en-US" sz="1400" dirty="0"/>
              <a:t>2. Technical analysis</a:t>
            </a:r>
          </a:p>
          <a:p>
            <a:pPr marL="736600">
              <a:buClr>
                <a:srgbClr val="FF0000"/>
              </a:buClr>
              <a:buSzPct val="60000"/>
            </a:pPr>
            <a:r>
              <a:rPr lang="en-US" sz="1400" dirty="0"/>
              <a:t>3. Institutional / organisational / managerial / legal analysis</a:t>
            </a:r>
          </a:p>
          <a:p>
            <a:pPr marL="736600">
              <a:buClr>
                <a:srgbClr val="FF0000"/>
              </a:buClr>
              <a:buSzPct val="60000"/>
            </a:pPr>
            <a:r>
              <a:rPr lang="en-US" sz="1400" dirty="0"/>
              <a:t>4. Social aspect analysis</a:t>
            </a:r>
          </a:p>
          <a:p>
            <a:pPr marL="736600">
              <a:buClr>
                <a:srgbClr val="FF0000"/>
              </a:buClr>
              <a:buSzPct val="60000"/>
            </a:pPr>
            <a:r>
              <a:rPr lang="en-US" sz="1400" dirty="0"/>
              <a:t>5. Environmental analysis</a:t>
            </a:r>
          </a:p>
          <a:p>
            <a:pPr marL="736600">
              <a:buClr>
                <a:srgbClr val="FF0000"/>
              </a:buClr>
              <a:buSzPct val="60000"/>
            </a:pPr>
            <a:r>
              <a:rPr lang="en-US" sz="1400" dirty="0"/>
              <a:t>6. Financial analysis</a:t>
            </a:r>
          </a:p>
          <a:p>
            <a:pPr marL="736600">
              <a:buClr>
                <a:srgbClr val="FF0000"/>
              </a:buClr>
              <a:buSzPct val="60000"/>
            </a:pPr>
            <a:r>
              <a:rPr lang="en-US" sz="1400" dirty="0"/>
              <a:t>7. Economic analysis</a:t>
            </a:r>
          </a:p>
        </p:txBody>
      </p:sp>
    </p:spTree>
    <p:extLst>
      <p:ext uri="{BB962C8B-B14F-4D97-AF65-F5344CB8AC3E}">
        <p14:creationId xmlns:p14="http://schemas.microsoft.com/office/powerpoint/2010/main" val="10372790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4</a:t>
            </a:fld>
            <a:endParaRPr lang="en-US" altLang="en-US"/>
          </a:p>
        </p:txBody>
      </p:sp>
      <p:sp>
        <p:nvSpPr>
          <p:cNvPr id="11" name="Down Arrow 14">
            <a:extLst>
              <a:ext uri="{FF2B5EF4-FFF2-40B4-BE49-F238E27FC236}">
                <a16:creationId xmlns:a16="http://schemas.microsoft.com/office/drawing/2014/main" id="{E30F8986-E5AD-41EF-85FD-6F65547516B2}"/>
              </a:ext>
            </a:extLst>
          </p:cNvPr>
          <p:cNvSpPr/>
          <p:nvPr/>
        </p:nvSpPr>
        <p:spPr>
          <a:xfrm>
            <a:off x="682303" y="157834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4" y="833735"/>
            <a:ext cx="6166945"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Feasibility and implement ability assessment by the funder / donor</a:t>
            </a:r>
          </a:p>
          <a:p>
            <a:pPr marL="285750" indent="-285750">
              <a:buClr>
                <a:srgbClr val="FF0000"/>
              </a:buClr>
              <a:buSzPct val="60000"/>
              <a:buFont typeface="Wingdings" panose="05000000000000000000" pitchFamily="2" charset="2"/>
              <a:buChar char="Ø"/>
            </a:pPr>
            <a:r>
              <a:rPr lang="en-US" dirty="0"/>
              <a:t>Risk assessment</a:t>
            </a:r>
          </a:p>
        </p:txBody>
      </p:sp>
      <p:sp>
        <p:nvSpPr>
          <p:cNvPr id="14" name="Down Arrow 15">
            <a:extLst>
              <a:ext uri="{FF2B5EF4-FFF2-40B4-BE49-F238E27FC236}">
                <a16:creationId xmlns:a16="http://schemas.microsoft.com/office/drawing/2014/main" id="{91FE57C9-7F32-4946-80A9-6E0E21FA66A0}"/>
              </a:ext>
            </a:extLst>
          </p:cNvPr>
          <p:cNvSpPr/>
          <p:nvPr/>
        </p:nvSpPr>
        <p:spPr>
          <a:xfrm>
            <a:off x="762000" y="2805969"/>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CAB366B-1783-46E4-AC37-B327F5089190}"/>
              </a:ext>
            </a:extLst>
          </p:cNvPr>
          <p:cNvSpPr/>
          <p:nvPr/>
        </p:nvSpPr>
        <p:spPr>
          <a:xfrm>
            <a:off x="381000" y="800100"/>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Appraisal</a:t>
            </a:r>
          </a:p>
        </p:txBody>
      </p:sp>
      <p:sp>
        <p:nvSpPr>
          <p:cNvPr id="17" name="Oval 16">
            <a:extLst>
              <a:ext uri="{FF2B5EF4-FFF2-40B4-BE49-F238E27FC236}">
                <a16:creationId xmlns:a16="http://schemas.microsoft.com/office/drawing/2014/main" id="{792207AB-3E44-4415-9F45-B766A02DA45E}"/>
              </a:ext>
            </a:extLst>
          </p:cNvPr>
          <p:cNvSpPr/>
          <p:nvPr/>
        </p:nvSpPr>
        <p:spPr>
          <a:xfrm>
            <a:off x="495300" y="2024167"/>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Implementation</a:t>
            </a:r>
          </a:p>
        </p:txBody>
      </p:sp>
      <p:sp>
        <p:nvSpPr>
          <p:cNvPr id="18" name="TextBox 17">
            <a:extLst>
              <a:ext uri="{FF2B5EF4-FFF2-40B4-BE49-F238E27FC236}">
                <a16:creationId xmlns:a16="http://schemas.microsoft.com/office/drawing/2014/main" id="{32C9A382-7956-4743-B03B-52446BD344D7}"/>
              </a:ext>
            </a:extLst>
          </p:cNvPr>
          <p:cNvSpPr txBox="1"/>
          <p:nvPr/>
        </p:nvSpPr>
        <p:spPr>
          <a:xfrm>
            <a:off x="2628199" y="1989263"/>
            <a:ext cx="6400800" cy="3139321"/>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Core knowledge management areas:</a:t>
            </a:r>
          </a:p>
          <a:p>
            <a:pPr marL="862013" indent="-342900">
              <a:buClr>
                <a:srgbClr val="FF0000"/>
              </a:buClr>
              <a:buSzPct val="60000"/>
              <a:buFont typeface="+mj-lt"/>
              <a:buAutoNum type="arabicPeriod"/>
            </a:pPr>
            <a:r>
              <a:rPr lang="en-US" dirty="0"/>
              <a:t> Scope management</a:t>
            </a:r>
          </a:p>
          <a:p>
            <a:pPr marL="862013" indent="-342900">
              <a:buClr>
                <a:srgbClr val="FF0000"/>
              </a:buClr>
              <a:buSzPct val="60000"/>
              <a:buFont typeface="+mj-lt"/>
              <a:buAutoNum type="arabicPeriod"/>
            </a:pPr>
            <a:r>
              <a:rPr lang="en-US" dirty="0"/>
              <a:t> Time management</a:t>
            </a:r>
          </a:p>
          <a:p>
            <a:pPr marL="862013" indent="-342900">
              <a:buClr>
                <a:srgbClr val="FF0000"/>
              </a:buClr>
              <a:buSzPct val="60000"/>
              <a:buFont typeface="+mj-lt"/>
              <a:buAutoNum type="arabicPeriod"/>
            </a:pPr>
            <a:r>
              <a:rPr lang="en-US" dirty="0"/>
              <a:t> Quality management</a:t>
            </a:r>
          </a:p>
          <a:p>
            <a:pPr marL="285750" indent="-285750">
              <a:buClr>
                <a:srgbClr val="FF0000"/>
              </a:buClr>
              <a:buSzPct val="60000"/>
              <a:buFont typeface="Wingdings" panose="05000000000000000000" pitchFamily="2" charset="2"/>
              <a:buChar char="Ø"/>
            </a:pPr>
            <a:r>
              <a:rPr lang="en-US" dirty="0"/>
              <a:t>Facilitating knowledge areas</a:t>
            </a:r>
          </a:p>
          <a:p>
            <a:pPr marL="862013" indent="-342900">
              <a:buClr>
                <a:srgbClr val="FF0000"/>
              </a:buClr>
              <a:buSzPct val="60000"/>
              <a:buFont typeface="+mj-lt"/>
              <a:buAutoNum type="arabicPeriod"/>
            </a:pPr>
            <a:r>
              <a:rPr lang="en-US" dirty="0"/>
              <a:t> Human Resource Management</a:t>
            </a:r>
          </a:p>
          <a:p>
            <a:pPr marL="862013" indent="-342900">
              <a:buClr>
                <a:srgbClr val="FF0000"/>
              </a:buClr>
              <a:buSzPct val="60000"/>
              <a:buFont typeface="+mj-lt"/>
              <a:buAutoNum type="arabicPeriod"/>
            </a:pPr>
            <a:r>
              <a:rPr lang="en-US" dirty="0"/>
              <a:t> Stakeholder management</a:t>
            </a:r>
          </a:p>
          <a:p>
            <a:pPr marL="862013" indent="-342900">
              <a:buClr>
                <a:srgbClr val="FF0000"/>
              </a:buClr>
              <a:buSzPct val="60000"/>
              <a:buFont typeface="+mj-lt"/>
              <a:buAutoNum type="arabicPeriod"/>
            </a:pPr>
            <a:r>
              <a:rPr lang="en-US" dirty="0"/>
              <a:t> Procurement management</a:t>
            </a:r>
          </a:p>
          <a:p>
            <a:pPr marL="862013" indent="-342900">
              <a:buClr>
                <a:srgbClr val="FF0000"/>
              </a:buClr>
              <a:buSzPct val="60000"/>
              <a:buFont typeface="+mj-lt"/>
              <a:buAutoNum type="arabicPeriod"/>
            </a:pPr>
            <a:r>
              <a:rPr lang="en-US" dirty="0"/>
              <a:t> Information Systems Management</a:t>
            </a:r>
          </a:p>
          <a:p>
            <a:pPr marL="862013" indent="-342900">
              <a:buClr>
                <a:srgbClr val="FF0000"/>
              </a:buClr>
              <a:buSzPct val="60000"/>
              <a:buFont typeface="+mj-lt"/>
              <a:buAutoNum type="arabicPeriod"/>
            </a:pPr>
            <a:r>
              <a:rPr lang="en-US" dirty="0"/>
              <a:t> Risk management</a:t>
            </a:r>
          </a:p>
          <a:p>
            <a:pPr marL="285750" indent="-285750">
              <a:buClr>
                <a:srgbClr val="FF0000"/>
              </a:buClr>
              <a:buSzPct val="60000"/>
              <a:buFont typeface="Wingdings" panose="05000000000000000000" pitchFamily="2" charset="2"/>
              <a:buChar char="Ø"/>
            </a:pPr>
            <a:r>
              <a:rPr lang="en-US" dirty="0"/>
              <a:t>Project integration management</a:t>
            </a:r>
          </a:p>
        </p:txBody>
      </p:sp>
      <p:sp>
        <p:nvSpPr>
          <p:cNvPr id="19" name="Oval 18">
            <a:extLst>
              <a:ext uri="{FF2B5EF4-FFF2-40B4-BE49-F238E27FC236}">
                <a16:creationId xmlns:a16="http://schemas.microsoft.com/office/drawing/2014/main" id="{AA78C2F9-942A-4C19-948D-0D061E6D23E3}"/>
              </a:ext>
            </a:extLst>
          </p:cNvPr>
          <p:cNvSpPr/>
          <p:nvPr/>
        </p:nvSpPr>
        <p:spPr>
          <a:xfrm>
            <a:off x="381000" y="5031660"/>
            <a:ext cx="19431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Evaluation</a:t>
            </a:r>
          </a:p>
        </p:txBody>
      </p:sp>
      <p:sp>
        <p:nvSpPr>
          <p:cNvPr id="20" name="TextBox 19">
            <a:extLst>
              <a:ext uri="{FF2B5EF4-FFF2-40B4-BE49-F238E27FC236}">
                <a16:creationId xmlns:a16="http://schemas.microsoft.com/office/drawing/2014/main" id="{E2F43C49-A574-4420-95D5-E93B495D8E0C}"/>
              </a:ext>
            </a:extLst>
          </p:cNvPr>
          <p:cNvSpPr txBox="1"/>
          <p:nvPr/>
        </p:nvSpPr>
        <p:spPr>
          <a:xfrm>
            <a:off x="2660067" y="5332519"/>
            <a:ext cx="5168582" cy="36933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Project completion and evaluation</a:t>
            </a:r>
          </a:p>
        </p:txBody>
      </p:sp>
    </p:spTree>
    <p:extLst>
      <p:ext uri="{BB962C8B-B14F-4D97-AF65-F5344CB8AC3E}">
        <p14:creationId xmlns:p14="http://schemas.microsoft.com/office/powerpoint/2010/main" val="29249410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D8DEF-1CCB-41D4-8B42-0FB7E4F32C65}"/>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CFBA4DD6-5CD6-455E-82B5-C8F7BA3D693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Generic Project Cycle</a:t>
            </a:r>
          </a:p>
        </p:txBody>
      </p:sp>
      <p:sp>
        <p:nvSpPr>
          <p:cNvPr id="6" name="Oval 5">
            <a:extLst>
              <a:ext uri="{FF2B5EF4-FFF2-40B4-BE49-F238E27FC236}">
                <a16:creationId xmlns:a16="http://schemas.microsoft.com/office/drawing/2014/main" id="{84D4A56F-15D4-4ED0-9019-1F50DF99ABCB}"/>
              </a:ext>
            </a:extLst>
          </p:cNvPr>
          <p:cNvSpPr/>
          <p:nvPr/>
        </p:nvSpPr>
        <p:spPr>
          <a:xfrm>
            <a:off x="3581402" y="676870"/>
            <a:ext cx="2330332"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1</a:t>
            </a:r>
          </a:p>
          <a:p>
            <a:pPr algn="ctr"/>
            <a:r>
              <a:rPr lang="en-US" b="1" dirty="0">
                <a:solidFill>
                  <a:schemeClr val="tx1"/>
                </a:solidFill>
              </a:rPr>
              <a:t>Project Identification</a:t>
            </a:r>
          </a:p>
        </p:txBody>
      </p:sp>
      <p:sp>
        <p:nvSpPr>
          <p:cNvPr id="7" name="Right Arrow 9">
            <a:extLst>
              <a:ext uri="{FF2B5EF4-FFF2-40B4-BE49-F238E27FC236}">
                <a16:creationId xmlns:a16="http://schemas.microsoft.com/office/drawing/2014/main" id="{6A72EE7F-883F-4978-9378-6C430DDEF427}"/>
              </a:ext>
            </a:extLst>
          </p:cNvPr>
          <p:cNvSpPr/>
          <p:nvPr/>
        </p:nvSpPr>
        <p:spPr>
          <a:xfrm rot="1581887">
            <a:off x="6054189" y="1252859"/>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2AF3138-4FC0-46B3-AE66-56064C1E1D53}"/>
              </a:ext>
            </a:extLst>
          </p:cNvPr>
          <p:cNvSpPr/>
          <p:nvPr/>
        </p:nvSpPr>
        <p:spPr>
          <a:xfrm>
            <a:off x="6480058" y="1807446"/>
            <a:ext cx="2536767"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2</a:t>
            </a:r>
          </a:p>
          <a:p>
            <a:pPr algn="ctr"/>
            <a:r>
              <a:rPr lang="en-US" b="1" dirty="0">
                <a:solidFill>
                  <a:schemeClr val="tx1"/>
                </a:solidFill>
              </a:rPr>
              <a:t>Project Design and Feasibility</a:t>
            </a:r>
          </a:p>
        </p:txBody>
      </p:sp>
      <p:sp>
        <p:nvSpPr>
          <p:cNvPr id="9" name="Right Arrow 10">
            <a:extLst>
              <a:ext uri="{FF2B5EF4-FFF2-40B4-BE49-F238E27FC236}">
                <a16:creationId xmlns:a16="http://schemas.microsoft.com/office/drawing/2014/main" id="{F95D3E7A-530C-462D-8ACA-8EB7389489D8}"/>
              </a:ext>
            </a:extLst>
          </p:cNvPr>
          <p:cNvSpPr/>
          <p:nvPr/>
        </p:nvSpPr>
        <p:spPr>
          <a:xfrm rot="7389531">
            <a:off x="7144489" y="3458043"/>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C82FB04-7C99-4E0F-B27A-074CE099CC18}"/>
              </a:ext>
            </a:extLst>
          </p:cNvPr>
          <p:cNvSpPr/>
          <p:nvPr/>
        </p:nvSpPr>
        <p:spPr>
          <a:xfrm>
            <a:off x="4976706" y="4094209"/>
            <a:ext cx="300670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3</a:t>
            </a:r>
          </a:p>
          <a:p>
            <a:pPr algn="ctr"/>
            <a:r>
              <a:rPr lang="en-US" b="1" dirty="0">
                <a:solidFill>
                  <a:schemeClr val="tx1"/>
                </a:solidFill>
              </a:rPr>
              <a:t>Project Appraisal and Approval</a:t>
            </a:r>
          </a:p>
        </p:txBody>
      </p:sp>
      <p:sp>
        <p:nvSpPr>
          <p:cNvPr id="11" name="Oval 10">
            <a:extLst>
              <a:ext uri="{FF2B5EF4-FFF2-40B4-BE49-F238E27FC236}">
                <a16:creationId xmlns:a16="http://schemas.microsoft.com/office/drawing/2014/main" id="{7F490BEA-75E0-4320-BFE3-A884F6DCE25E}"/>
              </a:ext>
            </a:extLst>
          </p:cNvPr>
          <p:cNvSpPr/>
          <p:nvPr/>
        </p:nvSpPr>
        <p:spPr>
          <a:xfrm>
            <a:off x="684561" y="3945628"/>
            <a:ext cx="284864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4</a:t>
            </a:r>
          </a:p>
          <a:p>
            <a:pPr algn="ctr"/>
            <a:r>
              <a:rPr lang="en-US" b="1" dirty="0">
                <a:solidFill>
                  <a:schemeClr val="tx1"/>
                </a:solidFill>
              </a:rPr>
              <a:t>Project Implementation</a:t>
            </a:r>
          </a:p>
        </p:txBody>
      </p:sp>
      <p:sp>
        <p:nvSpPr>
          <p:cNvPr id="12" name="Right Arrow 11">
            <a:extLst>
              <a:ext uri="{FF2B5EF4-FFF2-40B4-BE49-F238E27FC236}">
                <a16:creationId xmlns:a16="http://schemas.microsoft.com/office/drawing/2014/main" id="{15BBCD9D-315E-4159-93F1-2C5352F377D2}"/>
              </a:ext>
            </a:extLst>
          </p:cNvPr>
          <p:cNvSpPr/>
          <p:nvPr/>
        </p:nvSpPr>
        <p:spPr>
          <a:xfrm rot="10800000">
            <a:off x="3628864" y="4746410"/>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6DE38C8-B6A6-4D70-9223-3CE63ACA8730}"/>
              </a:ext>
            </a:extLst>
          </p:cNvPr>
          <p:cNvSpPr/>
          <p:nvPr/>
        </p:nvSpPr>
        <p:spPr>
          <a:xfrm>
            <a:off x="267238" y="1814039"/>
            <a:ext cx="2286000"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5</a:t>
            </a:r>
          </a:p>
          <a:p>
            <a:pPr algn="ctr"/>
            <a:r>
              <a:rPr lang="en-US" b="1" dirty="0">
                <a:solidFill>
                  <a:schemeClr val="tx1"/>
                </a:solidFill>
              </a:rPr>
              <a:t>Project Evaluation</a:t>
            </a:r>
          </a:p>
        </p:txBody>
      </p:sp>
      <p:sp>
        <p:nvSpPr>
          <p:cNvPr id="14" name="Right Arrow 12">
            <a:extLst>
              <a:ext uri="{FF2B5EF4-FFF2-40B4-BE49-F238E27FC236}">
                <a16:creationId xmlns:a16="http://schemas.microsoft.com/office/drawing/2014/main" id="{8CF8F70E-93C0-43F8-8092-C811FA48322D}"/>
              </a:ext>
            </a:extLst>
          </p:cNvPr>
          <p:cNvSpPr/>
          <p:nvPr/>
        </p:nvSpPr>
        <p:spPr>
          <a:xfrm rot="16512342">
            <a:off x="769967" y="3295631"/>
            <a:ext cx="1037210" cy="342672"/>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3">
            <a:extLst>
              <a:ext uri="{FF2B5EF4-FFF2-40B4-BE49-F238E27FC236}">
                <a16:creationId xmlns:a16="http://schemas.microsoft.com/office/drawing/2014/main" id="{45BB8726-0C96-46C7-8964-15FB431B1479}"/>
              </a:ext>
            </a:extLst>
          </p:cNvPr>
          <p:cNvSpPr/>
          <p:nvPr/>
        </p:nvSpPr>
        <p:spPr>
          <a:xfrm rot="19658209">
            <a:off x="2331766" y="1377455"/>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55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689C90-9A66-4FE8-A979-BF74A33E343A}"/>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ounded Rectangle 4">
            <a:extLst>
              <a:ext uri="{FF2B5EF4-FFF2-40B4-BE49-F238E27FC236}">
                <a16:creationId xmlns:a16="http://schemas.microsoft.com/office/drawing/2014/main" id="{CA91128E-1592-46C3-BEB0-D62BEC01E2E0}"/>
              </a:ext>
            </a:extLst>
          </p:cNvPr>
          <p:cNvSpPr/>
          <p:nvPr/>
        </p:nvSpPr>
        <p:spPr>
          <a:xfrm>
            <a:off x="3317543" y="685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 Project Identification</a:t>
            </a:r>
          </a:p>
        </p:txBody>
      </p:sp>
      <p:sp>
        <p:nvSpPr>
          <p:cNvPr id="6" name="Rounded Rectangle 5">
            <a:extLst>
              <a:ext uri="{FF2B5EF4-FFF2-40B4-BE49-F238E27FC236}">
                <a16:creationId xmlns:a16="http://schemas.microsoft.com/office/drawing/2014/main" id="{20180CAC-4B59-4BC1-B0DA-3338771FAD65}"/>
              </a:ext>
            </a:extLst>
          </p:cNvPr>
          <p:cNvSpPr/>
          <p:nvPr/>
        </p:nvSpPr>
        <p:spPr>
          <a:xfrm>
            <a:off x="6277970" y="12192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2. Project Design and Formulation</a:t>
            </a:r>
          </a:p>
        </p:txBody>
      </p:sp>
      <p:sp>
        <p:nvSpPr>
          <p:cNvPr id="7" name="Rounded Rectangle 6">
            <a:extLst>
              <a:ext uri="{FF2B5EF4-FFF2-40B4-BE49-F238E27FC236}">
                <a16:creationId xmlns:a16="http://schemas.microsoft.com/office/drawing/2014/main" id="{6456F1D1-3DC6-461D-977D-638537D67586}"/>
              </a:ext>
            </a:extLst>
          </p:cNvPr>
          <p:cNvSpPr/>
          <p:nvPr/>
        </p:nvSpPr>
        <p:spPr>
          <a:xfrm>
            <a:off x="6268871" y="22098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3. Feasibility analysis</a:t>
            </a:r>
          </a:p>
        </p:txBody>
      </p:sp>
      <p:sp>
        <p:nvSpPr>
          <p:cNvPr id="8" name="Rounded Rectangle 7">
            <a:extLst>
              <a:ext uri="{FF2B5EF4-FFF2-40B4-BE49-F238E27FC236}">
                <a16:creationId xmlns:a16="http://schemas.microsoft.com/office/drawing/2014/main" id="{B2CFAC23-3E12-4D9A-BACB-A7D73DBBE2AD}"/>
              </a:ext>
            </a:extLst>
          </p:cNvPr>
          <p:cNvSpPr/>
          <p:nvPr/>
        </p:nvSpPr>
        <p:spPr>
          <a:xfrm>
            <a:off x="6365543" y="32766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4. Project appraisal</a:t>
            </a:r>
          </a:p>
        </p:txBody>
      </p:sp>
      <p:sp>
        <p:nvSpPr>
          <p:cNvPr id="9" name="Rounded Rectangle 8">
            <a:extLst>
              <a:ext uri="{FF2B5EF4-FFF2-40B4-BE49-F238E27FC236}">
                <a16:creationId xmlns:a16="http://schemas.microsoft.com/office/drawing/2014/main" id="{F5A97A82-82A6-4494-83E8-B1152EB70B2F}"/>
              </a:ext>
            </a:extLst>
          </p:cNvPr>
          <p:cNvSpPr/>
          <p:nvPr/>
        </p:nvSpPr>
        <p:spPr>
          <a:xfrm>
            <a:off x="6365543" y="43053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5. Project selection</a:t>
            </a:r>
          </a:p>
        </p:txBody>
      </p:sp>
      <p:sp>
        <p:nvSpPr>
          <p:cNvPr id="10" name="Rounded Rectangle 9">
            <a:extLst>
              <a:ext uri="{FF2B5EF4-FFF2-40B4-BE49-F238E27FC236}">
                <a16:creationId xmlns:a16="http://schemas.microsoft.com/office/drawing/2014/main" id="{97E39F1D-1F2B-4B6C-9C6B-24E1533B1056}"/>
              </a:ext>
            </a:extLst>
          </p:cNvPr>
          <p:cNvSpPr/>
          <p:nvPr/>
        </p:nvSpPr>
        <p:spPr>
          <a:xfrm>
            <a:off x="381000" y="1219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13. Follow-up analysis and action</a:t>
            </a:r>
          </a:p>
        </p:txBody>
      </p:sp>
      <p:sp>
        <p:nvSpPr>
          <p:cNvPr id="11" name="Rounded Rectangle 10">
            <a:extLst>
              <a:ext uri="{FF2B5EF4-FFF2-40B4-BE49-F238E27FC236}">
                <a16:creationId xmlns:a16="http://schemas.microsoft.com/office/drawing/2014/main" id="{7C1C69F8-3F9D-4B24-A3FB-2B5C7E0CD33A}"/>
              </a:ext>
            </a:extLst>
          </p:cNvPr>
          <p:cNvSpPr/>
          <p:nvPr/>
        </p:nvSpPr>
        <p:spPr>
          <a:xfrm>
            <a:off x="381000" y="2209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12. Project evaluation</a:t>
            </a:r>
          </a:p>
        </p:txBody>
      </p:sp>
      <p:sp>
        <p:nvSpPr>
          <p:cNvPr id="12" name="Rounded Rectangle 11">
            <a:extLst>
              <a:ext uri="{FF2B5EF4-FFF2-40B4-BE49-F238E27FC236}">
                <a16:creationId xmlns:a16="http://schemas.microsoft.com/office/drawing/2014/main" id="{DCF37329-D2C9-4F6D-83E6-E52E53F30D80}"/>
              </a:ext>
            </a:extLst>
          </p:cNvPr>
          <p:cNvSpPr/>
          <p:nvPr/>
        </p:nvSpPr>
        <p:spPr>
          <a:xfrm>
            <a:off x="381000" y="3228833"/>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11. Project completion</a:t>
            </a:r>
          </a:p>
        </p:txBody>
      </p:sp>
      <p:sp>
        <p:nvSpPr>
          <p:cNvPr id="13" name="Rounded Rectangle 12">
            <a:extLst>
              <a:ext uri="{FF2B5EF4-FFF2-40B4-BE49-F238E27FC236}">
                <a16:creationId xmlns:a16="http://schemas.microsoft.com/office/drawing/2014/main" id="{F1653415-A834-42AB-9A7A-B5F7D4C91599}"/>
              </a:ext>
            </a:extLst>
          </p:cNvPr>
          <p:cNvSpPr/>
          <p:nvPr/>
        </p:nvSpPr>
        <p:spPr>
          <a:xfrm>
            <a:off x="415118" y="4305300"/>
            <a:ext cx="3361351"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10. Project supervision, monitoring &amp; reporting</a:t>
            </a:r>
          </a:p>
        </p:txBody>
      </p:sp>
      <p:sp>
        <p:nvSpPr>
          <p:cNvPr id="14" name="Rounded Rectangle 13">
            <a:extLst>
              <a:ext uri="{FF2B5EF4-FFF2-40B4-BE49-F238E27FC236}">
                <a16:creationId xmlns:a16="http://schemas.microsoft.com/office/drawing/2014/main" id="{86FE3BD0-094F-495D-B4B0-9F9A7B93F1E5}"/>
              </a:ext>
            </a:extLst>
          </p:cNvPr>
          <p:cNvSpPr/>
          <p:nvPr/>
        </p:nvSpPr>
        <p:spPr>
          <a:xfrm>
            <a:off x="415119" y="53340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9. Project implementation</a:t>
            </a:r>
          </a:p>
        </p:txBody>
      </p:sp>
      <p:sp>
        <p:nvSpPr>
          <p:cNvPr id="15" name="Rounded Rectangle 14">
            <a:extLst>
              <a:ext uri="{FF2B5EF4-FFF2-40B4-BE49-F238E27FC236}">
                <a16:creationId xmlns:a16="http://schemas.microsoft.com/office/drawing/2014/main" id="{3FA1B4BF-83CA-454E-8DF4-5F1BA3BD2782}"/>
              </a:ext>
            </a:extLst>
          </p:cNvPr>
          <p:cNvSpPr/>
          <p:nvPr/>
        </p:nvSpPr>
        <p:spPr>
          <a:xfrm>
            <a:off x="6357582" y="53340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6. Negotiation</a:t>
            </a:r>
          </a:p>
        </p:txBody>
      </p:sp>
      <p:sp>
        <p:nvSpPr>
          <p:cNvPr id="16" name="Rounded Rectangle 15">
            <a:extLst>
              <a:ext uri="{FF2B5EF4-FFF2-40B4-BE49-F238E27FC236}">
                <a16:creationId xmlns:a16="http://schemas.microsoft.com/office/drawing/2014/main" id="{4BC688C0-C206-43ED-B16A-C82B24BD0C2B}"/>
              </a:ext>
            </a:extLst>
          </p:cNvPr>
          <p:cNvSpPr/>
          <p:nvPr/>
        </p:nvSpPr>
        <p:spPr>
          <a:xfrm>
            <a:off x="14125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8. Project activation</a:t>
            </a:r>
          </a:p>
        </p:txBody>
      </p:sp>
      <p:sp>
        <p:nvSpPr>
          <p:cNvPr id="17" name="Rounded Rectangle 16">
            <a:extLst>
              <a:ext uri="{FF2B5EF4-FFF2-40B4-BE49-F238E27FC236}">
                <a16:creationId xmlns:a16="http://schemas.microsoft.com/office/drawing/2014/main" id="{66D3B53C-A2F8-4D02-AC97-10A5BA9CDE9A}"/>
              </a:ext>
            </a:extLst>
          </p:cNvPr>
          <p:cNvSpPr/>
          <p:nvPr/>
        </p:nvSpPr>
        <p:spPr>
          <a:xfrm>
            <a:off x="45748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7. Project approval</a:t>
            </a:r>
          </a:p>
        </p:txBody>
      </p:sp>
      <p:cxnSp>
        <p:nvCxnSpPr>
          <p:cNvPr id="18" name="Straight Arrow Connector 17">
            <a:extLst>
              <a:ext uri="{FF2B5EF4-FFF2-40B4-BE49-F238E27FC236}">
                <a16:creationId xmlns:a16="http://schemas.microsoft.com/office/drawing/2014/main" id="{078D3A9C-6078-4A5B-B6A2-8BAC93287527}"/>
              </a:ext>
            </a:extLst>
          </p:cNvPr>
          <p:cNvCxnSpPr/>
          <p:nvPr/>
        </p:nvCxnSpPr>
        <p:spPr>
          <a:xfrm>
            <a:off x="5832143" y="1066800"/>
            <a:ext cx="445827" cy="152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4058595-6D0F-45AB-93D2-BC557301814C}"/>
              </a:ext>
            </a:extLst>
          </p:cNvPr>
          <p:cNvCxnSpPr/>
          <p:nvPr/>
        </p:nvCxnSpPr>
        <p:spPr>
          <a:xfrm>
            <a:off x="849914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66FC23-320E-4F43-BC05-EE9B178A5004}"/>
              </a:ext>
            </a:extLst>
          </p:cNvPr>
          <p:cNvCxnSpPr/>
          <p:nvPr/>
        </p:nvCxnSpPr>
        <p:spPr>
          <a:xfrm>
            <a:off x="8153400" y="27716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5E3170A-8DA5-43B7-8914-2FC0D7728122}"/>
              </a:ext>
            </a:extLst>
          </p:cNvPr>
          <p:cNvCxnSpPr/>
          <p:nvPr/>
        </p:nvCxnSpPr>
        <p:spPr>
          <a:xfrm>
            <a:off x="7772400" y="38100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2DE1675-875B-4985-B391-A9FCDC71DEFF}"/>
              </a:ext>
            </a:extLst>
          </p:cNvPr>
          <p:cNvCxnSpPr/>
          <p:nvPr/>
        </p:nvCxnSpPr>
        <p:spPr>
          <a:xfrm>
            <a:off x="7485228"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A5D95D1-53A1-48CC-BC3F-3BE90CCD3DA7}"/>
              </a:ext>
            </a:extLst>
          </p:cNvPr>
          <p:cNvCxnSpPr/>
          <p:nvPr/>
        </p:nvCxnSpPr>
        <p:spPr>
          <a:xfrm flipH="1">
            <a:off x="6553200" y="5867400"/>
            <a:ext cx="30480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5131BF0-4B22-4A83-B6A8-8B2F9201B57C}"/>
              </a:ext>
            </a:extLst>
          </p:cNvPr>
          <p:cNvCxnSpPr/>
          <p:nvPr/>
        </p:nvCxnSpPr>
        <p:spPr>
          <a:xfrm flipH="1">
            <a:off x="3886200" y="6324600"/>
            <a:ext cx="6477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4946CF7-3269-44B7-BDDA-9FFC92BB4658}"/>
              </a:ext>
            </a:extLst>
          </p:cNvPr>
          <p:cNvCxnSpPr/>
          <p:nvPr/>
        </p:nvCxnSpPr>
        <p:spPr>
          <a:xfrm flipH="1" flipV="1">
            <a:off x="1709950" y="5867400"/>
            <a:ext cx="42365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D3E77B3-4F04-400A-852A-B86BC9897B4B}"/>
              </a:ext>
            </a:extLst>
          </p:cNvPr>
          <p:cNvCxnSpPr/>
          <p:nvPr/>
        </p:nvCxnSpPr>
        <p:spPr>
          <a:xfrm flipV="1">
            <a:off x="990600"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6A2D456-6D35-433F-B626-9202533B62C7}"/>
              </a:ext>
            </a:extLst>
          </p:cNvPr>
          <p:cNvCxnSpPr/>
          <p:nvPr/>
        </p:nvCxnSpPr>
        <p:spPr>
          <a:xfrm flipV="1">
            <a:off x="1371600" y="37622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22E6D42-8D46-4E76-9197-75DE293D2C5D}"/>
              </a:ext>
            </a:extLst>
          </p:cNvPr>
          <p:cNvCxnSpPr/>
          <p:nvPr/>
        </p:nvCxnSpPr>
        <p:spPr>
          <a:xfrm flipV="1">
            <a:off x="1709950" y="27432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46F3003-56E6-4B05-B091-47E203FDBAF6}"/>
              </a:ext>
            </a:extLst>
          </p:cNvPr>
          <p:cNvCxnSpPr/>
          <p:nvPr/>
        </p:nvCxnSpPr>
        <p:spPr>
          <a:xfrm flipV="1">
            <a:off x="209579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534F2F4-3452-438B-8D59-7332A19E30D0}"/>
              </a:ext>
            </a:extLst>
          </p:cNvPr>
          <p:cNvCxnSpPr>
            <a:cxnSpLocks/>
            <a:endCxn id="5" idx="1"/>
          </p:cNvCxnSpPr>
          <p:nvPr/>
        </p:nvCxnSpPr>
        <p:spPr>
          <a:xfrm flipV="1">
            <a:off x="2669843" y="952500"/>
            <a:ext cx="647700" cy="2667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41567F0-8F3E-4A84-9003-CD58A1A42EF7}"/>
              </a:ext>
            </a:extLst>
          </p:cNvPr>
          <p:cNvCxnSpPr>
            <a:cxnSpLocks/>
          </p:cNvCxnSpPr>
          <p:nvPr/>
        </p:nvCxnSpPr>
        <p:spPr>
          <a:xfrm flipH="1">
            <a:off x="7089443" y="5867400"/>
            <a:ext cx="209857" cy="36880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9B921D6-233C-4A66-9F32-B1AC37F5D8C8}"/>
              </a:ext>
            </a:extLst>
          </p:cNvPr>
          <p:cNvCxnSpPr>
            <a:cxnSpLocks/>
          </p:cNvCxnSpPr>
          <p:nvPr/>
        </p:nvCxnSpPr>
        <p:spPr>
          <a:xfrm flipH="1">
            <a:off x="3972440" y="6352667"/>
            <a:ext cx="601107" cy="28305"/>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8E0C04-3889-4CF0-9905-0182200F1066}"/>
              </a:ext>
            </a:extLst>
          </p:cNvPr>
          <p:cNvCxnSpPr>
            <a:cxnSpLocks/>
            <a:endCxn id="14" idx="2"/>
          </p:cNvCxnSpPr>
          <p:nvPr/>
        </p:nvCxnSpPr>
        <p:spPr>
          <a:xfrm flipV="1">
            <a:off x="1664654" y="5867400"/>
            <a:ext cx="7765" cy="32916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38" name="Rectangle 2">
            <a:extLst>
              <a:ext uri="{FF2B5EF4-FFF2-40B4-BE49-F238E27FC236}">
                <a16:creationId xmlns:a16="http://schemas.microsoft.com/office/drawing/2014/main" id="{AA69C7A4-8672-4F82-828B-4BAECB74B6BA}"/>
              </a:ext>
            </a:extLst>
          </p:cNvPr>
          <p:cNvSpPr>
            <a:spLocks noGrp="1" noChangeArrowheads="1"/>
          </p:cNvSpPr>
          <p:nvPr>
            <p:ph type="title"/>
          </p:nvPr>
        </p:nvSpPr>
        <p:spPr>
          <a:xfrm>
            <a:off x="147145" y="4863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Cycle</a:t>
            </a:r>
          </a:p>
        </p:txBody>
      </p:sp>
    </p:spTree>
    <p:extLst>
      <p:ext uri="{BB962C8B-B14F-4D97-AF65-F5344CB8AC3E}">
        <p14:creationId xmlns:p14="http://schemas.microsoft.com/office/powerpoint/2010/main" val="1679368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1B42E7-F0E0-4117-B21D-B206F0080CF4}"/>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7" name="Rounded Rectangle 3">
            <a:extLst>
              <a:ext uri="{FF2B5EF4-FFF2-40B4-BE49-F238E27FC236}">
                <a16:creationId xmlns:a16="http://schemas.microsoft.com/office/drawing/2014/main" id="{D734E26B-80AF-412E-A57C-EA0FC90E09B1}"/>
              </a:ext>
            </a:extLst>
          </p:cNvPr>
          <p:cNvSpPr/>
          <p:nvPr/>
        </p:nvSpPr>
        <p:spPr>
          <a:xfrm>
            <a:off x="2209800" y="174009"/>
            <a:ext cx="4724400" cy="838200"/>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Identification</a:t>
            </a:r>
          </a:p>
        </p:txBody>
      </p:sp>
      <p:sp>
        <p:nvSpPr>
          <p:cNvPr id="10" name="Content Placeholder 2">
            <a:extLst>
              <a:ext uri="{FF2B5EF4-FFF2-40B4-BE49-F238E27FC236}">
                <a16:creationId xmlns:a16="http://schemas.microsoft.com/office/drawing/2014/main" id="{1F77B292-D46B-4B69-94CC-7AC2EC1F7AA0}"/>
              </a:ext>
            </a:extLst>
          </p:cNvPr>
          <p:cNvSpPr>
            <a:spLocks noGrp="1"/>
          </p:cNvSpPr>
          <p:nvPr>
            <p:ph idx="1"/>
          </p:nvPr>
        </p:nvSpPr>
        <p:spPr>
          <a:xfrm>
            <a:off x="76200" y="1030224"/>
            <a:ext cx="8991600" cy="5181600"/>
          </a:xfrm>
        </p:spPr>
        <p:txBody>
          <a:bodyPr>
            <a:normAutofit/>
          </a:bodyPr>
          <a:lstStyle/>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Emerge out of the development plans of national government agencies, state corporations or government-owned and controlled corporations or local government units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Projects may be proposed by communities or people’s groups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Urgent need of a group of beneficiaries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 a result of demand from the private sector</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From dialogues between a country and a bilateral donor or from a country’s discussion with international funding agencies</a:t>
            </a:r>
          </a:p>
          <a:p>
            <a:pPr>
              <a:spcBef>
                <a:spcPts val="0"/>
              </a:spcBef>
              <a:buFont typeface="Wingdings" pitchFamily="2" charset="2"/>
              <a:buChar char="§"/>
            </a:pPr>
            <a:endParaRPr lang="en-US" sz="2000" dirty="0">
              <a:latin typeface="Arial" panose="020B0604020202020204" pitchFamily="34" charset="0"/>
              <a:cs typeface="Arial" panose="020B0604020202020204" pitchFamily="34" charset="0"/>
            </a:endParaRPr>
          </a:p>
          <a:p>
            <a:pPr marL="0" indent="0" algn="ctr">
              <a:spcBef>
                <a:spcPts val="0"/>
              </a:spcBef>
              <a:buNone/>
            </a:pPr>
            <a:r>
              <a:rPr lang="en-US" sz="2000" dirty="0">
                <a:solidFill>
                  <a:srgbClr val="FF0000"/>
                </a:solidFill>
                <a:latin typeface="Arial" panose="020B0604020202020204" pitchFamily="34" charset="0"/>
                <a:cs typeface="Arial" panose="020B0604020202020204" pitchFamily="34" charset="0"/>
              </a:rPr>
              <a:t>An opportunity is identified for a new product, new system or process, new manufacturing facility or business process</a:t>
            </a:r>
          </a:p>
        </p:txBody>
      </p:sp>
    </p:spTree>
    <p:extLst>
      <p:ext uri="{BB962C8B-B14F-4D97-AF65-F5344CB8AC3E}">
        <p14:creationId xmlns:p14="http://schemas.microsoft.com/office/powerpoint/2010/main" val="1607150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D4B9FF-FDF0-4EAE-8396-3B806205AA3E}"/>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ounded Rectangle 3">
            <a:extLst>
              <a:ext uri="{FF2B5EF4-FFF2-40B4-BE49-F238E27FC236}">
                <a16:creationId xmlns:a16="http://schemas.microsoft.com/office/drawing/2014/main" id="{3BA43EF4-7503-4461-9CE9-39ABCA388DA2}"/>
              </a:ext>
            </a:extLst>
          </p:cNvPr>
          <p:cNvSpPr/>
          <p:nvPr/>
        </p:nvSpPr>
        <p:spPr>
          <a:xfrm>
            <a:off x="195943" y="76200"/>
            <a:ext cx="8752113" cy="602775"/>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Design and Feasibility Formulation </a:t>
            </a:r>
          </a:p>
        </p:txBody>
      </p:sp>
      <p:sp>
        <p:nvSpPr>
          <p:cNvPr id="6" name="Content Placeholder 2">
            <a:extLst>
              <a:ext uri="{FF2B5EF4-FFF2-40B4-BE49-F238E27FC236}">
                <a16:creationId xmlns:a16="http://schemas.microsoft.com/office/drawing/2014/main" id="{04805556-F12F-41B5-8507-6E52C15BFC27}"/>
              </a:ext>
            </a:extLst>
          </p:cNvPr>
          <p:cNvSpPr>
            <a:spLocks noGrp="1"/>
          </p:cNvSpPr>
          <p:nvPr>
            <p:ph idx="1"/>
          </p:nvPr>
        </p:nvSpPr>
        <p:spPr>
          <a:xfrm>
            <a:off x="76200" y="762000"/>
            <a:ext cx="8991600" cy="5943600"/>
          </a:xfrm>
        </p:spPr>
        <p:txBody>
          <a:bodyPr>
            <a:noAutofit/>
          </a:bodyPr>
          <a:lstStyle/>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Analyze the core problem and determining the cause-and-effect relationships that affect the core problem</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Transforming the core problem into objectives ; means-end relationships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Identifying alternative solutions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Evaluating the alternatives - technical, social or economic requirements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Initial assessment of cost, time and scope </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Selection of an initial project design</a:t>
            </a:r>
          </a:p>
          <a:p>
            <a:pPr>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algn="ctr">
              <a:spcBef>
                <a:spcPts val="0"/>
              </a:spcBef>
              <a:buClr>
                <a:srgbClr val="FF0000"/>
              </a:buClr>
              <a:buSzPct val="60000"/>
              <a:buNone/>
            </a:pPr>
            <a:r>
              <a:rPr lang="en-US" sz="2000" dirty="0">
                <a:solidFill>
                  <a:srgbClr val="FF0000"/>
                </a:solidFill>
                <a:latin typeface="Arial" panose="020B0604020202020204" pitchFamily="34" charset="0"/>
                <a:cs typeface="Arial" panose="020B0604020202020204" pitchFamily="34" charset="0"/>
              </a:rPr>
              <a:t>In practice, not all projects need a full-blown feasibility study which examines all project concerns</a:t>
            </a:r>
          </a:p>
        </p:txBody>
      </p:sp>
    </p:spTree>
    <p:extLst>
      <p:ext uri="{BB962C8B-B14F-4D97-AF65-F5344CB8AC3E}">
        <p14:creationId xmlns:p14="http://schemas.microsoft.com/office/powerpoint/2010/main" val="3510791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6EE7CFE-A220-4425-A179-E30A40BE2DE0}"/>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ounded Rectangle 3">
            <a:extLst>
              <a:ext uri="{FF2B5EF4-FFF2-40B4-BE49-F238E27FC236}">
                <a16:creationId xmlns:a16="http://schemas.microsoft.com/office/drawing/2014/main" id="{7BCF4284-FB9B-406B-A13E-3CEA7D79F22C}"/>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Appraisal</a:t>
            </a:r>
          </a:p>
        </p:txBody>
      </p:sp>
      <p:sp>
        <p:nvSpPr>
          <p:cNvPr id="6" name="Content Placeholder 2">
            <a:extLst>
              <a:ext uri="{FF2B5EF4-FFF2-40B4-BE49-F238E27FC236}">
                <a16:creationId xmlns:a16="http://schemas.microsoft.com/office/drawing/2014/main" id="{3208E1F1-2C85-4D23-A222-BB8F1FAD3773}"/>
              </a:ext>
            </a:extLst>
          </p:cNvPr>
          <p:cNvSpPr>
            <a:spLocks noGrp="1"/>
          </p:cNvSpPr>
          <p:nvPr>
            <p:ph idx="1"/>
          </p:nvPr>
        </p:nvSpPr>
        <p:spPr>
          <a:xfrm>
            <a:off x="76200" y="1036637"/>
            <a:ext cx="8991600" cy="4495483"/>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Process of examining all components of the feasibility study</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Technical appraisal;</a:t>
            </a:r>
          </a:p>
          <a:p>
            <a:pPr marL="914400" indent="-231775">
              <a:spcBef>
                <a:spcPts val="0"/>
              </a:spcBef>
            </a:pPr>
            <a:r>
              <a:rPr lang="en-US" sz="2000" dirty="0">
                <a:latin typeface="Arial" panose="020B0604020202020204" pitchFamily="34" charset="0"/>
                <a:cs typeface="Arial" panose="020B0604020202020204" pitchFamily="34" charset="0"/>
              </a:rPr>
              <a:t>Physical scale, engineering aspects, facilities, standards and technology to be used. </a:t>
            </a:r>
          </a:p>
          <a:p>
            <a:pPr marL="682625" indent="0">
              <a:spcBef>
                <a:spcPts val="0"/>
              </a:spcBef>
            </a:pPr>
            <a:r>
              <a:rPr lang="en-US" sz="2000" dirty="0">
                <a:latin typeface="Arial" panose="020B0604020202020204" pitchFamily="34" charset="0"/>
                <a:cs typeface="Arial" panose="020B0604020202020204" pitchFamily="34" charset="0"/>
              </a:rPr>
              <a:t> Review of quantities required and cost estimates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Market appraisal;</a:t>
            </a:r>
          </a:p>
          <a:p>
            <a:pPr marL="914400" indent="-231775">
              <a:spcBef>
                <a:spcPts val="0"/>
              </a:spcBef>
            </a:pPr>
            <a:r>
              <a:rPr lang="en-US" sz="2000" dirty="0">
                <a:latin typeface="Arial" panose="020B0604020202020204" pitchFamily="34" charset="0"/>
                <a:cs typeface="Arial" panose="020B0604020202020204" pitchFamily="34" charset="0"/>
              </a:rPr>
              <a:t>Viability of the market for project’s outputs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Institutional appraisal</a:t>
            </a:r>
          </a:p>
          <a:p>
            <a:pPr marL="914400" indent="-231775">
              <a:spcBef>
                <a:spcPts val="0"/>
              </a:spcBef>
            </a:pPr>
            <a:r>
              <a:rPr lang="en-US" sz="2000" dirty="0">
                <a:latin typeface="Arial" panose="020B0604020202020204" pitchFamily="34" charset="0"/>
                <a:cs typeface="Arial" panose="020B0604020202020204" pitchFamily="34" charset="0"/>
              </a:rPr>
              <a:t>Management structure, staffing, policies, procedures, and previous experience</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Appraisal of the socio-cultural setting - formal and informal</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Safeguard policies - environmental protection, gender, resettlement issues, </a:t>
            </a:r>
            <a:r>
              <a:rPr lang="en-US" sz="2000" i="1" dirty="0">
                <a:latin typeface="Arial" panose="020B0604020202020204" pitchFamily="34" charset="0"/>
                <a:cs typeface="Arial" panose="020B0604020202020204" pitchFamily="34" charset="0"/>
              </a:rPr>
              <a:t>etc.</a:t>
            </a:r>
            <a:r>
              <a:rPr lang="en-US" sz="2000" dirty="0">
                <a:latin typeface="Arial" panose="020B0604020202020204" pitchFamily="34" charset="0"/>
                <a:cs typeface="Arial" panose="020B0604020202020204" pitchFamily="34" charset="0"/>
              </a:rPr>
              <a:t> </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Financial review - debt service, cost recovery, financial viability</a:t>
            </a:r>
          </a:p>
        </p:txBody>
      </p:sp>
    </p:spTree>
    <p:extLst>
      <p:ext uri="{BB962C8B-B14F-4D97-AF65-F5344CB8AC3E}">
        <p14:creationId xmlns:p14="http://schemas.microsoft.com/office/powerpoint/2010/main" val="283253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C1BE08-813E-442E-AAB2-3590AE31D781}"/>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ounded Rectangle 3">
            <a:extLst>
              <a:ext uri="{FF2B5EF4-FFF2-40B4-BE49-F238E27FC236}">
                <a16:creationId xmlns:a16="http://schemas.microsoft.com/office/drawing/2014/main" id="{C0AA5776-08BB-46F9-A1C2-BE7B07CA5F85}"/>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Implementation</a:t>
            </a:r>
          </a:p>
        </p:txBody>
      </p:sp>
      <p:sp>
        <p:nvSpPr>
          <p:cNvPr id="6" name="Content Placeholder 2">
            <a:extLst>
              <a:ext uri="{FF2B5EF4-FFF2-40B4-BE49-F238E27FC236}">
                <a16:creationId xmlns:a16="http://schemas.microsoft.com/office/drawing/2014/main" id="{C74F5C98-76D2-44F3-9296-67867415CE6D}"/>
              </a:ext>
            </a:extLst>
          </p:cNvPr>
          <p:cNvSpPr>
            <a:spLocks noGrp="1"/>
          </p:cNvSpPr>
          <p:nvPr>
            <p:ph idx="1"/>
          </p:nvPr>
        </p:nvSpPr>
        <p:spPr>
          <a:xfrm>
            <a:off x="76200" y="1112837"/>
            <a:ext cx="8991600" cy="4754563"/>
          </a:xfrm>
        </p:spPr>
        <p:txBody>
          <a:bodyPr>
            <a:normAutofit/>
          </a:bodyPr>
          <a:lstStyle/>
          <a:p>
            <a:pPr>
              <a:spcBef>
                <a:spcPts val="0"/>
              </a:spcBef>
              <a:buClr>
                <a:srgbClr val="FF0000"/>
              </a:buClr>
              <a:buSzPct val="60000"/>
              <a:buFont typeface="Wingdings" panose="05000000000000000000" pitchFamily="2" charset="2"/>
              <a:buChar char="Ø"/>
            </a:pPr>
            <a:r>
              <a:rPr lang="en-US" sz="2400" dirty="0"/>
              <a:t>Preparation of a detailed project work plan</a:t>
            </a:r>
          </a:p>
          <a:p>
            <a:pPr>
              <a:spcBef>
                <a:spcPts val="0"/>
              </a:spcBef>
              <a:buClr>
                <a:srgbClr val="FF0000"/>
              </a:buClr>
              <a:buSzPct val="60000"/>
              <a:buFont typeface="Wingdings" panose="05000000000000000000" pitchFamily="2" charset="2"/>
              <a:buChar char="Ø"/>
            </a:pPr>
            <a:r>
              <a:rPr lang="en-US" sz="2400" dirty="0"/>
              <a:t>Project components should be expanded</a:t>
            </a:r>
          </a:p>
          <a:p>
            <a:pPr>
              <a:spcBef>
                <a:spcPts val="0"/>
              </a:spcBef>
              <a:buClr>
                <a:srgbClr val="FF0000"/>
              </a:buClr>
              <a:buSzPct val="60000"/>
              <a:buFont typeface="Wingdings" panose="05000000000000000000" pitchFamily="2" charset="2"/>
              <a:buChar char="Ø"/>
            </a:pPr>
            <a:r>
              <a:rPr lang="en-US" sz="2400" dirty="0"/>
              <a:t>Tasks and resources allocation </a:t>
            </a:r>
          </a:p>
          <a:p>
            <a:pPr>
              <a:spcBef>
                <a:spcPts val="0"/>
              </a:spcBef>
              <a:buClr>
                <a:srgbClr val="FF0000"/>
              </a:buClr>
              <a:buSzPct val="60000"/>
              <a:buFont typeface="Wingdings" panose="05000000000000000000" pitchFamily="2" charset="2"/>
              <a:buChar char="Ø"/>
            </a:pPr>
            <a:r>
              <a:rPr lang="en-US" sz="2400" dirty="0"/>
              <a:t>Update (continuous) project schedule</a:t>
            </a:r>
          </a:p>
          <a:p>
            <a:pPr>
              <a:spcBef>
                <a:spcPts val="0"/>
              </a:spcBef>
              <a:buClr>
                <a:srgbClr val="FF0000"/>
              </a:buClr>
              <a:buSzPct val="60000"/>
              <a:buFont typeface="Wingdings" panose="05000000000000000000" pitchFamily="2" charset="2"/>
              <a:buChar char="Ø"/>
            </a:pPr>
            <a:r>
              <a:rPr lang="en-US" sz="2400" dirty="0"/>
              <a:t>Accuracy of data </a:t>
            </a:r>
          </a:p>
          <a:p>
            <a:pPr marL="231775" indent="-231775">
              <a:spcBef>
                <a:spcPts val="0"/>
              </a:spcBef>
              <a:buFont typeface="Wingdings" pitchFamily="2" charset="2"/>
              <a:buChar char="§"/>
            </a:pPr>
            <a:endParaRPr lang="en-US" sz="2400" dirty="0"/>
          </a:p>
          <a:p>
            <a:pPr marL="0" indent="0">
              <a:spcBef>
                <a:spcPts val="0"/>
              </a:spcBef>
              <a:buNone/>
            </a:pPr>
            <a:r>
              <a:rPr lang="en-US" sz="2400" dirty="0"/>
              <a:t>Challenges</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counterpart funding</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competent Project Manager</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Issues with right-of-way</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Time and cost overruns in public sector development projects</a:t>
            </a:r>
          </a:p>
        </p:txBody>
      </p:sp>
    </p:spTree>
    <p:extLst>
      <p:ext uri="{BB962C8B-B14F-4D97-AF65-F5344CB8AC3E}">
        <p14:creationId xmlns:p14="http://schemas.microsoft.com/office/powerpoint/2010/main" val="1829028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A845C1-F234-4D44-885B-C0AFBED895EB}"/>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ounded Rectangle 3">
            <a:extLst>
              <a:ext uri="{FF2B5EF4-FFF2-40B4-BE49-F238E27FC236}">
                <a16:creationId xmlns:a16="http://schemas.microsoft.com/office/drawing/2014/main" id="{2D64ACEF-B1C4-43D3-A5F3-33148CCBF797}"/>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Evaluation</a:t>
            </a:r>
          </a:p>
        </p:txBody>
      </p:sp>
      <p:sp>
        <p:nvSpPr>
          <p:cNvPr id="6" name="Content Placeholder 2">
            <a:extLst>
              <a:ext uri="{FF2B5EF4-FFF2-40B4-BE49-F238E27FC236}">
                <a16:creationId xmlns:a16="http://schemas.microsoft.com/office/drawing/2014/main" id="{6355D574-748A-4EAA-8BE4-794C5B8B64FA}"/>
              </a:ext>
            </a:extLst>
          </p:cNvPr>
          <p:cNvSpPr>
            <a:spLocks noGrp="1"/>
          </p:cNvSpPr>
          <p:nvPr>
            <p:ph idx="1"/>
          </p:nvPr>
        </p:nvSpPr>
        <p:spPr>
          <a:xfrm>
            <a:off x="76200" y="1036637"/>
            <a:ext cx="8991600" cy="5364163"/>
          </a:xfrm>
        </p:spPr>
        <p:txBody>
          <a:bodyPr>
            <a:normAutofit/>
          </a:bodyPr>
          <a:lstStyle/>
          <a:p>
            <a:pPr marL="0" indent="0">
              <a:spcBef>
                <a:spcPts val="0"/>
              </a:spcBef>
              <a:buNone/>
            </a:pPr>
            <a:r>
              <a:rPr lang="en-US" sz="2200" dirty="0">
                <a:latin typeface="Arial" panose="020B0604020202020204" pitchFamily="34" charset="0"/>
                <a:cs typeface="Arial" panose="020B0604020202020204" pitchFamily="34" charset="0"/>
              </a:rPr>
              <a:t>Evaluation is done for completed projects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Project's physical achievements (outputs)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on stakeholders (outcomes) </a:t>
            </a:r>
          </a:p>
          <a:p>
            <a:pPr marL="0" indent="0">
              <a:spcBef>
                <a:spcPts val="0"/>
              </a:spcBef>
              <a:buNone/>
            </a:pPr>
            <a:endParaRPr lang="en-US" sz="2200" dirty="0">
              <a:latin typeface="Arial" panose="020B0604020202020204" pitchFamily="34" charset="0"/>
              <a:cs typeface="Arial" panose="020B0604020202020204" pitchFamily="34" charset="0"/>
            </a:endParaRPr>
          </a:p>
          <a:p>
            <a:pPr marL="0" indent="0">
              <a:spcBef>
                <a:spcPts val="0"/>
              </a:spcBef>
              <a:buNone/>
            </a:pPr>
            <a:r>
              <a:rPr lang="en-US" sz="2200" dirty="0">
                <a:latin typeface="Arial" panose="020B0604020202020204" pitchFamily="34" charset="0"/>
                <a:cs typeface="Arial" panose="020B0604020202020204" pitchFamily="34" charset="0"/>
              </a:rPr>
              <a:t>Commonly used criteria for post-evaluation of projects / programs;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Relevance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Effectiveness : cost-effectiveness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Efficiency : how economically inputs were converted to results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Sustainability : continuation of benefits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 human, financial, natural resources and institutional </a:t>
            </a:r>
          </a:p>
        </p:txBody>
      </p:sp>
    </p:spTree>
    <p:extLst>
      <p:ext uri="{BB962C8B-B14F-4D97-AF65-F5344CB8AC3E}">
        <p14:creationId xmlns:p14="http://schemas.microsoft.com/office/powerpoint/2010/main" val="199732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6" name="object 8">
            <a:extLst>
              <a:ext uri="{FF2B5EF4-FFF2-40B4-BE49-F238E27FC236}">
                <a16:creationId xmlns:a16="http://schemas.microsoft.com/office/drawing/2014/main" id="{BCC3AD92-A8E8-4D6A-8785-643B234E457B}"/>
              </a:ext>
            </a:extLst>
          </p:cNvPr>
          <p:cNvSpPr/>
          <p:nvPr/>
        </p:nvSpPr>
        <p:spPr>
          <a:xfrm>
            <a:off x="248193" y="1086394"/>
            <a:ext cx="8543109" cy="4282440"/>
          </a:xfrm>
          <a:prstGeom prst="rect">
            <a:avLst/>
          </a:prstGeom>
          <a:blipFill>
            <a:blip r:embed="rId2" cstate="print"/>
            <a:stretch>
              <a:fillRect/>
            </a:stretch>
          </a:blipFill>
        </p:spPr>
        <p:txBody>
          <a:bodyPr wrap="square" lIns="0" tIns="0" rIns="0" bIns="0" rtlCol="0"/>
          <a:lstStyle/>
          <a:p>
            <a:endParaRPr/>
          </a:p>
        </p:txBody>
      </p:sp>
      <p:sp>
        <p:nvSpPr>
          <p:cNvPr id="7" name="object 9">
            <a:extLst>
              <a:ext uri="{FF2B5EF4-FFF2-40B4-BE49-F238E27FC236}">
                <a16:creationId xmlns:a16="http://schemas.microsoft.com/office/drawing/2014/main" id="{0A77E883-7850-426E-A6C6-76DD3C4CED61}"/>
              </a:ext>
            </a:extLst>
          </p:cNvPr>
          <p:cNvSpPr txBox="1"/>
          <p:nvPr/>
        </p:nvSpPr>
        <p:spPr>
          <a:xfrm>
            <a:off x="147145" y="812733"/>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87089" y="813368"/>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a:latin typeface="Arial"/>
              <a:cs typeface="Arial"/>
            </a:endParaRPr>
          </a:p>
        </p:txBody>
      </p:sp>
    </p:spTree>
    <p:extLst>
      <p:ext uri="{BB962C8B-B14F-4D97-AF65-F5344CB8AC3E}">
        <p14:creationId xmlns:p14="http://schemas.microsoft.com/office/powerpoint/2010/main" val="2780073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7" name="object 9">
            <a:extLst>
              <a:ext uri="{FF2B5EF4-FFF2-40B4-BE49-F238E27FC236}">
                <a16:creationId xmlns:a16="http://schemas.microsoft.com/office/drawing/2014/main" id="{0A77E883-7850-426E-A6C6-76DD3C4CED61}"/>
              </a:ext>
            </a:extLst>
          </p:cNvPr>
          <p:cNvSpPr txBox="1"/>
          <p:nvPr/>
        </p:nvSpPr>
        <p:spPr>
          <a:xfrm>
            <a:off x="127175" y="225889"/>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21775" y="232632"/>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dirty="0">
              <a:latin typeface="Arial"/>
              <a:cs typeface="Arial"/>
            </a:endParaRPr>
          </a:p>
        </p:txBody>
      </p:sp>
      <p:sp>
        <p:nvSpPr>
          <p:cNvPr id="9" name="object 8">
            <a:extLst>
              <a:ext uri="{FF2B5EF4-FFF2-40B4-BE49-F238E27FC236}">
                <a16:creationId xmlns:a16="http://schemas.microsoft.com/office/drawing/2014/main" id="{AF9E1C7C-931C-4F66-8F78-1F9F310D3D61}"/>
              </a:ext>
            </a:extLst>
          </p:cNvPr>
          <p:cNvSpPr/>
          <p:nvPr/>
        </p:nvSpPr>
        <p:spPr>
          <a:xfrm>
            <a:off x="147145" y="539722"/>
            <a:ext cx="8869680" cy="5051181"/>
          </a:xfrm>
          <a:prstGeom prst="rect">
            <a:avLst/>
          </a:prstGeom>
          <a:blipFill>
            <a:blip r:embed="rId2" cstate="print"/>
            <a:stretch>
              <a:fillRect/>
            </a:stretch>
          </a:blipFill>
        </p:spPr>
        <p:txBody>
          <a:bodyPr wrap="square" lIns="0" tIns="0" rIns="0" bIns="0" rtlCol="0"/>
          <a:lstStyle/>
          <a:p>
            <a:endParaRPr dirty="0"/>
          </a:p>
        </p:txBody>
      </p:sp>
      <p:grpSp>
        <p:nvGrpSpPr>
          <p:cNvPr id="10" name="object 11">
            <a:extLst>
              <a:ext uri="{FF2B5EF4-FFF2-40B4-BE49-F238E27FC236}">
                <a16:creationId xmlns:a16="http://schemas.microsoft.com/office/drawing/2014/main" id="{16199791-5F36-4F61-BD2E-59611C161675}"/>
              </a:ext>
            </a:extLst>
          </p:cNvPr>
          <p:cNvGrpSpPr/>
          <p:nvPr/>
        </p:nvGrpSpPr>
        <p:grpSpPr>
          <a:xfrm>
            <a:off x="691975" y="2737898"/>
            <a:ext cx="8304879" cy="711200"/>
            <a:chOff x="1336675" y="3538601"/>
            <a:chExt cx="7264400" cy="711200"/>
          </a:xfrm>
        </p:grpSpPr>
        <p:sp>
          <p:nvSpPr>
            <p:cNvPr id="11" name="object 12">
              <a:extLst>
                <a:ext uri="{FF2B5EF4-FFF2-40B4-BE49-F238E27FC236}">
                  <a16:creationId xmlns:a16="http://schemas.microsoft.com/office/drawing/2014/main" id="{69C02438-9457-4644-80C4-B5CA123365EA}"/>
                </a:ext>
              </a:extLst>
            </p:cNvPr>
            <p:cNvSpPr/>
            <p:nvPr/>
          </p:nvSpPr>
          <p:spPr>
            <a:xfrm>
              <a:off x="1349375" y="3551301"/>
              <a:ext cx="7239000" cy="685800"/>
            </a:xfrm>
            <a:custGeom>
              <a:avLst/>
              <a:gdLst/>
              <a:ahLst/>
              <a:cxnLst/>
              <a:rect l="l" t="t" r="r" b="b"/>
              <a:pathLst>
                <a:path w="7239000" h="685800">
                  <a:moveTo>
                    <a:pt x="6896100" y="0"/>
                  </a:moveTo>
                  <a:lnTo>
                    <a:pt x="6896100" y="171450"/>
                  </a:lnTo>
                  <a:lnTo>
                    <a:pt x="342900" y="171450"/>
                  </a:lnTo>
                  <a:lnTo>
                    <a:pt x="342900" y="0"/>
                  </a:lnTo>
                  <a:lnTo>
                    <a:pt x="0" y="342900"/>
                  </a:lnTo>
                  <a:lnTo>
                    <a:pt x="342900" y="685800"/>
                  </a:lnTo>
                  <a:lnTo>
                    <a:pt x="342900" y="514350"/>
                  </a:lnTo>
                  <a:lnTo>
                    <a:pt x="6896100" y="514350"/>
                  </a:lnTo>
                  <a:lnTo>
                    <a:pt x="6896100" y="685800"/>
                  </a:lnTo>
                  <a:lnTo>
                    <a:pt x="7239000" y="342900"/>
                  </a:lnTo>
                  <a:lnTo>
                    <a:pt x="6896100" y="0"/>
                  </a:lnTo>
                  <a:close/>
                </a:path>
              </a:pathLst>
            </a:custGeom>
            <a:solidFill>
              <a:srgbClr val="4F81BC"/>
            </a:solidFill>
          </p:spPr>
          <p:txBody>
            <a:bodyPr wrap="square" lIns="0" tIns="0" rIns="0" bIns="0" rtlCol="0"/>
            <a:lstStyle/>
            <a:p>
              <a:endParaRPr/>
            </a:p>
          </p:txBody>
        </p:sp>
        <p:sp>
          <p:nvSpPr>
            <p:cNvPr id="12" name="object 13">
              <a:extLst>
                <a:ext uri="{FF2B5EF4-FFF2-40B4-BE49-F238E27FC236}">
                  <a16:creationId xmlns:a16="http://schemas.microsoft.com/office/drawing/2014/main" id="{35FA7F86-B214-4B4F-917A-F5174B451BD7}"/>
                </a:ext>
              </a:extLst>
            </p:cNvPr>
            <p:cNvSpPr/>
            <p:nvPr/>
          </p:nvSpPr>
          <p:spPr>
            <a:xfrm>
              <a:off x="1349375" y="3551301"/>
              <a:ext cx="7239000" cy="685800"/>
            </a:xfrm>
            <a:custGeom>
              <a:avLst/>
              <a:gdLst/>
              <a:ahLst/>
              <a:cxnLst/>
              <a:rect l="l" t="t" r="r" b="b"/>
              <a:pathLst>
                <a:path w="7239000" h="685800">
                  <a:moveTo>
                    <a:pt x="0" y="342900"/>
                  </a:moveTo>
                  <a:lnTo>
                    <a:pt x="342900" y="0"/>
                  </a:lnTo>
                  <a:lnTo>
                    <a:pt x="342900" y="171450"/>
                  </a:lnTo>
                  <a:lnTo>
                    <a:pt x="6896100" y="171450"/>
                  </a:lnTo>
                  <a:lnTo>
                    <a:pt x="6896100" y="0"/>
                  </a:lnTo>
                  <a:lnTo>
                    <a:pt x="7239000" y="342900"/>
                  </a:lnTo>
                  <a:lnTo>
                    <a:pt x="6896100" y="685800"/>
                  </a:lnTo>
                  <a:lnTo>
                    <a:pt x="6896100" y="514350"/>
                  </a:lnTo>
                  <a:lnTo>
                    <a:pt x="342900" y="514350"/>
                  </a:lnTo>
                  <a:lnTo>
                    <a:pt x="342900" y="685800"/>
                  </a:lnTo>
                  <a:lnTo>
                    <a:pt x="0" y="342900"/>
                  </a:lnTo>
                  <a:close/>
                </a:path>
              </a:pathLst>
            </a:custGeom>
            <a:ln w="25400">
              <a:solidFill>
                <a:srgbClr val="385D89"/>
              </a:solidFill>
            </a:ln>
          </p:spPr>
          <p:txBody>
            <a:bodyPr wrap="square" lIns="0" tIns="0" rIns="0" bIns="0" rtlCol="0"/>
            <a:lstStyle/>
            <a:p>
              <a:endParaRPr/>
            </a:p>
          </p:txBody>
        </p:sp>
      </p:grpSp>
      <p:sp>
        <p:nvSpPr>
          <p:cNvPr id="13" name="object 14">
            <a:extLst>
              <a:ext uri="{FF2B5EF4-FFF2-40B4-BE49-F238E27FC236}">
                <a16:creationId xmlns:a16="http://schemas.microsoft.com/office/drawing/2014/main" id="{864A5D72-63CF-4291-94EA-64B6912AE33C}"/>
              </a:ext>
            </a:extLst>
          </p:cNvPr>
          <p:cNvSpPr txBox="1"/>
          <p:nvPr/>
        </p:nvSpPr>
        <p:spPr>
          <a:xfrm>
            <a:off x="4572000" y="2941578"/>
            <a:ext cx="8388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Control</a:t>
            </a:r>
            <a:endParaRPr sz="1800" dirty="0">
              <a:latin typeface="Arial"/>
              <a:cs typeface="Arial"/>
            </a:endParaRPr>
          </a:p>
        </p:txBody>
      </p:sp>
    </p:spTree>
    <p:extLst>
      <p:ext uri="{BB962C8B-B14F-4D97-AF65-F5344CB8AC3E}">
        <p14:creationId xmlns:p14="http://schemas.microsoft.com/office/powerpoint/2010/main" val="292022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AF8C5F-2186-40AE-AE9D-0924BA389B8B}"/>
              </a:ext>
            </a:extLst>
          </p:cNvPr>
          <p:cNvSpPr>
            <a:spLocks noGrp="1"/>
          </p:cNvSpPr>
          <p:nvPr>
            <p:ph idx="1"/>
          </p:nvPr>
        </p:nvSpPr>
        <p:spPr>
          <a:xfrm>
            <a:off x="261257" y="676870"/>
            <a:ext cx="8755568" cy="1935701"/>
          </a:xfrm>
        </p:spPr>
        <p:txBody>
          <a:bodyPr/>
          <a:lstStyle/>
          <a:p>
            <a:pPr marL="0" indent="0">
              <a:buNone/>
            </a:pPr>
            <a:r>
              <a:rPr lang="en-GB" altLang="en-US" sz="2400" dirty="0">
                <a:latin typeface="Arial" panose="020B0604020202020204" pitchFamily="34" charset="0"/>
                <a:cs typeface="Arial" panose="020B0604020202020204" pitchFamily="34" charset="0"/>
              </a:rPr>
              <a:t>The Iron Triangle was originally conceived as a f</a:t>
            </a:r>
            <a:r>
              <a:rPr lang="en-GB" altLang="en-US" sz="2400" b="1" dirty="0">
                <a:latin typeface="Arial" panose="020B0604020202020204" pitchFamily="34" charset="0"/>
                <a:cs typeface="Arial" panose="020B0604020202020204" pitchFamily="34" charset="0"/>
              </a:rPr>
              <a:t>ramework</a:t>
            </a:r>
            <a:r>
              <a:rPr lang="en-GB" altLang="en-US" sz="2400" dirty="0">
                <a:latin typeface="Arial" panose="020B0604020202020204" pitchFamily="34" charset="0"/>
                <a:cs typeface="Arial" panose="020B0604020202020204" pitchFamily="34" charset="0"/>
              </a:rPr>
              <a:t> to enable project managers to </a:t>
            </a:r>
            <a:r>
              <a:rPr lang="en-GB" altLang="en-US" sz="2400" b="1" dirty="0">
                <a:latin typeface="Arial" panose="020B0604020202020204" pitchFamily="34" charset="0"/>
                <a:cs typeface="Arial" panose="020B0604020202020204" pitchFamily="34" charset="0"/>
              </a:rPr>
              <a:t>evaluate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balance</a:t>
            </a:r>
            <a:r>
              <a:rPr lang="en-GB" altLang="en-US" sz="2400" dirty="0">
                <a:latin typeface="Arial" panose="020B0604020202020204" pitchFamily="34" charset="0"/>
                <a:cs typeface="Arial" panose="020B0604020202020204" pitchFamily="34" charset="0"/>
              </a:rPr>
              <a:t> the </a:t>
            </a:r>
            <a:r>
              <a:rPr lang="en-GB" altLang="en-US" sz="2400" b="1" dirty="0">
                <a:latin typeface="Arial" panose="020B0604020202020204" pitchFamily="34" charset="0"/>
                <a:cs typeface="Arial" panose="020B0604020202020204" pitchFamily="34" charset="0"/>
              </a:rPr>
              <a:t>competing demands </a:t>
            </a:r>
            <a:r>
              <a:rPr lang="en-GB" altLang="en-US" sz="2400" dirty="0">
                <a:latin typeface="Arial" panose="020B0604020202020204" pitchFamily="34" charset="0"/>
                <a:cs typeface="Arial" panose="020B0604020202020204" pitchFamily="34" charset="0"/>
              </a:rPr>
              <a:t>of </a:t>
            </a:r>
            <a:r>
              <a:rPr lang="en-GB" altLang="en-US" sz="2400" b="1" dirty="0">
                <a:latin typeface="Arial" panose="020B0604020202020204" pitchFamily="34" charset="0"/>
                <a:cs typeface="Arial" panose="020B0604020202020204" pitchFamily="34" charset="0"/>
              </a:rPr>
              <a:t>Cost</a:t>
            </a: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Time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Quality</a:t>
            </a:r>
            <a:r>
              <a:rPr lang="en-GB" altLang="en-US" sz="2400" dirty="0">
                <a:latin typeface="Arial" panose="020B0604020202020204" pitchFamily="34" charset="0"/>
                <a:cs typeface="Arial" panose="020B0604020202020204" pitchFamily="34" charset="0"/>
              </a:rPr>
              <a:t> within their projects whilst trying to achieve </a:t>
            </a:r>
            <a:r>
              <a:rPr lang="en-GB" altLang="en-US" sz="2400" b="1" dirty="0">
                <a:latin typeface="Arial" panose="020B0604020202020204" pitchFamily="34" charset="0"/>
                <a:cs typeface="Arial" panose="020B0604020202020204" pitchFamily="34" charset="0"/>
              </a:rPr>
              <a:t>the project scope</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Tree>
    <p:extLst>
      <p:ext uri="{BB962C8B-B14F-4D97-AF65-F5344CB8AC3E}">
        <p14:creationId xmlns:p14="http://schemas.microsoft.com/office/powerpoint/2010/main" val="428881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
        <p:nvSpPr>
          <p:cNvPr id="8" name="Isosceles Triangle 7">
            <a:extLst>
              <a:ext uri="{FF2B5EF4-FFF2-40B4-BE49-F238E27FC236}">
                <a16:creationId xmlns:a16="http://schemas.microsoft.com/office/drawing/2014/main" id="{7756F171-A80B-41A0-AEBB-5A5033A965FE}"/>
              </a:ext>
            </a:extLst>
          </p:cNvPr>
          <p:cNvSpPr/>
          <p:nvPr/>
        </p:nvSpPr>
        <p:spPr>
          <a:xfrm>
            <a:off x="341267" y="1439954"/>
            <a:ext cx="3825784" cy="319736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solidFill>
                <a:prstClr val="white"/>
              </a:solidFill>
              <a:latin typeface="Arial"/>
            </a:endParaRPr>
          </a:p>
        </p:txBody>
      </p:sp>
      <p:sp>
        <p:nvSpPr>
          <p:cNvPr id="9" name="TextBox 8">
            <a:extLst>
              <a:ext uri="{FF2B5EF4-FFF2-40B4-BE49-F238E27FC236}">
                <a16:creationId xmlns:a16="http://schemas.microsoft.com/office/drawing/2014/main" id="{BE60C295-65DB-4D93-8BCD-C42D24A8EEA1}"/>
              </a:ext>
            </a:extLst>
          </p:cNvPr>
          <p:cNvSpPr txBox="1"/>
          <p:nvPr/>
        </p:nvSpPr>
        <p:spPr>
          <a:xfrm>
            <a:off x="1821452" y="2293938"/>
            <a:ext cx="857250" cy="1419225"/>
          </a:xfrm>
          <a:prstGeom prst="rect">
            <a:avLst/>
          </a:prstGeom>
          <a:noFill/>
        </p:spPr>
        <p:txBody>
          <a:bodyPr>
            <a:spAutoFit/>
          </a:bodyPr>
          <a:lstStyle/>
          <a:p>
            <a:pPr>
              <a:defRPr/>
            </a:pPr>
            <a:r>
              <a:rPr lang="en-US" sz="8625" b="1" dirty="0">
                <a:solidFill>
                  <a:srgbClr val="000066"/>
                </a:solidFill>
                <a:latin typeface="Arial"/>
                <a:cs typeface="Arial" charset="0"/>
              </a:rPr>
              <a:t>S</a:t>
            </a:r>
          </a:p>
        </p:txBody>
      </p:sp>
      <p:sp>
        <p:nvSpPr>
          <p:cNvPr id="10" name="TextBox 9">
            <a:extLst>
              <a:ext uri="{FF2B5EF4-FFF2-40B4-BE49-F238E27FC236}">
                <a16:creationId xmlns:a16="http://schemas.microsoft.com/office/drawing/2014/main" id="{41ABABAF-571B-4AEE-A276-310C446CEA6E}"/>
              </a:ext>
            </a:extLst>
          </p:cNvPr>
          <p:cNvSpPr txBox="1">
            <a:spLocks noChangeArrowheads="1"/>
          </p:cNvSpPr>
          <p:nvPr/>
        </p:nvSpPr>
        <p:spPr bwMode="auto">
          <a:xfrm>
            <a:off x="1951263" y="3528497"/>
            <a:ext cx="896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Scope</a:t>
            </a:r>
          </a:p>
        </p:txBody>
      </p:sp>
      <p:sp>
        <p:nvSpPr>
          <p:cNvPr id="11" name="TextBox 10">
            <a:extLst>
              <a:ext uri="{FF2B5EF4-FFF2-40B4-BE49-F238E27FC236}">
                <a16:creationId xmlns:a16="http://schemas.microsoft.com/office/drawing/2014/main" id="{B992080C-9CB3-4A4F-BF14-B455E01E71E1}"/>
              </a:ext>
            </a:extLst>
          </p:cNvPr>
          <p:cNvSpPr txBox="1">
            <a:spLocks noChangeArrowheads="1"/>
          </p:cNvSpPr>
          <p:nvPr/>
        </p:nvSpPr>
        <p:spPr bwMode="auto">
          <a:xfrm>
            <a:off x="147145" y="4637314"/>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Cost</a:t>
            </a:r>
          </a:p>
        </p:txBody>
      </p:sp>
      <p:sp>
        <p:nvSpPr>
          <p:cNvPr id="13" name="TextBox 12">
            <a:extLst>
              <a:ext uri="{FF2B5EF4-FFF2-40B4-BE49-F238E27FC236}">
                <a16:creationId xmlns:a16="http://schemas.microsoft.com/office/drawing/2014/main" id="{224CD3CA-389B-4B3B-A18D-7E1112A98489}"/>
              </a:ext>
            </a:extLst>
          </p:cNvPr>
          <p:cNvSpPr txBox="1"/>
          <p:nvPr/>
        </p:nvSpPr>
        <p:spPr>
          <a:xfrm>
            <a:off x="3430542" y="4631855"/>
            <a:ext cx="1489165" cy="646331"/>
          </a:xfrm>
          <a:prstGeom prst="rect">
            <a:avLst/>
          </a:prstGeom>
          <a:noFill/>
        </p:spPr>
        <p:txBody>
          <a:bodyPr wrap="square">
            <a:spAutoFit/>
          </a:bodyPr>
          <a:lstStyle/>
          <a:p>
            <a:r>
              <a:rPr lang="en-US" altLang="en-US" sz="1800" b="1" dirty="0">
                <a:solidFill>
                  <a:srgbClr val="000066"/>
                </a:solidFill>
                <a:latin typeface="Calibri" panose="020F0502020204030204" pitchFamily="34" charset="0"/>
                <a:cs typeface="Calibri" panose="020F0502020204030204" pitchFamily="34" charset="0"/>
              </a:rPr>
              <a:t>Quality </a:t>
            </a:r>
          </a:p>
          <a:p>
            <a:r>
              <a:rPr lang="en-US" altLang="en-US" sz="1800" b="1" dirty="0">
                <a:solidFill>
                  <a:srgbClr val="000066"/>
                </a:solidFill>
                <a:latin typeface="Calibri" panose="020F0502020204030204" pitchFamily="34" charset="0"/>
                <a:cs typeface="Calibri" panose="020F0502020204030204" pitchFamily="34" charset="0"/>
              </a:rPr>
              <a:t>Performance</a:t>
            </a:r>
            <a:endParaRPr lang="en-GB" dirty="0"/>
          </a:p>
        </p:txBody>
      </p:sp>
      <p:sp>
        <p:nvSpPr>
          <p:cNvPr id="14" name="TextBox 13">
            <a:extLst>
              <a:ext uri="{FF2B5EF4-FFF2-40B4-BE49-F238E27FC236}">
                <a16:creationId xmlns:a16="http://schemas.microsoft.com/office/drawing/2014/main" id="{1812CDD2-DD13-4E5B-AB2B-60A1E348ABA2}"/>
              </a:ext>
            </a:extLst>
          </p:cNvPr>
          <p:cNvSpPr txBox="1">
            <a:spLocks noChangeArrowheads="1"/>
          </p:cNvSpPr>
          <p:nvPr/>
        </p:nvSpPr>
        <p:spPr bwMode="auto">
          <a:xfrm>
            <a:off x="1951263" y="1045663"/>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Time</a:t>
            </a:r>
          </a:p>
        </p:txBody>
      </p:sp>
      <p:sp>
        <p:nvSpPr>
          <p:cNvPr id="15" name="Rectangle 14">
            <a:extLst>
              <a:ext uri="{FF2B5EF4-FFF2-40B4-BE49-F238E27FC236}">
                <a16:creationId xmlns:a16="http://schemas.microsoft.com/office/drawing/2014/main" id="{FCD60FE7-FDA6-438A-898D-E02FC6503C96}"/>
              </a:ext>
            </a:extLst>
          </p:cNvPr>
          <p:cNvSpPr>
            <a:spLocks noChangeArrowheads="1"/>
          </p:cNvSpPr>
          <p:nvPr/>
        </p:nvSpPr>
        <p:spPr bwMode="auto">
          <a:xfrm>
            <a:off x="4877983" y="1395627"/>
            <a:ext cx="3443605" cy="800100"/>
          </a:xfrm>
          <a:prstGeom prst="rect">
            <a:avLst/>
          </a:prstGeom>
          <a:solidFill>
            <a:schemeClr val="bg1">
              <a:lumMod val="95000"/>
            </a:schemeClr>
          </a:solidFill>
          <a:ln>
            <a:noFill/>
          </a:ln>
          <a:effectLst>
            <a:outerShdw blurRad="40000" dist="23000" dir="5400000" rotWithShape="0">
              <a:srgbClr val="808080">
                <a:alpha val="34999"/>
              </a:srgbClr>
            </a:outerShdw>
          </a:effectLst>
        </p:spPr>
        <p:txBody>
          <a:bodyPr anchor="ctr"/>
          <a:lstStyle/>
          <a:p>
            <a:pPr>
              <a:defRPr/>
            </a:pPr>
            <a:r>
              <a:rPr lang="en-US" sz="1600" b="1" dirty="0">
                <a:solidFill>
                  <a:srgbClr val="000066"/>
                </a:solidFill>
                <a:latin typeface="Calibri" pitchFamily="34" charset="0"/>
                <a:cs typeface="Calibri" pitchFamily="34" charset="0"/>
              </a:rPr>
              <a:t>Broadly these objectives, which are usually defined as part of the business case and set out in the project brief, most meet three fundamental criteria:</a:t>
            </a:r>
          </a:p>
        </p:txBody>
      </p:sp>
      <p:sp>
        <p:nvSpPr>
          <p:cNvPr id="16" name="Rectangle 15">
            <a:extLst>
              <a:ext uri="{FF2B5EF4-FFF2-40B4-BE49-F238E27FC236}">
                <a16:creationId xmlns:a16="http://schemas.microsoft.com/office/drawing/2014/main" id="{D86F5443-BA94-4EA4-8FEA-2AE1257771DD}"/>
              </a:ext>
            </a:extLst>
          </p:cNvPr>
          <p:cNvSpPr>
            <a:spLocks noChangeArrowheads="1"/>
          </p:cNvSpPr>
          <p:nvPr/>
        </p:nvSpPr>
        <p:spPr bwMode="auto">
          <a:xfrm rot="16200000">
            <a:off x="6238833" y="1311318"/>
            <a:ext cx="812800" cy="335271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17" name="TextBox 207">
            <a:extLst>
              <a:ext uri="{FF2B5EF4-FFF2-40B4-BE49-F238E27FC236}">
                <a16:creationId xmlns:a16="http://schemas.microsoft.com/office/drawing/2014/main" id="{81EA3AFF-4A57-4DD0-9F7A-4ACF1DA921F2}"/>
              </a:ext>
            </a:extLst>
          </p:cNvPr>
          <p:cNvSpPr txBox="1">
            <a:spLocks noChangeArrowheads="1"/>
          </p:cNvSpPr>
          <p:nvPr/>
        </p:nvSpPr>
        <p:spPr bwMode="auto">
          <a:xfrm>
            <a:off x="5029588" y="2633731"/>
            <a:ext cx="309550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dirty="0">
                <a:solidFill>
                  <a:srgbClr val="000066"/>
                </a:solidFill>
                <a:latin typeface="Calibri" panose="020F0502020204030204" pitchFamily="34" charset="0"/>
                <a:cs typeface="Calibri" panose="020F0502020204030204" pitchFamily="34" charset="0"/>
              </a:rPr>
              <a:t>The project must be completed on time</a:t>
            </a:r>
          </a:p>
        </p:txBody>
      </p:sp>
      <p:grpSp>
        <p:nvGrpSpPr>
          <p:cNvPr id="18" name="Group 17">
            <a:extLst>
              <a:ext uri="{FF2B5EF4-FFF2-40B4-BE49-F238E27FC236}">
                <a16:creationId xmlns:a16="http://schemas.microsoft.com/office/drawing/2014/main" id="{B5C9152F-38B8-43B5-9D85-EC2F95A20D6C}"/>
              </a:ext>
            </a:extLst>
          </p:cNvPr>
          <p:cNvGrpSpPr>
            <a:grpSpLocks/>
          </p:cNvGrpSpPr>
          <p:nvPr/>
        </p:nvGrpSpPr>
        <p:grpSpPr bwMode="auto">
          <a:xfrm>
            <a:off x="4951210" y="3436164"/>
            <a:ext cx="3539646" cy="851670"/>
            <a:chOff x="4924680" y="3378546"/>
            <a:chExt cx="4720228" cy="1136209"/>
          </a:xfrm>
        </p:grpSpPr>
        <p:sp>
          <p:nvSpPr>
            <p:cNvPr id="19" name="Rectangle 18">
              <a:extLst>
                <a:ext uri="{FF2B5EF4-FFF2-40B4-BE49-F238E27FC236}">
                  <a16:creationId xmlns:a16="http://schemas.microsoft.com/office/drawing/2014/main" id="{1F4473F2-A23C-46B0-BB5E-1AEC90502EA6}"/>
                </a:ext>
              </a:extLst>
            </p:cNvPr>
            <p:cNvSpPr>
              <a:spLocks noChangeArrowheads="1"/>
            </p:cNvSpPr>
            <p:nvPr/>
          </p:nvSpPr>
          <p:spPr bwMode="auto">
            <a:xfrm rot="16200000">
              <a:off x="6641536" y="1737105"/>
              <a:ext cx="1084351" cy="447095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0" name="TextBox 209">
              <a:extLst>
                <a:ext uri="{FF2B5EF4-FFF2-40B4-BE49-F238E27FC236}">
                  <a16:creationId xmlns:a16="http://schemas.microsoft.com/office/drawing/2014/main" id="{B1B54E5B-758E-48EA-B33B-7556B6B24978}"/>
                </a:ext>
              </a:extLst>
            </p:cNvPr>
            <p:cNvSpPr txBox="1">
              <a:spLocks noChangeArrowheads="1"/>
            </p:cNvSpPr>
            <p:nvPr/>
          </p:nvSpPr>
          <p:spPr bwMode="auto">
            <a:xfrm>
              <a:off x="4924680" y="3378546"/>
              <a:ext cx="472022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be accomplished within the budgeted cost</a:t>
              </a:r>
            </a:p>
          </p:txBody>
        </p:sp>
      </p:grpSp>
      <p:grpSp>
        <p:nvGrpSpPr>
          <p:cNvPr id="21" name="Group 20">
            <a:extLst>
              <a:ext uri="{FF2B5EF4-FFF2-40B4-BE49-F238E27FC236}">
                <a16:creationId xmlns:a16="http://schemas.microsoft.com/office/drawing/2014/main" id="{0D62923E-312D-4958-9A7D-7C5C5F95C61A}"/>
              </a:ext>
            </a:extLst>
          </p:cNvPr>
          <p:cNvGrpSpPr>
            <a:grpSpLocks/>
          </p:cNvGrpSpPr>
          <p:nvPr/>
        </p:nvGrpSpPr>
        <p:grpSpPr bwMode="auto">
          <a:xfrm>
            <a:off x="4968876" y="4360314"/>
            <a:ext cx="3610900" cy="840333"/>
            <a:chOff x="4948239" y="4611468"/>
            <a:chExt cx="4102778" cy="1121084"/>
          </a:xfrm>
        </p:grpSpPr>
        <p:sp>
          <p:nvSpPr>
            <p:cNvPr id="22" name="Rectangle 21">
              <a:extLst>
                <a:ext uri="{FF2B5EF4-FFF2-40B4-BE49-F238E27FC236}">
                  <a16:creationId xmlns:a16="http://schemas.microsoft.com/office/drawing/2014/main" id="{409FCB91-6335-43C7-BDE4-B31B7E27AFF2}"/>
                </a:ext>
              </a:extLst>
            </p:cNvPr>
            <p:cNvSpPr>
              <a:spLocks noChangeArrowheads="1"/>
            </p:cNvSpPr>
            <p:nvPr/>
          </p:nvSpPr>
          <p:spPr bwMode="auto">
            <a:xfrm rot="16200000">
              <a:off x="6310773" y="3285666"/>
              <a:ext cx="1084352" cy="380942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3" name="TextBox 211">
              <a:extLst>
                <a:ext uri="{FF2B5EF4-FFF2-40B4-BE49-F238E27FC236}">
                  <a16:creationId xmlns:a16="http://schemas.microsoft.com/office/drawing/2014/main" id="{FBEEEDDC-4A02-46D7-91FE-AB054DAC060F}"/>
                </a:ext>
              </a:extLst>
            </p:cNvPr>
            <p:cNvSpPr txBox="1">
              <a:spLocks noChangeArrowheads="1"/>
            </p:cNvSpPr>
            <p:nvPr/>
          </p:nvSpPr>
          <p:spPr bwMode="auto">
            <a:xfrm>
              <a:off x="5029199" y="4611468"/>
              <a:ext cx="402181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meet the prescribed quality requirements</a:t>
              </a:r>
            </a:p>
          </p:txBody>
        </p:sp>
      </p:grpSp>
    </p:spTree>
    <p:extLst>
      <p:ext uri="{BB962C8B-B14F-4D97-AF65-F5344CB8AC3E}">
        <p14:creationId xmlns:p14="http://schemas.microsoft.com/office/powerpoint/2010/main" val="298146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2000"/>
                            </p:stCondLst>
                            <p:childTnLst>
                              <p:par>
                                <p:cTn id="21" presetID="47"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1000"/>
                                        <p:tgtEl>
                                          <p:spTgt spid="15"/>
                                        </p:tgtEl>
                                      </p:cBhvr>
                                    </p:animEffect>
                                    <p:anim calcmode="lin" valueType="num">
                                      <p:cBhvr>
                                        <p:cTn id="24" dur="1000" fill="hold"/>
                                        <p:tgtEl>
                                          <p:spTgt spid="15"/>
                                        </p:tgtEl>
                                        <p:attrNameLst>
                                          <p:attrName>ppt_x</p:attrName>
                                        </p:attrNameLst>
                                      </p:cBhvr>
                                      <p:tavLst>
                                        <p:tav tm="0">
                                          <p:val>
                                            <p:strVal val="#ppt_x"/>
                                          </p:val>
                                        </p:tav>
                                        <p:tav tm="100000">
                                          <p:val>
                                            <p:strVal val="#ppt_x"/>
                                          </p:val>
                                        </p:tav>
                                      </p:tavLst>
                                    </p:anim>
                                    <p:anim calcmode="lin" valueType="num">
                                      <p:cBhvr>
                                        <p:cTn id="25" dur="1000" fill="hold"/>
                                        <p:tgtEl>
                                          <p:spTgt spid="15"/>
                                        </p:tgtEl>
                                        <p:attrNameLst>
                                          <p:attrName>ppt_y</p:attrName>
                                        </p:attrNameLst>
                                      </p:cBhvr>
                                      <p:tavLst>
                                        <p:tav tm="0">
                                          <p:val>
                                            <p:strVal val="#ppt_y-.1"/>
                                          </p:val>
                                        </p:tav>
                                        <p:tav tm="100000">
                                          <p:val>
                                            <p:strVal val="#ppt_y"/>
                                          </p:val>
                                        </p:tav>
                                      </p:tavLst>
                                    </p:anim>
                                  </p:childTnLst>
                                </p:cTn>
                              </p:par>
                            </p:childTnLst>
                          </p:cTn>
                        </p:par>
                        <p:par>
                          <p:cTn id="26" fill="hold">
                            <p:stCondLst>
                              <p:cond delay="3000"/>
                            </p:stCondLst>
                            <p:childTnLst>
                              <p:par>
                                <p:cTn id="27" presetID="47" presetClass="entr" presetSubtype="0" fill="hold" nodeType="afterEffect">
                                  <p:stCondLst>
                                    <p:cond delay="75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anim calcmode="lin" valueType="num">
                                      <p:cBhvr>
                                        <p:cTn id="30" dur="1000" fill="hold"/>
                                        <p:tgtEl>
                                          <p:spTgt spid="18"/>
                                        </p:tgtEl>
                                        <p:attrNameLst>
                                          <p:attrName>ppt_x</p:attrName>
                                        </p:attrNameLst>
                                      </p:cBhvr>
                                      <p:tavLst>
                                        <p:tav tm="0">
                                          <p:val>
                                            <p:strVal val="#ppt_x"/>
                                          </p:val>
                                        </p:tav>
                                        <p:tav tm="100000">
                                          <p:val>
                                            <p:strVal val="#ppt_x"/>
                                          </p:val>
                                        </p:tav>
                                      </p:tavLst>
                                    </p:anim>
                                    <p:anim calcmode="lin" valueType="num">
                                      <p:cBhvr>
                                        <p:cTn id="31" dur="1000" fill="hold"/>
                                        <p:tgtEl>
                                          <p:spTgt spid="18"/>
                                        </p:tgtEl>
                                        <p:attrNameLst>
                                          <p:attrName>ppt_y</p:attrName>
                                        </p:attrNameLst>
                                      </p:cBhvr>
                                      <p:tavLst>
                                        <p:tav tm="0">
                                          <p:val>
                                            <p:strVal val="#ppt_y-.1"/>
                                          </p:val>
                                        </p:tav>
                                        <p:tav tm="100000">
                                          <p:val>
                                            <p:strVal val="#ppt_y"/>
                                          </p:val>
                                        </p:tav>
                                      </p:tavLst>
                                    </p:anim>
                                  </p:childTnLst>
                                </p:cTn>
                              </p:par>
                            </p:childTnLst>
                          </p:cTn>
                        </p:par>
                        <p:par>
                          <p:cTn id="32" fill="hold">
                            <p:stCondLst>
                              <p:cond delay="4750"/>
                            </p:stCondLst>
                            <p:childTnLst>
                              <p:par>
                                <p:cTn id="33" presetID="47" presetClass="entr" presetSubtype="0" fill="hold" nodeType="afterEffect">
                                  <p:stCondLst>
                                    <p:cond delay="100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000"/>
                                        <p:tgtEl>
                                          <p:spTgt spid="21"/>
                                        </p:tgtEl>
                                      </p:cBhvr>
                                    </p:animEffect>
                                    <p:anim calcmode="lin" valueType="num">
                                      <p:cBhvr>
                                        <p:cTn id="36" dur="1000" fill="hold"/>
                                        <p:tgtEl>
                                          <p:spTgt spid="21"/>
                                        </p:tgtEl>
                                        <p:attrNameLst>
                                          <p:attrName>ppt_x</p:attrName>
                                        </p:attrNameLst>
                                      </p:cBhvr>
                                      <p:tavLst>
                                        <p:tav tm="0">
                                          <p:val>
                                            <p:strVal val="#ppt_x"/>
                                          </p:val>
                                        </p:tav>
                                        <p:tav tm="100000">
                                          <p:val>
                                            <p:strVal val="#ppt_x"/>
                                          </p:val>
                                        </p:tav>
                                      </p:tavLst>
                                    </p:anim>
                                    <p:anim calcmode="lin" valueType="num">
                                      <p:cBhvr>
                                        <p:cTn id="3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4" grpId="0"/>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9E4DB8-5DDC-4E92-A45B-45FDF47154EF}"/>
              </a:ext>
            </a:extLst>
          </p:cNvPr>
          <p:cNvSpPr>
            <a:spLocks noGrp="1"/>
          </p:cNvSpPr>
          <p:nvPr>
            <p:ph idx="1"/>
          </p:nvPr>
        </p:nvSpPr>
        <p:spPr>
          <a:xfrm>
            <a:off x="292187" y="1033273"/>
            <a:ext cx="8559625" cy="3917032"/>
          </a:xfrm>
        </p:spPr>
        <p:txBody>
          <a:bodyPr>
            <a:normAutofit fontScale="92500"/>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It is a component of project implementation that helps determine goals, constraints, workflow management strategies, tasks, and deliverables. By defining project scope, individual contributors will be able to manage their workloads more easily.</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The work that must be performed to deliver a product, service, or result with the specified features and functions” (PMI, 2006; 385)</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Scope provides the link between the project goal and the work which needs to be completed to achieve it</a:t>
            </a:r>
          </a:p>
          <a:p>
            <a:pPr marL="0" indent="0">
              <a:buNone/>
            </a:pPr>
            <a:endParaRPr lang="en-US" dirty="0"/>
          </a:p>
          <a:p>
            <a:pPr marL="0" indent="0">
              <a:buNone/>
            </a:pPr>
            <a:endParaRPr lang="en-GB" dirty="0"/>
          </a:p>
        </p:txBody>
      </p:sp>
      <p:sp>
        <p:nvSpPr>
          <p:cNvPr id="4" name="Slide Number Placeholder 3">
            <a:extLst>
              <a:ext uri="{FF2B5EF4-FFF2-40B4-BE49-F238E27FC236}">
                <a16:creationId xmlns:a16="http://schemas.microsoft.com/office/drawing/2014/main" id="{FB44F954-F41A-45E2-93EB-0C9DCBDE7E44}"/>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8175D7DF-091A-4627-9591-912B564D4E73}"/>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Scope?</a:t>
            </a:r>
          </a:p>
        </p:txBody>
      </p:sp>
    </p:spTree>
    <p:extLst>
      <p:ext uri="{BB962C8B-B14F-4D97-AF65-F5344CB8AC3E}">
        <p14:creationId xmlns:p14="http://schemas.microsoft.com/office/powerpoint/2010/main" val="4047312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6BB65-B7C4-47F3-8213-BAEE55745C2C}"/>
              </a:ext>
            </a:extLst>
          </p:cNvPr>
          <p:cNvSpPr>
            <a:spLocks noGrp="1"/>
          </p:cNvSpPr>
          <p:nvPr>
            <p:ph idx="1"/>
          </p:nvPr>
        </p:nvSpPr>
        <p:spPr>
          <a:xfrm>
            <a:off x="467185" y="842555"/>
            <a:ext cx="8549640" cy="3917032"/>
          </a:xfrm>
        </p:spPr>
        <p:txBody>
          <a:bodyPr/>
          <a:lstStyle/>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Complete a product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Conduct a cost/benefit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Ask for recommendations from experts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Identify alternatives </a:t>
            </a:r>
          </a:p>
          <a:p>
            <a:pPr marL="0" indent="0">
              <a:buNone/>
            </a:pPr>
            <a:endParaRPr lang="en-GB" dirty="0"/>
          </a:p>
        </p:txBody>
      </p:sp>
      <p:sp>
        <p:nvSpPr>
          <p:cNvPr id="4" name="Slide Number Placeholder 3">
            <a:extLst>
              <a:ext uri="{FF2B5EF4-FFF2-40B4-BE49-F238E27FC236}">
                <a16:creationId xmlns:a16="http://schemas.microsoft.com/office/drawing/2014/main" id="{06D9F164-EA07-4101-B32F-40B9721BC0E4}"/>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0242E557-E0D3-4019-8A59-48D2E5AEFEEC}"/>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Scope Planning Actions</a:t>
            </a:r>
          </a:p>
        </p:txBody>
      </p:sp>
    </p:spTree>
    <p:extLst>
      <p:ext uri="{BB962C8B-B14F-4D97-AF65-F5344CB8AC3E}">
        <p14:creationId xmlns:p14="http://schemas.microsoft.com/office/powerpoint/2010/main" val="363741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39685-B651-4814-8E74-72334B10D8A7}"/>
              </a:ext>
            </a:extLst>
          </p:cNvPr>
          <p:cNvSpPr>
            <a:spLocks noGrp="1"/>
          </p:cNvSpPr>
          <p:nvPr>
            <p:ph idx="1"/>
          </p:nvPr>
        </p:nvSpPr>
        <p:spPr>
          <a:xfrm>
            <a:off x="339635" y="907868"/>
            <a:ext cx="8677190" cy="4669971"/>
          </a:xfrm>
        </p:spPr>
        <p:txBody>
          <a:bodyPr>
            <a:normAutofit fontScale="55000" lnSpcReduction="20000"/>
          </a:bodyPr>
          <a:lstStyle/>
          <a:p>
            <a:pPr marL="342900" lvl="1" indent="0">
              <a:buFontTx/>
              <a:buNone/>
              <a:defRPr/>
            </a:pPr>
            <a:r>
              <a:rPr lang="en-US" b="1" dirty="0">
                <a:latin typeface="Arial" panose="020B0604020202020204" pitchFamily="34" charset="0"/>
                <a:cs typeface="Arial" panose="020B0604020202020204" pitchFamily="34" charset="0"/>
              </a:rPr>
              <a:t>A goal is an achievable outcome that is generally broad and longer term while an objective is shorter term and defines measurable actions to achieve an overall goal. </a:t>
            </a:r>
          </a:p>
          <a:p>
            <a:pPr marL="342900" lvl="1" indent="0">
              <a:buFontTx/>
              <a:buNone/>
              <a:defRPr/>
            </a:pPr>
            <a:endParaRPr lang="en-GB" b="1"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576072" lvl="2" indent="0">
              <a:buClr>
                <a:schemeClr val="accent3"/>
              </a:buClr>
              <a:buFontTx/>
              <a:buNone/>
              <a:defRPr/>
            </a:pPr>
            <a:endParaRPr lang="en-GB" sz="2100"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indent="0">
              <a:buClr>
                <a:schemeClr val="accent3"/>
              </a:buClr>
              <a:buFontTx/>
              <a:buNone/>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p>
          <a:p>
            <a:pPr marL="576072" lvl="2" indent="0" algn="just">
              <a:buClr>
                <a:schemeClr val="accent3"/>
              </a:buClr>
              <a:buFontTx/>
              <a:buNone/>
              <a:defRPr/>
            </a:pPr>
            <a:endParaRPr lang="en-GB" sz="36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2300" b="1" i="0" dirty="0">
                <a:solidFill>
                  <a:srgbClr val="4D5156"/>
                </a:solidFill>
                <a:effectLst/>
                <a:latin typeface="Google Sans"/>
              </a:rPr>
              <a:t>“For example, if your goal is to increase sales by 20 percent, you would measure this by tracking sales figures over time. If your objective is to make 100 sales calls this week, you would measure this by tracking the number of sales calls made.”</a:t>
            </a:r>
          </a:p>
          <a:p>
            <a:pPr marL="576072" lvl="2" indent="0" algn="just">
              <a:buClr>
                <a:schemeClr val="accent3"/>
              </a:buClr>
              <a:buFontTx/>
              <a:buNone/>
              <a:defRPr/>
            </a:pPr>
            <a:endParaRPr lang="en-US" sz="2300" b="1" i="0" dirty="0">
              <a:solidFill>
                <a:srgbClr val="4D5156"/>
              </a:solidFill>
              <a:effectLst/>
              <a:latin typeface="Google Sans"/>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Objectives can and must be achieved by the project, unlike the project goal which is the aim of the project but not the requirement. </a:t>
            </a:r>
          </a:p>
          <a:p>
            <a:pPr marL="576072" lvl="2" indent="0" algn="just">
              <a:buClr>
                <a:schemeClr val="accent3"/>
              </a:buClr>
              <a:buFontTx/>
              <a:buNone/>
              <a:defRPr/>
            </a:pPr>
            <a:endParaRPr lang="en-US" sz="31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One project alone cannot end violence, save the planet, solve poverty, etc., but these are the types of goals are projects work towards. The overall project goal is divided into several steps or objectives that are specific, measurable, achievable, relevant and time-bound.</a:t>
            </a:r>
            <a:endParaRPr lang="en-GB" sz="3100" b="1"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FA59715B-FE77-4076-B286-2B904E8E8899}"/>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BDE0B12E-70CD-49DA-80E0-7664034BCBB4}"/>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Delivery, Goals and Objectives?</a:t>
            </a:r>
          </a:p>
        </p:txBody>
      </p:sp>
    </p:spTree>
    <p:extLst>
      <p:ext uri="{BB962C8B-B14F-4D97-AF65-F5344CB8AC3E}">
        <p14:creationId xmlns:p14="http://schemas.microsoft.com/office/powerpoint/2010/main" val="1071446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E66EA6-6172-4D72-8E10-17D4F24309F5}"/>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EB787B2D-91A0-45C0-9FC9-2361B17EBEED}"/>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SMART OBJECTIVES</a:t>
            </a:r>
          </a:p>
        </p:txBody>
      </p:sp>
      <p:graphicFrame>
        <p:nvGraphicFramePr>
          <p:cNvPr id="6" name="Table 5">
            <a:extLst>
              <a:ext uri="{FF2B5EF4-FFF2-40B4-BE49-F238E27FC236}">
                <a16:creationId xmlns:a16="http://schemas.microsoft.com/office/drawing/2014/main" id="{D316FE3E-7DBB-4FD3-9A92-7EB553787889}"/>
              </a:ext>
            </a:extLst>
          </p:cNvPr>
          <p:cNvGraphicFramePr>
            <a:graphicFrameLocks noGrp="1"/>
          </p:cNvGraphicFramePr>
          <p:nvPr>
            <p:extLst>
              <p:ext uri="{D42A27DB-BD31-4B8C-83A1-F6EECF244321}">
                <p14:modId xmlns:p14="http://schemas.microsoft.com/office/powerpoint/2010/main" val="341653450"/>
              </p:ext>
            </p:extLst>
          </p:nvPr>
        </p:nvGraphicFramePr>
        <p:xfrm>
          <a:off x="200485" y="702995"/>
          <a:ext cx="8763000" cy="4602480"/>
        </p:xfrm>
        <a:graphic>
          <a:graphicData uri="http://schemas.openxmlformats.org/drawingml/2006/table">
            <a:tbl>
              <a:tblPr firstRow="1" bandRow="1">
                <a:tableStyleId>{5940675A-B579-460E-94D1-54222C63F5DA}</a:tableStyleId>
              </a:tblPr>
              <a:tblGrid>
                <a:gridCol w="8763000">
                  <a:extLst>
                    <a:ext uri="{9D8B030D-6E8A-4147-A177-3AD203B41FA5}">
                      <a16:colId xmlns:a16="http://schemas.microsoft.com/office/drawing/2014/main" val="20000"/>
                    </a:ext>
                  </a:extLst>
                </a:gridCol>
              </a:tblGrid>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Specific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Objectives should</a:t>
                      </a:r>
                      <a:r>
                        <a:rPr lang="en-US" sz="2200" baseline="0" dirty="0">
                          <a:latin typeface="Arial" panose="020B0604020202020204" pitchFamily="34" charset="0"/>
                          <a:cs typeface="Arial" panose="020B0604020202020204" pitchFamily="34" charset="0"/>
                        </a:rPr>
                        <a:t> specify what they want to achieve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Measurable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2"/>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Should be able to measure whether meeting the objectives of not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Achievable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4"/>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Are the set objectives achievable</a:t>
                      </a:r>
                      <a:r>
                        <a:rPr lang="en-US" sz="2200" baseline="0" dirty="0">
                          <a:latin typeface="Arial" panose="020B0604020202020204" pitchFamily="34" charset="0"/>
                          <a:cs typeface="Arial" panose="020B0604020202020204" pitchFamily="34" charset="0"/>
                        </a:rPr>
                        <a:t> and attainable?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Realistic</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6"/>
                  </a:ext>
                </a:extLst>
              </a:tr>
              <a:tr h="658011">
                <a:tc>
                  <a:txBody>
                    <a:bodyPr/>
                    <a:lstStyle/>
                    <a:p>
                      <a:pPr marL="347663" indent="-347663">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Can you realistically achieve the objectives with the resources you       have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Time bounded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8"/>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When do you want to achieve the set objectives?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744557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A7EE04-73A0-4006-8ECA-5678876F65EA}"/>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4C20B5E8-60D8-4D1E-926A-4387974A23B2}"/>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Business Case for the Project</a:t>
            </a:r>
          </a:p>
        </p:txBody>
      </p:sp>
      <p:sp>
        <p:nvSpPr>
          <p:cNvPr id="6" name="Rektangel 76">
            <a:extLst>
              <a:ext uri="{FF2B5EF4-FFF2-40B4-BE49-F238E27FC236}">
                <a16:creationId xmlns:a16="http://schemas.microsoft.com/office/drawing/2014/main" id="{9082CD77-DB32-4600-8DF2-A497BA35A7BE}"/>
              </a:ext>
            </a:extLst>
          </p:cNvPr>
          <p:cNvSpPr>
            <a:spLocks noChangeArrowheads="1"/>
          </p:cNvSpPr>
          <p:nvPr/>
        </p:nvSpPr>
        <p:spPr bwMode="auto">
          <a:xfrm>
            <a:off x="3803748" y="1045709"/>
            <a:ext cx="502919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400"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400"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400" noProof="1">
                <a:solidFill>
                  <a:srgbClr val="262626"/>
                </a:solidFill>
                <a:latin typeface="Arial" panose="020B0604020202020204" pitchFamily="34" charset="0"/>
                <a:cs typeface="Arial" panose="020B0604020202020204" pitchFamily="34" charset="0"/>
              </a:rPr>
              <a:t>. The document which sets out the </a:t>
            </a:r>
            <a:r>
              <a:rPr lang="en-GB" altLang="en-US" sz="2400" noProof="1">
                <a:solidFill>
                  <a:srgbClr val="FF0000"/>
                </a:solidFill>
                <a:latin typeface="Arial" panose="020B0604020202020204" pitchFamily="34" charset="0"/>
                <a:cs typeface="Arial" panose="020B0604020202020204" pitchFamily="34" charset="0"/>
              </a:rPr>
              <a:t>main advantages</a:t>
            </a:r>
            <a:r>
              <a:rPr lang="en-GB" altLang="en-US" sz="2400" noProof="1">
                <a:solidFill>
                  <a:srgbClr val="262626"/>
                </a:solidFill>
                <a:latin typeface="Arial" panose="020B0604020202020204" pitchFamily="34" charset="0"/>
                <a:cs typeface="Arial" panose="020B0604020202020204" pitchFamily="34" charset="0"/>
              </a:rPr>
              <a:t> and </a:t>
            </a:r>
            <a:r>
              <a:rPr lang="en-GB" altLang="en-US" sz="2400" noProof="1">
                <a:solidFill>
                  <a:srgbClr val="FF0000"/>
                </a:solidFill>
                <a:latin typeface="Arial" panose="020B0604020202020204" pitchFamily="34" charset="0"/>
                <a:cs typeface="Arial" panose="020B0604020202020204" pitchFamily="34" charset="0"/>
              </a:rPr>
              <a:t>parameters of the project</a:t>
            </a:r>
            <a:r>
              <a:rPr lang="en-GB" altLang="en-US" sz="2400" noProof="1">
                <a:solidFill>
                  <a:srgbClr val="262626"/>
                </a:solidFill>
                <a:latin typeface="Arial" panose="020B0604020202020204" pitchFamily="34" charset="0"/>
                <a:cs typeface="Arial" panose="020B0604020202020204" pitchFamily="34" charset="0"/>
              </a:rPr>
              <a:t> is called the business case and is (or should be) produced by either the client or the sponsor of the project who in effect becomes the owner of the document</a:t>
            </a:r>
            <a:endParaRPr lang="da-DK" altLang="en-US" sz="2400" dirty="0">
              <a:solidFill>
                <a:srgbClr val="262626"/>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5E430D4-B907-4E96-9987-6E1434084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73" y="1302517"/>
            <a:ext cx="3724275" cy="2905125"/>
          </a:xfrm>
          <a:prstGeom prst="rect">
            <a:avLst/>
          </a:prstGeom>
        </p:spPr>
      </p:pic>
    </p:spTree>
    <p:extLst>
      <p:ext uri="{BB962C8B-B14F-4D97-AF65-F5344CB8AC3E}">
        <p14:creationId xmlns:p14="http://schemas.microsoft.com/office/powerpoint/2010/main" val="2540010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8757A-C7CB-4EB8-9C56-FDEE7D065595}"/>
              </a:ext>
            </a:extLst>
          </p:cNvPr>
          <p:cNvGraphicFramePr/>
          <p:nvPr>
            <p:extLst>
              <p:ext uri="{D42A27DB-BD31-4B8C-83A1-F6EECF244321}">
                <p14:modId xmlns:p14="http://schemas.microsoft.com/office/powerpoint/2010/main" val="3191380406"/>
              </p:ext>
            </p:extLst>
          </p:nvPr>
        </p:nvGraphicFramePr>
        <p:xfrm>
          <a:off x="1125600" y="702996"/>
          <a:ext cx="7222871"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2">
            <a:extLst>
              <a:ext uri="{FF2B5EF4-FFF2-40B4-BE49-F238E27FC236}">
                <a16:creationId xmlns:a16="http://schemas.microsoft.com/office/drawing/2014/main" id="{5AB80FF9-5CF5-4851-A587-70483146816E}"/>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Success Criteria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CC7532-8C75-4B39-80AC-1E5E7850D6B0}"/>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946AD347-DD96-4C8D-AB85-F0B077314BF1}"/>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Causes of Plan Failure</a:t>
            </a:r>
          </a:p>
        </p:txBody>
      </p:sp>
      <p:graphicFrame>
        <p:nvGraphicFramePr>
          <p:cNvPr id="6" name="Table 5">
            <a:extLst>
              <a:ext uri="{FF2B5EF4-FFF2-40B4-BE49-F238E27FC236}">
                <a16:creationId xmlns:a16="http://schemas.microsoft.com/office/drawing/2014/main" id="{74D165F9-B94E-4C22-B58F-2E3116E27911}"/>
              </a:ext>
            </a:extLst>
          </p:cNvPr>
          <p:cNvGraphicFramePr>
            <a:graphicFrameLocks noGrp="1"/>
          </p:cNvGraphicFramePr>
          <p:nvPr>
            <p:extLst>
              <p:ext uri="{D42A27DB-BD31-4B8C-83A1-F6EECF244321}">
                <p14:modId xmlns:p14="http://schemas.microsoft.com/office/powerpoint/2010/main" val="3293486812"/>
              </p:ext>
            </p:extLst>
          </p:nvPr>
        </p:nvGraphicFramePr>
        <p:xfrm>
          <a:off x="76200" y="685800"/>
          <a:ext cx="8991600" cy="4663440"/>
        </p:xfrm>
        <a:graphic>
          <a:graphicData uri="http://schemas.openxmlformats.org/drawingml/2006/table">
            <a:tbl>
              <a:tblPr firstRow="1" bandRow="1">
                <a:tableStyleId>{5940675A-B579-460E-94D1-54222C63F5DA}</a:tableStyleId>
              </a:tblPr>
              <a:tblGrid>
                <a:gridCol w="2237232">
                  <a:extLst>
                    <a:ext uri="{9D8B030D-6E8A-4147-A177-3AD203B41FA5}">
                      <a16:colId xmlns:a16="http://schemas.microsoft.com/office/drawing/2014/main" val="20000"/>
                    </a:ext>
                  </a:extLst>
                </a:gridCol>
                <a:gridCol w="3054096">
                  <a:extLst>
                    <a:ext uri="{9D8B030D-6E8A-4147-A177-3AD203B41FA5}">
                      <a16:colId xmlns:a16="http://schemas.microsoft.com/office/drawing/2014/main" val="20001"/>
                    </a:ext>
                  </a:extLst>
                </a:gridCol>
                <a:gridCol w="3700272">
                  <a:extLst>
                    <a:ext uri="{9D8B030D-6E8A-4147-A177-3AD203B41FA5}">
                      <a16:colId xmlns:a16="http://schemas.microsoft.com/office/drawing/2014/main" val="20002"/>
                    </a:ext>
                  </a:extLst>
                </a:gridCol>
              </a:tblGrid>
              <a:tr h="395224">
                <a:tc>
                  <a:txBody>
                    <a:bodyPr/>
                    <a:lstStyle/>
                    <a:p>
                      <a:pPr algn="ctr"/>
                      <a:r>
                        <a:rPr lang="en-US" sz="1600" b="1" dirty="0">
                          <a:latin typeface="Arial" panose="020B0604020202020204" pitchFamily="34" charset="0"/>
                          <a:cs typeface="Arial" panose="020B0604020202020204" pitchFamily="34" charset="0"/>
                        </a:rPr>
                        <a:t>External Environment </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Planning</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 Execution</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3256">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70840">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Peace and order issues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Natural calamities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World prices,</a:t>
                      </a:r>
                      <a:r>
                        <a:rPr lang="en-US" sz="1600" baseline="0" dirty="0">
                          <a:latin typeface="Arial" panose="020B0604020202020204" pitchFamily="34" charset="0"/>
                          <a:cs typeface="Arial" panose="020B0604020202020204" pitchFamily="34" charset="0"/>
                        </a:rPr>
                        <a:t> </a:t>
                      </a:r>
                      <a:r>
                        <a:rPr lang="en-US" sz="1600" i="1" baseline="0" dirty="0">
                          <a:latin typeface="Arial" panose="020B0604020202020204" pitchFamily="34" charset="0"/>
                          <a:cs typeface="Arial" panose="020B0604020202020204" pitchFamily="34" charset="0"/>
                        </a:rPr>
                        <a:t>e.g.</a:t>
                      </a:r>
                      <a:r>
                        <a:rPr lang="en-US" sz="1600" baseline="0" dirty="0">
                          <a:latin typeface="Arial" panose="020B0604020202020204" pitchFamily="34" charset="0"/>
                          <a:cs typeface="Arial" panose="020B0604020202020204" pitchFamily="34" charset="0"/>
                        </a:rPr>
                        <a:t>, oil commodities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statistics / information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Overoptimistic targets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capacity to plan and prepare technical proposals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 of consultation with key stakeholders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Poor governance, </a:t>
                      </a:r>
                      <a:r>
                        <a:rPr lang="en-US" sz="1600" i="1" dirty="0">
                          <a:latin typeface="Arial" panose="020B0604020202020204" pitchFamily="34" charset="0"/>
                          <a:cs typeface="Arial" panose="020B0604020202020204" pitchFamily="34" charset="0"/>
                        </a:rPr>
                        <a:t>i.e.</a:t>
                      </a:r>
                      <a:r>
                        <a:rPr lang="en-US" sz="1600" dirty="0">
                          <a:latin typeface="Arial" panose="020B0604020202020204" pitchFamily="34" charset="0"/>
                          <a:cs typeface="Arial" panose="020B0604020202020204" pitchFamily="34" charset="0"/>
                        </a:rPr>
                        <a:t>, lack of transparency, accountability, corruption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Professional or technological bias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Failure to integrate lessons from previous plans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a:t>
                      </a:r>
                      <a:r>
                        <a:rPr lang="en-US" sz="1600" baseline="0" dirty="0">
                          <a:latin typeface="Arial" panose="020B0604020202020204" pitchFamily="34" charset="0"/>
                          <a:cs typeface="Arial" panose="020B0604020202020204" pitchFamily="34" charset="0"/>
                        </a:rPr>
                        <a:t> of ownership</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Lack of coordination among executing agencies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Over-emphasis on economic or financial targets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Budget delays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Inflexibility of public organisations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Bureaucratic procedures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Time and cost overruns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Insufficient technical capabilities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Political interference</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Changing priority</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Conflicting interests of stakeholders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Failure to monitor and evaluate plans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668829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49BB1-A731-45C0-8186-3053A3C88917}"/>
              </a:ext>
            </a:extLst>
          </p:cNvPr>
          <p:cNvSpPr>
            <a:spLocks noGrp="1"/>
          </p:cNvSpPr>
          <p:nvPr>
            <p:ph idx="1"/>
          </p:nvPr>
        </p:nvSpPr>
        <p:spPr>
          <a:xfrm>
            <a:off x="147145" y="907870"/>
            <a:ext cx="8869680" cy="3917032"/>
          </a:xfrm>
        </p:spPr>
        <p:txBody>
          <a:bodyPr/>
          <a:lstStyle/>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Apply the Project life cycle overview to the project you have selected for this module</a:t>
            </a:r>
          </a:p>
          <a:p>
            <a:pPr marL="0" indent="0">
              <a:buClr>
                <a:srgbClr val="FF0000"/>
              </a:buClr>
              <a:buSzPct val="60000"/>
              <a:buNone/>
            </a:pPr>
            <a:r>
              <a:rPr lang="en-GB" altLang="en-US" sz="2400" dirty="0">
                <a:latin typeface="Arial" panose="020B0604020202020204" pitchFamily="34" charset="0"/>
                <a:cs typeface="Arial" panose="020B0604020202020204" pitchFamily="34" charset="0"/>
              </a:rPr>
              <a:t>	– refer the Assignment Specification on Moodle </a:t>
            </a:r>
          </a:p>
          <a:p>
            <a:pPr>
              <a:buClr>
                <a:srgbClr val="FF0000"/>
              </a:buClr>
              <a:buSzPct val="60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How will the iron triangle look like for your chosen project?</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E2A95F2D-9573-4455-82D1-7EDD28FD7F8E}"/>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Tree>
    <p:extLst>
      <p:ext uri="{BB962C8B-B14F-4D97-AF65-F5344CB8AC3E}">
        <p14:creationId xmlns:p14="http://schemas.microsoft.com/office/powerpoint/2010/main" val="1999834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a:t>QUAD chart </a:t>
            </a:r>
            <a:r>
              <a:rPr lang="en-US" dirty="0"/>
              <a:t>and stakeholder analysis</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1964</TotalTime>
  <Words>1439</Words>
  <Application>Microsoft Office PowerPoint</Application>
  <PresentationFormat>On-screen Show (4:3)</PresentationFormat>
  <Paragraphs>253</Paragraphs>
  <Slides>24</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Arial</vt:lpstr>
      <vt:lpstr>Arial Narrow</vt:lpstr>
      <vt:lpstr>Calibri</vt:lpstr>
      <vt:lpstr>Google Sans</vt:lpstr>
      <vt:lpstr>Myriad Pro</vt:lpstr>
      <vt:lpstr>Tahoma</vt:lpstr>
      <vt:lpstr>Wingdings</vt:lpstr>
      <vt:lpstr>1_Custom Design</vt:lpstr>
      <vt:lpstr>20140311PresentationUWTSDTemplate</vt:lpstr>
      <vt:lpstr>Week 5 Project Life Cycle and Project Triangle</vt:lpstr>
      <vt:lpstr>Learning Objectives:</vt:lpstr>
      <vt:lpstr>Project Management Knowledge Areas</vt:lpstr>
      <vt:lpstr>Project Management Knowledge Areas</vt:lpstr>
      <vt:lpstr>The Generic Project Cycle</vt:lpstr>
      <vt:lpstr>The Project Cycle</vt:lpstr>
      <vt:lpstr>PowerPoint Presentation</vt:lpstr>
      <vt:lpstr>PowerPoint Presentation</vt:lpstr>
      <vt:lpstr>PowerPoint Presentation</vt:lpstr>
      <vt:lpstr>PowerPoint Presentation</vt:lpstr>
      <vt:lpstr>PowerPoint Presentation</vt:lpstr>
      <vt:lpstr>The Project Life Cycle</vt:lpstr>
      <vt:lpstr>The Project Life Cycle</vt:lpstr>
      <vt:lpstr>The Iron Triangle / Project ‘Triangle’</vt:lpstr>
      <vt:lpstr>The Iron Triangle / Project ‘Triangle’</vt:lpstr>
      <vt:lpstr>What is Project Scope?</vt:lpstr>
      <vt:lpstr>Scope Planning Actions</vt:lpstr>
      <vt:lpstr>What is Project Delivery, Goals and Objectives?</vt:lpstr>
      <vt:lpstr>SMART OBJECTIVES</vt:lpstr>
      <vt:lpstr>Business Case for the Project</vt:lpstr>
      <vt:lpstr>Project Success Criteria</vt:lpstr>
      <vt:lpstr>Causes of Plan Failure</vt:lpstr>
      <vt:lpstr>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Sharin Mcdowall-Emefiele</cp:lastModifiedBy>
  <cp:revision>146</cp:revision>
  <dcterms:created xsi:type="dcterms:W3CDTF">2005-02-17T16:44:33Z</dcterms:created>
  <dcterms:modified xsi:type="dcterms:W3CDTF">2025-07-07T11:17:53Z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