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839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FA77CA-E852-78F1-C8FD-DBF0A571F91A}" v="3910" dt="2026-10-18T17:33:31.9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nise McCullock (2519544)" userId="S::2519544@student.uwtsd.ac.uk::f0674a8d-3a2a-4017-9e99-3b170f4f5974" providerId="AD" clId="Web-{5AFA77CA-E852-78F1-C8FD-DBF0A571F91A}"/>
    <pc:docChg chg="mod addSld delSld modSld addMainMaster delMainMaster">
      <pc:chgData name="Denise McCullock (2519544)" userId="S::2519544@student.uwtsd.ac.uk::f0674a8d-3a2a-4017-9e99-3b170f4f5974" providerId="AD" clId="Web-{5AFA77CA-E852-78F1-C8FD-DBF0A571F91A}" dt="2026-10-18T17:33:31.950" v="3155" actId="14100"/>
      <pc:docMkLst>
        <pc:docMk/>
      </pc:docMkLst>
      <pc:sldChg chg="addSp delSp modSp mod setBg modClrScheme setClrOvrMap delDesignElem chgLayout">
        <pc:chgData name="Denise McCullock (2519544)" userId="S::2519544@student.uwtsd.ac.uk::f0674a8d-3a2a-4017-9e99-3b170f4f5974" providerId="AD" clId="Web-{5AFA77CA-E852-78F1-C8FD-DBF0A571F91A}" dt="2026-10-18T16:12:55.160" v="3146"/>
        <pc:sldMkLst>
          <pc:docMk/>
          <pc:sldMk cId="109857222" sldId="256"/>
        </pc:sldMkLst>
        <pc:spChg chg="mod ord">
          <ac:chgData name="Denise McCullock (2519544)" userId="S::2519544@student.uwtsd.ac.uk::f0674a8d-3a2a-4017-9e99-3b170f4f5974" providerId="AD" clId="Web-{5AFA77CA-E852-78F1-C8FD-DBF0A571F91A}" dt="2026-10-18T16:12:55.160" v="3146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Denise McCullock (2519544)" userId="S::2519544@student.uwtsd.ac.uk::f0674a8d-3a2a-4017-9e99-3b170f4f5974" providerId="AD" clId="Web-{5AFA77CA-E852-78F1-C8FD-DBF0A571F91A}" dt="2026-10-18T16:12:55.160" v="3146"/>
          <ac:spMkLst>
            <pc:docMk/>
            <pc:sldMk cId="109857222" sldId="256"/>
            <ac:spMk id="3" creationId="{00000000-0000-0000-0000-000000000000}"/>
          </ac:spMkLst>
        </pc:spChg>
        <pc:spChg chg="add mod ord">
          <ac:chgData name="Denise McCullock (2519544)" userId="S::2519544@student.uwtsd.ac.uk::f0674a8d-3a2a-4017-9e99-3b170f4f5974" providerId="AD" clId="Web-{5AFA77CA-E852-78F1-C8FD-DBF0A571F91A}" dt="2026-10-18T16:12:55.160" v="3146"/>
          <ac:spMkLst>
            <pc:docMk/>
            <pc:sldMk cId="109857222" sldId="256"/>
            <ac:spMk id="17" creationId="{56DBF9AB-0741-3C35-AC75-0032B86AD878}"/>
          </ac:spMkLst>
        </pc:spChg>
        <pc:spChg chg="add mod ord">
          <ac:chgData name="Denise McCullock (2519544)" userId="S::2519544@student.uwtsd.ac.uk::f0674a8d-3a2a-4017-9e99-3b170f4f5974" providerId="AD" clId="Web-{5AFA77CA-E852-78F1-C8FD-DBF0A571F91A}" dt="2026-10-18T16:12:55.160" v="3146"/>
          <ac:spMkLst>
            <pc:docMk/>
            <pc:sldMk cId="109857222" sldId="256"/>
            <ac:spMk id="18" creationId="{B38ECFCD-5E48-8FFA-B217-DF2ABE0943C1}"/>
          </ac:spMkLst>
        </pc:spChg>
        <pc:spChg chg="add mod ord">
          <ac:chgData name="Denise McCullock (2519544)" userId="S::2519544@student.uwtsd.ac.uk::f0674a8d-3a2a-4017-9e99-3b170f4f5974" providerId="AD" clId="Web-{5AFA77CA-E852-78F1-C8FD-DBF0A571F91A}" dt="2026-10-18T16:12:55.160" v="3146"/>
          <ac:spMkLst>
            <pc:docMk/>
            <pc:sldMk cId="109857222" sldId="256"/>
            <ac:spMk id="19" creationId="{B964EAD7-1A23-151B-36E4-8DBD8A67DCE5}"/>
          </ac:spMkLst>
        </pc:spChg>
        <pc:spChg chg="add del">
          <ac:chgData name="Denise McCullock (2519544)" userId="S::2519544@student.uwtsd.ac.uk::f0674a8d-3a2a-4017-9e99-3b170f4f5974" providerId="AD" clId="Web-{5AFA77CA-E852-78F1-C8FD-DBF0A571F91A}" dt="2026-10-18T16:12:52.082" v="3145"/>
          <ac:spMkLst>
            <pc:docMk/>
            <pc:sldMk cId="109857222" sldId="256"/>
            <ac:spMk id="54" creationId="{E58348C3-6249-4952-AA86-C63DB35EA9F2}"/>
          </ac:spMkLst>
        </pc:spChg>
        <pc:grpChg chg="add del">
          <ac:chgData name="Denise McCullock (2519544)" userId="S::2519544@student.uwtsd.ac.uk::f0674a8d-3a2a-4017-9e99-3b170f4f5974" providerId="AD" clId="Web-{5AFA77CA-E852-78F1-C8FD-DBF0A571F91A}" dt="2026-10-18T16:12:52.082" v="3145"/>
          <ac:grpSpMkLst>
            <pc:docMk/>
            <pc:sldMk cId="109857222" sldId="256"/>
            <ac:grpSpMk id="53" creationId="{08F94D66-27EC-4CB8-8226-D7F41C161863}"/>
          </ac:grpSpMkLst>
        </pc:grpChg>
        <pc:grpChg chg="add del">
          <ac:chgData name="Denise McCullock (2519544)" userId="S::2519544@student.uwtsd.ac.uk::f0674a8d-3a2a-4017-9e99-3b170f4f5974" providerId="AD" clId="Web-{5AFA77CA-E852-78F1-C8FD-DBF0A571F91A}" dt="2026-10-18T16:12:52.082" v="3145"/>
          <ac:grpSpMkLst>
            <pc:docMk/>
            <pc:sldMk cId="109857222" sldId="256"/>
            <ac:grpSpMk id="55" creationId="{DE6174AD-DBB0-43E6-98C2-738DB3A15244}"/>
          </ac:grpSpMkLst>
        </pc:grpChg>
        <pc:picChg chg="add mod ord">
          <ac:chgData name="Denise McCullock (2519544)" userId="S::2519544@student.uwtsd.ac.uk::f0674a8d-3a2a-4017-9e99-3b170f4f5974" providerId="AD" clId="Web-{5AFA77CA-E852-78F1-C8FD-DBF0A571F91A}" dt="2026-10-16T13:55:28.689" v="652"/>
          <ac:picMkLst>
            <pc:docMk/>
            <pc:sldMk cId="109857222" sldId="256"/>
            <ac:picMk id="6" creationId="{60C13DD9-4111-2DF1-27CB-BC708CB359C2}"/>
          </ac:picMkLst>
        </pc:picChg>
      </pc:sldChg>
      <pc:sldChg chg="addSp delSp modSp new mod modClrScheme chgLayout">
        <pc:chgData name="Denise McCullock (2519544)" userId="S::2519544@student.uwtsd.ac.uk::f0674a8d-3a2a-4017-9e99-3b170f4f5974" providerId="AD" clId="Web-{5AFA77CA-E852-78F1-C8FD-DBF0A571F91A}" dt="2026-10-18T17:33:31.950" v="3155" actId="14100"/>
        <pc:sldMkLst>
          <pc:docMk/>
          <pc:sldMk cId="1393709806" sldId="257"/>
        </pc:sldMkLst>
        <pc:spChg chg="mod ord">
          <ac:chgData name="Denise McCullock (2519544)" userId="S::2519544@student.uwtsd.ac.uk::f0674a8d-3a2a-4017-9e99-3b170f4f5974" providerId="AD" clId="Web-{5AFA77CA-E852-78F1-C8FD-DBF0A571F91A}" dt="2026-10-18T16:12:55.160" v="3146"/>
          <ac:spMkLst>
            <pc:docMk/>
            <pc:sldMk cId="1393709806" sldId="257"/>
            <ac:spMk id="2" creationId="{12669C90-AA40-DAC0-75A3-ACED6AF800ED}"/>
          </ac:spMkLst>
        </pc:spChg>
        <pc:spChg chg="add del mod ord">
          <ac:chgData name="Denise McCullock (2519544)" userId="S::2519544@student.uwtsd.ac.uk::f0674a8d-3a2a-4017-9e99-3b170f4f5974" providerId="AD" clId="Web-{5AFA77CA-E852-78F1-C8FD-DBF0A571F91A}" dt="2026-10-18T17:33:31.950" v="3155" actId="14100"/>
          <ac:spMkLst>
            <pc:docMk/>
            <pc:sldMk cId="1393709806" sldId="257"/>
            <ac:spMk id="3" creationId="{7F43B4EC-AEFD-C3E0-EA95-830FA9568102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8T14:54:02.208" v="2660" actId="20577"/>
          <ac:spMkLst>
            <pc:docMk/>
            <pc:sldMk cId="1393709806" sldId="257"/>
            <ac:spMk id="37" creationId="{E4057759-4D04-B9F3-4AB9-83759728E274}"/>
          </ac:spMkLst>
        </pc:spChg>
      </pc:sldChg>
      <pc:sldChg chg="addSp delSp modSp new mod modClrScheme chgLayout">
        <pc:chgData name="Denise McCullock (2519544)" userId="S::2519544@student.uwtsd.ac.uk::f0674a8d-3a2a-4017-9e99-3b170f4f5974" providerId="AD" clId="Web-{5AFA77CA-E852-78F1-C8FD-DBF0A571F91A}" dt="2026-10-18T16:12:55.160" v="3146"/>
        <pc:sldMkLst>
          <pc:docMk/>
          <pc:sldMk cId="4226253081" sldId="258"/>
        </pc:sldMkLst>
        <pc:spChg chg="mod ord">
          <ac:chgData name="Denise McCullock (2519544)" userId="S::2519544@student.uwtsd.ac.uk::f0674a8d-3a2a-4017-9e99-3b170f4f5974" providerId="AD" clId="Web-{5AFA77CA-E852-78F1-C8FD-DBF0A571F91A}" dt="2026-10-18T16:12:55.160" v="3146"/>
          <ac:spMkLst>
            <pc:docMk/>
            <pc:sldMk cId="4226253081" sldId="258"/>
            <ac:spMk id="2" creationId="{A268287B-B674-FAA0-CFD1-26B2C217E5FA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8T15:04:45.110" v="2780" actId="20577"/>
          <ac:spMkLst>
            <pc:docMk/>
            <pc:sldMk cId="4226253081" sldId="258"/>
            <ac:spMk id="3" creationId="{0C3ED3A4-E232-5A83-02AA-E2C7A233F137}"/>
          </ac:spMkLst>
        </pc:spChg>
        <pc:spChg chg="add mod ord">
          <ac:chgData name="Denise McCullock (2519544)" userId="S::2519544@student.uwtsd.ac.uk::f0674a8d-3a2a-4017-9e99-3b170f4f5974" providerId="AD" clId="Web-{5AFA77CA-E852-78F1-C8FD-DBF0A571F91A}" dt="2026-10-18T16:11:08.353" v="3139" actId="14100"/>
          <ac:spMkLst>
            <pc:docMk/>
            <pc:sldMk cId="4226253081" sldId="258"/>
            <ac:spMk id="4" creationId="{14BE072E-D9DA-CE8B-F5CD-3E21B4E95033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8T15:52:31.901" v="3138" actId="1076"/>
          <ac:spMkLst>
            <pc:docMk/>
            <pc:sldMk cId="4226253081" sldId="258"/>
            <ac:spMk id="5" creationId="{4FE4261E-B045-46B1-D003-E1E18E9AB15F}"/>
          </ac:spMkLst>
        </pc:spChg>
      </pc:sldChg>
      <pc:sldChg chg="addSp delSp modSp new mod modClrScheme chgLayout">
        <pc:chgData name="Denise McCullock (2519544)" userId="S::2519544@student.uwtsd.ac.uk::f0674a8d-3a2a-4017-9e99-3b170f4f5974" providerId="AD" clId="Web-{5AFA77CA-E852-78F1-C8FD-DBF0A571F91A}" dt="2026-10-18T16:12:55.160" v="3146"/>
        <pc:sldMkLst>
          <pc:docMk/>
          <pc:sldMk cId="3087909602" sldId="259"/>
        </pc:sldMkLst>
        <pc:spChg chg="mod ord">
          <ac:chgData name="Denise McCullock (2519544)" userId="S::2519544@student.uwtsd.ac.uk::f0674a8d-3a2a-4017-9e99-3b170f4f5974" providerId="AD" clId="Web-{5AFA77CA-E852-78F1-C8FD-DBF0A571F91A}" dt="2026-10-18T16:12:55.160" v="3146"/>
          <ac:spMkLst>
            <pc:docMk/>
            <pc:sldMk cId="3087909602" sldId="259"/>
            <ac:spMk id="2" creationId="{F03A52BD-9D14-22F4-B01E-3D575C185C83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8T15:19:25.626" v="2936" actId="20577"/>
          <ac:spMkLst>
            <pc:docMk/>
            <pc:sldMk cId="3087909602" sldId="259"/>
            <ac:spMk id="3" creationId="{BD58B521-C24B-39C7-2DED-7FBBDB24A704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8T15:13:14.214" v="2823" actId="20577"/>
          <ac:spMkLst>
            <pc:docMk/>
            <pc:sldMk cId="3087909602" sldId="259"/>
            <ac:spMk id="5" creationId="{7974DD4A-F3CA-1617-EC86-739340785938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8T15:16:48.399" v="2870" actId="20577"/>
          <ac:spMkLst>
            <pc:docMk/>
            <pc:sldMk cId="3087909602" sldId="259"/>
            <ac:spMk id="6" creationId="{0C580E7C-CF58-58B3-D1BA-3F6605338CA9}"/>
          </ac:spMkLst>
        </pc:spChg>
      </pc:sldChg>
      <pc:sldChg chg="addSp delSp modSp new mod modClrScheme chgLayout">
        <pc:chgData name="Denise McCullock (2519544)" userId="S::2519544@student.uwtsd.ac.uk::f0674a8d-3a2a-4017-9e99-3b170f4f5974" providerId="AD" clId="Web-{5AFA77CA-E852-78F1-C8FD-DBF0A571F91A}" dt="2026-10-18T17:32:30.961" v="3149" actId="1076"/>
        <pc:sldMkLst>
          <pc:docMk/>
          <pc:sldMk cId="1101846442" sldId="260"/>
        </pc:sldMkLst>
        <pc:spChg chg="mod ord">
          <ac:chgData name="Denise McCullock (2519544)" userId="S::2519544@student.uwtsd.ac.uk::f0674a8d-3a2a-4017-9e99-3b170f4f5974" providerId="AD" clId="Web-{5AFA77CA-E852-78F1-C8FD-DBF0A571F91A}" dt="2026-10-18T17:32:30.961" v="3149" actId="1076"/>
          <ac:spMkLst>
            <pc:docMk/>
            <pc:sldMk cId="1101846442" sldId="260"/>
            <ac:spMk id="2" creationId="{421DFE04-982F-83EE-3549-57E5B53693BA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6T17:05:48.150" v="2470" actId="20577"/>
          <ac:spMkLst>
            <pc:docMk/>
            <pc:sldMk cId="1101846442" sldId="260"/>
            <ac:spMk id="14" creationId="{AECA4B92-0F0D-EC4E-103D-E7050A330F8E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6T17:05:39.040" v="2469" actId="20577"/>
          <ac:spMkLst>
            <pc:docMk/>
            <pc:sldMk cId="1101846442" sldId="260"/>
            <ac:spMk id="15" creationId="{1C4C2902-A1A5-F79B-059E-AEE6A1AE08C9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6T16:08:11.632" v="2130" actId="14100"/>
          <ac:spMkLst>
            <pc:docMk/>
            <pc:sldMk cId="1101846442" sldId="260"/>
            <ac:spMk id="16" creationId="{7B48DE03-5E1C-1182-EEFB-9212C1BAF4FC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6T16:08:06.506" v="2129" actId="14100"/>
          <ac:spMkLst>
            <pc:docMk/>
            <pc:sldMk cId="1101846442" sldId="260"/>
            <ac:spMk id="18" creationId="{DD38DADB-BC14-6D63-D7DA-6C21CEB6FAE6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8T15:21:36.406" v="2961" actId="14100"/>
          <ac:spMkLst>
            <pc:docMk/>
            <pc:sldMk cId="1101846442" sldId="260"/>
            <ac:spMk id="19" creationId="{364152D3-C86A-7FBA-4B57-B1385E9F836C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6T16:07:35.441" v="2127" actId="14100"/>
          <ac:spMkLst>
            <pc:docMk/>
            <pc:sldMk cId="1101846442" sldId="260"/>
            <ac:spMk id="21" creationId="{441E0663-6C07-8051-7CA2-4D47F9D443CD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8T14:14:50.739" v="2495" actId="1076"/>
          <ac:spMkLst>
            <pc:docMk/>
            <pc:sldMk cId="1101846442" sldId="260"/>
            <ac:spMk id="22" creationId="{5E05F690-3C06-B34A-C08E-FDF489591BF3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8T15:31:37.717" v="3046" actId="20577"/>
          <ac:spMkLst>
            <pc:docMk/>
            <pc:sldMk cId="1101846442" sldId="260"/>
            <ac:spMk id="23" creationId="{01C4B782-17B6-4CF4-C3DD-549DD834F384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8T14:14:59.396" v="2497" actId="1076"/>
          <ac:spMkLst>
            <pc:docMk/>
            <pc:sldMk cId="1101846442" sldId="260"/>
            <ac:spMk id="25" creationId="{EC4CF431-01FA-8142-359C-5EA3FBC111E7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8T14:15:04.818" v="2498" actId="1076"/>
          <ac:spMkLst>
            <pc:docMk/>
            <pc:sldMk cId="1101846442" sldId="260"/>
            <ac:spMk id="26" creationId="{923B97AF-696C-9F76-96E6-BA879AEA2E4B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6T16:06:35.545" v="2119" actId="1076"/>
          <ac:spMkLst>
            <pc:docMk/>
            <pc:sldMk cId="1101846442" sldId="260"/>
            <ac:spMk id="27" creationId="{37F4E7B8-5EFA-C48C-2731-5118976EBB69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6T16:06:44.749" v="2120" actId="1076"/>
          <ac:spMkLst>
            <pc:docMk/>
            <pc:sldMk cId="1101846442" sldId="260"/>
            <ac:spMk id="28" creationId="{3537E2A0-F2A8-B947-7CEA-592DF6AE067B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6T16:07:00.547" v="2122" actId="1076"/>
          <ac:spMkLst>
            <pc:docMk/>
            <pc:sldMk cId="1101846442" sldId="260"/>
            <ac:spMk id="29" creationId="{B4083A84-17FD-E4F6-B8DA-34FA35586EC4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6T16:07:10.908" v="2124" actId="1076"/>
          <ac:spMkLst>
            <pc:docMk/>
            <pc:sldMk cId="1101846442" sldId="260"/>
            <ac:spMk id="30" creationId="{B2E68030-706D-635F-98A0-EF6BF172E31D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8T16:12:07" v="3143" actId="20577"/>
          <ac:spMkLst>
            <pc:docMk/>
            <pc:sldMk cId="1101846442" sldId="260"/>
            <ac:spMk id="32" creationId="{81D108F8-D6FE-9B88-0B2C-242A1F717E99}"/>
          </ac:spMkLst>
        </pc:spChg>
      </pc:sldChg>
      <pc:sldChg chg="addSp delSp modSp new del">
        <pc:chgData name="Denise McCullock (2519544)" userId="S::2519544@student.uwtsd.ac.uk::f0674a8d-3a2a-4017-9e99-3b170f4f5974" providerId="AD" clId="Web-{5AFA77CA-E852-78F1-C8FD-DBF0A571F91A}" dt="2026-10-18T14:43:16.325" v="2604"/>
        <pc:sldMkLst>
          <pc:docMk/>
          <pc:sldMk cId="4085639844" sldId="261"/>
        </pc:sldMkLst>
        <pc:spChg chg="add del mod">
          <ac:chgData name="Denise McCullock (2519544)" userId="S::2519544@student.uwtsd.ac.uk::f0674a8d-3a2a-4017-9e99-3b170f4f5974" providerId="AD" clId="Web-{5AFA77CA-E852-78F1-C8FD-DBF0A571F91A}" dt="2026-10-18T14:36:23.222" v="2563"/>
          <ac:spMkLst>
            <pc:docMk/>
            <pc:sldMk cId="4085639844" sldId="261"/>
            <ac:spMk id="3" creationId="{E8B2B1B4-8809-94FF-5056-E63EE2BCEE34}"/>
          </ac:spMkLst>
        </pc:spChg>
        <pc:spChg chg="add mod">
          <ac:chgData name="Denise McCullock (2519544)" userId="S::2519544@student.uwtsd.ac.uk::f0674a8d-3a2a-4017-9e99-3b170f4f5974" providerId="AD" clId="Web-{5AFA77CA-E852-78F1-C8FD-DBF0A571F91A}" dt="2026-10-18T14:35:59.487" v="2559" actId="20577"/>
          <ac:spMkLst>
            <pc:docMk/>
            <pc:sldMk cId="4085639844" sldId="261"/>
            <ac:spMk id="4" creationId="{4021F1C1-1E6A-7BBD-77F8-34992A92766E}"/>
          </ac:spMkLst>
        </pc:spChg>
      </pc:sldChg>
      <pc:sldChg chg="modSp new del">
        <pc:chgData name="Denise McCullock (2519544)" userId="S::2519544@student.uwtsd.ac.uk::f0674a8d-3a2a-4017-9e99-3b170f4f5974" providerId="AD" clId="Web-{5AFA77CA-E852-78F1-C8FD-DBF0A571F91A}" dt="2026-10-18T14:27:37.260" v="2527"/>
        <pc:sldMkLst>
          <pc:docMk/>
          <pc:sldMk cId="1098929285" sldId="262"/>
        </pc:sldMkLst>
      </pc:sldChg>
      <pc:sldChg chg="modSp new mod modClrScheme chgLayout">
        <pc:chgData name="Denise McCullock (2519544)" userId="S::2519544@student.uwtsd.ac.uk::f0674a8d-3a2a-4017-9e99-3b170f4f5974" providerId="AD" clId="Web-{5AFA77CA-E852-78F1-C8FD-DBF0A571F91A}" dt="2026-10-18T16:17:15.630" v="3148" actId="20577"/>
        <pc:sldMkLst>
          <pc:docMk/>
          <pc:sldMk cId="469710982" sldId="263"/>
        </pc:sldMkLst>
        <pc:spChg chg="mod ord">
          <ac:chgData name="Denise McCullock (2519544)" userId="S::2519544@student.uwtsd.ac.uk::f0674a8d-3a2a-4017-9e99-3b170f4f5974" providerId="AD" clId="Web-{5AFA77CA-E852-78F1-C8FD-DBF0A571F91A}" dt="2026-10-18T16:12:55.160" v="3146"/>
          <ac:spMkLst>
            <pc:docMk/>
            <pc:sldMk cId="469710982" sldId="263"/>
            <ac:spMk id="2" creationId="{C56B14CC-4695-695B-C1BB-9D325F2D2F4D}"/>
          </ac:spMkLst>
        </pc:spChg>
        <pc:spChg chg="mod ord">
          <ac:chgData name="Denise McCullock (2519544)" userId="S::2519544@student.uwtsd.ac.uk::f0674a8d-3a2a-4017-9e99-3b170f4f5974" providerId="AD" clId="Web-{5AFA77CA-E852-78F1-C8FD-DBF0A571F91A}" dt="2026-10-18T16:17:15.630" v="3148" actId="20577"/>
          <ac:spMkLst>
            <pc:docMk/>
            <pc:sldMk cId="469710982" sldId="263"/>
            <ac:spMk id="3" creationId="{0031353D-BFC4-5C6F-948C-ADEE56DF1E39}"/>
          </ac:spMkLst>
        </pc:spChg>
      </pc:sldChg>
      <pc:sldChg chg="modSp new mod modClrScheme chgLayout">
        <pc:chgData name="Denise McCullock (2519544)" userId="S::2519544@student.uwtsd.ac.uk::f0674a8d-3a2a-4017-9e99-3b170f4f5974" providerId="AD" clId="Web-{5AFA77CA-E852-78F1-C8FD-DBF0A571F91A}" dt="2026-10-18T16:12:55.160" v="3146"/>
        <pc:sldMkLst>
          <pc:docMk/>
          <pc:sldMk cId="4146291257" sldId="264"/>
        </pc:sldMkLst>
        <pc:spChg chg="mod ord">
          <ac:chgData name="Denise McCullock (2519544)" userId="S::2519544@student.uwtsd.ac.uk::f0674a8d-3a2a-4017-9e99-3b170f4f5974" providerId="AD" clId="Web-{5AFA77CA-E852-78F1-C8FD-DBF0A571F91A}" dt="2026-10-18T16:12:55.160" v="3146"/>
          <ac:spMkLst>
            <pc:docMk/>
            <pc:sldMk cId="4146291257" sldId="264"/>
            <ac:spMk id="2" creationId="{75CFDCC8-F6FF-4EC6-C3A2-9CB2B395531D}"/>
          </ac:spMkLst>
        </pc:spChg>
        <pc:spChg chg="mod ord">
          <ac:chgData name="Denise McCullock (2519544)" userId="S::2519544@student.uwtsd.ac.uk::f0674a8d-3a2a-4017-9e99-3b170f4f5974" providerId="AD" clId="Web-{5AFA77CA-E852-78F1-C8FD-DBF0A571F91A}" dt="2026-10-18T16:12:55.160" v="3146"/>
          <ac:spMkLst>
            <pc:docMk/>
            <pc:sldMk cId="4146291257" sldId="264"/>
            <ac:spMk id="3" creationId="{CAC13939-1E2D-B147-B677-F8803C41990B}"/>
          </ac:spMkLst>
        </pc:spChg>
      </pc:sldChg>
      <pc:sldMasterChg chg="add del addSldLayout delSldLayout modSldLayout">
        <pc:chgData name="Denise McCullock (2519544)" userId="S::2519544@student.uwtsd.ac.uk::f0674a8d-3a2a-4017-9e99-3b170f4f5974" providerId="AD" clId="Web-{5AFA77CA-E852-78F1-C8FD-DBF0A571F91A}" dt="2026-10-18T16:12:52.082" v="3145"/>
        <pc:sldMasterMkLst>
          <pc:docMk/>
          <pc:sldMasterMk cId="522662205" sldId="2147484801"/>
        </pc:sldMasterMkLst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275883890" sldId="2147484802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3760354212" sldId="2147484803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976999088" sldId="2147484804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401145408" sldId="2147484805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3178667852" sldId="2147484806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1884936416" sldId="2147484807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1224893617" sldId="2147484808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3687590244" sldId="2147484809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773990283" sldId="2147484810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3082939554" sldId="2147484811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1061413478" sldId="2147484812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1895134091" sldId="2147484813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2288427228" sldId="2147484814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2239062436" sldId="2147484815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2293225592" sldId="2147484816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3949678126" sldId="2147484817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1175972086" sldId="2147484818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2.082" v="3145"/>
          <pc:sldLayoutMkLst>
            <pc:docMk/>
            <pc:sldMasterMk cId="522662205" sldId="2147484801"/>
            <pc:sldLayoutMk cId="837851735" sldId="2147484819"/>
          </pc:sldLayoutMkLst>
        </pc:sldLayoutChg>
      </pc:sldMasterChg>
      <pc:sldMasterChg chg="add del addSldLayout delSldLayout modSldLayout">
        <pc:chgData name="Denise McCullock (2519544)" userId="S::2519544@student.uwtsd.ac.uk::f0674a8d-3a2a-4017-9e99-3b170f4f5974" providerId="AD" clId="Web-{5AFA77CA-E852-78F1-C8FD-DBF0A571F91A}" dt="2026-10-18T16:12:55.160" v="3146"/>
        <pc:sldMasterMkLst>
          <pc:docMk/>
          <pc:sldMasterMk cId="1665427202" sldId="2147484820"/>
        </pc:sldMasterMkLst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2286681023" sldId="2147484821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44559480" sldId="2147484822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1917529989" sldId="2147484823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1961052757" sldId="2147484824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1869451068" sldId="2147484825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499185568" sldId="2147484826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417290188" sldId="2147484827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361824832" sldId="2147484828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4068910200" sldId="2147484829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4221886833" sldId="2147484830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3301360442" sldId="2147484831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340741969" sldId="2147484832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458359275" sldId="2147484833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1222172818" sldId="2147484834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1385137852" sldId="2147484835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3115712091" sldId="2147484836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4279004251" sldId="2147484837"/>
          </pc:sldLayoutMkLst>
        </pc:sldLayoutChg>
        <pc:sldLayoutChg chg="add del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665427202" sldId="2147484820"/>
            <pc:sldLayoutMk cId="3888380220" sldId="2147484838"/>
          </pc:sldLayoutMkLst>
        </pc:sldLayoutChg>
      </pc:sldMasterChg>
      <pc:sldMasterChg chg="add addSldLayout modSldLayout">
        <pc:chgData name="Denise McCullock (2519544)" userId="S::2519544@student.uwtsd.ac.uk::f0674a8d-3a2a-4017-9e99-3b170f4f5974" providerId="AD" clId="Web-{5AFA77CA-E852-78F1-C8FD-DBF0A571F91A}" dt="2026-10-18T16:12:55.160" v="3146"/>
        <pc:sldMasterMkLst>
          <pc:docMk/>
          <pc:sldMasterMk cId="1346505002" sldId="2147484839"/>
        </pc:sldMasterMkLst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2960296206" sldId="2147484840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3303723452" sldId="2147484841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1696879281" sldId="2147484842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3282691953" sldId="2147484843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3034847612" sldId="2147484844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3202016377" sldId="2147484845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4177557610" sldId="2147484846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3418280434" sldId="2147484847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3567235882" sldId="2147484848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275478863" sldId="2147484849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1520240147" sldId="2147484850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2289711646" sldId="2147484851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3465917738" sldId="2147484852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2763795457" sldId="2147484853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2799997356" sldId="2147484854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3479359185" sldId="2147484855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3746390671" sldId="2147484856"/>
          </pc:sldLayoutMkLst>
        </pc:sldLayoutChg>
        <pc:sldLayoutChg chg="add mod replId">
          <pc:chgData name="Denise McCullock (2519544)" userId="S::2519544@student.uwtsd.ac.uk::f0674a8d-3a2a-4017-9e99-3b170f4f5974" providerId="AD" clId="Web-{5AFA77CA-E852-78F1-C8FD-DBF0A571F91A}" dt="2026-10-18T16:12:55.160" v="3146"/>
          <pc:sldLayoutMkLst>
            <pc:docMk/>
            <pc:sldMasterMk cId="1346505002" sldId="2147484839"/>
            <pc:sldLayoutMk cId="1485331593" sldId="2147484857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0296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3723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6879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2691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4847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2016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7557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8280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7235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78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2401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7116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59177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37954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9973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3591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63906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7C87932-7DAB-7F93-5E51-7AEEA5AC7FEA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0" y="0"/>
            <a:ext cx="12188952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 tIns="365760" anchor="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7EB34FF5-770C-AA64-B806-5D6DED711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463843"/>
            <a:ext cx="12188952" cy="2394157"/>
          </a:xfrm>
          <a:gradFill>
            <a:gsLst>
              <a:gs pos="31000">
                <a:srgbClr val="000000">
                  <a:alpha val="30000"/>
                </a:srgbClr>
              </a:gs>
              <a:gs pos="87000">
                <a:srgbClr val="000000">
                  <a:alpha val="60000"/>
                </a:srgbClr>
              </a:gs>
              <a:gs pos="0">
                <a:srgbClr val="000000">
                  <a:alpha val="0"/>
                </a:srgbClr>
              </a:gs>
            </a:gsLst>
            <a:lin ang="5400000" scaled="0"/>
          </a:gradFill>
        </p:spPr>
        <p:txBody>
          <a:bodyPr lIns="502920" tIns="0" rIns="5029200" bIns="365760" anchor="b"/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49132BB0-A42B-7355-8046-F22B2344C6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801099" y="4463843"/>
            <a:ext cx="3387853" cy="2394157"/>
          </a:xfrm>
        </p:spPr>
        <p:txBody>
          <a:bodyPr vert="horz" lIns="137160" tIns="365760" rIns="0" bIns="457200" rtlCol="0" anchor="b">
            <a:normAutofit/>
          </a:bodyPr>
          <a:lstStyle>
            <a:lvl1pPr marL="0" indent="0">
              <a:buNone/>
              <a:defRPr lang="en-US" sz="1400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72D5EE-6935-237E-C4A2-C61261249F3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437656" y="219456"/>
            <a:ext cx="2740616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001462-21CF-5988-0554-7DB1C494B04E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866095" y="219456"/>
            <a:ext cx="1957990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1560963-1EEA-4BDE-8FF9-3FEE13B5D43C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C81CEA4D-A8A1-D4D2-8F28-C8346937244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362195" y="219456"/>
            <a:ext cx="448805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E0677F5-4A8A-4BF1-96BE-3BAE8FBAFE2E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53315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505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40" r:id="rId1"/>
    <p:sldLayoutId id="2147484841" r:id="rId2"/>
    <p:sldLayoutId id="2147484842" r:id="rId3"/>
    <p:sldLayoutId id="2147484843" r:id="rId4"/>
    <p:sldLayoutId id="2147484844" r:id="rId5"/>
    <p:sldLayoutId id="2147484845" r:id="rId6"/>
    <p:sldLayoutId id="2147484846" r:id="rId7"/>
    <p:sldLayoutId id="2147484847" r:id="rId8"/>
    <p:sldLayoutId id="2147484848" r:id="rId9"/>
    <p:sldLayoutId id="2147484849" r:id="rId10"/>
    <p:sldLayoutId id="2147484850" r:id="rId11"/>
    <p:sldLayoutId id="2147484851" r:id="rId12"/>
    <p:sldLayoutId id="2147484852" r:id="rId13"/>
    <p:sldLayoutId id="2147484853" r:id="rId14"/>
    <p:sldLayoutId id="2147484854" r:id="rId15"/>
    <p:sldLayoutId id="2147484855" r:id="rId16"/>
    <p:sldLayoutId id="2147484856" r:id="rId17"/>
    <p:sldLayoutId id="2147484857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killsforcare.org.uk/resources/documents/Developing-your-workforce/Care-Certificate/Care-Certificate-Standards/Care-Certificate-standards-March-2025.pdf?utm_source=chatgpt.com" TargetMode="External"/><Relationship Id="rId3" Type="http://schemas.openxmlformats.org/officeDocument/2006/relationships/hyperlink" Target="https://www.gov.uk/government/publications/care-workforce-pathway-for-adult-social-care?utm_source=chatgpt.com" TargetMode="External"/><Relationship Id="rId7" Type="http://schemas.openxmlformats.org/officeDocument/2006/relationships/hyperlink" Target="https://doi.org/10.1093/bjsw/bcac214&#8288;" TargetMode="External"/><Relationship Id="rId2" Type="http://schemas.openxmlformats.org/officeDocument/2006/relationships/hyperlink" Target="https://www.cqc.org.uk/guidance-regulation/providers/regulations-service-providers-and-managers/health-social-care-act/regulation-9?utm_source=chatgpt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co.org.uk/for-organisations/uk-gdpr-guidance-and-resources/data-protection-principles/a-guide-to-the-data-protection-principles/?utm_source=chatgpt.com" TargetMode="External"/><Relationship Id="rId5" Type="http://schemas.openxmlformats.org/officeDocument/2006/relationships/hyperlink" Target="https://www.legislation.gov.uk/ukpga/2014/23/section/42" TargetMode="External"/><Relationship Id="rId4" Type="http://schemas.openxmlformats.org/officeDocument/2006/relationships/hyperlink" Target="https://dignus.tribepad-gro.com/members/modules/job/detail.php?record=116&amp;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578" y="2328138"/>
            <a:ext cx="6054723" cy="2616199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indent="-228600" algn="l">
              <a:lnSpc>
                <a:spcPct val="90000"/>
              </a:lnSpc>
            </a:pPr>
            <a:r>
              <a:rPr lang="en-US" sz="2000" b="0" spc="0" dirty="0"/>
              <a:t>Name: Denise McCullock</a:t>
            </a:r>
            <a:endParaRPr lang="en-US" sz="2000" dirty="0"/>
          </a:p>
          <a:p>
            <a:pPr indent="-228600" algn="l">
              <a:lnSpc>
                <a:spcPct val="90000"/>
              </a:lnSpc>
            </a:pPr>
            <a:r>
              <a:rPr lang="en-US" sz="2000" b="0" spc="0" dirty="0"/>
              <a:t>Student number: 2519544</a:t>
            </a:r>
          </a:p>
          <a:p>
            <a:pPr indent="-228600" algn="l">
              <a:lnSpc>
                <a:spcPct val="90000"/>
              </a:lnSpc>
            </a:pPr>
            <a:r>
              <a:rPr lang="en-US" sz="2000" spc="0" dirty="0"/>
              <a:t>Module Code: LCHS4009</a:t>
            </a:r>
            <a:br>
              <a:rPr lang="en-US" sz="2000" spc="0" dirty="0"/>
            </a:br>
            <a:br>
              <a:rPr lang="en-US" sz="2000" dirty="0"/>
            </a:br>
            <a:r>
              <a:rPr lang="en-US" sz="2000" dirty="0"/>
              <a:t>Module</a:t>
            </a:r>
            <a:r>
              <a:rPr lang="en-US" sz="2000" spc="0" dirty="0"/>
              <a:t> name: </a:t>
            </a:r>
            <a:r>
              <a:rPr lang="en-US" sz="2000" dirty="0"/>
              <a:t>Professional</a:t>
            </a:r>
            <a:br>
              <a:rPr lang="en-US" sz="2000" spc="0" dirty="0"/>
            </a:br>
            <a:r>
              <a:rPr lang="en-US" sz="2000" dirty="0"/>
              <a:t>Development</a:t>
            </a:r>
            <a:r>
              <a:rPr lang="en-US" sz="2000" spc="0" dirty="0"/>
              <a:t> within </a:t>
            </a:r>
            <a:r>
              <a:rPr lang="en-US" sz="2000" dirty="0"/>
              <a:t>Health</a:t>
            </a:r>
            <a:r>
              <a:rPr lang="en-US" sz="2000" spc="0" dirty="0"/>
              <a:t> and </a:t>
            </a:r>
            <a:r>
              <a:rPr lang="en-US" sz="2000" dirty="0"/>
              <a:t>Social</a:t>
            </a:r>
            <a:r>
              <a:rPr lang="en-US" sz="2000" spc="0" dirty="0"/>
              <a:t> </a:t>
            </a:r>
            <a:r>
              <a:rPr lang="en-US" sz="2000" dirty="0"/>
              <a:t>Care</a:t>
            </a:r>
            <a:br>
              <a:rPr lang="en-US" sz="2000" spc="0" dirty="0"/>
            </a:br>
            <a:br>
              <a:rPr lang="en-US" sz="2000" spc="0" dirty="0"/>
            </a:br>
            <a:r>
              <a:rPr lang="en-US" sz="2000" spc="0" dirty="0"/>
              <a:t>Lecturer Name: </a:t>
            </a:r>
            <a:r>
              <a:rPr lang="en-US" sz="2000" dirty="0"/>
              <a:t>Prabjot</a:t>
            </a:r>
            <a:r>
              <a:rPr lang="en-US" sz="2000" spc="0" dirty="0"/>
              <a:t> </a:t>
            </a:r>
            <a:r>
              <a:rPr lang="en-US" sz="2000" dirty="0"/>
              <a:t>Sahota</a:t>
            </a:r>
            <a:r>
              <a:rPr lang="en-US" sz="2000" spc="0" dirty="0"/>
              <a:t> </a:t>
            </a:r>
            <a:endParaRPr lang="en-US" sz="2000" b="0" spc="0" dirty="0">
              <a:highlight>
                <a:srgbClr val="FFFFFF"/>
              </a:highligh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93254" y="-8663"/>
            <a:ext cx="5476884" cy="138853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800" b="1"/>
              <a:t>Self-awareness Presentation</a:t>
            </a:r>
            <a:endParaRPr lang="en-US">
              <a:solidFill>
                <a:srgbClr val="1289C6"/>
              </a:solidFill>
            </a:endParaRPr>
          </a:p>
          <a:p>
            <a:r>
              <a:rPr lang="en-US" sz="1800">
                <a:solidFill>
                  <a:schemeClr val="accent1">
                    <a:lumMod val="76000"/>
                  </a:schemeClr>
                </a:solidFill>
              </a:rPr>
              <a:t>             </a:t>
            </a:r>
            <a:r>
              <a:rPr lang="en-US" sz="1800" b="1">
                <a:solidFill>
                  <a:schemeClr val="accent1">
                    <a:lumMod val="76000"/>
                  </a:schemeClr>
                </a:solidFill>
              </a:rPr>
              <a:t>Chosen Career - Support Worker</a:t>
            </a:r>
            <a:endParaRPr lang="en-US" b="1">
              <a:solidFill>
                <a:schemeClr val="accent1">
                  <a:lumMod val="76000"/>
                </a:schemeClr>
              </a:solidFill>
            </a:endParaRPr>
          </a:p>
        </p:txBody>
      </p:sp>
      <p:sp>
        <p:nvSpPr>
          <p:cNvPr id="17" name="Footer Placeholder 3">
            <a:extLst>
              <a:ext uri="{FF2B5EF4-FFF2-40B4-BE49-F238E27FC236}">
                <a16:creationId xmlns:a16="http://schemas.microsoft.com/office/drawing/2014/main" id="{56DBF9AB-0741-3C35-AC75-0032B86AD87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7336714" y="5883275"/>
            <a:ext cx="358229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Aft>
                <a:spcPts val="600"/>
              </a:spcAft>
            </a:pPr>
            <a:r>
              <a:rPr lang="en-US" sz="7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
              </a:t>
            </a:r>
          </a:p>
        </p:txBody>
      </p:sp>
      <p:sp>
        <p:nvSpPr>
          <p:cNvPr id="18" name="Date Placeholder 5">
            <a:extLst>
              <a:ext uri="{FF2B5EF4-FFF2-40B4-BE49-F238E27FC236}">
                <a16:creationId xmlns:a16="http://schemas.microsoft.com/office/drawing/2014/main" id="{B38ECFCD-5E48-8FFA-B217-DF2ABE0943C1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419406" y="5883275"/>
            <a:ext cx="11430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5A185FE7-AFA1-48F9-B242-0354F0CB08EB}" type="datetime1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10/18/2026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Slide Number Placeholder 6">
            <a:extLst>
              <a:ext uri="{FF2B5EF4-FFF2-40B4-BE49-F238E27FC236}">
                <a16:creationId xmlns:a16="http://schemas.microsoft.com/office/drawing/2014/main" id="{B964EAD7-1A23-151B-36E4-8DBD8A67DCE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0951856" y="5883275"/>
            <a:ext cx="55116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2DE90F28-AFBB-4AB2-AA79-6D3F72ED131B}" type="slidenum">
              <a:rPr lang="en-US" smtClean="0"/>
              <a:pPr>
                <a:spcAft>
                  <a:spcPts val="600"/>
                </a:spcAft>
              </a:pPr>
              <a:t>1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0C13DD9-4111-2DF1-27CB-BC708CB359C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083" b="9091"/>
          <a:stretch>
            <a:fillRect/>
          </a:stretch>
        </p:blipFill>
        <p:spPr>
          <a:xfrm>
            <a:off x="20" y="10"/>
            <a:ext cx="5448280" cy="6857990"/>
          </a:xfrm>
          <a:custGeom>
            <a:avLst/>
            <a:gdLst/>
            <a:ahLst/>
            <a:cxnLst/>
            <a:rect l="l" t="t" r="r" b="b"/>
            <a:pathLst>
              <a:path w="5448300" h="6858000">
                <a:moveTo>
                  <a:pt x="0" y="0"/>
                </a:moveTo>
                <a:lnTo>
                  <a:pt x="3513666" y="0"/>
                </a:lnTo>
                <a:lnTo>
                  <a:pt x="2861733" y="2548466"/>
                </a:lnTo>
                <a:lnTo>
                  <a:pt x="5448300" y="6853767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noFill/>
          <a:ln w="38100"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69C90-AA40-DAC0-75A3-ACED6AF80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809" y="137406"/>
            <a:ext cx="10240903" cy="1233488"/>
          </a:xfrm>
        </p:spPr>
        <p:txBody>
          <a:bodyPr/>
          <a:lstStyle/>
          <a:p>
            <a:r>
              <a:rPr lang="en-US" b="1" dirty="0">
                <a:latin typeface="Arial"/>
                <a:cs typeface="Arial"/>
              </a:rPr>
              <a:t>Support Worker career and live vacancy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3B4EC-AEFD-C3E0-EA95-830FA95681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5383" y="1977798"/>
            <a:ext cx="5034160" cy="446106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600" b="1" dirty="0">
                <a:solidFill>
                  <a:srgbClr val="2463EB"/>
                </a:solidFill>
                <a:latin typeface="Arial"/>
                <a:ea typeface="+mn-lt"/>
                <a:cs typeface="Arial"/>
              </a:rPr>
              <a:t>      Why this role fits me</a:t>
            </a:r>
          </a:p>
          <a:p>
            <a:pPr>
              <a:buFont typeface="Wingdings"/>
              <a:buChar char="Ø"/>
            </a:pPr>
            <a:r>
              <a:rPr lang="en-US" sz="2000" dirty="0">
                <a:latin typeface="Arial"/>
                <a:ea typeface="+mn-lt"/>
                <a:cs typeface="Arial"/>
              </a:rPr>
              <a:t>I want to support independence, dignity and choice</a:t>
            </a:r>
            <a:endParaRPr lang="en-US" sz="2000">
              <a:latin typeface="Arial"/>
              <a:ea typeface="+mn-lt"/>
              <a:cs typeface="Arial"/>
            </a:endParaRPr>
          </a:p>
          <a:p>
            <a:pPr>
              <a:buFont typeface="Wingdings"/>
              <a:buChar char="Ø"/>
            </a:pPr>
            <a:r>
              <a:rPr lang="en-US" sz="2000" dirty="0">
                <a:solidFill>
                  <a:srgbClr val="000000"/>
                </a:solidFill>
                <a:latin typeface="Arial"/>
                <a:cs typeface="Arial"/>
              </a:rPr>
              <a:t>Calm communication and practical problem-solving suit the role </a:t>
            </a:r>
          </a:p>
          <a:p>
            <a:pPr>
              <a:buFont typeface="Wingdings"/>
              <a:buChar char="Ø"/>
            </a:pPr>
            <a:r>
              <a:rPr lang="en-US" sz="2000" dirty="0">
                <a:solidFill>
                  <a:srgbClr val="000000"/>
                </a:solidFill>
                <a:latin typeface="Arial"/>
                <a:cs typeface="Arial"/>
              </a:rPr>
              <a:t>My long-term goal is to gain experience and progress in adult social care </a:t>
            </a:r>
          </a:p>
          <a:p>
            <a:pPr marL="0" indent="0">
              <a:buClr>
                <a:srgbClr val="1287C3"/>
              </a:buClr>
              <a:buNone/>
            </a:pPr>
            <a:endParaRPr lang="en-US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  <a:latin typeface="Arial"/>
                <a:cs typeface="Arial"/>
              </a:rPr>
              <a:t>                           (</a:t>
            </a:r>
            <a:r>
              <a:rPr lang="en-US" sz="1100" dirty="0" err="1">
                <a:solidFill>
                  <a:srgbClr val="000000"/>
                </a:solidFill>
                <a:latin typeface="Arial"/>
                <a:cs typeface="Arial"/>
              </a:rPr>
              <a:t>Dignus</a:t>
            </a:r>
            <a:r>
              <a:rPr lang="en-US" sz="1100" dirty="0">
                <a:solidFill>
                  <a:srgbClr val="000000"/>
                </a:solidFill>
                <a:latin typeface="Arial"/>
                <a:cs typeface="Arial"/>
              </a:rPr>
              <a:t> Group, 2026; Care Quality Commission, 2025)</a:t>
            </a:r>
            <a:endParaRPr lang="en-US" dirty="0"/>
          </a:p>
          <a:p>
            <a:pPr marL="0" indent="0">
              <a:buClr>
                <a:srgbClr val="30ACEC">
                  <a:lumMod val="75000"/>
                </a:srgbClr>
              </a:buClr>
              <a:buNone/>
            </a:pPr>
            <a:endParaRPr lang="en-US" sz="3600" dirty="0">
              <a:solidFill>
                <a:srgbClr val="2463EB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en-US" b="1" dirty="0">
              <a:solidFill>
                <a:srgbClr val="2463EB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en-US" b="1" dirty="0">
              <a:solidFill>
                <a:srgbClr val="2463EB"/>
              </a:solidFill>
              <a:latin typeface="Corbel" panose="020B0503020204020204"/>
              <a:cs typeface="Arial"/>
            </a:endParaRPr>
          </a:p>
          <a:p>
            <a:pPr marL="0" indent="0">
              <a:buNone/>
            </a:pPr>
            <a:endParaRPr lang="en-US" b="1" dirty="0">
              <a:solidFill>
                <a:srgbClr val="2463EB"/>
              </a:solidFill>
              <a:cs typeface="Arial"/>
            </a:endParaRPr>
          </a:p>
          <a:p>
            <a:pPr>
              <a:buFont typeface="Wingdings"/>
              <a:buChar char="Ø"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4057759-4D04-B9F3-4AB9-83759728E274}"/>
              </a:ext>
            </a:extLst>
          </p:cNvPr>
          <p:cNvSpPr txBox="1"/>
          <p:nvPr/>
        </p:nvSpPr>
        <p:spPr>
          <a:xfrm>
            <a:off x="6517704" y="1979558"/>
            <a:ext cx="5489943" cy="458587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rgbClr val="00B050"/>
                </a:solidFill>
                <a:latin typeface="Arial"/>
                <a:cs typeface="Arial"/>
              </a:rPr>
              <a:t>   Live vacancy: </a:t>
            </a:r>
            <a:r>
              <a:rPr lang="en-US" sz="2400" b="1" dirty="0" err="1">
                <a:solidFill>
                  <a:srgbClr val="00B050"/>
                </a:solidFill>
                <a:latin typeface="Arial"/>
                <a:cs typeface="Arial"/>
              </a:rPr>
              <a:t>Dignus</a:t>
            </a:r>
            <a:r>
              <a:rPr lang="en-US" sz="2400" b="1" dirty="0">
                <a:solidFill>
                  <a:srgbClr val="00B050"/>
                </a:solidFill>
                <a:latin typeface="Arial"/>
                <a:cs typeface="Arial"/>
              </a:rPr>
              <a:t> Group,              Walsall</a:t>
            </a:r>
            <a:endParaRPr lang="en-US" dirty="0">
              <a:solidFill>
                <a:srgbClr val="00B050"/>
              </a:solidFill>
            </a:endParaRPr>
          </a:p>
          <a:p>
            <a:pPr marL="342900" indent="-342900">
              <a:buFont typeface="Wingdings"/>
              <a:buChar char="Ø"/>
            </a:pPr>
            <a:endParaRPr lang="en-US" sz="2400" b="1" dirty="0">
              <a:solidFill>
                <a:srgbClr val="00B050"/>
              </a:solidFill>
              <a:latin typeface="Arial"/>
              <a:cs typeface="Arial"/>
            </a:endParaRPr>
          </a:p>
          <a:p>
            <a:pPr marL="342900" indent="-342900">
              <a:buFont typeface="Wingdings"/>
              <a:buChar char="Ø"/>
            </a:pPr>
            <a:r>
              <a:rPr lang="en-US" sz="2000" dirty="0">
                <a:latin typeface="Arial"/>
                <a:cs typeface="Arial"/>
              </a:rPr>
              <a:t>£12.71 per hour / 22.5 or 37.5 hours per week</a:t>
            </a:r>
          </a:p>
          <a:p>
            <a:pPr marL="342900" indent="-342900">
              <a:buFont typeface="Wingdings"/>
              <a:buChar char="Ø"/>
            </a:pPr>
            <a:endParaRPr lang="en-US" sz="2000" dirty="0">
              <a:latin typeface="Arial"/>
              <a:cs typeface="Arial"/>
            </a:endParaRPr>
          </a:p>
          <a:p>
            <a:pPr marL="342900" indent="-342900">
              <a:buFont typeface="Wingdings"/>
              <a:buChar char="Ø"/>
            </a:pPr>
            <a:r>
              <a:rPr lang="en-US" sz="2000" dirty="0">
                <a:latin typeface="Arial"/>
                <a:cs typeface="Arial"/>
              </a:rPr>
              <a:t>Supports adults with complex needs</a:t>
            </a:r>
          </a:p>
          <a:p>
            <a:pPr marL="342900" indent="-342900">
              <a:buFont typeface="Wingdings"/>
              <a:buChar char="Ø"/>
            </a:pPr>
            <a:endParaRPr lang="en-US" sz="2000" dirty="0">
              <a:latin typeface="Arial"/>
              <a:cs typeface="Arial"/>
            </a:endParaRPr>
          </a:p>
          <a:p>
            <a:pPr marL="342900" indent="-342900">
              <a:buFont typeface="Wingdings"/>
              <a:buChar char="Ø"/>
            </a:pPr>
            <a:r>
              <a:rPr lang="en-US" sz="2000" dirty="0">
                <a:latin typeface="Arial"/>
                <a:cs typeface="Arial"/>
              </a:rPr>
              <a:t>Daily living, community access, records and risk response</a:t>
            </a:r>
          </a:p>
          <a:p>
            <a:pPr marL="342900" indent="-342900">
              <a:buFont typeface="Wingdings"/>
              <a:buChar char="Ø"/>
            </a:pPr>
            <a:endParaRPr lang="en-US" sz="2000" dirty="0">
              <a:latin typeface="Arial"/>
              <a:cs typeface="Arial"/>
            </a:endParaRPr>
          </a:p>
          <a:p>
            <a:pPr marL="342900" indent="-342900">
              <a:buFont typeface="Wingdings"/>
              <a:buChar char="Ø"/>
            </a:pPr>
            <a:r>
              <a:rPr lang="en-US" sz="2000" dirty="0">
                <a:latin typeface="Arial"/>
                <a:cs typeface="Arial"/>
              </a:rPr>
              <a:t>Paid training and </a:t>
            </a:r>
            <a:r>
              <a:rPr lang="en-US" sz="2000" dirty="0" err="1">
                <a:latin typeface="Arial"/>
                <a:cs typeface="Arial"/>
              </a:rPr>
              <a:t>recognised</a:t>
            </a:r>
            <a:r>
              <a:rPr lang="en-US" sz="2000" dirty="0">
                <a:latin typeface="Arial"/>
                <a:cs typeface="Arial"/>
              </a:rPr>
              <a:t> qualifications</a:t>
            </a:r>
          </a:p>
          <a:p>
            <a:pPr marL="342900" indent="-342900">
              <a:buFont typeface="Wingdings"/>
              <a:buChar char="Ø"/>
            </a:pPr>
            <a:endParaRPr lang="en-US" sz="2000" dirty="0">
              <a:latin typeface="Arial"/>
              <a:cs typeface="Arial"/>
            </a:endParaRPr>
          </a:p>
          <a:p>
            <a:pPr marL="342900" indent="-342900">
              <a:buFont typeface="Wingdings"/>
              <a:buChar char="Ø"/>
            </a:pPr>
            <a:r>
              <a:rPr lang="en-US" sz="2000" dirty="0">
                <a:latin typeface="Arial"/>
                <a:cs typeface="Arial"/>
              </a:rPr>
              <a:t>Closing date: 23 October 2026</a:t>
            </a:r>
          </a:p>
        </p:txBody>
      </p:sp>
    </p:spTree>
    <p:extLst>
      <p:ext uri="{BB962C8B-B14F-4D97-AF65-F5344CB8AC3E}">
        <p14:creationId xmlns:p14="http://schemas.microsoft.com/office/powerpoint/2010/main" val="1393709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8287B-B674-FAA0-CFD1-26B2C217E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405063"/>
            <a:ext cx="10018713" cy="850231"/>
          </a:xfrm>
        </p:spPr>
        <p:txBody>
          <a:bodyPr/>
          <a:lstStyle/>
          <a:p>
            <a:r>
              <a:rPr lang="en-US" b="1" dirty="0">
                <a:latin typeface="Arial"/>
                <a:cs typeface="Arial"/>
              </a:rPr>
              <a:t>Personal SWOT: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sz="3200" dirty="0">
                <a:latin typeface="Arial"/>
                <a:cs typeface="Arial"/>
              </a:rPr>
              <a:t>Strengths and Weaknesses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BE072E-D9DA-CE8B-F5CD-3E21B4E95033}"/>
              </a:ext>
            </a:extLst>
          </p:cNvPr>
          <p:cNvSpPr txBox="1"/>
          <p:nvPr/>
        </p:nvSpPr>
        <p:spPr>
          <a:xfrm>
            <a:off x="1375462" y="1497973"/>
            <a:ext cx="5259803" cy="446276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solidFill>
                  <a:srgbClr val="00B050"/>
                </a:solidFill>
                <a:latin typeface="Arial"/>
                <a:cs typeface="Arial"/>
              </a:rPr>
              <a:t>Strengths</a:t>
            </a:r>
          </a:p>
          <a:p>
            <a:pPr algn="l"/>
            <a:endParaRPr lang="en-US" sz="2800" b="1" dirty="0">
              <a:solidFill>
                <a:srgbClr val="00B050"/>
              </a:solidFill>
              <a:latin typeface="Arial"/>
              <a:cs typeface="Arial"/>
            </a:endParaRPr>
          </a:p>
          <a:p>
            <a:pPr marL="342900" indent="-342900">
              <a:buFont typeface="Wingdings"/>
              <a:buChar char="Ø"/>
            </a:pPr>
            <a:r>
              <a:rPr lang="en-US" sz="1600" dirty="0">
                <a:latin typeface="Arial"/>
                <a:cs typeface="Arial"/>
              </a:rPr>
              <a:t>Strong communication and empathy with clients</a:t>
            </a:r>
          </a:p>
          <a:p>
            <a:pPr marL="342900" indent="-342900">
              <a:buFont typeface="Wingdings"/>
              <a:buChar char="Ø"/>
            </a:pPr>
            <a:endParaRPr lang="en-US" sz="16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indent="-342900">
              <a:buFont typeface="Wingdings"/>
              <a:buChar char="Ø"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Many years running my own makeup business</a:t>
            </a:r>
          </a:p>
          <a:p>
            <a:pPr marL="342900" indent="-342900">
              <a:buFont typeface="Wingdings"/>
              <a:buChar char="Ø"/>
            </a:pPr>
            <a:endParaRPr lang="en-US" sz="16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indent="-342900">
              <a:buFont typeface="Wingdings"/>
              <a:buChar char="Ø"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Reliable timekeeping and appointment management</a:t>
            </a:r>
            <a:endParaRPr lang="en-US" dirty="0"/>
          </a:p>
          <a:p>
            <a:pPr marL="342900" indent="-342900">
              <a:buFont typeface="Wingdings"/>
              <a:buChar char="Ø"/>
            </a:pPr>
            <a:endParaRPr lang="en-US" sz="16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indent="-342900">
              <a:buFont typeface="Wingdings"/>
              <a:buChar char="Ø"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Customer service, </a:t>
            </a:r>
            <a:r>
              <a:rPr lang="en-US" sz="1600" dirty="0" err="1">
                <a:solidFill>
                  <a:srgbClr val="000000"/>
                </a:solidFill>
                <a:latin typeface="Arial"/>
                <a:cs typeface="Arial"/>
              </a:rPr>
              <a:t>organisation</a:t>
            </a: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 and problem-solving</a:t>
            </a:r>
          </a:p>
          <a:p>
            <a:pPr marL="342900" indent="-342900">
              <a:buFont typeface="Wingdings"/>
              <a:buChar char="Ø"/>
            </a:pPr>
            <a:endParaRPr lang="en-US" sz="16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indent="-342900">
              <a:buFont typeface="Wingdings"/>
              <a:buChar char="Ø"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Level 4 study in Health and Social Care and previous care-related training</a:t>
            </a:r>
          </a:p>
          <a:p>
            <a:pPr marL="342900" indent="-342900">
              <a:buFont typeface="Wingdings"/>
              <a:buChar char="Ø"/>
            </a:pPr>
            <a:endParaRPr lang="en-US" sz="16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342900" indent="-342900">
              <a:buFont typeface="Wingdings"/>
              <a:buChar char="Ø"/>
            </a:pPr>
            <a:endParaRPr lang="en-US" sz="1600" dirty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dirty="0">
              <a:solidFill>
                <a:srgbClr val="000000"/>
              </a:solidFill>
              <a:latin typeface="Corbel" panose="020B0503020204020204"/>
              <a:cs typeface="Arial"/>
            </a:endParaRPr>
          </a:p>
          <a:p>
            <a:endParaRPr lang="en-US" dirty="0">
              <a:solidFill>
                <a:srgbClr val="000000"/>
              </a:solidFill>
              <a:latin typeface="Corbel" panose="020B0503020204020204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E4261E-B045-46B1-D003-E1E18E9AB15F}"/>
              </a:ext>
            </a:extLst>
          </p:cNvPr>
          <p:cNvSpPr txBox="1"/>
          <p:nvPr/>
        </p:nvSpPr>
        <p:spPr>
          <a:xfrm>
            <a:off x="6949950" y="1845835"/>
            <a:ext cx="5049252" cy="43396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Arial"/>
                <a:cs typeface="Arial"/>
              </a:rPr>
              <a:t>Weakness</a:t>
            </a:r>
            <a:endParaRPr lang="en-US" sz="2800" b="1" dirty="0" err="1">
              <a:solidFill>
                <a:srgbClr val="C00000"/>
              </a:solidFill>
              <a:latin typeface="Arial"/>
              <a:cs typeface="Arial"/>
            </a:endParaRPr>
          </a:p>
          <a:p>
            <a:pPr algn="l"/>
            <a:endParaRPr lang="en-US" sz="2800" b="1" dirty="0">
              <a:solidFill>
                <a:srgbClr val="C00000"/>
              </a:solidFill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r>
              <a:rPr lang="en-US" sz="1600" dirty="0">
                <a:latin typeface="Arial"/>
                <a:cs typeface="Arial"/>
              </a:rPr>
              <a:t>No formal employment experience as a Support Worker</a:t>
            </a:r>
          </a:p>
          <a:p>
            <a:pPr marL="285750" indent="-285750">
              <a:buFont typeface="Wingdings"/>
              <a:buChar char="Ø"/>
            </a:pPr>
            <a:endParaRPr lang="en-US" sz="16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r>
              <a:rPr lang="en-US" sz="1600" dirty="0">
                <a:latin typeface="Arial"/>
                <a:cs typeface="Arial"/>
              </a:rPr>
              <a:t>No practical experience using care plan or</a:t>
            </a:r>
          </a:p>
          <a:p>
            <a:r>
              <a:rPr lang="en-US" sz="1600" dirty="0">
                <a:latin typeface="Arial"/>
                <a:cs typeface="Arial"/>
              </a:rPr>
              <a:t>     risk assessments </a:t>
            </a:r>
          </a:p>
          <a:p>
            <a:endParaRPr lang="en-US" sz="16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r>
              <a:rPr lang="en-US" sz="1600" dirty="0">
                <a:latin typeface="Arial"/>
                <a:cs typeface="Arial"/>
              </a:rPr>
              <a:t>Need supervised safeguarding and incident-response practice</a:t>
            </a:r>
          </a:p>
          <a:p>
            <a:pPr marL="285750" indent="-285750">
              <a:buFont typeface="Wingdings"/>
              <a:buChar char="Ø"/>
            </a:pPr>
            <a:endParaRPr lang="en-US" sz="16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r>
              <a:rPr lang="en-US" sz="1600" dirty="0">
                <a:latin typeface="Arial"/>
                <a:cs typeface="Arial"/>
              </a:rPr>
              <a:t>Need to learn professional care recording and workplace procedures</a:t>
            </a:r>
          </a:p>
          <a:p>
            <a:pPr marL="285750" indent="-285750">
              <a:buFont typeface="Wingdings"/>
              <a:buChar char="Ø"/>
            </a:pPr>
            <a:endParaRPr lang="en-US" sz="16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endParaRPr lang="en-US" sz="1600" dirty="0">
              <a:latin typeface="Arial"/>
              <a:cs typeface="Arial"/>
            </a:endParaRPr>
          </a:p>
          <a:p>
            <a:endParaRPr lang="en-US" sz="1200" dirty="0">
              <a:latin typeface="Arial"/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3ED3A4-E232-5A83-02AA-E2C7A233F137}"/>
              </a:ext>
            </a:extLst>
          </p:cNvPr>
          <p:cNvSpPr txBox="1"/>
          <p:nvPr/>
        </p:nvSpPr>
        <p:spPr>
          <a:xfrm>
            <a:off x="3251175" y="6383260"/>
            <a:ext cx="550043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Arial"/>
                <a:cs typeface="Arial"/>
              </a:rPr>
              <a:t>(</a:t>
            </a:r>
            <a:r>
              <a:rPr lang="en-US" dirty="0" err="1">
                <a:latin typeface="Arial"/>
                <a:cs typeface="Arial"/>
              </a:rPr>
              <a:t>Dignus</a:t>
            </a:r>
            <a:r>
              <a:rPr lang="en-US" dirty="0">
                <a:latin typeface="Arial"/>
                <a:cs typeface="Arial"/>
              </a:rPr>
              <a:t> Group, 2026; Skills for Care et al., 2025)</a:t>
            </a:r>
          </a:p>
        </p:txBody>
      </p:sp>
    </p:spTree>
    <p:extLst>
      <p:ext uri="{BB962C8B-B14F-4D97-AF65-F5344CB8AC3E}">
        <p14:creationId xmlns:p14="http://schemas.microsoft.com/office/powerpoint/2010/main" val="4226253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3A52BD-9D14-22F4-B01E-3D575C185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5450" y="419986"/>
            <a:ext cx="10018713" cy="875413"/>
          </a:xfrm>
        </p:spPr>
        <p:txBody>
          <a:bodyPr/>
          <a:lstStyle/>
          <a:p>
            <a:r>
              <a:rPr lang="en-US" b="1" dirty="0">
                <a:latin typeface="Arial"/>
                <a:cs typeface="Arial"/>
              </a:rPr>
              <a:t>Personal SWOT:  </a:t>
            </a:r>
            <a:r>
              <a:rPr lang="en-US" sz="3200" dirty="0">
                <a:latin typeface="Arial"/>
                <a:cs typeface="Arial"/>
              </a:rPr>
              <a:t>Opportunities and threats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74DD4A-F3CA-1617-EC86-739340785938}"/>
              </a:ext>
            </a:extLst>
          </p:cNvPr>
          <p:cNvSpPr txBox="1"/>
          <p:nvPr/>
        </p:nvSpPr>
        <p:spPr>
          <a:xfrm>
            <a:off x="1230239" y="1422871"/>
            <a:ext cx="5463361" cy="344709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solidFill>
                  <a:srgbClr val="FFC000"/>
                </a:solidFill>
                <a:latin typeface="Arial"/>
                <a:cs typeface="Arial"/>
              </a:rPr>
              <a:t>Opportunities </a:t>
            </a:r>
          </a:p>
          <a:p>
            <a:endParaRPr lang="en-US" sz="14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r>
              <a:rPr lang="en-US" dirty="0">
                <a:solidFill>
                  <a:srgbClr val="17213A"/>
                </a:solidFill>
                <a:latin typeface="Arial"/>
                <a:ea typeface="+mn-lt"/>
                <a:cs typeface="Arial"/>
              </a:rPr>
              <a:t>Paid induction and supervised learning</a:t>
            </a:r>
            <a:endParaRPr lang="en-US"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endParaRPr lang="en-US" dirty="0">
              <a:solidFill>
                <a:srgbClr val="17213A"/>
              </a:solidFill>
              <a:latin typeface="Arial"/>
              <a:ea typeface="+mn-lt"/>
              <a:cs typeface="Arial"/>
            </a:endParaRPr>
          </a:p>
          <a:p>
            <a:pPr marL="285750" indent="-285750">
              <a:buFont typeface="Wingdings"/>
              <a:buChar char="Ø"/>
            </a:pPr>
            <a:r>
              <a:rPr lang="en-US" dirty="0" err="1">
                <a:solidFill>
                  <a:srgbClr val="17213A"/>
                </a:solidFill>
                <a:latin typeface="Arial"/>
                <a:ea typeface="+mn-lt"/>
                <a:cs typeface="Arial"/>
              </a:rPr>
              <a:t>Recognised</a:t>
            </a:r>
            <a:r>
              <a:rPr lang="en-US" dirty="0">
                <a:solidFill>
                  <a:srgbClr val="17213A"/>
                </a:solidFill>
                <a:latin typeface="Arial"/>
                <a:ea typeface="+mn-lt"/>
                <a:cs typeface="Arial"/>
              </a:rPr>
              <a:t> qualifications and funded</a:t>
            </a:r>
            <a:endParaRPr lang="en-US" dirty="0">
              <a:solidFill>
                <a:srgbClr val="000000"/>
              </a:solidFill>
              <a:latin typeface="Arial"/>
              <a:ea typeface="+mn-lt"/>
              <a:cs typeface="Arial"/>
            </a:endParaRPr>
          </a:p>
          <a:p>
            <a:r>
              <a:rPr lang="en-US" dirty="0">
                <a:solidFill>
                  <a:srgbClr val="17213A"/>
                </a:solidFill>
                <a:latin typeface="Arial"/>
                <a:ea typeface="+mn-lt"/>
                <a:cs typeface="Arial"/>
              </a:rPr>
              <a:t>     apprenticeships</a:t>
            </a:r>
            <a:endParaRPr lang="en-US" dirty="0">
              <a:solidFill>
                <a:srgbClr val="000000"/>
              </a:solidFill>
              <a:latin typeface="Arial"/>
              <a:ea typeface="+mn-lt"/>
              <a:cs typeface="Arial"/>
            </a:endParaRPr>
          </a:p>
          <a:p>
            <a:endParaRPr lang="en-US" dirty="0">
              <a:solidFill>
                <a:srgbClr val="17213A"/>
              </a:solidFill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r>
              <a:rPr lang="en-US" dirty="0">
                <a:solidFill>
                  <a:srgbClr val="17213A"/>
                </a:solidFill>
                <a:latin typeface="Arial"/>
                <a:ea typeface="+mn-lt"/>
                <a:cs typeface="Arial"/>
              </a:rPr>
              <a:t>Care Workforce Pathway progression</a:t>
            </a:r>
            <a:endParaRPr lang="en-US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endParaRPr lang="en-US" dirty="0">
              <a:solidFill>
                <a:srgbClr val="17213A"/>
              </a:solidFill>
              <a:latin typeface="Arial"/>
              <a:ea typeface="+mn-lt"/>
              <a:cs typeface="Arial"/>
            </a:endParaRPr>
          </a:p>
          <a:p>
            <a:pPr marL="285750" indent="-285750">
              <a:buFont typeface="Wingdings"/>
              <a:buChar char="Ø"/>
            </a:pPr>
            <a:r>
              <a:rPr lang="en-US" dirty="0">
                <a:solidFill>
                  <a:srgbClr val="17213A"/>
                </a:solidFill>
                <a:latin typeface="Arial"/>
                <a:ea typeface="+mn-lt"/>
                <a:cs typeface="Arial"/>
              </a:rPr>
              <a:t>Build specialist experience in autism, mental health or learning disability support</a:t>
            </a:r>
            <a:endParaRPr lang="en-US">
              <a:latin typeface="Arial"/>
              <a:cs typeface="Arial"/>
            </a:endParaRPr>
          </a:p>
          <a:p>
            <a:endParaRPr lang="en-US" sz="1400" dirty="0">
              <a:latin typeface="Arial"/>
              <a:cs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580E7C-CF58-58B3-D1BA-3F6605338CA9}"/>
              </a:ext>
            </a:extLst>
          </p:cNvPr>
          <p:cNvSpPr txBox="1"/>
          <p:nvPr/>
        </p:nvSpPr>
        <p:spPr>
          <a:xfrm>
            <a:off x="6947359" y="2065871"/>
            <a:ext cx="5002617" cy="3724096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 b="1" dirty="0">
                <a:solidFill>
                  <a:schemeClr val="accent6">
                    <a:lumMod val="49000"/>
                  </a:schemeClr>
                </a:solidFill>
                <a:latin typeface="Arial"/>
                <a:cs typeface="Arial"/>
              </a:rPr>
              <a:t>Threats</a:t>
            </a:r>
          </a:p>
          <a:p>
            <a:endParaRPr lang="en-US" sz="2800" b="1" dirty="0">
              <a:solidFill>
                <a:schemeClr val="accent6">
                  <a:lumMod val="49000"/>
                </a:schemeClr>
              </a:solidFill>
            </a:endParaRPr>
          </a:p>
          <a:p>
            <a:pPr marL="285750" indent="-285750">
              <a:buFont typeface="Wingdings"/>
              <a:buChar char="Ø"/>
            </a:pPr>
            <a:r>
              <a:rPr lang="en-US" dirty="0">
                <a:solidFill>
                  <a:srgbClr val="17213A"/>
                </a:solidFill>
                <a:latin typeface="Arial"/>
                <a:ea typeface="+mn-lt"/>
                <a:cs typeface="Arial"/>
              </a:rPr>
              <a:t>Competition from applicants with direct care experience</a:t>
            </a:r>
            <a:endParaRPr lang="en-US"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endParaRPr lang="en-US" dirty="0">
              <a:solidFill>
                <a:srgbClr val="17213A"/>
              </a:solidFill>
              <a:latin typeface="Arial"/>
              <a:ea typeface="+mn-lt"/>
              <a:cs typeface="Arial"/>
            </a:endParaRPr>
          </a:p>
          <a:p>
            <a:pPr marL="285750" indent="-285750">
              <a:buFont typeface="Wingdings"/>
              <a:buChar char="Ø"/>
            </a:pPr>
            <a:r>
              <a:rPr lang="en-US" dirty="0">
                <a:solidFill>
                  <a:srgbClr val="17213A"/>
                </a:solidFill>
                <a:latin typeface="Arial"/>
                <a:ea typeface="+mn-lt"/>
                <a:cs typeface="Arial"/>
              </a:rPr>
              <a:t>Emotional pressure and unpredictable incidents</a:t>
            </a:r>
            <a:endParaRPr lang="en-US"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endParaRPr lang="en-US" dirty="0">
              <a:solidFill>
                <a:srgbClr val="17213A"/>
              </a:solidFill>
              <a:latin typeface="Arial"/>
              <a:ea typeface="+mn-lt"/>
              <a:cs typeface="Arial"/>
            </a:endParaRPr>
          </a:p>
          <a:p>
            <a:pPr marL="285750" indent="-285750">
              <a:buFont typeface="Wingdings"/>
              <a:buChar char="Ø"/>
            </a:pPr>
            <a:r>
              <a:rPr lang="en-US" dirty="0">
                <a:solidFill>
                  <a:srgbClr val="17213A"/>
                </a:solidFill>
                <a:latin typeface="Arial"/>
                <a:cs typeface="Arial"/>
              </a:rPr>
              <a:t>High workloads and limited access to supervision</a:t>
            </a:r>
          </a:p>
          <a:p>
            <a:pPr marL="285750" indent="-285750">
              <a:buFont typeface="Wingdings"/>
              <a:buChar char="Ø"/>
            </a:pPr>
            <a:endParaRPr lang="en-US" dirty="0">
              <a:solidFill>
                <a:srgbClr val="17213A"/>
              </a:solidFill>
              <a:latin typeface="Arial"/>
              <a:ea typeface="+mn-lt"/>
              <a:cs typeface="Arial"/>
            </a:endParaRPr>
          </a:p>
          <a:p>
            <a:pPr marL="285750" indent="-285750">
              <a:buFont typeface="Wingdings"/>
              <a:buChar char="Ø"/>
            </a:pPr>
            <a:r>
              <a:rPr lang="en-US" dirty="0">
                <a:solidFill>
                  <a:srgbClr val="17213A"/>
                </a:solidFill>
                <a:latin typeface="Arial"/>
                <a:ea typeface="+mn-lt"/>
                <a:cs typeface="Arial"/>
              </a:rPr>
              <a:t>Changing policy and practice requirements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58B521-C24B-39C7-2DED-7FBBDB24A704}"/>
              </a:ext>
            </a:extLst>
          </p:cNvPr>
          <p:cNvSpPr txBox="1"/>
          <p:nvPr/>
        </p:nvSpPr>
        <p:spPr>
          <a:xfrm>
            <a:off x="2454319" y="6187099"/>
            <a:ext cx="846705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(Department of Health and Social Care, 2026; </a:t>
            </a:r>
            <a:r>
              <a:rPr lang="en-US" sz="1600" dirty="0" err="1">
                <a:latin typeface="Arial"/>
                <a:cs typeface="Arial"/>
              </a:rPr>
              <a:t>Dignus</a:t>
            </a:r>
            <a:r>
              <a:rPr lang="en-US" sz="1600" dirty="0">
                <a:latin typeface="Arial"/>
                <a:cs typeface="Arial"/>
              </a:rPr>
              <a:t> Group, 2026; Ravalier et al., 2023)</a:t>
            </a:r>
          </a:p>
        </p:txBody>
      </p:sp>
    </p:spTree>
    <p:extLst>
      <p:ext uri="{BB962C8B-B14F-4D97-AF65-F5344CB8AC3E}">
        <p14:creationId xmlns:p14="http://schemas.microsoft.com/office/powerpoint/2010/main" val="3087909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DFE04-982F-83EE-3549-57E5B5369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88063"/>
            <a:ext cx="10018713" cy="1066799"/>
          </a:xfrm>
        </p:spPr>
        <p:txBody>
          <a:bodyPr/>
          <a:lstStyle/>
          <a:p>
            <a:pPr algn="l"/>
            <a:r>
              <a:rPr lang="en-US" b="1" dirty="0">
                <a:solidFill>
                  <a:srgbClr val="17213A"/>
                </a:solidFill>
                <a:latin typeface="Arial"/>
                <a:ea typeface="+mj-lt"/>
                <a:cs typeface="Arial"/>
              </a:rPr>
              <a:t>Using strengths to improve practice</a:t>
            </a:r>
            <a:endParaRPr lang="en-US" b="1">
              <a:latin typeface="Arial"/>
              <a:cs typeface="Arial"/>
            </a:endParaRPr>
          </a:p>
          <a:p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ECA4B92-0F0D-EC4E-103D-E7050A330F8E}"/>
              </a:ext>
            </a:extLst>
          </p:cNvPr>
          <p:cNvSpPr txBox="1"/>
          <p:nvPr/>
        </p:nvSpPr>
        <p:spPr>
          <a:xfrm>
            <a:off x="6245289" y="1095916"/>
            <a:ext cx="501015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800" b="1" i="0" u="sng" kern="1200" dirty="0">
                <a:solidFill>
                  <a:srgbClr val="3EA7A0"/>
                </a:solidFill>
                <a:latin typeface="Arial"/>
                <a:ea typeface="DejaVu Sans"/>
                <a:cs typeface="Arial"/>
              </a:rPr>
              <a:t>How I will use my strengths</a:t>
            </a:r>
            <a:endParaRPr lang="en-US" sz="2800" b="1" u="sng">
              <a:latin typeface="Arial"/>
              <a:cs typeface="Arial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C4C2902-A1A5-F79B-059E-AEE6A1AE08C9}"/>
              </a:ext>
            </a:extLst>
          </p:cNvPr>
          <p:cNvSpPr txBox="1"/>
          <p:nvPr/>
        </p:nvSpPr>
        <p:spPr>
          <a:xfrm>
            <a:off x="1283941" y="1098266"/>
            <a:ext cx="38100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800" b="1" i="0" u="sng" kern="1200" dirty="0">
                <a:solidFill>
                  <a:srgbClr val="3EA7A0"/>
                </a:solidFill>
                <a:latin typeface="Arial"/>
                <a:ea typeface="DejaVu Sans"/>
                <a:cs typeface="Arial"/>
              </a:rPr>
              <a:t>Development need</a:t>
            </a:r>
            <a:endParaRPr lang="en-US" sz="2800" u="sng">
              <a:latin typeface="Arial"/>
              <a:cs typeface="Arial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B48DE03-5E1C-1182-EEFB-9212C1BAF4FC}"/>
              </a:ext>
            </a:extLst>
          </p:cNvPr>
          <p:cNvSpPr txBox="1"/>
          <p:nvPr/>
        </p:nvSpPr>
        <p:spPr>
          <a:xfrm>
            <a:off x="1462566" y="1960543"/>
            <a:ext cx="366712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b="1" i="0" kern="1200" dirty="0">
                <a:solidFill>
                  <a:srgbClr val="17213A"/>
                </a:solidFill>
                <a:latin typeface="Arial"/>
                <a:ea typeface="DejaVu Sans"/>
                <a:cs typeface="Arial"/>
              </a:rPr>
              <a:t>No direct care experience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38DADB-BC14-6D63-D7DA-6C21CEB6FAE6}"/>
              </a:ext>
            </a:extLst>
          </p:cNvPr>
          <p:cNvSpPr txBox="1"/>
          <p:nvPr/>
        </p:nvSpPr>
        <p:spPr>
          <a:xfrm>
            <a:off x="1484034" y="2741717"/>
            <a:ext cx="3781425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000" b="1" i="0" kern="1200" dirty="0">
                <a:solidFill>
                  <a:srgbClr val="17213A"/>
                </a:solidFill>
                <a:latin typeface="Arial"/>
                <a:ea typeface="DejaVu Sans"/>
                <a:cs typeface="Arial"/>
              </a:rPr>
              <a:t>Professional recording</a:t>
            </a:r>
            <a:endParaRPr lang="en-US" sz="2000">
              <a:latin typeface="Arial"/>
              <a:cs typeface="Arial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64152D3-C86A-7FBA-4B57-B1385E9F836C}"/>
              </a:ext>
            </a:extLst>
          </p:cNvPr>
          <p:cNvSpPr txBox="1"/>
          <p:nvPr/>
        </p:nvSpPr>
        <p:spPr>
          <a:xfrm>
            <a:off x="1524597" y="3756305"/>
            <a:ext cx="331935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rgbClr val="17213A"/>
                </a:solidFill>
                <a:latin typeface="Arial"/>
                <a:ea typeface="DejaVu Sans"/>
                <a:cs typeface="Arial"/>
              </a:rPr>
              <a:t>Responding to safeguarding</a:t>
            </a:r>
            <a:r>
              <a:rPr lang="en-GB" b="1" i="0" kern="1200" dirty="0">
                <a:solidFill>
                  <a:srgbClr val="17213A"/>
                </a:solidFill>
                <a:latin typeface="Arial"/>
                <a:ea typeface="DejaVu Sans"/>
                <a:cs typeface="Arial"/>
              </a:rPr>
              <a:t> </a:t>
            </a:r>
            <a:r>
              <a:rPr lang="en-GB" b="1" dirty="0">
                <a:solidFill>
                  <a:srgbClr val="17213A"/>
                </a:solidFill>
                <a:latin typeface="Arial"/>
                <a:ea typeface="DejaVu Sans"/>
                <a:cs typeface="Arial"/>
              </a:rPr>
              <a:t>concerns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41E0663-6C07-8051-7CA2-4D47F9D443CD}"/>
              </a:ext>
            </a:extLst>
          </p:cNvPr>
          <p:cNvSpPr txBox="1"/>
          <p:nvPr/>
        </p:nvSpPr>
        <p:spPr>
          <a:xfrm>
            <a:off x="1562742" y="4739922"/>
            <a:ext cx="268605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b="1" i="0" kern="1200" dirty="0">
                <a:solidFill>
                  <a:srgbClr val="17213A"/>
                </a:solidFill>
                <a:latin typeface="Arial"/>
                <a:ea typeface="DejaVu Sans"/>
                <a:cs typeface="Arial"/>
              </a:rPr>
              <a:t>Emotional pressure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E05F690-3C06-B34A-C08E-FDF489591BF3}"/>
              </a:ext>
            </a:extLst>
          </p:cNvPr>
          <p:cNvSpPr txBox="1"/>
          <p:nvPr/>
        </p:nvSpPr>
        <p:spPr>
          <a:xfrm>
            <a:off x="5850209" y="1964246"/>
            <a:ext cx="5525387" cy="6551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b="0" i="0" kern="1200" dirty="0">
                <a:solidFill>
                  <a:srgbClr val="17213A"/>
                </a:solidFill>
                <a:latin typeface="Arial"/>
                <a:ea typeface="DejaVu Sans"/>
                <a:cs typeface="Arial"/>
              </a:rPr>
              <a:t>Use communication to ask questions, shadow staff and seek feedback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1C4B782-17B6-4CF4-C3DD-549DD834F384}"/>
              </a:ext>
            </a:extLst>
          </p:cNvPr>
          <p:cNvSpPr txBox="1"/>
          <p:nvPr/>
        </p:nvSpPr>
        <p:spPr>
          <a:xfrm>
            <a:off x="5846827" y="2744857"/>
            <a:ext cx="531273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17213A"/>
                </a:solidFill>
                <a:latin typeface="Arial"/>
                <a:cs typeface="Arial"/>
              </a:rPr>
              <a:t>Use my organisation skills to learn accurate, factual care recording under supervision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C4CF431-01FA-8142-359C-5EA3FBC111E7}"/>
              </a:ext>
            </a:extLst>
          </p:cNvPr>
          <p:cNvSpPr txBox="1"/>
          <p:nvPr/>
        </p:nvSpPr>
        <p:spPr>
          <a:xfrm>
            <a:off x="5857061" y="3751627"/>
            <a:ext cx="551896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b="0" i="0" kern="1200" dirty="0">
                <a:solidFill>
                  <a:srgbClr val="17213A"/>
                </a:solidFill>
                <a:latin typeface="Arial"/>
                <a:ea typeface="DejaVu Sans"/>
                <a:cs typeface="Arial"/>
              </a:rPr>
              <a:t>Use empathy to listen, then record and report through the correct procedure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23B97AF-696C-9F76-96E6-BA879AEA2E4B}"/>
              </a:ext>
            </a:extLst>
          </p:cNvPr>
          <p:cNvSpPr txBox="1"/>
          <p:nvPr/>
        </p:nvSpPr>
        <p:spPr>
          <a:xfrm>
            <a:off x="5897869" y="4735289"/>
            <a:ext cx="570813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b="0" i="0" kern="1200" dirty="0">
                <a:solidFill>
                  <a:srgbClr val="17213A"/>
                </a:solidFill>
                <a:latin typeface="Arial"/>
                <a:ea typeface="DejaVu Sans"/>
                <a:cs typeface="Arial"/>
              </a:rPr>
              <a:t>Use professional boundaries, reflective supervision and planned rest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27" name="Minus Sign 26">
            <a:extLst>
              <a:ext uri="{FF2B5EF4-FFF2-40B4-BE49-F238E27FC236}">
                <a16:creationId xmlns:a16="http://schemas.microsoft.com/office/drawing/2014/main" id="{37F4E7B8-5EFA-C48C-2731-5118976EBB69}"/>
              </a:ext>
            </a:extLst>
          </p:cNvPr>
          <p:cNvSpPr/>
          <p:nvPr/>
        </p:nvSpPr>
        <p:spPr>
          <a:xfrm>
            <a:off x="1388570" y="1374716"/>
            <a:ext cx="133350" cy="1485900"/>
          </a:xfrm>
          <a:prstGeom prst="mathMinus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Minus Sign 27">
            <a:extLst>
              <a:ext uri="{FF2B5EF4-FFF2-40B4-BE49-F238E27FC236}">
                <a16:creationId xmlns:a16="http://schemas.microsoft.com/office/drawing/2014/main" id="{3537E2A0-F2A8-B947-7CEA-592DF6AE067B}"/>
              </a:ext>
            </a:extLst>
          </p:cNvPr>
          <p:cNvSpPr/>
          <p:nvPr/>
        </p:nvSpPr>
        <p:spPr>
          <a:xfrm flipH="1">
            <a:off x="1395722" y="2170274"/>
            <a:ext cx="152400" cy="1581150"/>
          </a:xfrm>
          <a:prstGeom prst="mathMinus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Minus Sign 28">
            <a:extLst>
              <a:ext uri="{FF2B5EF4-FFF2-40B4-BE49-F238E27FC236}">
                <a16:creationId xmlns:a16="http://schemas.microsoft.com/office/drawing/2014/main" id="{B4083A84-17FD-E4F6-B8DA-34FA35586EC4}"/>
              </a:ext>
            </a:extLst>
          </p:cNvPr>
          <p:cNvSpPr/>
          <p:nvPr/>
        </p:nvSpPr>
        <p:spPr>
          <a:xfrm flipH="1">
            <a:off x="1391309" y="2979437"/>
            <a:ext cx="171450" cy="1933575"/>
          </a:xfrm>
          <a:prstGeom prst="mathMin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Minus Sign 29">
            <a:extLst>
              <a:ext uri="{FF2B5EF4-FFF2-40B4-BE49-F238E27FC236}">
                <a16:creationId xmlns:a16="http://schemas.microsoft.com/office/drawing/2014/main" id="{B2E68030-706D-635F-98A0-EF6BF172E31D}"/>
              </a:ext>
            </a:extLst>
          </p:cNvPr>
          <p:cNvSpPr/>
          <p:nvPr/>
        </p:nvSpPr>
        <p:spPr>
          <a:xfrm flipH="1">
            <a:off x="1386197" y="4097114"/>
            <a:ext cx="171450" cy="1695450"/>
          </a:xfrm>
          <a:prstGeom prst="mathMin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1D108F8-D6FE-9B88-0B2C-242A1F717E99}"/>
              </a:ext>
            </a:extLst>
          </p:cNvPr>
          <p:cNvSpPr txBox="1"/>
          <p:nvPr/>
        </p:nvSpPr>
        <p:spPr>
          <a:xfrm>
            <a:off x="1815067" y="5383840"/>
            <a:ext cx="9441045" cy="21236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i="1" kern="1200" dirty="0">
                <a:solidFill>
                  <a:srgbClr val="3F78E8"/>
                </a:solidFill>
                <a:latin typeface="Arial"/>
                <a:ea typeface="DejaVu Sans"/>
                <a:cs typeface="Arial"/>
              </a:rPr>
              <a:t>Practical example: client communication gives me a foundation for trust; supervision will teach me how to apply it safely in care</a:t>
            </a:r>
            <a:r>
              <a:rPr lang="en-GB" sz="1600" b="1" i="1" dirty="0">
                <a:solidFill>
                  <a:srgbClr val="3F78E8"/>
                </a:solidFill>
                <a:latin typeface="Arial"/>
                <a:ea typeface="DejaVu Sans"/>
                <a:cs typeface="Arial"/>
              </a:rPr>
              <a:t>.</a:t>
            </a:r>
          </a:p>
          <a:p>
            <a:endParaRPr lang="en-GB" sz="1600" b="1" i="1" dirty="0">
              <a:solidFill>
                <a:srgbClr val="3F78E8"/>
              </a:solidFill>
              <a:latin typeface="Arial"/>
              <a:ea typeface="+mn-lt"/>
              <a:cs typeface="Arial"/>
            </a:endParaRPr>
          </a:p>
          <a:p>
            <a:r>
              <a:rPr lang="en-GB" sz="1200" i="1" dirty="0">
                <a:solidFill>
                  <a:srgbClr val="596275"/>
                </a:solidFill>
                <a:latin typeface="Arial"/>
                <a:ea typeface="+mn-lt"/>
                <a:cs typeface="Arial"/>
              </a:rPr>
              <a:t>(</a:t>
            </a:r>
            <a:r>
              <a:rPr lang="en-GB" sz="1400" i="1" dirty="0">
                <a:latin typeface="Arial"/>
                <a:ea typeface="+mn-lt"/>
                <a:cs typeface="Arial"/>
              </a:rPr>
              <a:t>Great Britain, 2014; Information Commissioner’s Office, n</a:t>
            </a:r>
            <a:r>
              <a:rPr lang="en-GB" sz="1400" b="0" i="1" kern="1200" dirty="0">
                <a:latin typeface="Arial"/>
                <a:ea typeface="+mn-lt"/>
                <a:cs typeface="Arial"/>
              </a:rPr>
              <a:t>.</a:t>
            </a:r>
            <a:r>
              <a:rPr lang="en-GB" sz="1400" i="1" dirty="0">
                <a:latin typeface="Arial"/>
                <a:ea typeface="+mn-lt"/>
                <a:cs typeface="Arial"/>
              </a:rPr>
              <a:t>d.; Stevens et al., 2021</a:t>
            </a:r>
            <a:r>
              <a:rPr lang="en-GB" sz="1200" i="1" dirty="0">
                <a:solidFill>
                  <a:srgbClr val="596275"/>
                </a:solidFill>
                <a:latin typeface="Arial"/>
                <a:ea typeface="+mn-lt"/>
                <a:cs typeface="Arial"/>
              </a:rPr>
              <a:t>)</a:t>
            </a:r>
            <a:endParaRPr lang="en-US" sz="1200">
              <a:latin typeface="Arial"/>
              <a:cs typeface="Arial"/>
            </a:endParaRPr>
          </a:p>
          <a:p>
            <a:pPr marL="0" algn="l"/>
            <a:endParaRPr lang="en-GB" sz="2400" b="0" i="1" kern="1200" dirty="0">
              <a:solidFill>
                <a:srgbClr val="3F78E8"/>
              </a:solidFill>
              <a:latin typeface="Arial"/>
              <a:ea typeface="DejaVu Sans"/>
              <a:cs typeface="Arial"/>
            </a:endParaRPr>
          </a:p>
          <a:p>
            <a:endParaRPr lang="en-GB" sz="1600" i="1" dirty="0">
              <a:solidFill>
                <a:srgbClr val="3F78E8"/>
              </a:solidFill>
              <a:latin typeface="Arial"/>
              <a:cs typeface="Arial"/>
            </a:endParaRPr>
          </a:p>
          <a:p>
            <a:endParaRPr lang="en-GB" sz="1600" i="1" dirty="0">
              <a:solidFill>
                <a:srgbClr val="3F78E8"/>
              </a:solidFill>
              <a:latin typeface="Arial"/>
              <a:cs typeface="Arial"/>
            </a:endParaRPr>
          </a:p>
          <a:p>
            <a:pPr algn="ctr"/>
            <a:endParaRPr lang="en-US" sz="1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01846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FDCC8-F6FF-4EC6-C3A2-9CB2B3955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233916"/>
            <a:ext cx="10018713" cy="1194390"/>
          </a:xfrm>
        </p:spPr>
        <p:txBody>
          <a:bodyPr/>
          <a:lstStyle/>
          <a:p>
            <a:r>
              <a:rPr lang="en-US" sz="4000" b="1" baseline="0">
                <a:solidFill>
                  <a:srgbClr val="17213A"/>
                </a:solidFill>
                <a:latin typeface="Arial"/>
              </a:rPr>
              <a:t>Conclusion and action plan</a:t>
            </a:r>
            <a:r>
              <a:rPr lang="en-US" sz="4000">
                <a:latin typeface="Arial"/>
                <a:ea typeface="Arial"/>
                <a:cs typeface="Arial"/>
              </a:rPr>
              <a:t>​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13939-1E2D-B147-B677-F8803C419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9380" y="1718930"/>
            <a:ext cx="10213643" cy="40722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sz="2000" dirty="0">
                <a:solidFill>
                  <a:srgbClr val="17213A"/>
                </a:solidFill>
                <a:latin typeface="Arial"/>
                <a:ea typeface="Helvetica Neue"/>
                <a:cs typeface="Arial"/>
              </a:rPr>
              <a:t>    I have a credible starting point, with clear areas for development. </a:t>
            </a:r>
            <a:r>
              <a:rPr lang="en-US" sz="2000" dirty="0">
                <a:solidFill>
                  <a:srgbClr val="1D1D1D"/>
                </a:solidFill>
                <a:latin typeface="Arial"/>
                <a:ea typeface="Helvetica Neue"/>
                <a:cs typeface="Arial"/>
              </a:rPr>
              <a:t>My communication, empathy, </a:t>
            </a:r>
            <a:r>
              <a:rPr lang="en-US" sz="2000" dirty="0" err="1">
                <a:solidFill>
                  <a:srgbClr val="1D1D1D"/>
                </a:solidFill>
                <a:latin typeface="Arial"/>
                <a:ea typeface="Helvetica Neue"/>
                <a:cs typeface="Arial"/>
              </a:rPr>
              <a:t>organisation</a:t>
            </a:r>
            <a:r>
              <a:rPr lang="en-US" sz="2000" dirty="0">
                <a:solidFill>
                  <a:srgbClr val="1D1D1D"/>
                </a:solidFill>
                <a:latin typeface="Arial"/>
                <a:ea typeface="Helvetica Neue"/>
                <a:cs typeface="Arial"/>
              </a:rPr>
              <a:t> and timekeeping skills, developed through running my makeup business, provide a strong foundation for support work. However, I </a:t>
            </a:r>
            <a:r>
              <a:rPr lang="en-US" sz="2000" dirty="0" err="1">
                <a:solidFill>
                  <a:srgbClr val="1D1D1D"/>
                </a:solidFill>
                <a:latin typeface="Arial"/>
                <a:ea typeface="Helvetica Neue"/>
                <a:cs typeface="Arial"/>
              </a:rPr>
              <a:t>recognise</a:t>
            </a:r>
            <a:r>
              <a:rPr lang="en-US" sz="2000" dirty="0">
                <a:solidFill>
                  <a:srgbClr val="1D1D1D"/>
                </a:solidFill>
                <a:latin typeface="Arial"/>
                <a:ea typeface="Helvetica Neue"/>
                <a:cs typeface="Arial"/>
              </a:rPr>
              <a:t> that I need practical experience to apply these skills safely and competently in a care setting. My next steps are to finish my Level 4 studies, progress to Levels 5 and 6, and apply for suitable Support Worker roles. If appointed, I would complete the required workplace training and use supervision and feedback to develop safe, person-</a:t>
            </a:r>
            <a:r>
              <a:rPr lang="en-US" sz="2000" dirty="0" err="1">
                <a:solidFill>
                  <a:srgbClr val="1D1D1D"/>
                </a:solidFill>
                <a:latin typeface="Arial"/>
                <a:ea typeface="Helvetica Neue"/>
                <a:cs typeface="Arial"/>
              </a:rPr>
              <a:t>centred</a:t>
            </a:r>
            <a:r>
              <a:rPr lang="en-US" sz="2000" dirty="0">
                <a:solidFill>
                  <a:srgbClr val="1D1D1D"/>
                </a:solidFill>
                <a:latin typeface="Arial"/>
                <a:ea typeface="Helvetica Neue"/>
                <a:cs typeface="Arial"/>
              </a:rPr>
              <a:t> practice.</a:t>
            </a:r>
            <a:endParaRPr lang="en-US" sz="20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46291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B14CC-4695-695B-C1BB-9D325F2D2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295940"/>
            <a:ext cx="10018713" cy="379227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Arial"/>
                <a:cs typeface="Arial"/>
              </a:rPr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31353D-BFC4-5C6F-948C-ADEE56DF1E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1027815"/>
            <a:ext cx="10603503" cy="5569687"/>
          </a:xfrm>
        </p:spPr>
        <p:txBody>
          <a:bodyPr>
            <a:normAutofit/>
          </a:bodyPr>
          <a:lstStyle/>
          <a:p>
            <a:r>
              <a:rPr lang="en-US" sz="1400" dirty="0">
                <a:latin typeface="Arial"/>
                <a:cs typeface="Arial"/>
              </a:rPr>
              <a:t>Care Quality Commission (2025) </a:t>
            </a:r>
            <a:r>
              <a:rPr lang="en-US" sz="1400" i="1" dirty="0">
                <a:latin typeface="Arial"/>
                <a:cs typeface="Arial"/>
              </a:rPr>
              <a:t>Regulation 9: Person-</a:t>
            </a:r>
            <a:r>
              <a:rPr lang="en-US" sz="1400" i="1" dirty="0" err="1">
                <a:latin typeface="Arial"/>
                <a:cs typeface="Arial"/>
              </a:rPr>
              <a:t>centred</a:t>
            </a:r>
            <a:r>
              <a:rPr lang="en-US" sz="1400" i="1" dirty="0">
                <a:latin typeface="Arial"/>
                <a:cs typeface="Arial"/>
              </a:rPr>
              <a:t> care</a:t>
            </a:r>
            <a:r>
              <a:rPr lang="en-US" sz="1400" dirty="0">
                <a:latin typeface="Arial"/>
                <a:cs typeface="Arial"/>
              </a:rPr>
              <a:t>. Available at: </a:t>
            </a:r>
            <a:r>
              <a:rPr lang="en-US" sz="1400" dirty="0">
                <a:latin typeface="Arial"/>
                <a:cs typeface="Arial"/>
                <a:hlinkClick r:id="rId2"/>
              </a:rPr>
              <a:t>https://www.cqc.org.uk/guidance-regulation/providers/regulations-service-providers-and-managers/health-social-care-act/regulation-9</a:t>
            </a:r>
            <a:r>
              <a:rPr lang="en-US" sz="1400" dirty="0">
                <a:latin typeface="Arial"/>
                <a:cs typeface="Arial"/>
              </a:rPr>
              <a:t> (Accessed: 14 October 2026).</a:t>
            </a:r>
          </a:p>
          <a:p>
            <a:r>
              <a:rPr lang="en-US" sz="1400" dirty="0">
                <a:latin typeface="Arial"/>
                <a:cs typeface="Arial"/>
              </a:rPr>
              <a:t>Department of Health and Social Care (2026) </a:t>
            </a:r>
            <a:r>
              <a:rPr lang="en-US" sz="1400" i="1" dirty="0">
                <a:latin typeface="Arial"/>
                <a:cs typeface="Arial"/>
              </a:rPr>
              <a:t>Care workforce pathway for adult social care</a:t>
            </a:r>
            <a:r>
              <a:rPr lang="en-US" sz="1400" dirty="0">
                <a:latin typeface="Arial"/>
                <a:cs typeface="Arial"/>
              </a:rPr>
              <a:t>. Available at: </a:t>
            </a:r>
            <a:r>
              <a:rPr lang="en-US" sz="1400" dirty="0">
                <a:latin typeface="Arial"/>
                <a:cs typeface="Arial"/>
                <a:hlinkClick r:id="rId3"/>
              </a:rPr>
              <a:t>https://www.gov.uk/government/publications/care-workforce-pathway-for-adult-social-care</a:t>
            </a:r>
            <a:r>
              <a:rPr lang="en-US" sz="1400" dirty="0">
                <a:latin typeface="Arial"/>
                <a:cs typeface="Arial"/>
              </a:rPr>
              <a:t> (Accessed: 14 October 2026).</a:t>
            </a:r>
          </a:p>
          <a:p>
            <a:r>
              <a:rPr lang="en-US" sz="1400" dirty="0" err="1">
                <a:latin typeface="Arial"/>
                <a:cs typeface="Arial"/>
              </a:rPr>
              <a:t>Dignus</a:t>
            </a:r>
            <a:r>
              <a:rPr lang="en-US" sz="1400" dirty="0">
                <a:latin typeface="Arial"/>
                <a:cs typeface="Arial"/>
              </a:rPr>
              <a:t> Group (2026) </a:t>
            </a:r>
            <a:r>
              <a:rPr lang="en-US" sz="1400" i="1" dirty="0">
                <a:latin typeface="Arial"/>
                <a:cs typeface="Arial"/>
              </a:rPr>
              <a:t>Support Worker, Walsall WS3</a:t>
            </a:r>
            <a:r>
              <a:rPr lang="en-US" sz="1400" dirty="0">
                <a:latin typeface="Arial"/>
                <a:cs typeface="Arial"/>
              </a:rPr>
              <a:t>. Available at: </a:t>
            </a:r>
            <a:r>
              <a:rPr lang="en-US" sz="1400" dirty="0">
                <a:latin typeface="Arial"/>
                <a:cs typeface="Arial"/>
                <a:hlinkClick r:id="rId4"/>
              </a:rPr>
              <a:t>https://dignus.tribepad-gro.com/members/modules/job/detail.php?record=116</a:t>
            </a:r>
            <a:r>
              <a:rPr lang="en-US" sz="1400" dirty="0">
                <a:latin typeface="Arial"/>
                <a:cs typeface="Arial"/>
              </a:rPr>
              <a:t> (Accessed: 14 October 2026).</a:t>
            </a:r>
          </a:p>
          <a:p>
            <a:r>
              <a:rPr lang="en-US" sz="1400" dirty="0">
                <a:latin typeface="Arial"/>
                <a:cs typeface="Arial"/>
              </a:rPr>
              <a:t>Great Britain (2014) </a:t>
            </a:r>
            <a:r>
              <a:rPr lang="en-US" sz="1400" i="1" dirty="0">
                <a:latin typeface="Arial"/>
                <a:cs typeface="Arial"/>
              </a:rPr>
              <a:t>Care Act 2014</a:t>
            </a:r>
            <a:r>
              <a:rPr lang="en-US" sz="1400" dirty="0">
                <a:latin typeface="Arial"/>
                <a:cs typeface="Arial"/>
              </a:rPr>
              <a:t>, c. 23, s. 42. London: The Stationery Office. Available at: </a:t>
            </a:r>
            <a:r>
              <a:rPr lang="en-US" sz="1400" dirty="0">
                <a:latin typeface="Arial"/>
                <a:cs typeface="Arial"/>
                <a:hlinkClick r:id="rId5"/>
              </a:rPr>
              <a:t>https://www.legislation.gov.uk/ukpga/2014/23/section/42</a:t>
            </a:r>
            <a:r>
              <a:rPr lang="en-US" sz="1400" dirty="0">
                <a:latin typeface="Arial"/>
                <a:cs typeface="Arial"/>
              </a:rPr>
              <a:t> (Accessed: 14 October 2026).</a:t>
            </a:r>
          </a:p>
          <a:p>
            <a:r>
              <a:rPr lang="en-US" sz="1400" dirty="0">
                <a:latin typeface="Arial"/>
                <a:cs typeface="Arial"/>
              </a:rPr>
              <a:t>Information Commissioner’s Office (n.d.) </a:t>
            </a:r>
            <a:r>
              <a:rPr lang="en-US" sz="1400" i="1" dirty="0">
                <a:latin typeface="Arial"/>
                <a:cs typeface="Arial"/>
              </a:rPr>
              <a:t>A guide to the data protection principles</a:t>
            </a:r>
            <a:r>
              <a:rPr lang="en-US" sz="1400" dirty="0">
                <a:latin typeface="Arial"/>
                <a:cs typeface="Arial"/>
              </a:rPr>
              <a:t>. Available at: </a:t>
            </a:r>
            <a:r>
              <a:rPr lang="en-US" sz="1400" dirty="0">
                <a:latin typeface="Arial"/>
                <a:cs typeface="Arial"/>
                <a:hlinkClick r:id="rId6"/>
              </a:rPr>
              <a:t>https://ico.org.uk/for-organisations/uk-gdpr-guidance-and-resources/data-protection-principles/a-guide-to-the-data-protection-principles/</a:t>
            </a:r>
            <a:r>
              <a:rPr lang="en-US" sz="1400" dirty="0">
                <a:latin typeface="Arial"/>
                <a:cs typeface="Arial"/>
              </a:rPr>
              <a:t> (Accessed: 14 October 2026).</a:t>
            </a:r>
          </a:p>
          <a:p>
            <a:pPr>
              <a:buClr>
                <a:srgbClr val="1287C3"/>
              </a:buClr>
            </a:pPr>
            <a:r>
              <a:rPr lang="en-US" sz="1400" dirty="0" err="1">
                <a:solidFill>
                  <a:srgbClr val="1D1D1D"/>
                </a:solidFill>
                <a:latin typeface="Arial"/>
                <a:cs typeface="Arial"/>
              </a:rPr>
              <a:t>Ravalier</a:t>
            </a:r>
            <a:r>
              <a:rPr lang="en-US" sz="1400" dirty="0">
                <a:solidFill>
                  <a:srgbClr val="1D1D1D"/>
                </a:solidFill>
                <a:latin typeface="Arial"/>
                <a:cs typeface="Arial"/>
              </a:rPr>
              <a:t>, J.M</a:t>
            </a:r>
            <a:r>
              <a:rPr lang="en-US" sz="1400" dirty="0">
                <a:solidFill>
                  <a:srgbClr val="1D1D1D"/>
                </a:solidFill>
                <a:latin typeface="Arial"/>
                <a:ea typeface="+mn-lt"/>
                <a:cs typeface="Arial"/>
              </a:rPr>
              <a:t>., McFadden, P., Gillen, P., Mallett, J., Nicholl, P., Neill, R., Manthorpe, J., Moriarty, J., Schroder, H. and Curry, D. (2023) ‘Working conditions and well-being across the COVID pandemic in UK social (care) workers’, </a:t>
            </a:r>
            <a:r>
              <a:rPr lang="en-US" sz="1400" i="1" dirty="0">
                <a:solidFill>
                  <a:srgbClr val="1D1D1D"/>
                </a:solidFill>
                <a:latin typeface="Arial"/>
                <a:ea typeface="+mn-lt"/>
                <a:cs typeface="Arial"/>
              </a:rPr>
              <a:t>The British Journal of Social Work, </a:t>
            </a:r>
            <a:r>
              <a:rPr lang="en-US" sz="1400" dirty="0">
                <a:solidFill>
                  <a:srgbClr val="1D1D1D"/>
                </a:solidFill>
                <a:latin typeface="Arial"/>
                <a:ea typeface="+mn-lt"/>
                <a:cs typeface="Arial"/>
              </a:rPr>
              <a:t>53(2), pp. 1225–1242. Available at: </a:t>
            </a:r>
            <a:r>
              <a:rPr lang="en-US" sz="1400" dirty="0">
                <a:solidFill>
                  <a:srgbClr val="1D1D1D"/>
                </a:solidFill>
                <a:latin typeface="Arial"/>
                <a:ea typeface="+mn-lt"/>
                <a:cs typeface="Arial"/>
                <a:hlinkClick r:id="rId7"/>
              </a:rPr>
              <a:t>https://doi.org/10.1093/bjsw/bcac214⁠</a:t>
            </a:r>
            <a:r>
              <a:rPr lang="en-US" sz="1400" dirty="0">
                <a:solidFill>
                  <a:srgbClr val="1D1D1D"/>
                </a:solidFill>
                <a:latin typeface="Arial"/>
                <a:ea typeface="+mn-lt"/>
                <a:cs typeface="Arial"/>
              </a:rPr>
              <a:t>. </a:t>
            </a:r>
            <a:endParaRPr lang="en-US" sz="1400" dirty="0">
              <a:solidFill>
                <a:srgbClr val="1D1D1D"/>
              </a:solidFill>
              <a:latin typeface="Arial"/>
              <a:cs typeface="Arial"/>
            </a:endParaRPr>
          </a:p>
          <a:p>
            <a:r>
              <a:rPr lang="en-US" sz="1400" dirty="0">
                <a:latin typeface="Arial"/>
                <a:cs typeface="Arial"/>
              </a:rPr>
              <a:t>Skills for Care, NHS England, Skills for Health and Department of Health and Social Care (2025) </a:t>
            </a:r>
            <a:r>
              <a:rPr lang="en-US" sz="1400" i="1" dirty="0">
                <a:latin typeface="Arial"/>
                <a:cs typeface="Arial"/>
              </a:rPr>
              <a:t>Care Certificate standards</a:t>
            </a:r>
            <a:r>
              <a:rPr lang="en-US" sz="1400" dirty="0">
                <a:latin typeface="Arial"/>
                <a:cs typeface="Arial"/>
              </a:rPr>
              <a:t>. Available at: </a:t>
            </a:r>
            <a:r>
              <a:rPr lang="en-US" sz="1400" dirty="0">
                <a:latin typeface="Arial"/>
                <a:cs typeface="Arial"/>
                <a:hlinkClick r:id="rId8"/>
              </a:rPr>
              <a:t>https://www.skillsforcare.org.uk/resources/documents/Developing-your-workforce/Care-Certificate/Care-Certificate-Standards/Care-Certificate-standards-March-2025.pdf</a:t>
            </a:r>
            <a:r>
              <a:rPr lang="en-US" sz="1400" dirty="0">
                <a:latin typeface="Arial"/>
                <a:cs typeface="Arial"/>
              </a:rPr>
              <a:t> (Accessed: 14 October 2026).</a:t>
            </a:r>
          </a:p>
          <a:p>
            <a:r>
              <a:rPr lang="en-US" sz="1400" dirty="0">
                <a:latin typeface="Arial"/>
                <a:cs typeface="Arial"/>
              </a:rPr>
              <a:t>Stevens, M., Moriarty, J., Manthorpe, J., Harris, J., Hussein, S. and Cornes, M. (2021) ‘What encourages care workers to continue working in intellectual disability services in England? Interview findings’, </a:t>
            </a:r>
            <a:r>
              <a:rPr lang="en-US" sz="1400" i="1" dirty="0">
                <a:latin typeface="Arial"/>
                <a:cs typeface="Arial"/>
              </a:rPr>
              <a:t>Journal of Intellectual Disabilities</a:t>
            </a:r>
            <a:r>
              <a:rPr lang="en-US" sz="1400" dirty="0">
                <a:latin typeface="Arial"/>
                <a:cs typeface="Arial"/>
              </a:rPr>
              <a:t>, 25(1), pp. 13–30. Available at: https://doi.org/10.1177/1744629519854648.</a:t>
            </a:r>
          </a:p>
        </p:txBody>
      </p:sp>
    </p:spTree>
    <p:extLst>
      <p:ext uri="{BB962C8B-B14F-4D97-AF65-F5344CB8AC3E}">
        <p14:creationId xmlns:p14="http://schemas.microsoft.com/office/powerpoint/2010/main" val="4697109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Parallax</vt:lpstr>
      <vt:lpstr>Name: Denise McCullock Student number: 2519544 Module Code: LCHS4009  Module name: Professional Development within Health and Social Care  Lecturer Name: Prabjot Sahota </vt:lpstr>
      <vt:lpstr>Support Worker career and live vacancy </vt:lpstr>
      <vt:lpstr>Personal SWOT: Strengths and Weaknesses</vt:lpstr>
      <vt:lpstr>Personal SWOT:  Opportunities and threats</vt:lpstr>
      <vt:lpstr>Using strengths to improve practice </vt:lpstr>
      <vt:lpstr>Conclusion and action plan​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1448</cp:revision>
  <dcterms:created xsi:type="dcterms:W3CDTF">2026-09-30T09:55:07Z</dcterms:created>
  <dcterms:modified xsi:type="dcterms:W3CDTF">2026-10-18T17:33:40Z</dcterms:modified>
</cp:coreProperties>
</file>