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283" r:id="rId23"/>
    <p:sldId id="284" r:id="rId24"/>
    <p:sldId id="305" r:id="rId25"/>
    <p:sldId id="286" r:id="rId26"/>
    <p:sldId id="271" r:id="rId27"/>
    <p:sldId id="306" r:id="rId28"/>
    <p:sldId id="307" r:id="rId29"/>
    <p:sldId id="28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46" autoAdjust="0"/>
  </p:normalViewPr>
  <p:slideViewPr>
    <p:cSldViewPr>
      <p:cViewPr varScale="1">
        <p:scale>
          <a:sx n="91" d="100"/>
          <a:sy n="91" d="100"/>
        </p:scale>
        <p:origin x="21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37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add this tag to the &lt;head&gt;… &lt;/head&gt;</a:t>
            </a:r>
            <a:r>
              <a:rPr lang="en-GB" baseline="0" dirty="0"/>
              <a:t> section of your web page.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35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</a:t>
            </a:r>
            <a:r>
              <a:rPr lang="en-GB" baseline="0" dirty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https://bitsofco.de/ios-safari-and-shrink-to-fit/ [accessed: 08-Oct-2018]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https://developer.mozilla.org/en-US/docs/Mozilla/Mobile/Viewport_meta_tag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https://www.quirksmode.org/mobile/viewports2.html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52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969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Try</a:t>
            </a:r>
            <a:r>
              <a:rPr lang="en-GB" baseline="0" dirty="0"/>
              <a:t> and Google: should I use CSS flexbox for layout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https://developer.mozilla.org/en-US/docs/Web/CSS/CSS_Grid_Layout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85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179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3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3785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1159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341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470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https://timkadlec.com/2012/04/media-query-asset-downloading-results/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65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alistapart.com/article/da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Bootstrap’s </a:t>
            </a:r>
            <a:r>
              <a:rPr lang="en-GB"/>
              <a:t>Responsive Web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smtClean="0"/>
              <a:t>15-Oct-2018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Responsive Web Design</a:t>
            </a:r>
          </a:p>
          <a:p>
            <a:r>
              <a:rPr lang="en-GB" dirty="0"/>
              <a:t>The Viewport</a:t>
            </a:r>
          </a:p>
          <a:p>
            <a:r>
              <a:rPr lang="en-GB" dirty="0"/>
              <a:t>Flexible Grids</a:t>
            </a:r>
          </a:p>
          <a:p>
            <a:pPr lvl="1"/>
            <a:r>
              <a:rPr lang="en-GB" dirty="0"/>
              <a:t>Bootstrap</a:t>
            </a:r>
          </a:p>
          <a:p>
            <a:r>
              <a:rPr lang="en-GB" dirty="0"/>
              <a:t>Introduction to Media Queries</a:t>
            </a:r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9895" y="6381328"/>
            <a:ext cx="71211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 Dao of Web Design. Available: </a:t>
            </a:r>
            <a:r>
              <a:rPr lang="en-GB" sz="1400" dirty="0">
                <a:hlinkClick r:id="rId2"/>
              </a:rPr>
              <a:t>http://alistapart.com/article/dao</a:t>
            </a:r>
            <a:r>
              <a:rPr lang="en-GB" sz="1400" dirty="0"/>
              <a:t> [accessed: 08-Oct-2018]</a:t>
            </a:r>
          </a:p>
        </p:txBody>
      </p:sp>
    </p:spTree>
    <p:extLst>
      <p:ext uri="{BB962C8B-B14F-4D97-AF65-F5344CB8AC3E}">
        <p14:creationId xmlns:p14="http://schemas.microsoft.com/office/powerpoint/2010/main" val="99941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873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309320"/>
            <a:ext cx="8398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</a:t>
            </a:r>
            <a:r>
              <a:rPr lang="en-GB" sz="1200"/>
              <a:t>: 08-Oct-2018]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638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Modern Browsers tend to auto-resize the page (shrink/scale content to fit the viewport).</a:t>
            </a:r>
          </a:p>
          <a:p>
            <a:pPr lvl="1"/>
            <a:r>
              <a:rPr lang="en-GB" dirty="0"/>
              <a:t>The scaled down display is often quite small and may be difficult to view.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518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the </a:t>
            </a:r>
            <a:r>
              <a:rPr lang="en-GB" b="1" u="sng" dirty="0"/>
              <a:t>new recommendation</a:t>
            </a:r>
            <a:r>
              <a:rPr lang="en-GB" b="1" dirty="0"/>
              <a:t> </a:t>
            </a:r>
            <a:r>
              <a:rPr lang="en-GB" dirty="0"/>
              <a:t>is now:</a:t>
            </a:r>
          </a:p>
          <a:p>
            <a:pPr marL="365760" lvl="1" indent="0">
              <a:spcBef>
                <a:spcPts val="1200"/>
              </a:spcBef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/&gt;</a:t>
            </a:r>
            <a:endParaRPr lang="en-GB" sz="2000" dirty="0">
              <a:solidFill>
                <a:prstClr val="black"/>
              </a:solidFill>
            </a:endParaRPr>
          </a:p>
          <a:p>
            <a:r>
              <a:rPr lang="en-GB" b="1" i="1" dirty="0"/>
              <a:t>shrink-to-fit=no</a:t>
            </a:r>
            <a:r>
              <a:rPr lang="en-GB" dirty="0"/>
              <a:t> stops Safari from resizing page to fit the largest fixed width element found on the page and then shrinking all other content based on this width.</a:t>
            </a:r>
          </a:p>
          <a:p>
            <a:r>
              <a:rPr lang="en-GB" i="1" dirty="0"/>
              <a:t>Unfortunately, there may still be some problems</a:t>
            </a:r>
            <a:r>
              <a:rPr lang="en-GB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3635896" y="2996952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9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2660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/>
              <a:t>CSS Floats</a:t>
            </a:r>
          </a:p>
          <a:p>
            <a:r>
              <a:rPr lang="en-GB" b="1" dirty="0"/>
              <a:t>CSS Flexbox</a:t>
            </a:r>
          </a:p>
          <a:p>
            <a:pPr lvl="1"/>
            <a:r>
              <a:rPr lang="en-GB" dirty="0"/>
              <a:t>A word of caution: does not work in &lt;= IE10</a:t>
            </a:r>
          </a:p>
          <a:p>
            <a:pPr lvl="1"/>
            <a:r>
              <a:rPr lang="en-GB" dirty="0"/>
              <a:t>Also, flexbox is intended for laying out items in a single dimension i.e. either a row or a column</a:t>
            </a:r>
          </a:p>
          <a:p>
            <a:pPr lvl="2"/>
            <a:r>
              <a:rPr lang="en-GB" dirty="0"/>
              <a:t>Not two dimension, rows and columns, so not the best for creating nested grid layouts.</a:t>
            </a:r>
          </a:p>
          <a:p>
            <a:pPr lvl="2"/>
            <a:r>
              <a:rPr lang="en-GB" dirty="0"/>
              <a:t>Better for positioning smaller details inside a row/column.</a:t>
            </a:r>
          </a:p>
          <a:p>
            <a:r>
              <a:rPr lang="en-GB" dirty="0"/>
              <a:t>CSS have introduced a new </a:t>
            </a:r>
            <a:r>
              <a:rPr lang="en-GB" b="1" i="1" dirty="0" err="1"/>
              <a:t>display:grid</a:t>
            </a:r>
            <a:r>
              <a:rPr lang="en-GB" b="1" i="1" dirty="0"/>
              <a:t> property;</a:t>
            </a:r>
            <a:r>
              <a:rPr lang="en-GB" dirty="0"/>
              <a:t>, but it is not yet fully supported by all browsers.</a:t>
            </a:r>
          </a:p>
        </p:txBody>
      </p:sp>
    </p:spTree>
    <p:extLst>
      <p:ext uri="{BB962C8B-B14F-4D97-AF65-F5344CB8AC3E}">
        <p14:creationId xmlns:p14="http://schemas.microsoft.com/office/powerpoint/2010/main" val="402049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Grid</a:t>
            </a:r>
          </a:p>
        </p:txBody>
      </p:sp>
    </p:spTree>
    <p:extLst>
      <p:ext uri="{BB962C8B-B14F-4D97-AF65-F5344CB8AC3E}">
        <p14:creationId xmlns:p14="http://schemas.microsoft.com/office/powerpoint/2010/main" val="3003836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=""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=""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=""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=""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=""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=""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=""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9964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09807283"/>
              </p:ext>
            </p:extLst>
          </p:nvPr>
        </p:nvGraphicFramePr>
        <p:xfrm>
          <a:off x="612775" y="1484784"/>
          <a:ext cx="8153400" cy="52169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=""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822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Additional Grid Options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Column Reordering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20400" indent="-320400"/>
            <a:r>
              <a:rPr lang="en-GB" sz="2600" dirty="0"/>
              <a:t>On a medium screen, Column 2 will display first and column 1 second: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984534"/>
              </p:ext>
            </p:extLst>
          </p:nvPr>
        </p:nvGraphicFramePr>
        <p:xfrm>
          <a:off x="1043608" y="5669240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=""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=""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29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Grid Options</a:t>
            </a:r>
            <a:br>
              <a:rPr lang="en-GB" dirty="0"/>
            </a:br>
            <a:r>
              <a:rPr lang="en-GB" sz="2800" dirty="0"/>
              <a:t>Offsetting Columns and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2"/>
            <a:r>
              <a:rPr lang="en-GB" b="1" dirty="0"/>
              <a:t>offset-size-n</a:t>
            </a:r>
          </a:p>
          <a:p>
            <a:r>
              <a:rPr lang="en-GB" dirty="0"/>
              <a:t>Margin utility classes are used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60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capabilities of the device.</a:t>
            </a:r>
          </a:p>
        </p:txBody>
      </p:sp>
    </p:spTree>
    <p:extLst>
      <p:ext uri="{BB962C8B-B14F-4D97-AF65-F5344CB8AC3E}">
        <p14:creationId xmlns:p14="http://schemas.microsoft.com/office/powerpoint/2010/main" val="370668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8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44618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57826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</a:t>
            </a:r>
            <a:r>
              <a:rPr lang="en-GB" b="1" dirty="0"/>
              <a:t>all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09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8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2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/>
              <a:t>Combining Multiple Media Queries:</a:t>
            </a:r>
          </a:p>
          <a:p>
            <a:pPr lvl="1"/>
            <a:r>
              <a:rPr lang="en-GB" dirty="0"/>
              <a:t>You combine multiple media feature checks using “</a:t>
            </a:r>
            <a:r>
              <a:rPr lang="en-GB" b="1" dirty="0"/>
              <a:t>and</a:t>
            </a:r>
            <a:r>
              <a:rPr lang="en-GB" dirty="0"/>
              <a:t>”, for example:</a:t>
            </a:r>
          </a:p>
          <a:p>
            <a:pPr marL="411480" lvl="1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000" dirty="0"/>
          </a:p>
          <a:p>
            <a:r>
              <a:rPr lang="en-GB" dirty="0"/>
              <a:t>Media queries with @Import: </a:t>
            </a:r>
          </a:p>
          <a:p>
            <a:pPr lvl="1"/>
            <a:r>
              <a:rPr lang="en-GB" dirty="0"/>
              <a:t>You can also </a:t>
            </a:r>
            <a:r>
              <a:rPr lang="en-GB" b="1" dirty="0"/>
              <a:t>conditionally load stylesheets in your </a:t>
            </a:r>
            <a:r>
              <a:rPr lang="en-GB" b="1" i="1" dirty="0"/>
              <a:t>.</a:t>
            </a:r>
            <a:r>
              <a:rPr lang="en-GB" b="1" i="1" dirty="0" err="1"/>
              <a:t>css</a:t>
            </a:r>
            <a:r>
              <a:rPr lang="en-GB" b="1" i="1" dirty="0"/>
              <a:t> file</a:t>
            </a:r>
            <a:r>
              <a:rPr lang="en-GB" b="1" dirty="0"/>
              <a:t> using @import</a:t>
            </a:r>
            <a:r>
              <a:rPr lang="en-GB" dirty="0"/>
              <a:t> instead of using the media attribute in the &lt;link /&gt; tag.</a:t>
            </a:r>
          </a:p>
          <a:p>
            <a:pPr lvl="1"/>
            <a:r>
              <a:rPr lang="en-GB" dirty="0"/>
              <a:t>Add 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53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Media Queries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Using media queries to link to different CSS files:</a:t>
            </a:r>
          </a:p>
          <a:p>
            <a:pPr lvl="1"/>
            <a:r>
              <a:rPr lang="en-GB" dirty="0"/>
              <a:t>CSS is a “render blocking” resource – the browser needs to fetch and parse CSS before loading content.</a:t>
            </a:r>
          </a:p>
          <a:p>
            <a:pPr lvl="1"/>
            <a:r>
              <a:rPr lang="en-GB" dirty="0"/>
              <a:t>Modern browsers can detect which linked CSS file is:</a:t>
            </a:r>
          </a:p>
          <a:p>
            <a:pPr lvl="2"/>
            <a:r>
              <a:rPr lang="en-GB" dirty="0"/>
              <a:t> relevant and needs to be processed immediately and </a:t>
            </a:r>
          </a:p>
          <a:p>
            <a:pPr lvl="2"/>
            <a:r>
              <a:rPr lang="en-GB" dirty="0"/>
              <a:t>which can be deferred until after initial page rendering</a:t>
            </a:r>
          </a:p>
          <a:p>
            <a:pPr lvl="1"/>
            <a:r>
              <a:rPr lang="en-GB" b="1" i="1" dirty="0"/>
              <a:t>But, all the linked files will still be downloaded</a:t>
            </a:r>
            <a:r>
              <a:rPr lang="en-GB" dirty="0"/>
              <a:t>!</a:t>
            </a:r>
          </a:p>
          <a:p>
            <a:r>
              <a:rPr lang="en-GB" dirty="0"/>
              <a:t>Practicalities of separating media queries:</a:t>
            </a:r>
          </a:p>
          <a:p>
            <a:pPr lvl="1"/>
            <a:r>
              <a:rPr lang="en-GB" dirty="0"/>
              <a:t>In all but extreme cases, consider adding media queries in an existing stylesheet with standard CSS.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6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310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Organising Media 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Individual media queries immediately after normal default definitions: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 few more styles would go between them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Grouping media queries matching the same condition together:</a:t>
            </a:r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 few more styles would go between them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826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Organising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Two general approaches:</a:t>
            </a:r>
          </a:p>
          <a:p>
            <a:r>
              <a:rPr lang="en-GB" dirty="0"/>
              <a:t>Placing media queries immediately after the individual normal default styles they apply to:</a:t>
            </a:r>
          </a:p>
          <a:p>
            <a:pPr lvl="1"/>
            <a:r>
              <a:rPr lang="en-GB" dirty="0"/>
              <a:t>Tends to be more verbose and repetitious</a:t>
            </a:r>
          </a:p>
          <a:p>
            <a:pPr lvl="1"/>
            <a:r>
              <a:rPr lang="en-GB" dirty="0"/>
              <a:t>But, may be easier to maintain and to locate style definitions.</a:t>
            </a:r>
          </a:p>
          <a:p>
            <a:r>
              <a:rPr lang="en-GB" dirty="0"/>
              <a:t>Grouping all identical media queries together</a:t>
            </a:r>
          </a:p>
          <a:p>
            <a:pPr lvl="1"/>
            <a:r>
              <a:rPr lang="en-GB" dirty="0"/>
              <a:t>Less verbose and fewer occurrences of repetition</a:t>
            </a:r>
          </a:p>
          <a:p>
            <a:pPr lvl="1"/>
            <a:r>
              <a:rPr lang="en-GB" dirty="0"/>
              <a:t>May be more difficult to maintain or locate style definitions.</a:t>
            </a:r>
          </a:p>
          <a:p>
            <a:r>
              <a:rPr lang="en-GB" i="1" dirty="0"/>
              <a:t>It is really a matter of personal preference!</a:t>
            </a:r>
          </a:p>
          <a:p>
            <a:pPr lvl="1"/>
            <a:r>
              <a:rPr lang="en-GB" dirty="0"/>
              <a:t>But use optimisation techniques for performance.</a:t>
            </a:r>
          </a:p>
        </p:txBody>
      </p:sp>
    </p:spTree>
    <p:extLst>
      <p:ext uri="{BB962C8B-B14F-4D97-AF65-F5344CB8AC3E}">
        <p14:creationId xmlns:p14="http://schemas.microsoft.com/office/powerpoint/2010/main" val="148599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11137</TotalTime>
  <Words>2072</Words>
  <Application>Microsoft Office PowerPoint</Application>
  <PresentationFormat>On-screen Show (4:3)</PresentationFormat>
  <Paragraphs>316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Bootstrap’s Responsive Web Design</vt:lpstr>
      <vt:lpstr>Today’s Lecture</vt:lpstr>
      <vt:lpstr>The Web Design Layout Problem</vt:lpstr>
      <vt:lpstr>Screen Size or Viewport Problem?</vt:lpstr>
      <vt:lpstr>What is Responsive Web Design?</vt:lpstr>
      <vt:lpstr>RWD and the Viewport Meta Tag</vt:lpstr>
      <vt:lpstr>RWD and the Viewport Meta Tag</vt:lpstr>
      <vt:lpstr>Flexible Grid Layout</vt:lpstr>
      <vt:lpstr>Flexible Grid Layout Options</vt:lpstr>
      <vt:lpstr>Bootstrap’s Flexible Grid</vt:lpstr>
      <vt:lpstr>Bootstrap 4 Flexible Grid System</vt:lpstr>
      <vt:lpstr>Grid Example</vt:lpstr>
      <vt:lpstr>Additional Grid Options Column Reordering</vt:lpstr>
      <vt:lpstr>Additional Grid Options Offsetting Columns and Margins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RWD Media Queries Consideration</vt:lpstr>
      <vt:lpstr>Media Queries: Demo</vt:lpstr>
      <vt:lpstr>Organising Media Queries</vt:lpstr>
      <vt:lpstr>Organising Media Queries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1286</cp:revision>
  <cp:lastPrinted>2014-09-29T16:21:25Z</cp:lastPrinted>
  <dcterms:created xsi:type="dcterms:W3CDTF">2013-09-18T07:00:31Z</dcterms:created>
  <dcterms:modified xsi:type="dcterms:W3CDTF">2018-10-16T08:01:55Z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