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7"/>
  </p:notesMasterIdLst>
  <p:sldIdLst>
    <p:sldId id="260" r:id="rId2"/>
    <p:sldId id="257" r:id="rId3"/>
    <p:sldId id="261" r:id="rId4"/>
    <p:sldId id="269" r:id="rId5"/>
    <p:sldId id="262" r:id="rId6"/>
    <p:sldId id="263" r:id="rId7"/>
    <p:sldId id="264" r:id="rId8"/>
    <p:sldId id="266" r:id="rId9"/>
    <p:sldId id="265" r:id="rId10"/>
    <p:sldId id="274" r:id="rId11"/>
    <p:sldId id="270" r:id="rId12"/>
    <p:sldId id="271" r:id="rId13"/>
    <p:sldId id="272" r:id="rId14"/>
    <p:sldId id="258"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83" d="100"/>
          <a:sy n="83" d="100"/>
        </p:scale>
        <p:origin x="3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4T22:11:50.445"/>
    </inkml:context>
    <inkml:brush xml:id="br0">
      <inkml:brushProperty name="width" value="0.05" units="cm"/>
      <inkml:brushProperty name="height" value="0.05" units="cm"/>
    </inkml:brush>
  </inkml:definitions>
  <inkml:trace contextRef="#ctx0" brushRef="#br0">547 163 24575,'107'-6'0,"-101"5"0,423-48-2345,-133 13 1590,-276 34 736,430-44 270,-1 24 564,-357 22 306,258 3-189,-58 27-932,-229-21 0,397 42 0,155-28 0,2559-24 0,-3151-1 0,0 0 0,0-2 0,-1 0 0,24-8 0,-17 4 0,39-6 0,-44 10 0,43-13 0,-24 5 0,-40 11 0,15-4 0,0 1 0,1 0 0,29-1 0,128 7 0,-135 2 0,1 0 0,50 14 0,27 6 0,-72-16 0,82 25 0,-101-25 0,30 5 0,19 6 0,-63-15 0,1-1 0,-1 0 0,28 1 0,47-5 0,-36 0 0,12 1 0,78 10 0,-69-4 0,116-4 0,-94-3 0,-37 1 0,79-11 0,-124 10 0,-1-2 0,0 0 0,25-9 0,-24 7 0,0 1 0,0 1 0,1 0 0,0 1 0,16-1 0,-24 2 0,5 0 0,1-2 0,-1 0 0,14-5 0,-14 4 0,-1 1 0,2 0 0,16-2 0,38-2 0,77-3 0,102 11 0,-241-1 0,-1 0 0,1 0 0,-1 1 0,1-1 0,-1 1 0,1 0 0,-1 0 0,0 1 0,0-1 0,8 5 0,-10-5 0,0 1 0,0 0 0,1 0 0,-1 0 0,0 0 0,-1 0 0,1 0 0,0 1 0,-1-1 0,1 0 0,-1 1 0,0-1 0,0 1 0,0 0 0,0-1 0,0 1 0,0 0 0,0 3 0,1 22 0,0 0 0,-4 51 0,0-16 0,3-27 0,-2 1 0,-2-1 0,-9 45 0,6-56 0,-2 6 0,1 2 0,1-1 0,-1 53 0,8 1061 0,-1-1143 0,0 0 0,0 0 0,0 0 0,0 0 0,-1 0 0,1-1 0,-1 1 0,0 0 0,0 0 0,0-1 0,-2 5 0,2-6 0,0 1 0,-1-1 0,1 0 0,-1 1 0,1-1 0,-1 0 0,1 0 0,-1 0 0,0 0 0,0 0 0,1 0 0,-1 0 0,0-1 0,0 1 0,0-1 0,0 1 0,-3-1 0,-17 2 0,-1 0 0,-42-5 0,9 1 0,-16 2 0,-56-1 0,107-1 0,1-2 0,0 0 0,-35-13 0,47 13 0,-1 0 0,0 0 0,-11-9 0,12 8 0,-1 0 0,1 0 0,-12-4 0,-13-5 0,-47-26 0,46 22 0,-10-8 0,29 16 0,-1 1 0,1 1 0,-26-10 0,-11-3 0,40 15 0,0 1 0,-1 0 0,0 1 0,-22-5 0,-10 1 0,24 4 0,-42-2 0,-250 5 0,137 2 0,154 0 0,-39 7 0,16-1 0,-87 17 0,109-19 0,-77 22 0,64-15 0,-54 9 0,-30 6 0,-13 1 0,42-15 0,-46 6 0,82-12 0,27-3 0,-40 2 0,-804-7 0,857 0 0,1-1 0,0 0 0,0-1 0,0-1 0,0 0 0,-13-6 0,-33-9 0,35 12 0,-100-19 0,69 22 0,-78 4 0,52 1 0,-177-1 0,241 1 0,-34 6 0,1 0 0,13-3 0,-40 9 0,59-7 0,-27 9 0,31-9 0,1-1 0,-1 0 0,0-1 0,-17 2 0,4-4 0,-15 2 0,-64 14 0,-27 7 0,52-11 0,63-9 0,-35 13 0,38-12 0,0 0 0,-1-1 0,-23 4 0,-9-6 0,-78-3 0,45-2 0,-1205 2 0,1268 0 0,0-2 0,-1 0 0,1-1 0,0 0 0,0-2 0,-24-9 0,28 9 0,0 1 0,0 1 0,-1 0 0,1 0 0,-32 1 0,27 1 0,-13-2 0,0-2 0,-39-11 0,-26-5 0,-120-17 0,65-1 0,126 32 0,0 2 0,0 1 0,-52 0 0,44 2 0,-25-5 0,-9 0 0,17 7 0,27 1 0,1-1 0,0-2 0,-38-6 0,35 4 0,0 1 0,0 1 0,-51 3 0,22 1 0,-536-2 0,490 8 0,5 0 0,80-7 0,1 1 0,0 1 0,-25 7 0,24-5 0,0-1 0,0-1 0,-20 2 0,-223-5 0,122-1 0,73 2 0,-70-3 0,129 2 0,1-1 0,-1 0 0,0-1 0,1 0 0,-1 1 0,1-2 0,0 1 0,-1-1 0,1 0 0,0 0 0,1 0 0,-1 0 0,0-1 0,-6-7 0,-1-3 0,1 0 0,0-2 0,-11-18 0,14 21 0,4 6 0,-1 0 0,2 0 0,-1-1 0,1 1 0,0-1 0,-2-8 0,-4-19 0,-18-39 0,24 64 0,0-1 0,0 0 0,1-1 0,0 1 0,0-14 0,3-59 0,1 32 0,-3-42 0,3-87 0,1 152 0,12-41 0,-2 4 0,-6 36 0,19-56 0,4-13 0,-26 81 0,1 1 0,0 0 0,11-22 0,-11 28 0,-1-1 0,-1 0 0,4-21 0,-4 18 0,8-28 0,-7 31 0,0-1 0,1-13 0,-3 15 0,0-1 0,7-18 0,-7 27 0,-1 0 0,1 0 0,0 0 0,0 0 0,0 0 0,1 1 0,-1-1 0,6-3 0,25-18 0,-11 9 0,-13 7 0,1 1 0,0 0 0,0 1 0,1 0 0,-1 1 0,19-7 0,-15 8 0,-1-1 0,0-1 0,20-11 0,-27 14 0,0 0 0,1 0 0,-1 1 0,1 0 0,-1 0 0,1 1 0,0 0 0,9-1 0,59 3 0,-34 1 0,-6-1 0,57-2 0,-66-5-1365,-16 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4T22:11:58.594"/>
    </inkml:context>
    <inkml:brush xml:id="br0">
      <inkml:brushProperty name="width" value="0.05" units="cm"/>
      <inkml:brushProperty name="height" value="0.05" units="cm"/>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30231-A4EC-407D-AE2D-6442392BA49C}" type="datetimeFigureOut">
              <a:rPr lang="en-GB" smtClean="0"/>
              <a:t>13/04/2023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0D18F4-40AD-4819-B7FF-9FCD73C632EA}" type="slidenum">
              <a:rPr lang="en-GB" smtClean="0"/>
              <a:t>‹#›</a:t>
            </a:fld>
            <a:endParaRPr lang="en-GB"/>
          </a:p>
        </p:txBody>
      </p:sp>
    </p:spTree>
    <p:extLst>
      <p:ext uri="{BB962C8B-B14F-4D97-AF65-F5344CB8AC3E}">
        <p14:creationId xmlns:p14="http://schemas.microsoft.com/office/powerpoint/2010/main" val="3865477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1</a:t>
            </a:fld>
            <a:endParaRPr lang="en-GB"/>
          </a:p>
        </p:txBody>
      </p:sp>
    </p:spTree>
    <p:extLst>
      <p:ext uri="{BB962C8B-B14F-4D97-AF65-F5344CB8AC3E}">
        <p14:creationId xmlns:p14="http://schemas.microsoft.com/office/powerpoint/2010/main" val="707665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2</a:t>
            </a:fld>
            <a:endParaRPr lang="en-GB"/>
          </a:p>
        </p:txBody>
      </p:sp>
    </p:spTree>
    <p:extLst>
      <p:ext uri="{BB962C8B-B14F-4D97-AF65-F5344CB8AC3E}">
        <p14:creationId xmlns:p14="http://schemas.microsoft.com/office/powerpoint/2010/main" val="2644644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Erickson keep in mind that developing personality in a predetermined can sharp peoples’ lives through the eight stages of his theory.</a:t>
            </a:r>
          </a:p>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He believe that the person who faced the psychosocial crisis which could have positive or negative result in personality development.</a:t>
            </a:r>
          </a:p>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According to the theory failure to any stage could result differently, but could be also can be sort it at a later time.</a:t>
            </a:r>
          </a:p>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4</a:t>
            </a:fld>
            <a:endParaRPr lang="en-GB"/>
          </a:p>
        </p:txBody>
      </p:sp>
    </p:spTree>
    <p:extLst>
      <p:ext uri="{BB962C8B-B14F-4D97-AF65-F5344CB8AC3E}">
        <p14:creationId xmlns:p14="http://schemas.microsoft.com/office/powerpoint/2010/main" val="3809116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so many theories and </a:t>
            </a:r>
            <a:r>
              <a:rPr lang="en-US" sz="1800" dirty="0">
                <a:effectLst/>
                <a:latin typeface="Arial" panose="020B0604020202020204" pitchFamily="34" charset="0"/>
                <a:ea typeface="Calibri" panose="020F0502020204030204" pitchFamily="34" charset="0"/>
                <a:cs typeface="Times New Roman" panose="02020603050405020304" pitchFamily="18" charset="0"/>
              </a:rPr>
              <a:t>conflicts </a:t>
            </a:r>
            <a:r>
              <a:rPr lang="en-GB" sz="1800" dirty="0">
                <a:effectLst/>
                <a:latin typeface="Calibri" panose="020F0502020204030204" pitchFamily="34" charset="0"/>
                <a:ea typeface="Calibri" panose="020F0502020204030204" pitchFamily="34" charset="0"/>
                <a:cs typeface="Times New Roman" panose="02020603050405020304" pitchFamily="18" charset="0"/>
              </a:rPr>
              <a:t>about psychology developments such as Erik Erikson,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fruend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sigmud</a:t>
            </a:r>
            <a:r>
              <a:rPr lang="en-GB" sz="1800" dirty="0">
                <a:effectLst/>
                <a:latin typeface="Calibri" panose="020F0502020204030204" pitchFamily="34" charset="0"/>
                <a:ea typeface="Calibri" panose="020F0502020204030204" pitchFamily="34" charset="0"/>
                <a:cs typeface="Times New Roman" panose="02020603050405020304" pitchFamily="18" charset="0"/>
              </a:rPr>
              <a:t>, jean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piageant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ect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Our group would like to take the Erick Erickson’s theory to talk about because it is very interested and easy to understand. We are going to talk about the adulthood the age of 40-65 (generativity Vs Stagnation). First, we need to understand what psychology development is means? According to Erik Erikson theory psychology development is a lifespan experiences through eight stages. Each stages impact differently based on the way of treatment and environment around each stage. For example, if kids born in a drug environment or violent society, when they grow up it </a:t>
            </a:r>
            <a:r>
              <a:rPr lang="en-GB" sz="1800">
                <a:effectLst/>
                <a:latin typeface="Calibri" panose="020F0502020204030204" pitchFamily="34" charset="0"/>
                <a:ea typeface="Calibri" panose="020F0502020204030204" pitchFamily="34" charset="0"/>
                <a:cs typeface="Times New Roman" panose="02020603050405020304" pitchFamily="18" charset="0"/>
              </a:rPr>
              <a:t>could lead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them to use drug or to use violent later on one of the stage in Eric Erickson’s theory. And then when they reach the age of 40 to 60+ , they start to look back and regret what they have done in lifespan experience.</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5</a:t>
            </a:fld>
            <a:endParaRPr lang="en-GB"/>
          </a:p>
        </p:txBody>
      </p:sp>
    </p:spTree>
    <p:extLst>
      <p:ext uri="{BB962C8B-B14F-4D97-AF65-F5344CB8AC3E}">
        <p14:creationId xmlns:p14="http://schemas.microsoft.com/office/powerpoint/2010/main" val="388004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Both physical and emotional developments are vital components of human growth and progress. Physical development entails the modifications that transpire in the body, including growth in size and weight, alterations in muscular composition, and changes in sensory capabilities. In contrast, emotional development refers to the changes that occur in a person’s emotional state, such as the growth of empathy, self-awareness, and the capacity to manage emotions. Both physical and emotional developments are crucial for overall well-being and are closely interconnected</a:t>
            </a:r>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6</a:t>
            </a:fld>
            <a:endParaRPr lang="en-GB"/>
          </a:p>
        </p:txBody>
      </p:sp>
    </p:spTree>
    <p:extLst>
      <p:ext uri="{BB962C8B-B14F-4D97-AF65-F5344CB8AC3E}">
        <p14:creationId xmlns:p14="http://schemas.microsoft.com/office/powerpoint/2010/main" val="1714587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Both physical and emotional developments are vital components of human growth and progress. Physical development entails the modifications that transpire in the body, including growth in size and weight, alterations in muscular composition, and changes in sensory capabilities. In contrast, emotional development refers to the changes that occur in a person’s emotional state, such as the growth of empathy, self-awareness, and the capacity to manage emotions. Both physical and emotional developments are crucial for overall well-being and are closely interconnected</a:t>
            </a:r>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7</a:t>
            </a:fld>
            <a:endParaRPr lang="en-GB"/>
          </a:p>
        </p:txBody>
      </p:sp>
    </p:spTree>
    <p:extLst>
      <p:ext uri="{BB962C8B-B14F-4D97-AF65-F5344CB8AC3E}">
        <p14:creationId xmlns:p14="http://schemas.microsoft.com/office/powerpoint/2010/main" val="1977931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Intellectual development refer to the development of language acquisition , problem solving, learning the skills and development of thought process. Past experiences help to understand things through problems and reach a judgement mindset individuals. Continue to learn, memory and speed of recall is affected by age.</a:t>
            </a:r>
          </a:p>
        </p:txBody>
      </p:sp>
      <p:sp>
        <p:nvSpPr>
          <p:cNvPr id="4" name="Slide Number Placeholder 3"/>
          <p:cNvSpPr>
            <a:spLocks noGrp="1"/>
          </p:cNvSpPr>
          <p:nvPr>
            <p:ph type="sldNum" sz="quarter" idx="5"/>
          </p:nvPr>
        </p:nvSpPr>
        <p:spPr/>
        <p:txBody>
          <a:bodyPr/>
          <a:lstStyle/>
          <a:p>
            <a:fld id="{860D18F4-40AD-4819-B7FF-9FCD73C632EA}" type="slidenum">
              <a:rPr lang="en-GB" smtClean="0"/>
              <a:t>8</a:t>
            </a:fld>
            <a:endParaRPr lang="en-GB"/>
          </a:p>
        </p:txBody>
      </p:sp>
    </p:spTree>
    <p:extLst>
      <p:ext uri="{BB962C8B-B14F-4D97-AF65-F5344CB8AC3E}">
        <p14:creationId xmlns:p14="http://schemas.microsoft.com/office/powerpoint/2010/main" val="2368973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people in this age group experience aim to expand their influence and commitment </a:t>
            </a:r>
          </a:p>
          <a:p>
            <a:r>
              <a:rPr lang="en-US" dirty="0"/>
              <a:t>to their family, society and future generations due to the conflict between generativity ( achieving </a:t>
            </a:r>
          </a:p>
          <a:p>
            <a:r>
              <a:rPr lang="en-US" dirty="0"/>
              <a:t>goals and stagnation ( lack of ambition).</a:t>
            </a:r>
          </a:p>
          <a:p>
            <a:r>
              <a:rPr lang="en-US" dirty="0"/>
              <a:t> Caring for others and charitable deeds according to Erikson is a way to reduce the conflict </a:t>
            </a:r>
          </a:p>
          <a:p>
            <a:r>
              <a:rPr lang="en-US" dirty="0"/>
              <a:t>middle adulthood age group experience.</a:t>
            </a:r>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9</a:t>
            </a:fld>
            <a:endParaRPr lang="en-GB"/>
          </a:p>
        </p:txBody>
      </p:sp>
    </p:spTree>
    <p:extLst>
      <p:ext uri="{BB962C8B-B14F-4D97-AF65-F5344CB8AC3E}">
        <p14:creationId xmlns:p14="http://schemas.microsoft.com/office/powerpoint/2010/main" val="1211139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developmental stage and formation of identity is an ever-evolving  process as opposed to a rigid </a:t>
            </a:r>
            <a:br>
              <a:rPr lang="en-GB" sz="1200" dirty="0"/>
            </a:br>
            <a:r>
              <a:rPr lang="en-GB" sz="1200" dirty="0"/>
              <a:t>concrete system.</a:t>
            </a:r>
            <a:br>
              <a:rPr lang="en-GB" sz="1200" dirty="0"/>
            </a:br>
            <a:r>
              <a:rPr lang="en-GB" sz="1200" dirty="0"/>
              <a:t>Erikson’s Stages of psychosocial development can be utilized by mental health providers when treating patients who </a:t>
            </a:r>
            <a:br>
              <a:rPr lang="en-GB" sz="1200" dirty="0"/>
            </a:br>
            <a:r>
              <a:rPr lang="en-GB" sz="1200" dirty="0"/>
              <a:t>are facing periods of adjustment or turning points in life. When taken in the appropriate context to social and cultural </a:t>
            </a:r>
            <a:r>
              <a:rPr lang="en-GB" sz="1200" dirty="0" err="1"/>
              <a:t>factors,it</a:t>
            </a:r>
            <a:r>
              <a:rPr lang="en-GB" sz="1200" dirty="0"/>
              <a:t> can be a Meany stage focus on periods early in life, it can serve as a conceptual and possible actionable guide for those later in life as well </a:t>
            </a:r>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10</a:t>
            </a:fld>
            <a:endParaRPr lang="en-GB"/>
          </a:p>
        </p:txBody>
      </p:sp>
    </p:spTree>
    <p:extLst>
      <p:ext uri="{BB962C8B-B14F-4D97-AF65-F5344CB8AC3E}">
        <p14:creationId xmlns:p14="http://schemas.microsoft.com/office/powerpoint/2010/main" val="2426267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en-US" dirty="0"/>
              <a:t>The behavioral aspects help the child to undergo certain mental development in their growing age. It has been proved that a child certainly absorbs whatever they see , hear and thinks during their early to late growing phase.</a:t>
            </a:r>
          </a:p>
          <a:p>
            <a:pPr eaLnBrk="1" hangingPunct="1">
              <a:spcBef>
                <a:spcPct val="0"/>
              </a:spcBef>
            </a:pPr>
            <a:r>
              <a:rPr lang="en-US" altLang="en-US" dirty="0"/>
              <a:t>German psychologist Paul Balts is the main expert on the development theory of lifespan. He approaches the development study which is called lifespan perspective. Its main information is development occurs throughout the lifespan of every living organism. It can be found several development theories about lifespan. It is distributed into five levels. They are microsystem, macro system as well as mesosystem, exosystemic, and chronosystem</a:t>
            </a:r>
            <a:endParaRPr lang="en-IN" altLang="en-US" dirty="0"/>
          </a:p>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11</a:t>
            </a:fld>
            <a:endParaRPr lang="en-GB"/>
          </a:p>
        </p:txBody>
      </p:sp>
    </p:spTree>
    <p:extLst>
      <p:ext uri="{BB962C8B-B14F-4D97-AF65-F5344CB8AC3E}">
        <p14:creationId xmlns:p14="http://schemas.microsoft.com/office/powerpoint/2010/main" val="2887385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This is a very important part of life. The development theory is based on the period of a long lifetime. The lifetime begins with birth and goes through the whole life till death. In every stage of life, all living organisms are developed various ways. It is more important throughout the lifespan. Strength of this theory is that it is able to connect the important life development. It demonstrates the effect on early and mid-adulthood clearly and rest theories fail to do. Weakness of this theory-fails to explain sing-parenthood and other parameters. Certain criticisms for this theory can’t explain how to resolve conflicts in each stage and it doesn’t have any academic credentials.</a:t>
            </a:r>
            <a:endParaRPr lang="en-IN" altLang="en-US" dirty="0"/>
          </a:p>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12</a:t>
            </a:fld>
            <a:endParaRPr lang="en-GB"/>
          </a:p>
        </p:txBody>
      </p:sp>
    </p:spTree>
    <p:extLst>
      <p:ext uri="{BB962C8B-B14F-4D97-AF65-F5344CB8AC3E}">
        <p14:creationId xmlns:p14="http://schemas.microsoft.com/office/powerpoint/2010/main" val="30007034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In the whole world, people are developing themselves. The development is gone on through gain and losses, but the generation will never give up their hopes. They tried till their old age of life. We can find several development theories about lifespan (</a:t>
            </a:r>
            <a:r>
              <a:rPr lang="en-US" altLang="en-US" dirty="0" err="1"/>
              <a:t>Borsboom</a:t>
            </a:r>
            <a:r>
              <a:rPr lang="en-US" altLang="en-US" dirty="0"/>
              <a:t> </a:t>
            </a:r>
            <a:r>
              <a:rPr lang="en-US" altLang="en-US" i="1" dirty="0"/>
              <a:t>et al</a:t>
            </a:r>
            <a:r>
              <a:rPr lang="en-US" altLang="en-US" dirty="0"/>
              <a:t> 2021). It is distributed into five levels. They are microsystem, macrosystem as well as mesosystem, ecosystem, and chronosystem</a:t>
            </a:r>
            <a:endParaRPr lang="en-IN" altLang="en-US" dirty="0"/>
          </a:p>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13</a:t>
            </a:fld>
            <a:endParaRPr lang="en-GB"/>
          </a:p>
        </p:txBody>
      </p:sp>
    </p:spTree>
    <p:extLst>
      <p:ext uri="{BB962C8B-B14F-4D97-AF65-F5344CB8AC3E}">
        <p14:creationId xmlns:p14="http://schemas.microsoft.com/office/powerpoint/2010/main" val="1731329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0D18F4-40AD-4819-B7FF-9FCD73C632EA}" type="slidenum">
              <a:rPr lang="en-GB" smtClean="0"/>
              <a:t>14</a:t>
            </a:fld>
            <a:endParaRPr lang="en-GB"/>
          </a:p>
        </p:txBody>
      </p:sp>
    </p:spTree>
    <p:extLst>
      <p:ext uri="{BB962C8B-B14F-4D97-AF65-F5344CB8AC3E}">
        <p14:creationId xmlns:p14="http://schemas.microsoft.com/office/powerpoint/2010/main" val="4075519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36469875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67300061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3038796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CFA1B2-D90C-4890-A072-843C6CDD1B1F}"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155487315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CFA1B2-D90C-4890-A072-843C6CDD1B1F}" type="datetimeFigureOut">
              <a:rPr lang="en-GB" smtClean="0"/>
              <a:t>13/04/2023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95332305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CFA1B2-D90C-4890-A072-843C6CDD1B1F}" type="datetimeFigureOut">
              <a:rPr lang="en-GB" smtClean="0"/>
              <a:t>13/04/2023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171549275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CFA1B2-D90C-4890-A072-843C6CDD1B1F}" type="datetimeFigureOut">
              <a:rPr lang="en-GB" smtClean="0"/>
              <a:t>13/04/2023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26512859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CFA1B2-D90C-4890-A072-843C6CDD1B1F}"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7326691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CFA1B2-D90C-4890-A072-843C6CDD1B1F}"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0766749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033966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98BE3D4-8FC4-42C8-A655-AEE6EAE0F5D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777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CFA1B2-D90C-4890-A072-843C6CDD1B1F}"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2050293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CFA1B2-D90C-4890-A072-843C6CDD1B1F}"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98BE3D4-8FC4-42C8-A655-AEE6EAE0F5D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49035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CFA1B2-D90C-4890-A072-843C6CDD1B1F}"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1406149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205264515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FA1B2-D90C-4890-A072-843C6CDD1B1F}"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98BE3D4-8FC4-42C8-A655-AEE6EAE0F5DD}" type="slidenum">
              <a:rPr lang="en-GB" smtClean="0"/>
              <a:t>‹#›</a:t>
            </a:fld>
            <a:endParaRPr lang="en-GB"/>
          </a:p>
        </p:txBody>
      </p:sp>
    </p:spTree>
    <p:extLst>
      <p:ext uri="{BB962C8B-B14F-4D97-AF65-F5344CB8AC3E}">
        <p14:creationId xmlns:p14="http://schemas.microsoft.com/office/powerpoint/2010/main" val="35510567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CFA1B2-D90C-4890-A072-843C6CDD1B1F}" type="datetimeFigureOut">
              <a:rPr lang="en-GB" smtClean="0"/>
              <a:t>13/04/2023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98BE3D4-8FC4-42C8-A655-AEE6EAE0F5DD}" type="slidenum">
              <a:rPr lang="en-GB" smtClean="0"/>
              <a:t>‹#›</a:t>
            </a:fld>
            <a:endParaRPr lang="en-GB"/>
          </a:p>
        </p:txBody>
      </p:sp>
    </p:spTree>
    <p:extLst>
      <p:ext uri="{BB962C8B-B14F-4D97-AF65-F5344CB8AC3E}">
        <p14:creationId xmlns:p14="http://schemas.microsoft.com/office/powerpoint/2010/main" val="353539072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onheart15.tistory.com/212"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image" Target="../media/image3.jpe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customXml" Target="../ink/ink1.xml"/><Relationship Id="rId5" Type="http://schemas.openxmlformats.org/officeDocument/2006/relationships/hyperlink" Target="https://uark.pressbooks.pub/introductiontoeducation/chapter/students/" TargetMode="External"/><Relationship Id="rId4" Type="http://schemas.openxmlformats.org/officeDocument/2006/relationships/image" Target="../media/image7.jpg"/><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verywellmind.com/what-is-abnormal-psychology-279477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simplypsychology.org/Erik-Erikson.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Rectangle: Diagonal Corners Rounded 3">
            <a:extLst>
              <a:ext uri="{FF2B5EF4-FFF2-40B4-BE49-F238E27FC236}">
                <a16:creationId xmlns:a16="http://schemas.microsoft.com/office/drawing/2014/main" id="{92617AC1-D700-81F3-6DF3-103C25461801}"/>
              </a:ext>
            </a:extLst>
          </p:cNvPr>
          <p:cNvSpPr/>
          <p:nvPr/>
        </p:nvSpPr>
        <p:spPr>
          <a:xfrm>
            <a:off x="1170200" y="3958046"/>
            <a:ext cx="4591594" cy="839473"/>
          </a:xfrm>
          <a:prstGeom prst="round2Diag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l"/>
            <a:r>
              <a:rPr lang="en-GB" b="1" dirty="0">
                <a:solidFill>
                  <a:srgbClr val="FFC000"/>
                </a:solidFill>
                <a:latin typeface="Arial" panose="020B0604020202020204" pitchFamily="34" charset="0"/>
                <a:cs typeface="Arial" panose="020B0604020202020204" pitchFamily="34" charset="0"/>
              </a:rPr>
              <a:t>CHANTHY KHUON	ID: 2129573 </a:t>
            </a:r>
          </a:p>
        </p:txBody>
      </p:sp>
      <p:pic>
        <p:nvPicPr>
          <p:cNvPr id="9" name="Picture 8">
            <a:extLst>
              <a:ext uri="{FF2B5EF4-FFF2-40B4-BE49-F238E27FC236}">
                <a16:creationId xmlns:a16="http://schemas.microsoft.com/office/drawing/2014/main" id="{1D2ECC34-B859-43F9-1A67-347C7119C59B}"/>
              </a:ext>
            </a:extLst>
          </p:cNvPr>
          <p:cNvPicPr>
            <a:picLocks noChangeAspect="1"/>
          </p:cNvPicPr>
          <p:nvPr/>
        </p:nvPicPr>
        <p:blipFill>
          <a:blip r:embed="rId4"/>
          <a:stretch>
            <a:fillRect/>
          </a:stretch>
        </p:blipFill>
        <p:spPr>
          <a:xfrm>
            <a:off x="5183953" y="19313"/>
            <a:ext cx="1824094" cy="1959429"/>
          </a:xfrm>
          <a:prstGeom prst="rect">
            <a:avLst/>
          </a:prstGeom>
        </p:spPr>
      </p:pic>
      <p:sp>
        <p:nvSpPr>
          <p:cNvPr id="11" name="Scroll: Horizontal 10">
            <a:extLst>
              <a:ext uri="{FF2B5EF4-FFF2-40B4-BE49-F238E27FC236}">
                <a16:creationId xmlns:a16="http://schemas.microsoft.com/office/drawing/2014/main" id="{1C9280FB-927D-DBC5-DBE1-5051311B2CEC}"/>
              </a:ext>
            </a:extLst>
          </p:cNvPr>
          <p:cNvSpPr/>
          <p:nvPr/>
        </p:nvSpPr>
        <p:spPr>
          <a:xfrm>
            <a:off x="535577" y="1907176"/>
            <a:ext cx="10574383" cy="2050870"/>
          </a:xfrm>
          <a:prstGeom prst="horizontalScroll">
            <a:avLst/>
          </a:prstGeom>
          <a:blipFill>
            <a:blip r:embed="rId5"/>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Psychology in Health and Social Care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(LCHS4006_LON)</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Assessment 1</a:t>
            </a:r>
            <a:r>
              <a:rPr kumimoji="0" lang="en-GB" sz="3200" b="1" i="0" u="none" strike="noStrike" kern="1200" cap="none" spc="0" normalizeH="0" baseline="0" noProof="0" dirty="0">
                <a:ln>
                  <a:noFill/>
                </a:ln>
                <a:solidFill>
                  <a:prstClr val="black">
                    <a:lumMod val="95000"/>
                    <a:lumOff val="5000"/>
                  </a:prstClr>
                </a:solidFill>
                <a:effectLst/>
                <a:uLnTx/>
                <a:uFillTx/>
                <a:latin typeface="Arial" panose="020B0604020202020204" pitchFamily="34" charset="0"/>
                <a:cs typeface="Arial" panose="020B0604020202020204" pitchFamily="34" charset="0"/>
              </a:rPr>
              <a:t> </a:t>
            </a:r>
          </a:p>
        </p:txBody>
      </p:sp>
      <p:sp>
        <p:nvSpPr>
          <p:cNvPr id="36" name="Rectangle: Diagonal Corners Rounded 35">
            <a:extLst>
              <a:ext uri="{FF2B5EF4-FFF2-40B4-BE49-F238E27FC236}">
                <a16:creationId xmlns:a16="http://schemas.microsoft.com/office/drawing/2014/main" id="{7E35C0F6-A89D-3CF7-96AB-A1BD39934C5D}"/>
              </a:ext>
            </a:extLst>
          </p:cNvPr>
          <p:cNvSpPr/>
          <p:nvPr/>
        </p:nvSpPr>
        <p:spPr>
          <a:xfrm>
            <a:off x="6753496" y="3958046"/>
            <a:ext cx="4541357" cy="751101"/>
          </a:xfrm>
          <a:prstGeom prst="round2Diag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l"/>
            <a:r>
              <a:rPr lang="en-US" b="1" dirty="0">
                <a:solidFill>
                  <a:srgbClr val="FFC000"/>
                </a:solidFill>
                <a:latin typeface="Arial" panose="020B0604020202020204" pitchFamily="34" charset="0"/>
                <a:cs typeface="Arial" panose="020B0604020202020204" pitchFamily="34" charset="0"/>
              </a:rPr>
              <a:t>JUSTINA KUFFOUR	</a:t>
            </a:r>
            <a:r>
              <a:rPr lang="en-GB" b="1" dirty="0">
                <a:solidFill>
                  <a:srgbClr val="FFC000"/>
                </a:solidFill>
                <a:latin typeface="Arial" panose="020B0604020202020204" pitchFamily="34" charset="0"/>
                <a:cs typeface="Arial" panose="020B0604020202020204" pitchFamily="34" charset="0"/>
              </a:rPr>
              <a:t>ID: 2131286</a:t>
            </a:r>
          </a:p>
        </p:txBody>
      </p:sp>
      <p:sp>
        <p:nvSpPr>
          <p:cNvPr id="37" name="Rectangle: Diagonal Corners Rounded 36">
            <a:extLst>
              <a:ext uri="{FF2B5EF4-FFF2-40B4-BE49-F238E27FC236}">
                <a16:creationId xmlns:a16="http://schemas.microsoft.com/office/drawing/2014/main" id="{34DC198A-D241-0306-FAE0-E1A31EFCD916}"/>
              </a:ext>
            </a:extLst>
          </p:cNvPr>
          <p:cNvSpPr/>
          <p:nvPr/>
        </p:nvSpPr>
        <p:spPr>
          <a:xfrm>
            <a:off x="1170199" y="4974566"/>
            <a:ext cx="4710468" cy="786441"/>
          </a:xfrm>
          <a:prstGeom prst="round2Diag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l"/>
            <a:r>
              <a:rPr lang="en-GB" b="1" dirty="0">
                <a:solidFill>
                  <a:srgbClr val="FFC000"/>
                </a:solidFill>
                <a:latin typeface="Arial" panose="020B0604020202020204" pitchFamily="34" charset="0"/>
                <a:cs typeface="Arial" panose="020B0604020202020204" pitchFamily="34" charset="0"/>
              </a:rPr>
              <a:t>JOYCE HEIDINGE	ID: 2133752</a:t>
            </a:r>
          </a:p>
        </p:txBody>
      </p:sp>
      <p:sp>
        <p:nvSpPr>
          <p:cNvPr id="38" name="Rectangle: Diagonal Corners Rounded 37">
            <a:extLst>
              <a:ext uri="{FF2B5EF4-FFF2-40B4-BE49-F238E27FC236}">
                <a16:creationId xmlns:a16="http://schemas.microsoft.com/office/drawing/2014/main" id="{096B612E-395B-E634-7C32-153720A4E223}"/>
              </a:ext>
            </a:extLst>
          </p:cNvPr>
          <p:cNvSpPr/>
          <p:nvPr/>
        </p:nvSpPr>
        <p:spPr>
          <a:xfrm>
            <a:off x="6753496" y="4974566"/>
            <a:ext cx="4541357" cy="740433"/>
          </a:xfrm>
          <a:prstGeom prst="round2Diag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l"/>
            <a:r>
              <a:rPr lang="en-IN" b="1" dirty="0">
                <a:solidFill>
                  <a:srgbClr val="FFC000"/>
                </a:solidFill>
                <a:latin typeface="Arial" panose="020B0604020202020204" pitchFamily="34" charset="0"/>
                <a:cs typeface="Arial" panose="020B0604020202020204" pitchFamily="34" charset="0"/>
              </a:rPr>
              <a:t>LAZIA NABBANJA	</a:t>
            </a:r>
            <a:r>
              <a:rPr lang="en-GB" b="1" dirty="0">
                <a:solidFill>
                  <a:srgbClr val="FFC000"/>
                </a:solidFill>
                <a:latin typeface="Arial" panose="020B0604020202020204" pitchFamily="34" charset="0"/>
                <a:cs typeface="Arial" panose="020B0604020202020204" pitchFamily="34" charset="0"/>
              </a:rPr>
              <a:t> ID: 2133640</a:t>
            </a:r>
          </a:p>
        </p:txBody>
      </p:sp>
      <p:sp>
        <p:nvSpPr>
          <p:cNvPr id="39" name="Rectangle: Diagonal Corners Rounded 38">
            <a:extLst>
              <a:ext uri="{FF2B5EF4-FFF2-40B4-BE49-F238E27FC236}">
                <a16:creationId xmlns:a16="http://schemas.microsoft.com/office/drawing/2014/main" id="{66ED00B3-3F63-B202-209C-ED139341338D}"/>
              </a:ext>
            </a:extLst>
          </p:cNvPr>
          <p:cNvSpPr/>
          <p:nvPr/>
        </p:nvSpPr>
        <p:spPr>
          <a:xfrm>
            <a:off x="1069675" y="5938054"/>
            <a:ext cx="4810992" cy="710038"/>
          </a:xfrm>
          <a:prstGeom prst="round2Diag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l"/>
            <a:r>
              <a:rPr lang="en-US" b="1" dirty="0">
                <a:solidFill>
                  <a:srgbClr val="FFC000"/>
                </a:solidFill>
                <a:latin typeface="Arial" panose="020B0604020202020204" pitchFamily="34" charset="0"/>
                <a:cs typeface="Arial" panose="020B0604020202020204" pitchFamily="34" charset="0"/>
              </a:rPr>
              <a:t>YETUNDE AKINYEMI	</a:t>
            </a:r>
            <a:r>
              <a:rPr lang="en-GB" b="1" dirty="0">
                <a:solidFill>
                  <a:srgbClr val="FFC000"/>
                </a:solidFill>
                <a:latin typeface="Arial" panose="020B0604020202020204" pitchFamily="34" charset="0"/>
                <a:cs typeface="Arial" panose="020B0604020202020204" pitchFamily="34" charset="0"/>
              </a:rPr>
              <a:t> ID: 2133596</a:t>
            </a:r>
            <a:r>
              <a:rPr lang="en-US" b="1" dirty="0">
                <a:solidFill>
                  <a:srgbClr val="FFC000"/>
                </a:solidFill>
                <a:latin typeface="Arial" panose="020B0604020202020204" pitchFamily="34" charset="0"/>
                <a:cs typeface="Arial" panose="020B0604020202020204" pitchFamily="34" charset="0"/>
              </a:rPr>
              <a:t> </a:t>
            </a:r>
            <a:endParaRPr lang="en-GB" b="1" dirty="0">
              <a:solidFill>
                <a:srgbClr val="FFC000"/>
              </a:solidFill>
              <a:latin typeface="Arial" panose="020B0604020202020204" pitchFamily="34" charset="0"/>
              <a:cs typeface="Arial" panose="020B0604020202020204" pitchFamily="34" charset="0"/>
            </a:endParaRPr>
          </a:p>
        </p:txBody>
      </p:sp>
      <p:sp>
        <p:nvSpPr>
          <p:cNvPr id="5" name="Rectangle: Single Corner Rounded 4">
            <a:extLst>
              <a:ext uri="{FF2B5EF4-FFF2-40B4-BE49-F238E27FC236}">
                <a16:creationId xmlns:a16="http://schemas.microsoft.com/office/drawing/2014/main" id="{04022319-275C-A323-C44D-302132FEA2BB}"/>
              </a:ext>
            </a:extLst>
          </p:cNvPr>
          <p:cNvSpPr/>
          <p:nvPr/>
        </p:nvSpPr>
        <p:spPr>
          <a:xfrm>
            <a:off x="6768860" y="5938054"/>
            <a:ext cx="4525993" cy="710038"/>
          </a:xfrm>
          <a:prstGeom prst="round1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C000"/>
                </a:solidFill>
                <a:latin typeface="Arial" panose="020B0604020202020204" pitchFamily="34" charset="0"/>
                <a:cs typeface="Arial" panose="020B0604020202020204" pitchFamily="34" charset="0"/>
              </a:rPr>
              <a:t>    AMINA MUSBAH	    ID: 2133007</a:t>
            </a:r>
          </a:p>
        </p:txBody>
      </p:sp>
    </p:spTree>
    <p:extLst>
      <p:ext uri="{BB962C8B-B14F-4D97-AF65-F5344CB8AC3E}">
        <p14:creationId xmlns:p14="http://schemas.microsoft.com/office/powerpoint/2010/main" val="37472238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 calcmode="lin" valueType="num">
                                      <p:cBhvr additive="base">
                                        <p:cTn id="11"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 calcmode="lin" valueType="num">
                                      <p:cBhvr additive="base">
                                        <p:cTn id="15"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 calcmode="lin" valueType="num">
                                      <p:cBhvr additive="base">
                                        <p:cTn id="2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6">
                                            <p:txEl>
                                              <p:pRg st="0" end="0"/>
                                            </p:txEl>
                                          </p:spTgt>
                                        </p:tgtEl>
                                        <p:attrNameLst>
                                          <p:attrName>style.visibility</p:attrName>
                                        </p:attrNameLst>
                                      </p:cBhvr>
                                      <p:to>
                                        <p:strVal val="visible"/>
                                      </p:to>
                                    </p:set>
                                    <p:anim calcmode="lin" valueType="num">
                                      <p:cBhvr additive="base">
                                        <p:cTn id="27" dur="500" fill="hold"/>
                                        <p:tgtEl>
                                          <p:spTgt spid="36">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7">
                                            <p:txEl>
                                              <p:pRg st="0" end="0"/>
                                            </p:txEl>
                                          </p:spTgt>
                                        </p:tgtEl>
                                        <p:attrNameLst>
                                          <p:attrName>style.visibility</p:attrName>
                                        </p:attrNameLst>
                                      </p:cBhvr>
                                      <p:to>
                                        <p:strVal val="visible"/>
                                      </p:to>
                                    </p:set>
                                    <p:anim calcmode="lin" valueType="num">
                                      <p:cBhvr additive="base">
                                        <p:cTn id="33" dur="500" fill="hold"/>
                                        <p:tgtEl>
                                          <p:spTgt spid="37">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8">
                                            <p:txEl>
                                              <p:pRg st="0" end="0"/>
                                            </p:txEl>
                                          </p:spTgt>
                                        </p:tgtEl>
                                        <p:attrNameLst>
                                          <p:attrName>style.visibility</p:attrName>
                                        </p:attrNameLst>
                                      </p:cBhvr>
                                      <p:to>
                                        <p:strVal val="visible"/>
                                      </p:to>
                                    </p:set>
                                    <p:anim calcmode="lin" valueType="num">
                                      <p:cBhvr additive="base">
                                        <p:cTn id="39" dur="500" fill="hold"/>
                                        <p:tgtEl>
                                          <p:spTgt spid="38">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9">
                                            <p:txEl>
                                              <p:pRg st="0" end="0"/>
                                            </p:txEl>
                                          </p:spTgt>
                                        </p:tgtEl>
                                        <p:attrNameLst>
                                          <p:attrName>style.visibility</p:attrName>
                                        </p:attrNameLst>
                                      </p:cBhvr>
                                      <p:to>
                                        <p:strVal val="visible"/>
                                      </p:to>
                                    </p:set>
                                    <p:anim calcmode="lin" valueType="num">
                                      <p:cBhvr additive="base">
                                        <p:cTn id="45" dur="500" fill="hold"/>
                                        <p:tgtEl>
                                          <p:spTgt spid="39">
                                            <p:txEl>
                                              <p:pRg st="0" end="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additive="base">
                                        <p:cTn id="51" dur="500" fill="hold"/>
                                        <p:tgtEl>
                                          <p:spTgt spid="5"/>
                                        </p:tgtEl>
                                        <p:attrNameLst>
                                          <p:attrName>ppt_x</p:attrName>
                                        </p:attrNameLst>
                                      </p:cBhvr>
                                      <p:tavLst>
                                        <p:tav tm="0">
                                          <p:val>
                                            <p:strVal val="#ppt_x"/>
                                          </p:val>
                                        </p:tav>
                                        <p:tav tm="100000">
                                          <p:val>
                                            <p:strVal val="#ppt_x"/>
                                          </p:val>
                                        </p:tav>
                                      </p:tavLst>
                                    </p:anim>
                                    <p:anim calcmode="lin" valueType="num">
                                      <p:cBhvr additive="base">
                                        <p:cTn id="5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A6DFA3E-498D-3B09-4F64-7B7504D39CB1}"/>
              </a:ext>
            </a:extLst>
          </p:cNvPr>
          <p:cNvSpPr>
            <a:spLocks noGrp="1"/>
          </p:cNvSpPr>
          <p:nvPr>
            <p:ph idx="1"/>
          </p:nvPr>
        </p:nvSpPr>
        <p:spPr>
          <a:xfrm>
            <a:off x="671422" y="2576422"/>
            <a:ext cx="10515600" cy="4088921"/>
          </a:xfrm>
        </p:spPr>
        <p:txBody>
          <a:bodyPr>
            <a:normAutofit/>
          </a:body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The definition of developmental psychology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Human lifespan development of adulthood (age40-60+). </a:t>
            </a: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Life-stage Adulthood (age40-60+) (Physical, Emotional, Intellectual and Social).</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Adulthood lifespan psychological theory  (</a:t>
            </a:r>
            <a:r>
              <a:rPr lang="en-US" sz="2400" b="1"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Erik Erikson’s Theory</a:t>
            </a:r>
            <a:r>
              <a:rPr lang="en-US" sz="24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 important of adulthood lifespan psychological theory.</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Critically evaluate of the adulthood lifespan psychological theory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References</a:t>
            </a:r>
          </a:p>
          <a:p>
            <a:endParaRPr lang="en-GB" dirty="0"/>
          </a:p>
        </p:txBody>
      </p:sp>
      <p:sp>
        <p:nvSpPr>
          <p:cNvPr id="15" name="Rectangle 14">
            <a:extLst>
              <a:ext uri="{FF2B5EF4-FFF2-40B4-BE49-F238E27FC236}">
                <a16:creationId xmlns:a16="http://schemas.microsoft.com/office/drawing/2014/main" id="{00CB2C0A-123F-CEB1-22D7-A03DE41E7BA5}"/>
              </a:ext>
            </a:extLst>
          </p:cNvPr>
          <p:cNvSpPr/>
          <p:nvPr/>
        </p:nvSpPr>
        <p:spPr>
          <a:xfrm>
            <a:off x="544692" y="1450334"/>
            <a:ext cx="10278198" cy="769441"/>
          </a:xfrm>
          <a:prstGeom prst="rect">
            <a:avLst/>
          </a:prstGeom>
          <a:noFill/>
          <a:ln>
            <a:noFill/>
          </a:ln>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US" sz="3600" b="1"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Erik Erikson</a:t>
            </a:r>
            <a:r>
              <a:rPr lang="en-US" sz="3600" b="1" cap="none" spc="0"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 </a:t>
            </a:r>
            <a:r>
              <a:rPr lang="en-US" sz="3600" b="1"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Theory Adulthood (Age40-60</a:t>
            </a:r>
            <a:r>
              <a:rPr lang="en-US" sz="4400" b="1"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a:t>
            </a:r>
            <a:r>
              <a:rPr lang="en-US" sz="3600" b="1"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a:t>
            </a:r>
            <a:endParaRPr lang="en-US" sz="3600" b="1" cap="none" spc="0"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93AF97A3-6EA4-4C8C-3330-104750B0029C}"/>
              </a:ext>
            </a:extLst>
          </p:cNvPr>
          <p:cNvPicPr>
            <a:picLocks noChangeAspect="1"/>
          </p:cNvPicPr>
          <p:nvPr/>
        </p:nvPicPr>
        <p:blipFill>
          <a:blip r:embed="rId3"/>
          <a:stretch>
            <a:fillRect/>
          </a:stretch>
        </p:blipFill>
        <p:spPr>
          <a:xfrm>
            <a:off x="1549227" y="-109926"/>
            <a:ext cx="7562116" cy="1383912"/>
          </a:xfrm>
          <a:prstGeom prst="rect">
            <a:avLst/>
          </a:prstGeom>
        </p:spPr>
      </p:pic>
    </p:spTree>
    <p:extLst>
      <p:ext uri="{BB962C8B-B14F-4D97-AF65-F5344CB8AC3E}">
        <p14:creationId xmlns:p14="http://schemas.microsoft.com/office/powerpoint/2010/main" val="148826467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5">
                                            <p:txEl>
                                              <p:pRg st="0" end="0"/>
                                            </p:txEl>
                                          </p:spTgt>
                                        </p:tgtEl>
                                        <p:attrNameLst>
                                          <p:attrName>style.visibility</p:attrName>
                                        </p:attrNameLst>
                                      </p:cBhvr>
                                      <p:to>
                                        <p:strVal val="visible"/>
                                      </p:to>
                                    </p:set>
                                    <p:anim calcmode="lin" valueType="num">
                                      <p:cBhvr additive="base">
                                        <p:cTn id="12"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 calcmode="lin" valueType="num">
                                      <p:cBhvr additive="base">
                                        <p:cTn id="18"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9">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 calcmode="lin" valueType="num">
                                      <p:cBhvr additive="base">
                                        <p:cTn id="22"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9">
                                            <p:txEl>
                                              <p:pRg st="2" end="2"/>
                                            </p:txEl>
                                          </p:spTgt>
                                        </p:tgtEl>
                                        <p:attrNameLst>
                                          <p:attrName>style.visibility</p:attrName>
                                        </p:attrNameLst>
                                      </p:cBhvr>
                                      <p:to>
                                        <p:strVal val="visible"/>
                                      </p:to>
                                    </p:set>
                                    <p:anim calcmode="lin" valueType="num">
                                      <p:cBhvr additive="base">
                                        <p:cTn id="26"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9">
                                            <p:txEl>
                                              <p:pRg st="3" end="3"/>
                                            </p:txEl>
                                          </p:spTgt>
                                        </p:tgtEl>
                                        <p:attrNameLst>
                                          <p:attrName>style.visibility</p:attrName>
                                        </p:attrNameLst>
                                      </p:cBhvr>
                                      <p:to>
                                        <p:strVal val="visible"/>
                                      </p:to>
                                    </p:set>
                                    <p:anim calcmode="lin" valueType="num">
                                      <p:cBhvr additive="base">
                                        <p:cTn id="30"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9">
                                            <p:txEl>
                                              <p:pRg st="4" end="4"/>
                                            </p:txEl>
                                          </p:spTgt>
                                        </p:tgtEl>
                                        <p:attrNameLst>
                                          <p:attrName>style.visibility</p:attrName>
                                        </p:attrNameLst>
                                      </p:cBhvr>
                                      <p:to>
                                        <p:strVal val="visible"/>
                                      </p:to>
                                    </p:set>
                                    <p:anim calcmode="lin" valueType="num">
                                      <p:cBhvr additive="base">
                                        <p:cTn id="34"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9">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9">
                                            <p:txEl>
                                              <p:pRg st="5" end="5"/>
                                            </p:txEl>
                                          </p:spTgt>
                                        </p:tgtEl>
                                        <p:attrNameLst>
                                          <p:attrName>style.visibility</p:attrName>
                                        </p:attrNameLst>
                                      </p:cBhvr>
                                      <p:to>
                                        <p:strVal val="visible"/>
                                      </p:to>
                                    </p:set>
                                    <p:anim calcmode="lin" valueType="num">
                                      <p:cBhvr additive="base">
                                        <p:cTn id="38"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9">
                                            <p:txEl>
                                              <p:pRg st="5" end="5"/>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9">
                                            <p:txEl>
                                              <p:pRg st="6" end="6"/>
                                            </p:txEl>
                                          </p:spTgt>
                                        </p:tgtEl>
                                        <p:attrNameLst>
                                          <p:attrName>style.visibility</p:attrName>
                                        </p:attrNameLst>
                                      </p:cBhvr>
                                      <p:to>
                                        <p:strVal val="visible"/>
                                      </p:to>
                                    </p:set>
                                    <p:anim calcmode="lin" valueType="num">
                                      <p:cBhvr additive="base">
                                        <p:cTn id="42"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E24557-AFE6-D746-A39B-63EB4EFB9065}"/>
              </a:ext>
            </a:extLst>
          </p:cNvPr>
          <p:cNvSpPr>
            <a:spLocks noGrp="1"/>
          </p:cNvSpPr>
          <p:nvPr>
            <p:ph idx="1"/>
          </p:nvPr>
        </p:nvSpPr>
        <p:spPr>
          <a:xfrm>
            <a:off x="464388" y="1693354"/>
            <a:ext cx="8351520" cy="5164646"/>
          </a:xfrm>
        </p:spPr>
        <p:txBody>
          <a:bodyPr>
            <a:normAutofit/>
          </a:bodyPr>
          <a:lstStyle/>
          <a:p>
            <a:r>
              <a:rPr lang="en-GB" sz="2400" b="1" dirty="0">
                <a:solidFill>
                  <a:srgbClr val="0070C0"/>
                </a:solidFill>
                <a:latin typeface="Arial" panose="020B0604020202020204" pitchFamily="34" charset="0"/>
                <a:cs typeface="Arial" panose="020B0604020202020204" pitchFamily="34" charset="0"/>
              </a:rPr>
              <a:t>Erik Erickson Biography </a:t>
            </a:r>
          </a:p>
          <a:p>
            <a:r>
              <a:rPr lang="en-GB" sz="2400" dirty="0">
                <a:latin typeface="Arial" panose="020B0604020202020204" pitchFamily="34" charset="0"/>
                <a:cs typeface="Arial" panose="020B0604020202020204" pitchFamily="34" charset="0"/>
              </a:rPr>
              <a:t>Erik Erickson was a German-American psychologist-</a:t>
            </a:r>
          </a:p>
          <a:p>
            <a:pPr marL="0" indent="0">
              <a:buNone/>
            </a:pPr>
            <a:r>
              <a:rPr lang="en-GB" sz="2400" dirty="0">
                <a:latin typeface="Arial" panose="020B0604020202020204" pitchFamily="34" charset="0"/>
                <a:cs typeface="Arial" panose="020B0604020202020204" pitchFamily="34" charset="0"/>
              </a:rPr>
              <a:t>developmental psychoanalyst for his theory on psychological development of human beings.</a:t>
            </a:r>
          </a:p>
          <a:p>
            <a:r>
              <a:rPr lang="en-GB" sz="2400" dirty="0">
                <a:latin typeface="Arial" panose="020B0604020202020204" pitchFamily="34" charset="0"/>
                <a:cs typeface="Arial" panose="020B0604020202020204" pitchFamily="34" charset="0"/>
              </a:rPr>
              <a:t>He was born in Frankfurt Germany 1902 and died in 1994.</a:t>
            </a:r>
          </a:p>
          <a:p>
            <a:r>
              <a:rPr lang="en-GB" sz="2400" dirty="0">
                <a:latin typeface="Arial" panose="020B0604020202020204" pitchFamily="34" charset="0"/>
                <a:cs typeface="Arial" panose="020B0604020202020204" pitchFamily="34" charset="0"/>
              </a:rPr>
              <a:t>He liked fraud’s theory and focus on society which impact of human lifespan psychology.</a:t>
            </a:r>
          </a:p>
          <a:p>
            <a:r>
              <a:rPr lang="en-GB" sz="2400" dirty="0">
                <a:latin typeface="Arial" panose="020B0604020202020204" pitchFamily="34" charset="0"/>
                <a:cs typeface="Arial" panose="020B0604020202020204" pitchFamily="34" charset="0"/>
              </a:rPr>
              <a:t>He awarded Pulitzer Prize and national book (1970)</a:t>
            </a:r>
          </a:p>
          <a:p>
            <a:r>
              <a:rPr lang="en-GB" sz="2400" dirty="0">
                <a:latin typeface="Arial" panose="020B0604020202020204" pitchFamily="34" charset="0"/>
                <a:cs typeface="Arial" panose="020B0604020202020204" pitchFamily="34" charset="0"/>
              </a:rPr>
              <a:t>The most recognizable idea is the ‘</a:t>
            </a:r>
            <a:r>
              <a:rPr lang="en-GB" sz="2400" i="1" dirty="0">
                <a:solidFill>
                  <a:srgbClr val="0070C0"/>
                </a:solidFill>
                <a:latin typeface="Arial" panose="020B0604020202020204" pitchFamily="34" charset="0"/>
                <a:cs typeface="Arial" panose="020B0604020202020204" pitchFamily="34" charset="0"/>
              </a:rPr>
              <a:t>Theory on psychological development’</a:t>
            </a:r>
            <a:r>
              <a:rPr lang="en-GB" sz="2400" i="1" dirty="0">
                <a:latin typeface="Arial" panose="020B0604020202020204" pitchFamily="34" charset="0"/>
                <a:cs typeface="Arial" panose="020B0604020202020204" pitchFamily="34" charset="0"/>
              </a:rPr>
              <a:t>. (verywellmind,2023)</a:t>
            </a:r>
          </a:p>
        </p:txBody>
      </p:sp>
      <p:sp>
        <p:nvSpPr>
          <p:cNvPr id="4" name="Rectangle 3">
            <a:extLst>
              <a:ext uri="{FF2B5EF4-FFF2-40B4-BE49-F238E27FC236}">
                <a16:creationId xmlns:a16="http://schemas.microsoft.com/office/drawing/2014/main" id="{6EC9E065-0002-70DD-EA32-C813C54785F6}"/>
              </a:ext>
            </a:extLst>
          </p:cNvPr>
          <p:cNvSpPr/>
          <p:nvPr/>
        </p:nvSpPr>
        <p:spPr>
          <a:xfrm>
            <a:off x="8695427" y="1192078"/>
            <a:ext cx="3496574" cy="5576782"/>
          </a:xfrm>
          <a:prstGeom prst="rect">
            <a:avLst/>
          </a:prstGeom>
          <a:blipFill>
            <a:blip r:embed="rId2">
              <a:extLst>
                <a:ext uri="{837473B0-CC2E-450A-ABE3-18F120FF3D39}">
                  <a1611:picAttrSrcUrl xmlns:a1611="http://schemas.microsoft.com/office/drawing/2016/11/main" r:id="rId3"/>
                </a:ext>
              </a:extLst>
            </a:blip>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croll: Horizontal 7">
            <a:extLst>
              <a:ext uri="{FF2B5EF4-FFF2-40B4-BE49-F238E27FC236}">
                <a16:creationId xmlns:a16="http://schemas.microsoft.com/office/drawing/2014/main" id="{2545B743-6A16-6AB1-8CBD-9BB35AF85391}"/>
              </a:ext>
            </a:extLst>
          </p:cNvPr>
          <p:cNvSpPr/>
          <p:nvPr/>
        </p:nvSpPr>
        <p:spPr>
          <a:xfrm>
            <a:off x="1516400" y="-83140"/>
            <a:ext cx="7759337" cy="1528354"/>
          </a:xfrm>
          <a:prstGeom prst="horizontalScroll">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panose="020B0604020202020204" pitchFamily="34" charset="0"/>
                <a:cs typeface="Arial" panose="020B0604020202020204" pitchFamily="34" charset="0"/>
              </a:rPr>
              <a:t>Presented By CHANTHY KHUON</a:t>
            </a:r>
          </a:p>
          <a:p>
            <a:pPr algn="ctr"/>
            <a:r>
              <a:rPr lang="en-GB" sz="3200" b="1" dirty="0">
                <a:solidFill>
                  <a:schemeClr val="bg1"/>
                </a:solidFill>
                <a:latin typeface="Arial" panose="020B0604020202020204" pitchFamily="34" charset="0"/>
                <a:cs typeface="Arial" panose="020B0604020202020204" pitchFamily="34" charset="0"/>
              </a:rPr>
              <a:t>ID: 2129573</a:t>
            </a:r>
          </a:p>
        </p:txBody>
      </p:sp>
    </p:spTree>
    <p:extLst>
      <p:ext uri="{BB962C8B-B14F-4D97-AF65-F5344CB8AC3E}">
        <p14:creationId xmlns:p14="http://schemas.microsoft.com/office/powerpoint/2010/main" val="162942674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4C8EE02-72A6-E775-9045-9670F9E0C0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16257" y="2064589"/>
            <a:ext cx="5757279" cy="4646762"/>
          </a:xfrm>
        </p:spPr>
      </p:pic>
      <p:sp>
        <p:nvSpPr>
          <p:cNvPr id="9" name="Rectangle 8">
            <a:extLst>
              <a:ext uri="{FF2B5EF4-FFF2-40B4-BE49-F238E27FC236}">
                <a16:creationId xmlns:a16="http://schemas.microsoft.com/office/drawing/2014/main" id="{FFEA738D-7DE2-D872-19E9-70CBFE7BE875}"/>
              </a:ext>
            </a:extLst>
          </p:cNvPr>
          <p:cNvSpPr/>
          <p:nvPr/>
        </p:nvSpPr>
        <p:spPr>
          <a:xfrm>
            <a:off x="7309448" y="1995577"/>
            <a:ext cx="4882551" cy="477903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q"/>
            </a:pPr>
            <a:r>
              <a:rPr lang="en-GB" dirty="0">
                <a:latin typeface="Arial" panose="020B0604020202020204" pitchFamily="34" charset="0"/>
                <a:cs typeface="Arial" panose="020B0604020202020204" pitchFamily="34" charset="0"/>
              </a:rPr>
              <a:t>Erickson keep in mind that developing personality in a predetermined can sharp peoples’ lives through the eight stages of his theory.</a:t>
            </a:r>
          </a:p>
          <a:p>
            <a:pPr marL="285750" indent="-285750">
              <a:buFont typeface="Wingdings" panose="05000000000000000000" pitchFamily="2" charset="2"/>
              <a:buChar char="q"/>
            </a:pPr>
            <a:r>
              <a:rPr lang="en-GB" dirty="0">
                <a:latin typeface="Arial" panose="020B0604020202020204" pitchFamily="34" charset="0"/>
                <a:cs typeface="Arial" panose="020B0604020202020204" pitchFamily="34" charset="0"/>
              </a:rPr>
              <a:t>He believe that the person who faced the psychosocial crisis which could have positive or negative result in personality development.</a:t>
            </a:r>
          </a:p>
          <a:p>
            <a:pPr marL="285750" indent="-285750">
              <a:buFont typeface="Wingdings" panose="05000000000000000000" pitchFamily="2" charset="2"/>
              <a:buChar char="q"/>
            </a:pPr>
            <a:r>
              <a:rPr lang="en-GB" dirty="0">
                <a:latin typeface="Arial" panose="020B0604020202020204" pitchFamily="34" charset="0"/>
                <a:cs typeface="Arial" panose="020B0604020202020204" pitchFamily="34" charset="0"/>
              </a:rPr>
              <a:t>According to the theory failure to any stage could result differently, but could be also can be sort it at a later time.</a:t>
            </a:r>
          </a:p>
          <a:p>
            <a:r>
              <a:rPr lang="en-GB" dirty="0">
                <a:latin typeface="Arial" panose="020B0604020202020204" pitchFamily="34" charset="0"/>
                <a:cs typeface="Arial" panose="020B0604020202020204" pitchFamily="34" charset="0"/>
              </a:rPr>
              <a:t>( simplypsychology,2023)</a:t>
            </a:r>
          </a:p>
          <a:p>
            <a:pPr marL="285750" indent="-285750">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9FD2850-C081-71D0-3AB9-E68564A79B2D}"/>
              </a:ext>
            </a:extLst>
          </p:cNvPr>
          <p:cNvSpPr txBox="1"/>
          <p:nvPr/>
        </p:nvSpPr>
        <p:spPr>
          <a:xfrm>
            <a:off x="1431984" y="1567024"/>
            <a:ext cx="4968815" cy="369332"/>
          </a:xfrm>
          <a:prstGeom prst="rect">
            <a:avLst/>
          </a:prstGeom>
          <a:noFill/>
        </p:spPr>
        <p:txBody>
          <a:bodyPr wrap="square">
            <a:spAutoFit/>
          </a:bodyPr>
          <a:lstStyle/>
          <a:p>
            <a:r>
              <a:rPr lang="en-GB" sz="1800" b="1" dirty="0">
                <a:solidFill>
                  <a:srgbClr val="0070C0"/>
                </a:solidFill>
                <a:latin typeface="Arial" panose="020B0604020202020204" pitchFamily="34" charset="0"/>
                <a:cs typeface="Arial" panose="020B0604020202020204" pitchFamily="34" charset="0"/>
              </a:rPr>
              <a:t>Lifespan Development Psychology </a:t>
            </a:r>
          </a:p>
        </p:txBody>
      </p:sp>
      <p:sp>
        <p:nvSpPr>
          <p:cNvPr id="5" name="Scroll: Horizontal 4">
            <a:extLst>
              <a:ext uri="{FF2B5EF4-FFF2-40B4-BE49-F238E27FC236}">
                <a16:creationId xmlns:a16="http://schemas.microsoft.com/office/drawing/2014/main" id="{5CE26F75-F276-1579-1B25-943F912D4557}"/>
              </a:ext>
            </a:extLst>
          </p:cNvPr>
          <p:cNvSpPr/>
          <p:nvPr/>
        </p:nvSpPr>
        <p:spPr>
          <a:xfrm>
            <a:off x="1516400" y="-83140"/>
            <a:ext cx="7759337" cy="1528354"/>
          </a:xfrm>
          <a:prstGeom prst="horizontalScroll">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panose="020B0604020202020204" pitchFamily="34" charset="0"/>
                <a:cs typeface="Arial" panose="020B0604020202020204" pitchFamily="34" charset="0"/>
              </a:rPr>
              <a:t>Presented By CHANTHY KHUON</a:t>
            </a:r>
          </a:p>
          <a:p>
            <a:pPr algn="ctr"/>
            <a:r>
              <a:rPr lang="en-GB" sz="3200" b="1" dirty="0">
                <a:solidFill>
                  <a:schemeClr val="bg1"/>
                </a:solidFill>
                <a:latin typeface="Arial" panose="020B0604020202020204" pitchFamily="34" charset="0"/>
                <a:cs typeface="Arial" panose="020B0604020202020204" pitchFamily="34" charset="0"/>
              </a:rPr>
              <a:t>ID: 2129573</a:t>
            </a:r>
          </a:p>
        </p:txBody>
      </p:sp>
    </p:spTree>
    <p:extLst>
      <p:ext uri="{BB962C8B-B14F-4D97-AF65-F5344CB8AC3E}">
        <p14:creationId xmlns:p14="http://schemas.microsoft.com/office/powerpoint/2010/main" val="93167391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DBA595-8031-1980-9125-52B78E67430E}"/>
              </a:ext>
            </a:extLst>
          </p:cNvPr>
          <p:cNvSpPr>
            <a:spLocks noGrp="1"/>
          </p:cNvSpPr>
          <p:nvPr>
            <p:ph idx="1"/>
          </p:nvPr>
        </p:nvSpPr>
        <p:spPr>
          <a:xfrm>
            <a:off x="838201" y="1825625"/>
            <a:ext cx="7781026" cy="5115764"/>
          </a:xfrm>
        </p:spPr>
        <p:txBody>
          <a:bodyPr>
            <a:normAutofit fontScale="92500" lnSpcReduction="20000"/>
          </a:bodyPr>
          <a:lstStyle/>
          <a:p>
            <a:pPr marL="457200" indent="-457200">
              <a:buFont typeface="Arial" panose="020B0604020202020204" pitchFamily="34" charset="0"/>
              <a:buChar char="•"/>
            </a:pPr>
            <a:r>
              <a:rPr lang="en-US" b="1" dirty="0">
                <a:solidFill>
                  <a:srgbClr val="0070C0"/>
                </a:solidFill>
                <a:latin typeface="Arial" panose="020B0604020202020204" pitchFamily="34" charset="0"/>
                <a:cs typeface="Arial" panose="020B0604020202020204" pitchFamily="34" charset="0"/>
              </a:rPr>
              <a:t>What is Psychology Development</a:t>
            </a:r>
            <a:r>
              <a:rPr lang="en-US" b="1" dirty="0">
                <a:latin typeface="Arial" panose="020B0604020202020204" pitchFamily="34" charset="0"/>
                <a:cs typeface="Arial" panose="020B0604020202020204" pitchFamily="34" charset="0"/>
              </a:rPr>
              <a:t>?</a:t>
            </a:r>
          </a:p>
          <a:p>
            <a:pPr marL="457200" indent="-457200">
              <a:buFont typeface="Arial" panose="020B0604020202020204" pitchFamily="34" charset="0"/>
              <a:buChar char="•"/>
            </a:pPr>
            <a:r>
              <a:rPr lang="en-US" b="1" dirty="0">
                <a:latin typeface="Arial" panose="020B0604020202020204" pitchFamily="34" charset="0"/>
                <a:cs typeface="Arial" panose="020B0604020202020204" pitchFamily="34" charset="0"/>
              </a:rPr>
              <a:t>What is Psychology ?</a:t>
            </a:r>
          </a:p>
          <a:p>
            <a:pPr marL="0" indent="0">
              <a:buNone/>
            </a:pPr>
            <a:r>
              <a:rPr lang="en-US" b="1" dirty="0">
                <a:latin typeface="Arial" panose="020B0604020202020204" pitchFamily="34" charset="0"/>
                <a:cs typeface="Arial" panose="020B0604020202020204" pitchFamily="34" charset="0"/>
              </a:rPr>
              <a:t>		+Psychology is scientific learning of mind and behavior to understand about the mental process. ( </a:t>
            </a:r>
            <a:r>
              <a:rPr lang="en-US" i="1" dirty="0">
                <a:latin typeface="Arial" panose="020B0604020202020204" pitchFamily="34" charset="0"/>
                <a:cs typeface="Arial" panose="020B0604020202020204" pitchFamily="34" charset="0"/>
              </a:rPr>
              <a:t>The university of York</a:t>
            </a:r>
            <a:r>
              <a:rPr lang="en-US" b="1" dirty="0">
                <a:latin typeface="Arial" panose="020B0604020202020204" pitchFamily="34" charset="0"/>
                <a:cs typeface="Arial" panose="020B0604020202020204" pitchFamily="34" charset="0"/>
              </a:rPr>
              <a:t>)</a:t>
            </a:r>
          </a:p>
          <a:p>
            <a:pPr marL="0" indent="0">
              <a:buNone/>
            </a:pPr>
            <a:r>
              <a:rPr lang="en-US" b="1" dirty="0">
                <a:latin typeface="Arial" panose="020B0604020202020204" pitchFamily="34" charset="0"/>
                <a:cs typeface="Arial" panose="020B0604020202020204" pitchFamily="34" charset="0"/>
              </a:rPr>
              <a:t>		+Development is the way of changing of something. </a:t>
            </a:r>
          </a:p>
          <a:p>
            <a:pPr marL="457200" indent="-457200">
              <a:buFont typeface="Wingdings" panose="05000000000000000000" pitchFamily="2" charset="2"/>
              <a:buChar char="Ø"/>
            </a:pPr>
            <a:r>
              <a:rPr lang="en-GB" sz="2400" dirty="0">
                <a:latin typeface="Arial" panose="020B0604020202020204" pitchFamily="34" charset="0"/>
                <a:cs typeface="Arial" panose="020B0604020202020204" pitchFamily="34" charset="0"/>
              </a:rPr>
              <a:t>The theory that focus on development eight stages of human lifespan from birth to old age..</a:t>
            </a:r>
          </a:p>
          <a:p>
            <a:pPr marL="457200" indent="-457200">
              <a:buFont typeface="Wingdings" panose="05000000000000000000" pitchFamily="2" charset="2"/>
              <a:buChar char="Ø"/>
            </a:pPr>
            <a:r>
              <a:rPr lang="en-GB" sz="2400" dirty="0">
                <a:latin typeface="Arial" panose="020B0604020202020204" pitchFamily="34" charset="0"/>
                <a:cs typeface="Arial" panose="020B0604020202020204" pitchFamily="34" charset="0"/>
              </a:rPr>
              <a:t>Erikson’s theory strongly believe that society play an important role for life impact to human lifespan.</a:t>
            </a:r>
          </a:p>
          <a:p>
            <a:pPr marL="457200" indent="-457200">
              <a:buFont typeface="Wingdings" panose="05000000000000000000" pitchFamily="2" charset="2"/>
              <a:buChar char="Ø"/>
            </a:pPr>
            <a:r>
              <a:rPr lang="en-GB" sz="2400" dirty="0">
                <a:latin typeface="Arial" panose="020B0604020202020204" pitchFamily="34" charset="0"/>
                <a:cs typeface="Arial" panose="020B0604020202020204" pitchFamily="34" charset="0"/>
              </a:rPr>
              <a:t>Provide for the next generation or turn inward and lack meaningful accomplishment.</a:t>
            </a:r>
          </a:p>
          <a:p>
            <a:pPr marL="457200" indent="-457200">
              <a:buFont typeface="Wingdings" panose="05000000000000000000" pitchFamily="2" charset="2"/>
              <a:buChar char="Ø"/>
            </a:pPr>
            <a:r>
              <a:rPr lang="en-GB" sz="2400" dirty="0">
                <a:latin typeface="Arial" panose="020B0604020202020204" pitchFamily="34" charset="0"/>
                <a:cs typeface="Arial" panose="020B0604020202020204" pitchFamily="34" charset="0"/>
              </a:rPr>
              <a:t>In this lifespan age, it believe the age of creating the family, work and leave a legacy experience for the younger generation.</a:t>
            </a:r>
          </a:p>
          <a:p>
            <a:pPr marL="457200" indent="-457200">
              <a:buFont typeface="Wingdings" panose="05000000000000000000" pitchFamily="2" charset="2"/>
              <a:buChar char="Ø"/>
            </a:pPr>
            <a:r>
              <a:rPr lang="en-GB" sz="2400" dirty="0">
                <a:latin typeface="Arial" panose="020B0604020202020204" pitchFamily="34" charset="0"/>
                <a:cs typeface="Arial" panose="020B0604020202020204" pitchFamily="34" charset="0"/>
              </a:rPr>
              <a:t>Generativity Vs Stagnation (40-65 years old)</a:t>
            </a:r>
          </a:p>
          <a:p>
            <a:pPr marL="457200" indent="-4572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endParaRPr lang="en-GB" dirty="0"/>
          </a:p>
        </p:txBody>
      </p:sp>
      <p:sp>
        <p:nvSpPr>
          <p:cNvPr id="4" name="Scroll: Horizontal 3">
            <a:extLst>
              <a:ext uri="{FF2B5EF4-FFF2-40B4-BE49-F238E27FC236}">
                <a16:creationId xmlns:a16="http://schemas.microsoft.com/office/drawing/2014/main" id="{505486B3-C25F-9B7A-793F-09AB62D0691C}"/>
              </a:ext>
            </a:extLst>
          </p:cNvPr>
          <p:cNvSpPr/>
          <p:nvPr/>
        </p:nvSpPr>
        <p:spPr>
          <a:xfrm>
            <a:off x="1368725" y="138023"/>
            <a:ext cx="7781025" cy="1621765"/>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Presented By CHANTHY KHUON</a:t>
            </a:r>
          </a:p>
          <a:p>
            <a:pPr algn="ctr"/>
            <a:r>
              <a:rPr lang="en-GB" sz="3200" b="1" dirty="0">
                <a:solidFill>
                  <a:schemeClr val="bg1"/>
                </a:solidFill>
                <a:latin typeface="Arial" panose="020B0604020202020204" pitchFamily="34" charset="0"/>
                <a:cs typeface="Arial" panose="020B0604020202020204" pitchFamily="34" charset="0"/>
              </a:rPr>
              <a:t>ID: 2129573</a:t>
            </a:r>
          </a:p>
          <a:p>
            <a:pPr algn="ctr"/>
            <a:endParaRPr lang="en-GB" sz="3200" b="1"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788274C-CD13-A554-79D7-FFA8A5DFB9B0}"/>
              </a:ext>
            </a:extLst>
          </p:cNvPr>
          <p:cNvSpPr/>
          <p:nvPr/>
        </p:nvSpPr>
        <p:spPr>
          <a:xfrm>
            <a:off x="8647611" y="1580606"/>
            <a:ext cx="3611880" cy="5277394"/>
          </a:xfrm>
          <a:prstGeom prst="rect">
            <a:avLst/>
          </a:prstGeom>
          <a:blipFill>
            <a:blip r:embed="rId4">
              <a:extLst>
                <a:ext uri="{837473B0-CC2E-450A-ABE3-18F120FF3D39}">
                  <a1611:picAttrSrcUrl xmlns:a1611="http://schemas.microsoft.com/office/drawing/2016/11/main" r:id="rId5"/>
                </a:ext>
              </a:extLst>
            </a:blip>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21346AB-EF72-1DD0-10FB-16508A96F2FC}"/>
                  </a:ext>
                </a:extLst>
              </p14:cNvPr>
              <p14:cNvContentPartPr/>
              <p14:nvPr/>
            </p14:nvContentPartPr>
            <p14:xfrm>
              <a:off x="8498617" y="5571469"/>
              <a:ext cx="3775680" cy="709200"/>
            </p14:xfrm>
          </p:contentPart>
        </mc:Choice>
        <mc:Fallback xmlns="">
          <p:pic>
            <p:nvPicPr>
              <p:cNvPr id="2" name="Ink 1">
                <a:extLst>
                  <a:ext uri="{FF2B5EF4-FFF2-40B4-BE49-F238E27FC236}">
                    <a16:creationId xmlns:a16="http://schemas.microsoft.com/office/drawing/2014/main" id="{021346AB-EF72-1DD0-10FB-16508A96F2FC}"/>
                  </a:ext>
                </a:extLst>
              </p:cNvPr>
              <p:cNvPicPr/>
              <p:nvPr/>
            </p:nvPicPr>
            <p:blipFill>
              <a:blip r:embed="rId7"/>
              <a:stretch>
                <a:fillRect/>
              </a:stretch>
            </p:blipFill>
            <p:spPr>
              <a:xfrm>
                <a:off x="8489617" y="5562829"/>
                <a:ext cx="3793320" cy="7268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5" name="Ink 4">
                <a:extLst>
                  <a:ext uri="{FF2B5EF4-FFF2-40B4-BE49-F238E27FC236}">
                    <a16:creationId xmlns:a16="http://schemas.microsoft.com/office/drawing/2014/main" id="{8B457ACA-B77A-F2D9-CC7B-14304E194FEE}"/>
                  </a:ext>
                </a:extLst>
              </p14:cNvPr>
              <p14:cNvContentPartPr/>
              <p14:nvPr/>
            </p14:nvContentPartPr>
            <p14:xfrm>
              <a:off x="7735057" y="6170509"/>
              <a:ext cx="360" cy="360"/>
            </p14:xfrm>
          </p:contentPart>
        </mc:Choice>
        <mc:Fallback xmlns="">
          <p:pic>
            <p:nvPicPr>
              <p:cNvPr id="5" name="Ink 4">
                <a:extLst>
                  <a:ext uri="{FF2B5EF4-FFF2-40B4-BE49-F238E27FC236}">
                    <a16:creationId xmlns:a16="http://schemas.microsoft.com/office/drawing/2014/main" id="{8B457ACA-B77A-F2D9-CC7B-14304E194FEE}"/>
                  </a:ext>
                </a:extLst>
              </p:cNvPr>
              <p:cNvPicPr/>
              <p:nvPr/>
            </p:nvPicPr>
            <p:blipFill>
              <a:blip r:embed="rId9"/>
              <a:stretch>
                <a:fillRect/>
              </a:stretch>
            </p:blipFill>
            <p:spPr>
              <a:xfrm>
                <a:off x="7726057" y="6161869"/>
                <a:ext cx="18000" cy="18000"/>
              </a:xfrm>
              <a:prstGeom prst="rect">
                <a:avLst/>
              </a:prstGeom>
            </p:spPr>
          </p:pic>
        </mc:Fallback>
      </mc:AlternateContent>
    </p:spTree>
    <p:extLst>
      <p:ext uri="{BB962C8B-B14F-4D97-AF65-F5344CB8AC3E}">
        <p14:creationId xmlns:p14="http://schemas.microsoft.com/office/powerpoint/2010/main" val="95170652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B8C3C-F165-3A38-4875-6695C87B2730}"/>
              </a:ext>
            </a:extLst>
          </p:cNvPr>
          <p:cNvSpPr>
            <a:spLocks noGrp="1"/>
          </p:cNvSpPr>
          <p:nvPr>
            <p:ph idx="1"/>
          </p:nvPr>
        </p:nvSpPr>
        <p:spPr>
          <a:xfrm>
            <a:off x="894805" y="2133599"/>
            <a:ext cx="11005457" cy="4508863"/>
          </a:xfrm>
        </p:spPr>
        <p:txBody>
          <a:bodyPr>
            <a:normAutofit fontScale="85000" lnSpcReduction="10000"/>
          </a:bodyPr>
          <a:lstStyle/>
          <a:p>
            <a:pPr>
              <a:lnSpc>
                <a:spcPct val="115000"/>
              </a:lnSpc>
              <a:spcAft>
                <a:spcPts val="1000"/>
              </a:spcAft>
            </a:pPr>
            <a:r>
              <a:rPr lang="en-GB" sz="2400" b="1" dirty="0">
                <a:solidFill>
                  <a:srgbClr val="0070C0"/>
                </a:solidFill>
                <a:latin typeface="Arial" panose="020B0604020202020204" pitchFamily="34" charset="0"/>
                <a:cs typeface="Arial" panose="020B0604020202020204" pitchFamily="34" charset="0"/>
              </a:rPr>
              <a:t>Life-stage Adulthood (age40-60+) (Physical, intellectual , emotional and social).</a:t>
            </a:r>
            <a:endParaRPr lang="en-US" sz="2400" b="1"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pPr>
            <a:r>
              <a:rPr lang="en-US" sz="2400" dirty="0">
                <a:effectLst/>
                <a:latin typeface="Arial" panose="020B0604020202020204" pitchFamily="34" charset="0"/>
                <a:ea typeface="Calibri" panose="020F0502020204030204" pitchFamily="34" charset="0"/>
                <a:cs typeface="Arial" panose="020B0604020202020204" pitchFamily="34" charset="0"/>
              </a:rPr>
              <a:t>Physical Development in Adults, from ages 40 to 60+</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From age 30, the body loses 3-8% of its muscle mass per decade, and this accelerates after the age of 60 (</a:t>
            </a:r>
            <a:r>
              <a:rPr lang="en-US" sz="2400" i="1" dirty="0">
                <a:effectLst/>
                <a:latin typeface="Arial" panose="020B0604020202020204" pitchFamily="34" charset="0"/>
                <a:ea typeface="Calibri" panose="020F0502020204030204" pitchFamily="34" charset="0"/>
                <a:cs typeface="Arial" panose="020B0604020202020204" pitchFamily="34" charset="0"/>
              </a:rPr>
              <a:t>Physical Development: Age 45–65</a:t>
            </a:r>
            <a:r>
              <a:rPr lang="en-US" sz="2400" dirty="0">
                <a:effectLst/>
                <a:latin typeface="Arial" panose="020B0604020202020204" pitchFamily="34" charset="0"/>
                <a:ea typeface="Calibri" panose="020F0502020204030204" pitchFamily="34" charset="0"/>
                <a:cs typeface="Arial" panose="020B0604020202020204" pitchFamily="34" charset="0"/>
              </a:rPr>
              <a:t>, no date).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spcAft>
                <a:spcPts val="10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Other changes include decreases in strength, coordination, reaction time, sensation (sight, hearing, taste, smell, touch), and fine motor skills.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r>
              <a:rPr lang="en-US" sz="2400" dirty="0">
                <a:effectLst/>
                <a:latin typeface="Arial" panose="020B0604020202020204" pitchFamily="34" charset="0"/>
                <a:ea typeface="Calibri" panose="020F0502020204030204" pitchFamily="34" charset="0"/>
                <a:cs typeface="Arial" panose="020B0604020202020204" pitchFamily="34" charset="0"/>
              </a:rPr>
              <a:t>Aging reduces the retina’s light reception by two-thirds, making working in dimmer light harder as we age. Night vision is also affected as the pupil loses some of its ability to open and close to accommodate drastic changes in light (</a:t>
            </a:r>
            <a:r>
              <a:rPr lang="en-US" sz="2400" i="1" dirty="0">
                <a:effectLst/>
                <a:latin typeface="Arial" panose="020B0604020202020204" pitchFamily="34" charset="0"/>
                <a:ea typeface="Calibri" panose="020F0502020204030204" pitchFamily="34" charset="0"/>
                <a:cs typeface="Arial" panose="020B0604020202020204" pitchFamily="34" charset="0"/>
              </a:rPr>
              <a:t>Physical Development in Middle Adulthood – Individual and Family Development, Health, and Well-being</a:t>
            </a:r>
            <a:r>
              <a:rPr lang="en-US" sz="2400" dirty="0">
                <a:effectLst/>
                <a:latin typeface="Arial" panose="020B0604020202020204" pitchFamily="34" charset="0"/>
                <a:ea typeface="Calibri" panose="020F0502020204030204" pitchFamily="34" charset="0"/>
                <a:cs typeface="Arial" panose="020B0604020202020204" pitchFamily="34" charset="0"/>
              </a:rPr>
              <a:t>, no date)</a:t>
            </a:r>
            <a:endParaRPr lang="en-GB" sz="2400" dirty="0">
              <a:latin typeface="Arial" panose="020B0604020202020204" pitchFamily="34" charset="0"/>
              <a:cs typeface="Arial" panose="020B0604020202020204" pitchFamily="34" charset="0"/>
            </a:endParaRPr>
          </a:p>
        </p:txBody>
      </p:sp>
      <p:sp>
        <p:nvSpPr>
          <p:cNvPr id="5" name="Scroll: Horizontal 4">
            <a:extLst>
              <a:ext uri="{FF2B5EF4-FFF2-40B4-BE49-F238E27FC236}">
                <a16:creationId xmlns:a16="http://schemas.microsoft.com/office/drawing/2014/main" id="{A1FFA9A9-FFFA-4EC0-F6B8-B6A788CA4EAD}"/>
              </a:ext>
            </a:extLst>
          </p:cNvPr>
          <p:cNvSpPr/>
          <p:nvPr/>
        </p:nvSpPr>
        <p:spPr>
          <a:xfrm>
            <a:off x="2168434" y="103927"/>
            <a:ext cx="7609115" cy="1567543"/>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lumMod val="95000"/>
                  </a:schemeClr>
                </a:solidFill>
                <a:latin typeface="Arial" panose="020B0604020202020204" pitchFamily="34" charset="0"/>
                <a:cs typeface="Arial" panose="020B0604020202020204" pitchFamily="34" charset="0"/>
              </a:rPr>
              <a:t>Presented By JUSTINA KUFFOUR</a:t>
            </a:r>
          </a:p>
          <a:p>
            <a:pPr algn="ctr"/>
            <a:r>
              <a:rPr lang="en-GB" sz="3200" b="1" dirty="0">
                <a:solidFill>
                  <a:schemeClr val="bg1"/>
                </a:solidFill>
                <a:latin typeface="Arial" panose="020B0604020202020204" pitchFamily="34" charset="0"/>
                <a:cs typeface="Arial" panose="020B0604020202020204" pitchFamily="34" charset="0"/>
              </a:rPr>
              <a:t>ID: 2131286</a:t>
            </a:r>
          </a:p>
        </p:txBody>
      </p:sp>
    </p:spTree>
    <p:extLst>
      <p:ext uri="{BB962C8B-B14F-4D97-AF65-F5344CB8AC3E}">
        <p14:creationId xmlns:p14="http://schemas.microsoft.com/office/powerpoint/2010/main" val="236994349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C184B-DD18-A281-B8E2-6B667E9B7ACE}"/>
              </a:ext>
            </a:extLst>
          </p:cNvPr>
          <p:cNvSpPr>
            <a:spLocks noGrp="1"/>
          </p:cNvSpPr>
          <p:nvPr>
            <p:ph idx="1"/>
          </p:nvPr>
        </p:nvSpPr>
        <p:spPr>
          <a:xfrm>
            <a:off x="838201" y="1825625"/>
            <a:ext cx="6574765" cy="4632684"/>
          </a:xfrm>
        </p:spPr>
        <p:txBody>
          <a:bodyPr>
            <a:normAutofit fontScale="70000" lnSpcReduction="20000"/>
          </a:bodyPr>
          <a:lstStyle/>
          <a:p>
            <a:pPr>
              <a:lnSpc>
                <a:spcPct val="115000"/>
              </a:lnSpc>
              <a:spcAft>
                <a:spcPts val="1000"/>
              </a:spcAft>
            </a:pPr>
            <a:r>
              <a:rPr lang="en-US" sz="26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t>Emotional Development in Adults, from ages 40 to 60+</a:t>
            </a:r>
          </a:p>
          <a:p>
            <a:pPr lvl="0">
              <a:lnSpc>
                <a:spcPct val="150000"/>
              </a:lnSpc>
              <a:buFont typeface="Wingdings" panose="05000000000000000000" pitchFamily="2" charset="2"/>
              <a:buChar char="Ø"/>
            </a:pPr>
            <a:r>
              <a:rPr lang="en-US" sz="2400" dirty="0">
                <a:effectLst/>
                <a:latin typeface="Arial" panose="020B0604020202020204" pitchFamily="34" charset="0"/>
                <a:ea typeface="Calibri" panose="020F0502020204030204" pitchFamily="34" charset="0"/>
                <a:cs typeface="Arial" panose="020B0604020202020204" pitchFamily="34" charset="0"/>
              </a:rPr>
              <a:t>Emotion regulation skills appear to increase during adulthood (Ready, 2012).</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buFont typeface="Wingdings" panose="05000000000000000000" pitchFamily="2" charset="2"/>
              <a:buChar char="Ø"/>
            </a:pPr>
            <a:r>
              <a:rPr lang="en-US" sz="2400" dirty="0">
                <a:effectLst/>
                <a:latin typeface="Arial" panose="020B0604020202020204" pitchFamily="34" charset="0"/>
                <a:ea typeface="Calibri" panose="020F0502020204030204" pitchFamily="34" charset="0"/>
                <a:cs typeface="Arial" panose="020B0604020202020204" pitchFamily="34" charset="0"/>
              </a:rPr>
              <a:t>Compared to younger individuals, older adults tend to report experiencing fewer negative emotions and higher levels of emotional stability and well-being (Weiss </a:t>
            </a:r>
            <a:r>
              <a:rPr lang="en-US" sz="2400" i="1" dirty="0">
                <a:effectLst/>
                <a:latin typeface="Arial" panose="020B0604020202020204" pitchFamily="34" charset="0"/>
                <a:ea typeface="Calibri" panose="020F0502020204030204" pitchFamily="34" charset="0"/>
                <a:cs typeface="Arial" panose="020B0604020202020204" pitchFamily="34" charset="0"/>
              </a:rPr>
              <a:t>et al.</a:t>
            </a:r>
            <a:r>
              <a:rPr lang="en-US" sz="2400" dirty="0">
                <a:effectLst/>
                <a:latin typeface="Arial" panose="020B0604020202020204" pitchFamily="34" charset="0"/>
                <a:ea typeface="Calibri" panose="020F0502020204030204" pitchFamily="34" charset="0"/>
                <a:cs typeface="Arial" panose="020B0604020202020204" pitchFamily="34" charset="0"/>
              </a:rPr>
              <a:t>, 2020).</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Aft>
                <a:spcPts val="1000"/>
              </a:spcAft>
              <a:buFont typeface="Wingdings" panose="05000000000000000000" pitchFamily="2" charset="2"/>
              <a:buChar char="Ø"/>
            </a:pPr>
            <a:r>
              <a:rPr lang="en-US" sz="2400" dirty="0">
                <a:effectLst/>
                <a:latin typeface="Arial" panose="020B0604020202020204" pitchFamily="34" charset="0"/>
                <a:ea typeface="Calibri" panose="020F0502020204030204" pitchFamily="34" charset="0"/>
                <a:cs typeface="Arial" panose="020B0604020202020204" pitchFamily="34" charset="0"/>
              </a:rPr>
              <a:t>Older individuals might possess superior abilities to navigate and resolve interpersonal disagreements compared to their younger counterparts (Cherry, 2022).</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croll: Horizontal 3">
            <a:extLst>
              <a:ext uri="{FF2B5EF4-FFF2-40B4-BE49-F238E27FC236}">
                <a16:creationId xmlns:a16="http://schemas.microsoft.com/office/drawing/2014/main" id="{C38C7361-1A4D-D521-D62C-F5ADA95EB76D}"/>
              </a:ext>
            </a:extLst>
          </p:cNvPr>
          <p:cNvSpPr/>
          <p:nvPr/>
        </p:nvSpPr>
        <p:spPr>
          <a:xfrm>
            <a:off x="713117" y="115019"/>
            <a:ext cx="8982974" cy="1662023"/>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lumMod val="95000"/>
                  </a:schemeClr>
                </a:solidFill>
                <a:latin typeface="Arial" panose="020B0604020202020204" pitchFamily="34" charset="0"/>
                <a:cs typeface="Arial" panose="020B0604020202020204" pitchFamily="34" charset="0"/>
              </a:rPr>
              <a:t>Presented By JUSTINA KUFFOUR</a:t>
            </a:r>
          </a:p>
          <a:p>
            <a:pPr algn="ctr"/>
            <a:r>
              <a:rPr lang="en-GB" sz="3200" b="1" dirty="0">
                <a:solidFill>
                  <a:schemeClr val="bg1"/>
                </a:solidFill>
                <a:latin typeface="Arial" panose="020B0604020202020204" pitchFamily="34" charset="0"/>
                <a:cs typeface="Arial" panose="020B0604020202020204" pitchFamily="34" charset="0"/>
              </a:rPr>
              <a:t>ID: 2131286</a:t>
            </a:r>
          </a:p>
        </p:txBody>
      </p:sp>
      <p:pic>
        <p:nvPicPr>
          <p:cNvPr id="1028" name="Picture 4" descr="Pin on School">
            <a:extLst>
              <a:ext uri="{FF2B5EF4-FFF2-40B4-BE49-F238E27FC236}">
                <a16:creationId xmlns:a16="http://schemas.microsoft.com/office/drawing/2014/main" id="{945182AA-02F6-8F58-8378-F549FEAC51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5970" y="1670349"/>
            <a:ext cx="4635260" cy="4632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225556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2D5FE5-A754-D2BB-F05F-CCEFB05F6D95}"/>
              </a:ext>
            </a:extLst>
          </p:cNvPr>
          <p:cNvSpPr>
            <a:spLocks noGrp="1"/>
          </p:cNvSpPr>
          <p:nvPr>
            <p:ph idx="1"/>
          </p:nvPr>
        </p:nvSpPr>
        <p:spPr>
          <a:xfrm>
            <a:off x="759126" y="2133600"/>
            <a:ext cx="7775274" cy="3777622"/>
          </a:xfrm>
        </p:spPr>
        <p:txBody>
          <a:bodyPr>
            <a:normAutofit fontScale="77500" lnSpcReduction="20000"/>
          </a:bodyPr>
          <a:lstStyle/>
          <a:p>
            <a:pPr lvl="1"/>
            <a:r>
              <a:rPr lang="en-GB" sz="3200" dirty="0">
                <a:solidFill>
                  <a:srgbClr val="0070C0"/>
                </a:solidFill>
                <a:latin typeface="Arial" panose="020B0604020202020204" pitchFamily="34" charset="0"/>
                <a:cs typeface="Arial" panose="020B0604020202020204" pitchFamily="34" charset="0"/>
              </a:rPr>
              <a:t>Intellectual </a:t>
            </a:r>
          </a:p>
          <a:p>
            <a:pPr marL="457200" lvl="1"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Lapses in memory function in determining age related changes.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Genetic influence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Cognitive change in late adulthood. (</a:t>
            </a:r>
            <a:r>
              <a:rPr lang="en-GB" sz="1500" i="1" dirty="0">
                <a:latin typeface="Arial" panose="020B0604020202020204" pitchFamily="34" charset="0"/>
                <a:cs typeface="Arial" panose="020B0604020202020204" pitchFamily="34" charset="0"/>
              </a:rPr>
              <a:t>BTEC National: Board Edexcel updated 23,sept.2023</a:t>
            </a:r>
            <a:r>
              <a:rPr lang="en-GB" sz="1500" dirty="0">
                <a:latin typeface="Arial" panose="020B0604020202020204" pitchFamily="34" charset="0"/>
                <a:cs typeface="Arial" panose="020B0604020202020204" pitchFamily="34" charset="0"/>
              </a:rPr>
              <a:t>.)</a:t>
            </a:r>
          </a:p>
          <a:p>
            <a:pPr marL="457200" lvl="1" indent="0">
              <a:buNone/>
            </a:pPr>
            <a:endParaRPr lang="en-GB" dirty="0">
              <a:solidFill>
                <a:srgbClr val="0070C0"/>
              </a:solidFill>
              <a:latin typeface="Arial" panose="020B0604020202020204" pitchFamily="34" charset="0"/>
              <a:cs typeface="Arial" panose="020B0604020202020204" pitchFamily="34" charset="0"/>
            </a:endParaRPr>
          </a:p>
          <a:p>
            <a:pPr lvl="1"/>
            <a:r>
              <a:rPr lang="en-GB" sz="3200" dirty="0">
                <a:solidFill>
                  <a:srgbClr val="0070C0"/>
                </a:solidFill>
                <a:latin typeface="Arial" panose="020B0604020202020204" pitchFamily="34" charset="0"/>
                <a:cs typeface="Arial" panose="020B0604020202020204" pitchFamily="34" charset="0"/>
              </a:rPr>
              <a:t>Social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Generativity Vs Self-Isolation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Establish theirs careers and settle down relationship , begin own families and develop a sense of being a part of the bigger picture.</a:t>
            </a:r>
            <a:r>
              <a:rPr lang="en-GB" sz="2400" i="1" dirty="0">
                <a:latin typeface="Arial" panose="020B0604020202020204" pitchFamily="34" charset="0"/>
                <a:cs typeface="Arial" panose="020B0604020202020204" pitchFamily="34" charset="0"/>
              </a:rPr>
              <a:t>[</a:t>
            </a:r>
            <a:r>
              <a:rPr lang="en-GB" sz="1500" i="1" dirty="0">
                <a:latin typeface="Arial" panose="020B0604020202020204" pitchFamily="34" charset="0"/>
                <a:cs typeface="Arial" panose="020B0604020202020204" pitchFamily="34" charset="0"/>
              </a:rPr>
              <a:t>Erickson (1956) </a:t>
            </a:r>
            <a:r>
              <a:rPr lang="en-GB" sz="2400" i="1" dirty="0">
                <a:latin typeface="Arial" panose="020B0604020202020204" pitchFamily="34" charset="0"/>
                <a:cs typeface="Arial" panose="020B0604020202020204" pitchFamily="34" charset="0"/>
              </a:rPr>
              <a:t>]</a:t>
            </a:r>
          </a:p>
          <a:p>
            <a:pPr>
              <a:buFont typeface="Wingdings" panose="05000000000000000000" pitchFamily="2" charset="2"/>
              <a:buChar char="Ø"/>
            </a:pPr>
            <a:endParaRPr lang="en-GB" dirty="0"/>
          </a:p>
        </p:txBody>
      </p:sp>
      <p:sp>
        <p:nvSpPr>
          <p:cNvPr id="2" name="Scroll: Horizontal 1">
            <a:extLst>
              <a:ext uri="{FF2B5EF4-FFF2-40B4-BE49-F238E27FC236}">
                <a16:creationId xmlns:a16="http://schemas.microsoft.com/office/drawing/2014/main" id="{A57AE302-9880-25C4-2906-7C27720C7AA4}"/>
              </a:ext>
            </a:extLst>
          </p:cNvPr>
          <p:cNvSpPr/>
          <p:nvPr/>
        </p:nvSpPr>
        <p:spPr>
          <a:xfrm>
            <a:off x="2024331" y="-86265"/>
            <a:ext cx="7942053" cy="1782792"/>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latin typeface="Arial" panose="020B0604020202020204" pitchFamily="34" charset="0"/>
                <a:cs typeface="Arial" panose="020B0604020202020204" pitchFamily="34" charset="0"/>
              </a:rPr>
              <a:t>Presented By YETUNDE AKINYEMI</a:t>
            </a:r>
          </a:p>
          <a:p>
            <a:pPr algn="ctr"/>
            <a:r>
              <a:rPr lang="en-GB" sz="3200" b="1" dirty="0">
                <a:solidFill>
                  <a:schemeClr val="bg1"/>
                </a:solidFill>
                <a:latin typeface="Arial" panose="020B0604020202020204" pitchFamily="34" charset="0"/>
                <a:cs typeface="Arial" panose="020B0604020202020204" pitchFamily="34" charset="0"/>
              </a:rPr>
              <a:t>ID: 2133596</a:t>
            </a:r>
            <a:endParaRPr lang="en-GB" sz="3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61351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F11AC2-8264-FF91-5961-DB80320D1D7E}"/>
              </a:ext>
            </a:extLst>
          </p:cNvPr>
          <p:cNvSpPr>
            <a:spLocks noGrp="1"/>
          </p:cNvSpPr>
          <p:nvPr>
            <p:ph idx="1"/>
          </p:nvPr>
        </p:nvSpPr>
        <p:spPr>
          <a:xfrm>
            <a:off x="838199" y="1825625"/>
            <a:ext cx="11578087" cy="4351338"/>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Adulthood lifespan psychological theory  (</a:t>
            </a:r>
            <a:r>
              <a:rPr lang="en-US" b="1" dirty="0">
                <a:ln w="9525">
                  <a:solidFill>
                    <a:schemeClr val="bg1"/>
                  </a:solidFill>
                  <a:prstDash val="solid"/>
                </a:ln>
                <a:solidFill>
                  <a:srgbClr val="0070C0"/>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Erik Erikson’s Theory)</a:t>
            </a:r>
            <a:endParaRPr lang="en-US" b="1" dirty="0">
              <a:solidFill>
                <a:srgbClr val="0070C0"/>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Middle adulthood (Age 40 to 60+ years old)</a:t>
            </a:r>
          </a:p>
          <a:p>
            <a:pPr>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This age group experiences conflict of generativity vs stagnation </a:t>
            </a:r>
          </a:p>
          <a:p>
            <a:pPr>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A period where men and women question what they have accomplished </a:t>
            </a:r>
          </a:p>
          <a:p>
            <a:pPr>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 This age group aims to pass their knowledge and influence to younger generation </a:t>
            </a:r>
          </a:p>
          <a:p>
            <a:pPr>
              <a:lnSpc>
                <a:spcPct val="150000"/>
              </a:lnSpc>
              <a:buFont typeface="Wingdings" panose="05000000000000000000" pitchFamily="2" charset="2"/>
              <a:buChar char="Ø"/>
            </a:pPr>
            <a:r>
              <a:rPr lang="en-US" sz="2400" dirty="0">
                <a:latin typeface="Arial" panose="020B0604020202020204" pitchFamily="34" charset="0"/>
                <a:cs typeface="Arial" panose="020B0604020202020204" pitchFamily="34" charset="0"/>
              </a:rPr>
              <a:t> Erikson states the resolution is caring for others and empath</a:t>
            </a:r>
            <a:endParaRPr lang="en-GB" sz="2400" dirty="0">
              <a:latin typeface="Arial" panose="020B0604020202020204" pitchFamily="34" charset="0"/>
              <a:cs typeface="Arial" panose="020B0604020202020204" pitchFamily="34" charset="0"/>
            </a:endParaRPr>
          </a:p>
        </p:txBody>
      </p:sp>
      <p:sp>
        <p:nvSpPr>
          <p:cNvPr id="4" name="Scroll: Horizontal 3">
            <a:extLst>
              <a:ext uri="{FF2B5EF4-FFF2-40B4-BE49-F238E27FC236}">
                <a16:creationId xmlns:a16="http://schemas.microsoft.com/office/drawing/2014/main" id="{445628DC-DE5B-9767-6C23-DD2A96228DCD}"/>
              </a:ext>
            </a:extLst>
          </p:cNvPr>
          <p:cNvSpPr/>
          <p:nvPr/>
        </p:nvSpPr>
        <p:spPr>
          <a:xfrm>
            <a:off x="1035170" y="-86264"/>
            <a:ext cx="9000226" cy="1825625"/>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bg1"/>
                </a:solidFill>
                <a:cs typeface="Arial" panose="020B0604020202020204" pitchFamily="34" charset="0"/>
              </a:rPr>
              <a:t>Presented By JOYCE HEIDINGE</a:t>
            </a:r>
          </a:p>
          <a:p>
            <a:pPr algn="ctr"/>
            <a:r>
              <a:rPr lang="en-GB" sz="3600" b="1" dirty="0">
                <a:solidFill>
                  <a:schemeClr val="bg1"/>
                </a:solidFill>
                <a:latin typeface="Arial" panose="020B0604020202020204" pitchFamily="34" charset="0"/>
                <a:cs typeface="Arial" panose="020B0604020202020204" pitchFamily="34" charset="0"/>
              </a:rPr>
              <a:t>ID: 2133752</a:t>
            </a:r>
            <a:endParaRPr lang="en-GB" sz="3600" dirty="0">
              <a:solidFill>
                <a:schemeClr val="bg1"/>
              </a:solidFill>
            </a:endParaRPr>
          </a:p>
        </p:txBody>
      </p:sp>
    </p:spTree>
    <p:extLst>
      <p:ext uri="{BB962C8B-B14F-4D97-AF65-F5344CB8AC3E}">
        <p14:creationId xmlns:p14="http://schemas.microsoft.com/office/powerpoint/2010/main" val="6170920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3EA5E3-2EED-068E-0818-D30060112E44}"/>
              </a:ext>
            </a:extLst>
          </p:cNvPr>
          <p:cNvSpPr>
            <a:spLocks noGrp="1"/>
          </p:cNvSpPr>
          <p:nvPr>
            <p:ph idx="1"/>
          </p:nvPr>
        </p:nvSpPr>
        <p:spPr>
          <a:xfrm>
            <a:off x="805132" y="2133599"/>
            <a:ext cx="10699480" cy="4600755"/>
          </a:xfrm>
        </p:spPr>
        <p:txBody>
          <a:bodyPr>
            <a:normAutofit/>
          </a:bodyPr>
          <a:lstStyle/>
          <a:p>
            <a:r>
              <a:rPr lang="en-US" b="0" i="0" u="none" strike="noStrike" dirty="0">
                <a:solidFill>
                  <a:srgbClr val="000000"/>
                </a:solidFill>
                <a:effectLst/>
                <a:latin typeface="Arial" panose="020B0604020202020204" pitchFamily="34" charset="0"/>
                <a:cs typeface="Arial" panose="020B0604020202020204" pitchFamily="34" charset="0"/>
              </a:rPr>
              <a:t>According to this theory there stages of Adulthood psychological lifespan. These are Young Adulthood period: Intimacy vs. Isolation</a:t>
            </a:r>
            <a:r>
              <a:rPr lang="en-US" b="0" i="0" dirty="0">
                <a:solidFill>
                  <a:srgbClr val="000000"/>
                </a:solidFill>
                <a:effectLst/>
                <a:latin typeface="Arial" panose="020B0604020202020204" pitchFamily="34" charset="0"/>
                <a:cs typeface="Arial" panose="020B0604020202020204" pitchFamily="34" charset="0"/>
              </a:rPr>
              <a:t>​</a:t>
            </a:r>
            <a:br>
              <a:rPr lang="en-US" b="0" i="0" dirty="0">
                <a:solidFill>
                  <a:srgbClr val="000000"/>
                </a:solidFill>
                <a:effectLst/>
                <a:latin typeface="Arial" panose="020B0604020202020204" pitchFamily="34" charset="0"/>
                <a:cs typeface="Arial" panose="020B0604020202020204" pitchFamily="34" charset="0"/>
              </a:rPr>
            </a:br>
            <a:r>
              <a:rPr lang="en-US" b="0" i="0" u="none" strike="noStrike" dirty="0">
                <a:solidFill>
                  <a:srgbClr val="000000"/>
                </a:solidFill>
                <a:effectLst/>
                <a:latin typeface="Arial" panose="020B0604020202020204" pitchFamily="34" charset="0"/>
                <a:cs typeface="Arial" panose="020B0604020202020204" pitchFamily="34" charset="0"/>
              </a:rPr>
              <a:t>Example: Individual forms close friendships or long-term partnership</a:t>
            </a:r>
            <a:r>
              <a:rPr lang="en-US" b="0" i="0" dirty="0">
                <a:solidFill>
                  <a:srgbClr val="000000"/>
                </a:solidFill>
                <a:effectLst/>
                <a:latin typeface="Arial" panose="020B0604020202020204" pitchFamily="34" charset="0"/>
                <a:cs typeface="Arial" panose="020B0604020202020204" pitchFamily="34" charset="0"/>
              </a:rPr>
              <a:t>​</a:t>
            </a:r>
            <a:br>
              <a:rPr lang="en-US" b="0" i="0" dirty="0">
                <a:solidFill>
                  <a:srgbClr val="000000"/>
                </a:solidFill>
                <a:effectLst/>
                <a:latin typeface="Arial" panose="020B0604020202020204" pitchFamily="34" charset="0"/>
                <a:cs typeface="Arial" panose="020B0604020202020204" pitchFamily="34" charset="0"/>
              </a:rPr>
            </a:br>
            <a:r>
              <a:rPr lang="en-US" b="0" i="0" u="none" strike="noStrike" dirty="0">
                <a:solidFill>
                  <a:srgbClr val="000000"/>
                </a:solidFill>
                <a:effectLst/>
                <a:latin typeface="Arial" panose="020B0604020202020204" pitchFamily="34" charset="0"/>
                <a:cs typeface="Arial" panose="020B0604020202020204" pitchFamily="34" charset="0"/>
              </a:rPr>
              <a:t>· Adulthood period: Generativity vs. Stagnation/Self-absorption</a:t>
            </a:r>
            <a:r>
              <a:rPr lang="en-US" b="0" i="0" dirty="0">
                <a:solidFill>
                  <a:srgbClr val="000000"/>
                </a:solidFill>
                <a:effectLst/>
                <a:latin typeface="Arial" panose="020B0604020202020204" pitchFamily="34" charset="0"/>
                <a:cs typeface="Arial" panose="020B0604020202020204" pitchFamily="34" charset="0"/>
              </a:rPr>
              <a:t>​</a:t>
            </a:r>
            <a:br>
              <a:rPr lang="en-US" b="0" i="0" dirty="0">
                <a:solidFill>
                  <a:srgbClr val="000000"/>
                </a:solidFill>
                <a:effectLst/>
                <a:latin typeface="Arial" panose="020B0604020202020204" pitchFamily="34" charset="0"/>
                <a:cs typeface="Arial" panose="020B0604020202020204" pitchFamily="34" charset="0"/>
              </a:rPr>
            </a:br>
            <a:r>
              <a:rPr lang="en-US" b="0" i="0" u="none" strike="noStrike" dirty="0">
                <a:solidFill>
                  <a:srgbClr val="000000"/>
                </a:solidFill>
                <a:effectLst/>
                <a:latin typeface="Arial" panose="020B0604020202020204" pitchFamily="34" charset="0"/>
                <a:cs typeface="Arial" panose="020B0604020202020204" pitchFamily="34" charset="0"/>
              </a:rPr>
              <a:t>Example: Engagement with the next generation through parenting, coaching, or teaching</a:t>
            </a:r>
            <a:r>
              <a:rPr lang="en-US" b="0" i="0" dirty="0">
                <a:solidFill>
                  <a:srgbClr val="000000"/>
                </a:solidFill>
                <a:effectLst/>
                <a:latin typeface="Arial" panose="020B0604020202020204" pitchFamily="34" charset="0"/>
                <a:cs typeface="Arial" panose="020B0604020202020204" pitchFamily="34" charset="0"/>
              </a:rPr>
              <a:t>​</a:t>
            </a:r>
            <a:br>
              <a:rPr lang="en-US" b="0" i="0" dirty="0">
                <a:solidFill>
                  <a:srgbClr val="000000"/>
                </a:solidFill>
                <a:effectLst/>
                <a:latin typeface="Arial" panose="020B0604020202020204" pitchFamily="34" charset="0"/>
                <a:cs typeface="Arial" panose="020B0604020202020204" pitchFamily="34" charset="0"/>
              </a:rPr>
            </a:br>
            <a:r>
              <a:rPr lang="en-US" b="0" i="0" u="none" strike="noStrike" dirty="0">
                <a:solidFill>
                  <a:srgbClr val="000000"/>
                </a:solidFill>
                <a:effectLst/>
                <a:latin typeface="Arial" panose="020B0604020202020204" pitchFamily="34" charset="0"/>
                <a:cs typeface="Arial" panose="020B0604020202020204" pitchFamily="34" charset="0"/>
              </a:rPr>
              <a:t>This theory suggest that</a:t>
            </a:r>
            <a:r>
              <a:rPr lang="en-US" b="0" i="0" dirty="0">
                <a:solidFill>
                  <a:srgbClr val="000000"/>
                </a:solidFill>
                <a:effectLst/>
                <a:latin typeface="Arial" panose="020B0604020202020204" pitchFamily="34" charset="0"/>
                <a:cs typeface="Arial" panose="020B0604020202020204" pitchFamily="34" charset="0"/>
              </a:rPr>
              <a:t>​</a:t>
            </a:r>
            <a:br>
              <a:rPr lang="en-US" b="0" i="0" dirty="0">
                <a:solidFill>
                  <a:srgbClr val="000000"/>
                </a:solidFill>
                <a:effectLst/>
                <a:latin typeface="Arial" panose="020B0604020202020204" pitchFamily="34" charset="0"/>
                <a:cs typeface="Arial" panose="020B0604020202020204" pitchFamily="34" charset="0"/>
              </a:rPr>
            </a:br>
            <a:endParaRPr lang="en-US" b="0" i="0" u="none" strike="noStrike" dirty="0">
              <a:solidFill>
                <a:srgbClr val="000000"/>
              </a:solidFill>
              <a:effectLst/>
              <a:latin typeface="Arial" panose="020B0604020202020204" pitchFamily="34" charset="0"/>
              <a:cs typeface="Arial" panose="020B0604020202020204" pitchFamily="34" charset="0"/>
            </a:endParaRPr>
          </a:p>
          <a:p>
            <a:r>
              <a:rPr lang="en-US" b="0" i="0" u="none" strike="noStrike" dirty="0">
                <a:solidFill>
                  <a:srgbClr val="000000"/>
                </a:solidFill>
                <a:effectLst/>
                <a:latin typeface="Arial" panose="020B0604020202020204" pitchFamily="34" charset="0"/>
                <a:cs typeface="Arial" panose="020B0604020202020204" pitchFamily="34" charset="0"/>
              </a:rPr>
              <a:t> Stage outcomes become fixed once the next stage is engaged.</a:t>
            </a:r>
            <a:r>
              <a:rPr lang="en-US" b="0" i="0" dirty="0">
                <a:solidFill>
                  <a:srgbClr val="000000"/>
                </a:solidFill>
                <a:effectLst/>
                <a:latin typeface="Arial" panose="020B0604020202020204" pitchFamily="34" charset="0"/>
                <a:cs typeface="Arial" panose="020B0604020202020204" pitchFamily="34" charset="0"/>
              </a:rPr>
              <a:t>​</a:t>
            </a:r>
          </a:p>
          <a:p>
            <a:r>
              <a:rPr lang="en-US" b="0" i="0" u="none" strike="noStrike" dirty="0">
                <a:solidFill>
                  <a:srgbClr val="000000"/>
                </a:solidFill>
                <a:effectLst/>
                <a:latin typeface="Arial" panose="020B0604020202020204" pitchFamily="34" charset="0"/>
                <a:cs typeface="Arial" panose="020B0604020202020204" pitchFamily="34" charset="0"/>
              </a:rPr>
              <a:t> While there is a fixed sequence, resolution can be a life-long process</a:t>
            </a:r>
            <a:r>
              <a:rPr lang="en-US" b="0" i="0" dirty="0">
                <a:solidFill>
                  <a:srgbClr val="000000"/>
                </a:solidFill>
                <a:effectLst/>
                <a:latin typeface="Arial" panose="020B0604020202020204" pitchFamily="34" charset="0"/>
                <a:cs typeface="Arial" panose="020B0604020202020204" pitchFamily="34" charset="0"/>
              </a:rPr>
              <a:t>​.</a:t>
            </a:r>
          </a:p>
          <a:p>
            <a:r>
              <a:rPr lang="en-US" b="0" i="0" u="none" strike="noStrike" dirty="0">
                <a:solidFill>
                  <a:srgbClr val="000000"/>
                </a:solidFill>
                <a:effectLst/>
                <a:latin typeface="Arial" panose="020B0604020202020204" pitchFamily="34" charset="0"/>
                <a:cs typeface="Arial" panose="020B0604020202020204" pitchFamily="34" charset="0"/>
              </a:rPr>
              <a:t> This is re-activated at various times depending on life events</a:t>
            </a:r>
            <a:r>
              <a:rPr lang="en-US" b="0" i="0" dirty="0">
                <a:solidFill>
                  <a:srgbClr val="000000"/>
                </a:solidFill>
                <a:effectLst/>
                <a:latin typeface="Arial" panose="020B0604020202020204" pitchFamily="34" charset="0"/>
                <a:cs typeface="Arial" panose="020B0604020202020204" pitchFamily="34" charset="0"/>
              </a:rPr>
              <a:t>​.</a:t>
            </a:r>
          </a:p>
          <a:p>
            <a:r>
              <a:rPr lang="en-US" b="0" i="0" u="none" strike="noStrike" dirty="0">
                <a:solidFill>
                  <a:srgbClr val="000000"/>
                </a:solidFill>
                <a:effectLst/>
                <a:latin typeface="Arial" panose="020B0604020202020204" pitchFamily="34" charset="0"/>
                <a:cs typeface="Arial" panose="020B0604020202020204" pitchFamily="34" charset="0"/>
              </a:rPr>
              <a:t>Resolution is not required to move on to the next stage.</a:t>
            </a:r>
            <a:r>
              <a:rPr lang="en-US" b="0" i="0" dirty="0">
                <a:solidFill>
                  <a:srgbClr val="000000"/>
                </a:solidFill>
                <a:effectLst/>
                <a:latin typeface="Arial" panose="020B0604020202020204" pitchFamily="34" charset="0"/>
                <a:cs typeface="Arial" panose="020B0604020202020204" pitchFamily="34" charset="0"/>
              </a:rPr>
              <a:t>​</a:t>
            </a:r>
          </a:p>
          <a:p>
            <a:r>
              <a:rPr lang="en-US" b="0" i="0" u="none" strike="noStrike" dirty="0">
                <a:solidFill>
                  <a:srgbClr val="000000"/>
                </a:solidFill>
                <a:effectLst/>
                <a:latin typeface="Arial" panose="020B0604020202020204" pitchFamily="34" charset="0"/>
                <a:cs typeface="Arial" panose="020B0604020202020204" pitchFamily="34" charset="0"/>
              </a:rPr>
              <a:t> Additionally, with advancement to a new stage, preceding stages are questioned and must be reintegrated.</a:t>
            </a:r>
            <a:r>
              <a:rPr lang="en-US" b="0" i="0" dirty="0">
                <a:solidFill>
                  <a:srgbClr val="000000"/>
                </a:solidFill>
                <a:effectLst/>
                <a:latin typeface="Arial" panose="020B0604020202020204" pitchFamily="34" charset="0"/>
                <a:cs typeface="Arial" panose="020B0604020202020204" pitchFamily="34" charset="0"/>
              </a:rPr>
              <a:t>​</a:t>
            </a:r>
            <a:br>
              <a:rPr lang="en-US" b="0" i="0" dirty="0">
                <a:solidFill>
                  <a:srgbClr val="000000"/>
                </a:solidFill>
                <a:effectLst/>
                <a:latin typeface="Arial" panose="020B0604020202020204" pitchFamily="34" charset="0"/>
                <a:cs typeface="Arial" panose="020B0604020202020204" pitchFamily="34" charset="0"/>
              </a:rPr>
            </a:br>
            <a:r>
              <a:rPr lang="en-US" b="0" i="0" dirty="0">
                <a:solidFill>
                  <a:srgbClr val="000000"/>
                </a:solidFill>
                <a:effectLst/>
                <a:latin typeface="Calibri Light" panose="020F0302020204030204" pitchFamily="34" charset="0"/>
              </a:rPr>
              <a:t>​</a:t>
            </a:r>
            <a:endParaRPr lang="en-GB" dirty="0"/>
          </a:p>
        </p:txBody>
      </p:sp>
      <p:sp>
        <p:nvSpPr>
          <p:cNvPr id="4" name="Scroll: Horizontal 3">
            <a:extLst>
              <a:ext uri="{FF2B5EF4-FFF2-40B4-BE49-F238E27FC236}">
                <a16:creationId xmlns:a16="http://schemas.microsoft.com/office/drawing/2014/main" id="{56803260-9C1A-BC9B-6CF4-97C90FCF78F1}"/>
              </a:ext>
            </a:extLst>
          </p:cNvPr>
          <p:cNvSpPr/>
          <p:nvPr/>
        </p:nvSpPr>
        <p:spPr>
          <a:xfrm>
            <a:off x="2731697" y="201283"/>
            <a:ext cx="7004649" cy="1880558"/>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C000"/>
                </a:solidFill>
                <a:latin typeface="Arial" panose="020B0604020202020204" pitchFamily="34" charset="0"/>
                <a:cs typeface="Arial" panose="020B0604020202020204" pitchFamily="34" charset="0"/>
              </a:rPr>
              <a:t> </a:t>
            </a:r>
            <a:r>
              <a:rPr lang="en-GB" sz="2800" b="1" dirty="0">
                <a:solidFill>
                  <a:schemeClr val="bg1"/>
                </a:solidFill>
                <a:latin typeface="Arial" panose="020B0604020202020204" pitchFamily="34" charset="0"/>
                <a:cs typeface="Arial" panose="020B0604020202020204" pitchFamily="34" charset="0"/>
              </a:rPr>
              <a:t>Presented By AMINA MUSBAH	    </a:t>
            </a:r>
          </a:p>
          <a:p>
            <a:pPr algn="ctr"/>
            <a:r>
              <a:rPr lang="en-GB" sz="2800" b="1" dirty="0">
                <a:solidFill>
                  <a:schemeClr val="bg1"/>
                </a:solidFill>
                <a:latin typeface="Arial" panose="020B0604020202020204" pitchFamily="34" charset="0"/>
                <a:cs typeface="Arial" panose="020B0604020202020204" pitchFamily="34" charset="0"/>
              </a:rPr>
              <a:t>ID: 2133007</a:t>
            </a:r>
            <a:endParaRPr lang="en-GB" sz="2800" b="1" dirty="0">
              <a:solidFill>
                <a:schemeClr val="bg1"/>
              </a:solidFill>
            </a:endParaRPr>
          </a:p>
        </p:txBody>
      </p:sp>
    </p:spTree>
    <p:extLst>
      <p:ext uri="{BB962C8B-B14F-4D97-AF65-F5344CB8AC3E}">
        <p14:creationId xmlns:p14="http://schemas.microsoft.com/office/powerpoint/2010/main" val="315372524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25E98C-3792-A269-6FFA-4AC47403F81C}"/>
              </a:ext>
            </a:extLst>
          </p:cNvPr>
          <p:cNvSpPr>
            <a:spLocks noGrp="1"/>
          </p:cNvSpPr>
          <p:nvPr>
            <p:ph type="title"/>
          </p:nvPr>
        </p:nvSpPr>
        <p:spPr>
          <a:xfrm>
            <a:off x="839788" y="457200"/>
            <a:ext cx="3932237" cy="1387839"/>
          </a:xfrm>
        </p:spPr>
        <p:txBody>
          <a:bodyPr>
            <a:normAutofit/>
          </a:bodyPr>
          <a:lstStyle/>
          <a:p>
            <a:r>
              <a:rPr lang="en-US" altLang="en-US" sz="2400" b="1" dirty="0">
                <a:solidFill>
                  <a:schemeClr val="tx1"/>
                </a:solidFill>
                <a:latin typeface="Times New Roman" panose="02020603050405020304" pitchFamily="18" charset="0"/>
                <a:cs typeface="Times New Roman" panose="02020603050405020304" pitchFamily="18" charset="0"/>
              </a:rPr>
              <a:t>CRITICAL EVALUATION OF ERIK ERIKSON THEORY</a:t>
            </a:r>
            <a:endParaRPr lang="en-GB" sz="2400" dirty="0"/>
          </a:p>
        </p:txBody>
      </p:sp>
      <p:sp>
        <p:nvSpPr>
          <p:cNvPr id="5" name="Content Placeholder 4">
            <a:extLst>
              <a:ext uri="{FF2B5EF4-FFF2-40B4-BE49-F238E27FC236}">
                <a16:creationId xmlns:a16="http://schemas.microsoft.com/office/drawing/2014/main" id="{C3C873B2-00B7-D49D-64E9-D354AF77346D}"/>
              </a:ext>
            </a:extLst>
          </p:cNvPr>
          <p:cNvSpPr>
            <a:spLocks noGrp="1"/>
          </p:cNvSpPr>
          <p:nvPr>
            <p:ph idx="1"/>
          </p:nvPr>
        </p:nvSpPr>
        <p:spPr>
          <a:xfrm>
            <a:off x="5487988" y="1845039"/>
            <a:ext cx="6172200" cy="4923821"/>
          </a:xfrm>
        </p:spPr>
        <p:txBody>
          <a:bodyPr>
            <a:normAutofit fontScale="47500" lnSpcReduction="20000"/>
          </a:bodyPr>
          <a:lstStyle/>
          <a:p>
            <a:pPr algn="just">
              <a:lnSpc>
                <a:spcPct val="150000"/>
              </a:lnSpc>
              <a:spcBef>
                <a:spcPct val="0"/>
              </a:spcBef>
              <a:buFont typeface="Symbol" panose="05050102010706020507" pitchFamily="18" charset="2"/>
              <a:buChar char=""/>
            </a:pPr>
            <a:r>
              <a:rPr lang="en-US" altLang="en-US" sz="3200" dirty="0">
                <a:latin typeface="Arial" panose="020B0604020202020204" pitchFamily="34" charset="0"/>
                <a:ea typeface="Calibri" panose="020F0502020204030204" pitchFamily="34" charset="0"/>
                <a:cs typeface="Arial" panose="020B0604020202020204" pitchFamily="34" charset="0"/>
              </a:rPr>
              <a:t>The lifespan theory between the children and adults has been discussed.</a:t>
            </a:r>
            <a:r>
              <a:rPr lang="en-US" altLang="en-US" dirty="0">
                <a:latin typeface="Arial" panose="020B0604020202020204" pitchFamily="34" charset="0"/>
                <a:ea typeface="Calibri" panose="020F0502020204030204" pitchFamily="34" charset="0"/>
                <a:cs typeface="Arial" panose="020B0604020202020204" pitchFamily="34" charset="0"/>
              </a:rPr>
              <a:t> </a:t>
            </a:r>
            <a:r>
              <a:rPr lang="en-IN" altLang="en-US" sz="2800" dirty="0">
                <a:latin typeface="Arial" panose="020B0604020202020204" pitchFamily="34" charset="0"/>
                <a:ea typeface="Calibri" panose="020F0502020204030204" pitchFamily="34" charset="0"/>
                <a:cs typeface="Arial" panose="020B0604020202020204" pitchFamily="34" charset="0"/>
              </a:rPr>
              <a:t>(</a:t>
            </a:r>
            <a:r>
              <a:rPr lang="en-IN" altLang="en-US" sz="2800" dirty="0" err="1">
                <a:latin typeface="Arial" panose="020B0604020202020204" pitchFamily="34" charset="0"/>
                <a:ea typeface="Calibri" panose="020F0502020204030204" pitchFamily="34" charset="0"/>
                <a:cs typeface="Arial" panose="020B0604020202020204" pitchFamily="34" charset="0"/>
              </a:rPr>
              <a:t>Tarkang</a:t>
            </a:r>
            <a:r>
              <a:rPr lang="en-IN" altLang="en-US" sz="2800" dirty="0">
                <a:latin typeface="Arial" panose="020B0604020202020204" pitchFamily="34" charset="0"/>
                <a:ea typeface="Calibri" panose="020F0502020204030204" pitchFamily="34" charset="0"/>
                <a:cs typeface="Arial" panose="020B0604020202020204" pitchFamily="34" charset="0"/>
              </a:rPr>
              <a:t> and </a:t>
            </a:r>
            <a:r>
              <a:rPr lang="en-IN" altLang="en-US" sz="2800" dirty="0" err="1">
                <a:latin typeface="Arial" panose="020B0604020202020204" pitchFamily="34" charset="0"/>
                <a:ea typeface="Calibri" panose="020F0502020204030204" pitchFamily="34" charset="0"/>
                <a:cs typeface="Arial" panose="020B0604020202020204" pitchFamily="34" charset="0"/>
              </a:rPr>
              <a:t>Zotor</a:t>
            </a:r>
            <a:r>
              <a:rPr lang="en-IN" altLang="en-US" sz="2800" dirty="0">
                <a:latin typeface="Arial" panose="020B0604020202020204" pitchFamily="34" charset="0"/>
                <a:ea typeface="Calibri" panose="020F0502020204030204" pitchFamily="34" charset="0"/>
                <a:cs typeface="Arial" panose="020B0604020202020204" pitchFamily="34" charset="0"/>
              </a:rPr>
              <a:t>, 2018)</a:t>
            </a:r>
            <a:endParaRPr lang="en-US" altLang="en-US" sz="28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ct val="0"/>
              </a:spcBef>
              <a:buFont typeface="Symbol" panose="05050102010706020507" pitchFamily="18" charset="2"/>
              <a:buChar char=""/>
            </a:pPr>
            <a:r>
              <a:rPr lang="en-US" altLang="en-US" sz="2800" dirty="0">
                <a:latin typeface="Arial" panose="020B0604020202020204" pitchFamily="34" charset="0"/>
                <a:ea typeface="Calibri" panose="020F0502020204030204" pitchFamily="34" charset="0"/>
                <a:cs typeface="Arial" panose="020B0604020202020204" pitchFamily="34" charset="0"/>
              </a:rPr>
              <a:t> </a:t>
            </a:r>
            <a:r>
              <a:rPr lang="en-US" altLang="en-US" sz="3200" dirty="0">
                <a:latin typeface="Arial" panose="020B0604020202020204" pitchFamily="34" charset="0"/>
                <a:ea typeface="Calibri" panose="020F0502020204030204" pitchFamily="34" charset="0"/>
                <a:cs typeface="Arial" panose="020B0604020202020204" pitchFamily="34" charset="0"/>
              </a:rPr>
              <a:t>According to the discussion there are certain overviews for different aspects.</a:t>
            </a:r>
          </a:p>
          <a:p>
            <a:pPr algn="just">
              <a:lnSpc>
                <a:spcPct val="150000"/>
              </a:lnSpc>
              <a:spcBef>
                <a:spcPct val="0"/>
              </a:spcBef>
              <a:spcAft>
                <a:spcPts val="800"/>
              </a:spcAft>
              <a:buFont typeface="Symbol" panose="05050102010706020507" pitchFamily="18" charset="2"/>
              <a:buChar char=""/>
            </a:pPr>
            <a:r>
              <a:rPr lang="en-US" altLang="en-US" sz="3200" dirty="0">
                <a:latin typeface="Arial" panose="020B0604020202020204" pitchFamily="34" charset="0"/>
                <a:ea typeface="Calibri" panose="020F0502020204030204" pitchFamily="34" charset="0"/>
                <a:cs typeface="Arial" panose="020B0604020202020204" pitchFamily="34" charset="0"/>
              </a:rPr>
              <a:t>It has been observed if those behavioral changes don’t occur there shall be a huge crisis in mental development.</a:t>
            </a:r>
          </a:p>
          <a:p>
            <a:pPr algn="just">
              <a:lnSpc>
                <a:spcPct val="150000"/>
              </a:lnSpc>
            </a:pPr>
            <a:r>
              <a:rPr lang="en-US" altLang="en-US" sz="3200" dirty="0">
                <a:latin typeface="Arial" panose="020B0604020202020204" pitchFamily="34" charset="0"/>
                <a:cs typeface="Arial" panose="020B0604020202020204" pitchFamily="34" charset="0"/>
              </a:rPr>
              <a:t>There are some development theories of lifespan. Mainly it is the result of genetic inheritance from ancestors.</a:t>
            </a:r>
            <a:endParaRPr lang="en-IN" altLang="en-US" sz="3200" dirty="0">
              <a:latin typeface="Arial" panose="020B0604020202020204" pitchFamily="34" charset="0"/>
              <a:cs typeface="Arial" panose="020B0604020202020204" pitchFamily="34" charset="0"/>
            </a:endParaRPr>
          </a:p>
          <a:p>
            <a:pPr algn="just">
              <a:lnSpc>
                <a:spcPct val="150000"/>
              </a:lnSpc>
            </a:pPr>
            <a:r>
              <a:rPr lang="en-US" altLang="en-US" sz="3200" dirty="0">
                <a:latin typeface="Arial" panose="020B0604020202020204" pitchFamily="34" charset="0"/>
                <a:cs typeface="Arial" panose="020B0604020202020204" pitchFamily="34" charset="0"/>
              </a:rPr>
              <a:t>There is a principle about lifespan development. The total period of everyone’s lifespan is more important (</a:t>
            </a:r>
            <a:r>
              <a:rPr lang="en-US" altLang="en-US" sz="3200" dirty="0" err="1">
                <a:latin typeface="Arial" panose="020B0604020202020204" pitchFamily="34" charset="0"/>
                <a:cs typeface="Arial" panose="020B0604020202020204" pitchFamily="34" charset="0"/>
              </a:rPr>
              <a:t>Borsboom</a:t>
            </a:r>
            <a:r>
              <a:rPr lang="en-US" altLang="en-US" sz="3200" dirty="0">
                <a:latin typeface="Arial" panose="020B0604020202020204" pitchFamily="34" charset="0"/>
                <a:cs typeface="Arial" panose="020B0604020202020204" pitchFamily="34" charset="0"/>
              </a:rPr>
              <a:t> </a:t>
            </a:r>
            <a:r>
              <a:rPr lang="en-US" altLang="en-US" sz="3200" i="1" dirty="0">
                <a:latin typeface="Arial" panose="020B0604020202020204" pitchFamily="34" charset="0"/>
                <a:cs typeface="Arial" panose="020B0604020202020204" pitchFamily="34" charset="0"/>
              </a:rPr>
              <a:t>et al</a:t>
            </a:r>
            <a:r>
              <a:rPr lang="en-US" altLang="en-US" sz="3200" dirty="0">
                <a:latin typeface="Arial" panose="020B0604020202020204" pitchFamily="34" charset="0"/>
                <a:cs typeface="Arial" panose="020B0604020202020204" pitchFamily="34" charset="0"/>
              </a:rPr>
              <a:t> 2021).</a:t>
            </a:r>
            <a:endParaRPr lang="en-IN" altLang="en-US" sz="3200" dirty="0">
              <a:latin typeface="Arial" panose="020B0604020202020204" pitchFamily="34" charset="0"/>
              <a:cs typeface="Arial" panose="020B0604020202020204" pitchFamily="34" charset="0"/>
            </a:endParaRPr>
          </a:p>
          <a:p>
            <a:endParaRPr lang="en-GB" dirty="0"/>
          </a:p>
        </p:txBody>
      </p:sp>
      <p:pic>
        <p:nvPicPr>
          <p:cNvPr id="7" name="Picture 6" descr="Erikson's Stages of Development">
            <a:extLst>
              <a:ext uri="{FF2B5EF4-FFF2-40B4-BE49-F238E27FC236}">
                <a16:creationId xmlns:a16="http://schemas.microsoft.com/office/drawing/2014/main" id="{0CD2C3B4-6386-2452-4A83-6B507075C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345"/>
          <a:stretch>
            <a:fillRect/>
          </a:stretch>
        </p:blipFill>
        <p:spPr bwMode="auto">
          <a:xfrm>
            <a:off x="839788" y="2675899"/>
            <a:ext cx="3988430" cy="4023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Scroll: Horizontal 7">
            <a:extLst>
              <a:ext uri="{FF2B5EF4-FFF2-40B4-BE49-F238E27FC236}">
                <a16:creationId xmlns:a16="http://schemas.microsoft.com/office/drawing/2014/main" id="{65EB7692-F666-4493-06D0-A9CE3DE77A8C}"/>
              </a:ext>
            </a:extLst>
          </p:cNvPr>
          <p:cNvSpPr/>
          <p:nvPr/>
        </p:nvSpPr>
        <p:spPr>
          <a:xfrm>
            <a:off x="5141342" y="310552"/>
            <a:ext cx="6653843" cy="1805796"/>
          </a:xfrm>
          <a:prstGeom prst="horizontalScroll">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Presented By </a:t>
            </a:r>
            <a:r>
              <a:rPr lang="en-IN" sz="2400" b="1" dirty="0">
                <a:solidFill>
                  <a:schemeClr val="bg1"/>
                </a:solidFill>
                <a:latin typeface="Arial" panose="020B0604020202020204" pitchFamily="34" charset="0"/>
                <a:cs typeface="Arial" panose="020B0604020202020204" pitchFamily="34" charset="0"/>
              </a:rPr>
              <a:t>LAZIA NABBANJA	</a:t>
            </a:r>
          </a:p>
          <a:p>
            <a:pPr algn="ctr"/>
            <a:r>
              <a:rPr lang="en-GB" sz="2400" b="1" dirty="0">
                <a:solidFill>
                  <a:schemeClr val="bg1"/>
                </a:solidFill>
                <a:latin typeface="Arial" panose="020B0604020202020204" pitchFamily="34" charset="0"/>
                <a:cs typeface="Arial" panose="020B0604020202020204" pitchFamily="34" charset="0"/>
              </a:rPr>
              <a:t>         ID: 2133640</a:t>
            </a:r>
          </a:p>
          <a:p>
            <a:pPr algn="ctr"/>
            <a:r>
              <a:rPr lang="en-GB" dirty="0"/>
              <a:t> </a:t>
            </a:r>
          </a:p>
        </p:txBody>
      </p:sp>
    </p:spTree>
    <p:extLst>
      <p:ext uri="{BB962C8B-B14F-4D97-AF65-F5344CB8AC3E}">
        <p14:creationId xmlns:p14="http://schemas.microsoft.com/office/powerpoint/2010/main" val="22463258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FC18A-72B0-24F4-6607-26631FFB99D1}"/>
              </a:ext>
            </a:extLst>
          </p:cNvPr>
          <p:cNvSpPr>
            <a:spLocks noGrp="1"/>
          </p:cNvSpPr>
          <p:nvPr>
            <p:ph type="title"/>
          </p:nvPr>
        </p:nvSpPr>
        <p:spPr>
          <a:xfrm>
            <a:off x="1091091" y="1104181"/>
            <a:ext cx="4725838" cy="1140603"/>
          </a:xfrm>
        </p:spPr>
        <p:txBody>
          <a:bodyPr>
            <a:noAutofit/>
          </a:bodyPr>
          <a:lstStyle/>
          <a:p>
            <a:r>
              <a:rPr lang="en-US" altLang="en-US" sz="2400" b="1" dirty="0">
                <a:latin typeface="Arial" panose="020B0604020202020204" pitchFamily="34" charset="0"/>
                <a:cs typeface="Arial" panose="020B0604020202020204" pitchFamily="34" charset="0"/>
              </a:rPr>
              <a:t>STRENGTH AND WEAKNESS OF THIS THEORY</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2A42EC-1EC3-6069-2431-51B1FF9B5DFF}"/>
              </a:ext>
            </a:extLst>
          </p:cNvPr>
          <p:cNvSpPr>
            <a:spLocks noGrp="1"/>
          </p:cNvSpPr>
          <p:nvPr>
            <p:ph idx="1"/>
          </p:nvPr>
        </p:nvSpPr>
        <p:spPr>
          <a:xfrm>
            <a:off x="6443782" y="1419914"/>
            <a:ext cx="5181600" cy="5414963"/>
          </a:xfrm>
        </p:spPr>
        <p:txBody>
          <a:bodyPr/>
          <a:lstStyle/>
          <a:p>
            <a:pPr algn="just">
              <a:lnSpc>
                <a:spcPct val="150000"/>
              </a:lnSpc>
            </a:pPr>
            <a:r>
              <a:rPr lang="en-US" altLang="en-US" dirty="0">
                <a:latin typeface="Arial" panose="020B0604020202020204" pitchFamily="34" charset="0"/>
                <a:cs typeface="Arial" panose="020B0604020202020204" pitchFamily="34" charset="0"/>
              </a:rPr>
              <a:t>According to the theoretical outcome, we show that people are very advanced in their developmental criteria throughout their whole life. </a:t>
            </a:r>
            <a:r>
              <a:rPr lang="en-US" altLang="en-US" b="1"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Lyon, Brewer and </a:t>
            </a:r>
            <a:r>
              <a:rPr lang="en-US" altLang="en-US" dirty="0" err="1">
                <a:latin typeface="Arial" panose="020B0604020202020204" pitchFamily="34" charset="0"/>
                <a:cs typeface="Arial" panose="020B0604020202020204" pitchFamily="34" charset="0"/>
              </a:rPr>
              <a:t>Areán</a:t>
            </a:r>
            <a:r>
              <a:rPr lang="en-US" altLang="en-US" dirty="0">
                <a:latin typeface="Arial" panose="020B0604020202020204" pitchFamily="34" charset="0"/>
                <a:cs typeface="Arial" panose="020B0604020202020204" pitchFamily="34" charset="0"/>
              </a:rPr>
              <a:t>, 2020).</a:t>
            </a:r>
            <a:endParaRPr lang="en-IN" altLang="en-US" dirty="0">
              <a:latin typeface="Arial" panose="020B0604020202020204" pitchFamily="34" charset="0"/>
              <a:cs typeface="Arial" panose="020B0604020202020204" pitchFamily="34" charset="0"/>
            </a:endParaRPr>
          </a:p>
          <a:p>
            <a:pPr algn="just">
              <a:lnSpc>
                <a:spcPct val="150000"/>
              </a:lnSpc>
            </a:pPr>
            <a:r>
              <a:rPr lang="en-US" altLang="en-US" dirty="0">
                <a:latin typeface="Arial" panose="020B0604020202020204" pitchFamily="34" charset="0"/>
                <a:cs typeface="Arial" panose="020B0604020202020204" pitchFamily="34" charset="0"/>
              </a:rPr>
              <a:t>Every people try to develop themselves every span of their life. At every stage, if life people can change their lifestyles.</a:t>
            </a:r>
            <a:endParaRPr lang="en-IN" altLang="en-US" dirty="0">
              <a:latin typeface="Arial" panose="020B0604020202020204" pitchFamily="34" charset="0"/>
              <a:cs typeface="Arial" panose="020B0604020202020204" pitchFamily="34" charset="0"/>
            </a:endParaRPr>
          </a:p>
          <a:p>
            <a:pPr algn="just">
              <a:lnSpc>
                <a:spcPct val="150000"/>
              </a:lnSpc>
            </a:pPr>
            <a:r>
              <a:rPr lang="en-US" altLang="en-US" dirty="0">
                <a:latin typeface="Arial" panose="020B0604020202020204" pitchFamily="34" charset="0"/>
                <a:cs typeface="Arial" panose="020B0604020202020204" pitchFamily="34" charset="0"/>
              </a:rPr>
              <a:t>The word lifespan changes mean the age-related changes that happen from birth, throughout the whole life, and till old age..</a:t>
            </a:r>
          </a:p>
          <a:p>
            <a:endParaRPr lang="en-GB" dirty="0"/>
          </a:p>
        </p:txBody>
      </p:sp>
      <p:pic>
        <p:nvPicPr>
          <p:cNvPr id="5" name="Picture 4">
            <a:extLst>
              <a:ext uri="{FF2B5EF4-FFF2-40B4-BE49-F238E27FC236}">
                <a16:creationId xmlns:a16="http://schemas.microsoft.com/office/drawing/2014/main" id="{448DD14B-A436-77C9-B8E0-F27EBBE80A80}"/>
              </a:ext>
            </a:extLst>
          </p:cNvPr>
          <p:cNvPicPr>
            <a:picLocks noChangeAspect="1"/>
          </p:cNvPicPr>
          <p:nvPr/>
        </p:nvPicPr>
        <p:blipFill>
          <a:blip r:embed="rId3"/>
          <a:stretch>
            <a:fillRect/>
          </a:stretch>
        </p:blipFill>
        <p:spPr>
          <a:xfrm>
            <a:off x="1040921" y="2346385"/>
            <a:ext cx="4865298" cy="4331298"/>
          </a:xfrm>
          <a:prstGeom prst="rect">
            <a:avLst/>
          </a:prstGeom>
        </p:spPr>
      </p:pic>
      <p:pic>
        <p:nvPicPr>
          <p:cNvPr id="6" name="Picture 5">
            <a:extLst>
              <a:ext uri="{FF2B5EF4-FFF2-40B4-BE49-F238E27FC236}">
                <a16:creationId xmlns:a16="http://schemas.microsoft.com/office/drawing/2014/main" id="{4F1E2D1D-82B5-A0EF-D9B1-34C738844A9D}"/>
              </a:ext>
            </a:extLst>
          </p:cNvPr>
          <p:cNvPicPr>
            <a:picLocks noChangeAspect="1"/>
          </p:cNvPicPr>
          <p:nvPr/>
        </p:nvPicPr>
        <p:blipFill>
          <a:blip r:embed="rId4"/>
          <a:stretch>
            <a:fillRect/>
          </a:stretch>
        </p:blipFill>
        <p:spPr>
          <a:xfrm>
            <a:off x="5681932" y="23123"/>
            <a:ext cx="6403102" cy="1822862"/>
          </a:xfrm>
          <a:prstGeom prst="rect">
            <a:avLst/>
          </a:prstGeom>
        </p:spPr>
      </p:pic>
    </p:spTree>
    <p:extLst>
      <p:ext uri="{BB962C8B-B14F-4D97-AF65-F5344CB8AC3E}">
        <p14:creationId xmlns:p14="http://schemas.microsoft.com/office/powerpoint/2010/main" val="277150591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577CA0E-2533-897F-342C-B1560B7327C6}"/>
              </a:ext>
            </a:extLst>
          </p:cNvPr>
          <p:cNvSpPr txBox="1"/>
          <p:nvPr/>
        </p:nvSpPr>
        <p:spPr>
          <a:xfrm>
            <a:off x="1161691" y="2576423"/>
            <a:ext cx="9011728" cy="2239844"/>
          </a:xfrm>
          <a:prstGeom prst="rect">
            <a:avLst/>
          </a:prstGeom>
          <a:noFill/>
        </p:spPr>
        <p:txBody>
          <a:bodyPr wrap="square">
            <a:spAutoFit/>
          </a:bodyPr>
          <a:lstStyle/>
          <a:p>
            <a:pPr algn="ctr">
              <a:lnSpc>
                <a:spcPct val="150000"/>
              </a:lnSpc>
            </a:pPr>
            <a:r>
              <a:rPr lang="en-US" altLang="en-US" sz="2400" dirty="0">
                <a:latin typeface="Arial" panose="020B0604020202020204" pitchFamily="34" charset="0"/>
                <a:cs typeface="Arial" panose="020B0604020202020204" pitchFamily="34" charset="0"/>
              </a:rPr>
              <a:t>It falls a great effect on human life. In every stage, if life people can change their lifestyles.</a:t>
            </a:r>
            <a:endParaRPr lang="en-IN" altLang="en-US" sz="2400" dirty="0">
              <a:latin typeface="Arial" panose="020B0604020202020204" pitchFamily="34" charset="0"/>
              <a:cs typeface="Arial" panose="020B0604020202020204" pitchFamily="34" charset="0"/>
            </a:endParaRPr>
          </a:p>
          <a:p>
            <a:pPr algn="ctr">
              <a:lnSpc>
                <a:spcPct val="150000"/>
              </a:lnSpc>
            </a:pPr>
            <a:r>
              <a:rPr lang="en-US" altLang="en-US" sz="2400" dirty="0">
                <a:latin typeface="Arial" panose="020B0604020202020204" pitchFamily="34" charset="0"/>
                <a:cs typeface="Arial" panose="020B0604020202020204" pitchFamily="34" charset="0"/>
              </a:rPr>
              <a:t> Mainly it is the result of genetic inheritance from ancestors.</a:t>
            </a:r>
            <a:endParaRPr lang="en-IN" altLang="en-US" sz="2400" dirty="0">
              <a:latin typeface="Arial" panose="020B0604020202020204" pitchFamily="34" charset="0"/>
              <a:cs typeface="Arial" panose="020B0604020202020204" pitchFamily="34" charset="0"/>
            </a:endParaRPr>
          </a:p>
          <a:p>
            <a:pPr algn="ctr">
              <a:lnSpc>
                <a:spcPct val="150000"/>
              </a:lnSpc>
            </a:pPr>
            <a:r>
              <a:rPr lang="en-US" altLang="en-US" sz="2400" dirty="0">
                <a:latin typeface="Arial" panose="020B0604020202020204" pitchFamily="34" charset="0"/>
                <a:cs typeface="Arial" panose="020B0604020202020204" pitchFamily="34" charset="0"/>
              </a:rPr>
              <a:t>Its places a great role in the whole world.</a:t>
            </a:r>
            <a:endParaRPr lang="en-IN" altLang="en-US" sz="2400" dirty="0">
              <a:latin typeface="Arial" panose="020B0604020202020204" pitchFamily="34" charset="0"/>
              <a:cs typeface="Arial" panose="020B0604020202020204" pitchFamily="34" charset="0"/>
            </a:endParaRPr>
          </a:p>
        </p:txBody>
      </p:sp>
      <p:sp>
        <p:nvSpPr>
          <p:cNvPr id="10" name="Scroll: Horizontal 9">
            <a:extLst>
              <a:ext uri="{FF2B5EF4-FFF2-40B4-BE49-F238E27FC236}">
                <a16:creationId xmlns:a16="http://schemas.microsoft.com/office/drawing/2014/main" id="{C13D07AC-16B3-093C-FE61-87E341E166B3}"/>
              </a:ext>
            </a:extLst>
          </p:cNvPr>
          <p:cNvSpPr/>
          <p:nvPr/>
        </p:nvSpPr>
        <p:spPr>
          <a:xfrm>
            <a:off x="2800709" y="575094"/>
            <a:ext cx="6055744" cy="1512498"/>
          </a:xfrm>
          <a:prstGeom prst="horizontalScroll">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22087181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118BB3-F4FE-3ACD-5E90-A44399CCD335}"/>
              </a:ext>
            </a:extLst>
          </p:cNvPr>
          <p:cNvSpPr>
            <a:spLocks noGrp="1"/>
          </p:cNvSpPr>
          <p:nvPr>
            <p:ph idx="1"/>
          </p:nvPr>
        </p:nvSpPr>
        <p:spPr>
          <a:xfrm>
            <a:off x="838200" y="1610264"/>
            <a:ext cx="10698192" cy="4971691"/>
          </a:xfrm>
        </p:spPr>
        <p:txBody>
          <a:bodyPr>
            <a:normAutofit lnSpcReduction="10000"/>
          </a:bodyPr>
          <a:lstStyle/>
          <a:p>
            <a:r>
              <a:rPr lang="en-GB" sz="1100" dirty="0">
                <a:latin typeface="Arial" panose="020B0604020202020204" pitchFamily="34" charset="0"/>
                <a:cs typeface="Arial" panose="020B0604020202020204" pitchFamily="34" charset="0"/>
              </a:rPr>
              <a:t>BTEC National: Board Edexcel updated 23,sept.2023.</a:t>
            </a:r>
          </a:p>
          <a:p>
            <a:r>
              <a:rPr lang="en-GB" sz="1100" dirty="0">
                <a:latin typeface="Arial" panose="020B0604020202020204" pitchFamily="34" charset="0"/>
                <a:cs typeface="Arial" panose="020B0604020202020204" pitchFamily="34" charset="0"/>
              </a:rPr>
              <a:t>Cherry, K. (2022) </a:t>
            </a:r>
            <a:r>
              <a:rPr lang="en-GB" sz="1100" i="1" dirty="0">
                <a:latin typeface="Arial" panose="020B0604020202020204" pitchFamily="34" charset="0"/>
                <a:cs typeface="Arial" panose="020B0604020202020204" pitchFamily="34" charset="0"/>
              </a:rPr>
              <a:t>How people develop a sense of generativity vs. stagnation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VerywellMind</a:t>
            </a:r>
            <a:r>
              <a:rPr lang="en-GB" sz="1100" dirty="0">
                <a:latin typeface="Arial" panose="020B0604020202020204" pitchFamily="34" charset="0"/>
                <a:cs typeface="Arial" panose="020B0604020202020204" pitchFamily="34" charset="0"/>
              </a:rPr>
              <a:t>. Available at: https://www.verywellmind.com/generativity-versus-stagnation-2795734 (Accessed: March 13, 2023).</a:t>
            </a:r>
          </a:p>
          <a:p>
            <a:r>
              <a:rPr lang="en-US" sz="1100" dirty="0">
                <a:effectLst/>
                <a:latin typeface="Arial" panose="020B0604020202020204" pitchFamily="34" charset="0"/>
                <a:ea typeface="Calibri" panose="020F0502020204030204" pitchFamily="34" charset="0"/>
                <a:cs typeface="Arial" panose="020B0604020202020204" pitchFamily="34" charset="0"/>
              </a:rPr>
              <a:t>Cherry, K. (2022) </a:t>
            </a:r>
            <a:r>
              <a:rPr lang="en-US" sz="1100" i="1" dirty="0">
                <a:effectLst/>
                <a:latin typeface="Arial" panose="020B0604020202020204" pitchFamily="34" charset="0"/>
                <a:ea typeface="Calibri" panose="020F0502020204030204" pitchFamily="34" charset="0"/>
                <a:cs typeface="Arial" panose="020B0604020202020204" pitchFamily="34" charset="0"/>
              </a:rPr>
              <a:t>Erikson’s Stages of Development</a:t>
            </a:r>
            <a:r>
              <a:rPr lang="en-US" sz="1100" dirty="0">
                <a:effectLst/>
                <a:latin typeface="Arial" panose="020B0604020202020204" pitchFamily="34" charset="0"/>
                <a:ea typeface="Calibri" panose="020F0502020204030204" pitchFamily="34" charset="0"/>
                <a:cs typeface="Arial" panose="020B0604020202020204" pitchFamily="34" charset="0"/>
              </a:rPr>
              <a:t>. URL: https://www.verywellmind.com/erik-eriksons-stages-of-psychosocial-development-2795740 [17 March 2023].</a:t>
            </a:r>
          </a:p>
          <a:p>
            <a:r>
              <a:rPr lang="en-GB" sz="1100" dirty="0">
                <a:latin typeface="Arial" panose="020B0604020202020204" pitchFamily="34" charset="0"/>
                <a:cs typeface="Arial" panose="020B0604020202020204" pitchFamily="34" charset="0"/>
              </a:rPr>
              <a:t>Erikson by social </a:t>
            </a:r>
            <a:r>
              <a:rPr lang="en-GB" sz="1100" dirty="0" err="1">
                <a:latin typeface="Arial" panose="020B0604020202020204" pitchFamily="34" charset="0"/>
                <a:cs typeface="Arial" panose="020B0604020202020204" pitchFamily="34" charset="0"/>
              </a:rPr>
              <a:t>Mclead</a:t>
            </a:r>
            <a:r>
              <a:rPr lang="en-GB" sz="1100" dirty="0">
                <a:latin typeface="Arial" panose="020B0604020202020204" pitchFamily="34" charset="0"/>
                <a:cs typeface="Arial" panose="020B0604020202020204" pitchFamily="34" charset="0"/>
              </a:rPr>
              <a:t> Published 2008, updated 2013.</a:t>
            </a:r>
          </a:p>
          <a:p>
            <a:r>
              <a:rPr lang="en-GB" altLang="en-US" sz="1100" dirty="0"/>
              <a:t>Kendra Cherry, “How Psychologists Define and Study Abnormal </a:t>
            </a:r>
            <a:r>
              <a:rPr lang="en-GB" altLang="en-US" sz="1100" dirty="0" err="1"/>
              <a:t>Behavior</a:t>
            </a:r>
            <a:r>
              <a:rPr lang="en-GB" altLang="en-US" sz="1100" dirty="0"/>
              <a:t>,” </a:t>
            </a:r>
            <a:r>
              <a:rPr lang="en-GB" altLang="en-US" sz="1100" dirty="0" err="1"/>
              <a:t>Verywell</a:t>
            </a:r>
            <a:r>
              <a:rPr lang="en-GB" altLang="en-US" sz="1100" dirty="0"/>
              <a:t> Mind (</a:t>
            </a:r>
            <a:r>
              <a:rPr lang="en-GB" altLang="en-US" sz="1100" dirty="0" err="1"/>
              <a:t>Verywell</a:t>
            </a:r>
            <a:r>
              <a:rPr lang="en-GB" altLang="en-US" sz="1100" dirty="0"/>
              <a:t> Mind), accessed November 24, 2021, </a:t>
            </a:r>
            <a:r>
              <a:rPr lang="en-GB" altLang="en-US" sz="1100" u="sng" dirty="0">
                <a:hlinkClick r:id="rId3"/>
              </a:rPr>
              <a:t>https://www.verywellmind.com/what-is-abnormal-psychology-2794775</a:t>
            </a:r>
            <a:r>
              <a:rPr lang="en-GB" altLang="en-US" sz="1100" dirty="0"/>
              <a:t>.</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Orenstein, G. and Lewis, L. (2022) Erikson’s stages of psychosocial development - NCBI bookshelf, </a:t>
            </a:r>
            <a:r>
              <a:rPr lang="en-GB" sz="1100" i="1" dirty="0">
                <a:latin typeface="Arial" panose="020B0604020202020204" pitchFamily="34" charset="0"/>
                <a:cs typeface="Arial" panose="020B0604020202020204" pitchFamily="34" charset="0"/>
              </a:rPr>
              <a:t>Erikson’s Stages of Psychosocial Development</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Statpearls</a:t>
            </a:r>
            <a:r>
              <a:rPr lang="en-GB" sz="1100" dirty="0">
                <a:latin typeface="Arial" panose="020B0604020202020204" pitchFamily="34" charset="0"/>
                <a:cs typeface="Arial" panose="020B0604020202020204" pitchFamily="34" charset="0"/>
              </a:rPr>
              <a:t> . Available at: https://www.ncbi.nlm.nih.gov/books/NBK556096/ (Accessed: March 15, 2023).</a:t>
            </a:r>
          </a:p>
          <a:p>
            <a:pPr>
              <a:lnSpc>
                <a:spcPct val="115000"/>
              </a:lnSpc>
              <a:spcAft>
                <a:spcPts val="1000"/>
              </a:spcAft>
            </a:pPr>
            <a:r>
              <a:rPr lang="en-US" sz="1100" i="1" dirty="0">
                <a:effectLst/>
                <a:latin typeface="Arial" panose="020B0604020202020204" pitchFamily="34" charset="0"/>
                <a:ea typeface="Calibri" panose="020F0502020204030204" pitchFamily="34" charset="0"/>
                <a:cs typeface="Arial" panose="020B0604020202020204" pitchFamily="34" charset="0"/>
              </a:rPr>
              <a:t>Physical Development: Age 45–65</a:t>
            </a:r>
            <a:r>
              <a:rPr lang="en-US" sz="1100" dirty="0">
                <a:effectLst/>
                <a:latin typeface="Arial" panose="020B0604020202020204" pitchFamily="34" charset="0"/>
                <a:ea typeface="Calibri" panose="020F0502020204030204" pitchFamily="34" charset="0"/>
                <a:cs typeface="Arial" panose="020B0604020202020204" pitchFamily="34" charset="0"/>
              </a:rPr>
              <a:t> (no date). URL: https://www.cliffsnotes.com/study-guides/psychology/development-psychology/physical-cognitive-development-4565/physical-development-age-4565 [17 March 2023].</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pPr>
            <a:r>
              <a:rPr lang="en-US" sz="1100" i="1" dirty="0">
                <a:effectLst/>
                <a:latin typeface="Arial" panose="020B0604020202020204" pitchFamily="34" charset="0"/>
                <a:ea typeface="Calibri" panose="020F0502020204030204" pitchFamily="34" charset="0"/>
                <a:cs typeface="Arial" panose="020B0604020202020204" pitchFamily="34" charset="0"/>
              </a:rPr>
              <a:t>Physical Development in Middle Adulthood – Individual and Family Development, Health, and Well-being</a:t>
            </a:r>
            <a:r>
              <a:rPr lang="en-US" sz="1100" dirty="0">
                <a:effectLst/>
                <a:latin typeface="Arial" panose="020B0604020202020204" pitchFamily="34" charset="0"/>
                <a:ea typeface="Calibri" panose="020F0502020204030204" pitchFamily="34" charset="0"/>
                <a:cs typeface="Arial" panose="020B0604020202020204" pitchFamily="34" charset="0"/>
              </a:rPr>
              <a:t> (no date). URL: https://iastate.pressbooks.pub/individualfamilydevelopment/chapter/physical-development-in-middle-adulthood/ [17 March 2023].</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pPr>
            <a:r>
              <a:rPr lang="en-US" sz="1100" dirty="0">
                <a:effectLst/>
                <a:latin typeface="Arial" panose="020B0604020202020204" pitchFamily="34" charset="0"/>
                <a:ea typeface="Calibri" panose="020F0502020204030204" pitchFamily="34" charset="0"/>
                <a:cs typeface="Arial" panose="020B0604020202020204" pitchFamily="34" charset="0"/>
              </a:rPr>
              <a:t>Ready, B. (2012) </a:t>
            </a:r>
            <a:r>
              <a:rPr lang="en-US" sz="1100" i="1" dirty="0">
                <a:effectLst/>
                <a:latin typeface="Arial" panose="020B0604020202020204" pitchFamily="34" charset="0"/>
                <a:ea typeface="Calibri" panose="020F0502020204030204" pitchFamily="34" charset="0"/>
                <a:cs typeface="Arial" panose="020B0604020202020204" pitchFamily="34" charset="0"/>
              </a:rPr>
              <a:t>Aging and Emotions | Psychology Today</a:t>
            </a:r>
            <a:r>
              <a:rPr lang="en-US" sz="1100" dirty="0">
                <a:effectLst/>
                <a:latin typeface="Arial" panose="020B0604020202020204" pitchFamily="34" charset="0"/>
                <a:ea typeface="Calibri" panose="020F0502020204030204" pitchFamily="34" charset="0"/>
                <a:cs typeface="Arial" panose="020B0604020202020204" pitchFamily="34" charset="0"/>
              </a:rPr>
              <a:t>. URL: https://www.psychologytoday.com/us/blog/your-quality-life/201208/aging-and-emotions [17 March 2023].</a:t>
            </a:r>
          </a:p>
          <a:p>
            <a:pPr>
              <a:lnSpc>
                <a:spcPct val="115000"/>
              </a:lnSpc>
              <a:spcAft>
                <a:spcPts val="1000"/>
              </a:spcAft>
            </a:pPr>
            <a:r>
              <a:rPr lang="en-US" sz="1100" dirty="0">
                <a:latin typeface="Arial" panose="020B0604020202020204" pitchFamily="34" charset="0"/>
                <a:ea typeface="Calibri" panose="020F0502020204030204" pitchFamily="34" charset="0"/>
                <a:cs typeface="Arial" panose="020B0604020202020204" pitchFamily="34" charset="0"/>
              </a:rPr>
              <a:t>(Simplyspychology,2023 ) </a:t>
            </a:r>
            <a:r>
              <a:rPr lang="en-US" sz="1100" i="1" u="none" strike="noStrike" dirty="0">
                <a:solidFill>
                  <a:srgbClr val="282828"/>
                </a:solidFill>
                <a:effectLst/>
                <a:latin typeface="Lato" panose="020F0502020204030203" pitchFamily="34" charset="0"/>
              </a:rPr>
              <a:t>Erik Erikson’s 8 Stages Of Psychosocial Development. </a:t>
            </a:r>
            <a:r>
              <a:rPr lang="en-US" sz="1100" u="none" strike="noStrike" dirty="0">
                <a:solidFill>
                  <a:srgbClr val="282828"/>
                </a:solidFill>
                <a:effectLst/>
                <a:latin typeface="Lato" panose="020F0502020204030203" pitchFamily="34" charset="0"/>
              </a:rPr>
              <a:t>Available </a:t>
            </a:r>
            <a:r>
              <a:rPr lang="en-US" sz="1100" u="none" strike="noStrike" dirty="0" err="1">
                <a:solidFill>
                  <a:srgbClr val="282828"/>
                </a:solidFill>
                <a:effectLst/>
                <a:latin typeface="Lato" panose="020F0502020204030203" pitchFamily="34" charset="0"/>
              </a:rPr>
              <a:t>at:</a:t>
            </a:r>
            <a:r>
              <a:rPr lang="en-US" sz="1100" dirty="0" err="1">
                <a:hlinkClick r:id="rId4"/>
              </a:rPr>
              <a:t>Erik</a:t>
            </a:r>
            <a:r>
              <a:rPr lang="en-US" sz="1100" dirty="0">
                <a:hlinkClick r:id="rId4"/>
              </a:rPr>
              <a:t> Erikson's 8 Stages of Psychosocial Development - Simply Psychology</a:t>
            </a:r>
            <a:r>
              <a:rPr lang="en-US" sz="1100" dirty="0"/>
              <a:t> (Accessed: 31 March 2013 )</a:t>
            </a:r>
            <a:r>
              <a:rPr lang="en-US" sz="1100" dirty="0">
                <a:effectLst/>
                <a:latin typeface="Arial" panose="020B0604020202020204" pitchFamily="34" charset="0"/>
                <a:ea typeface="Calibri" panose="020F0502020204030204" pitchFamily="34" charset="0"/>
                <a:cs typeface="Arial" panose="020B0604020202020204" pitchFamily="34" charset="0"/>
              </a:rPr>
              <a:t>Weiss, L. A., </a:t>
            </a:r>
            <a:r>
              <a:rPr lang="en-US" sz="1100" dirty="0" err="1">
                <a:effectLst/>
                <a:latin typeface="Arial" panose="020B0604020202020204" pitchFamily="34" charset="0"/>
                <a:ea typeface="Calibri" panose="020F0502020204030204" pitchFamily="34" charset="0"/>
                <a:cs typeface="Arial" panose="020B0604020202020204" pitchFamily="34" charset="0"/>
              </a:rPr>
              <a:t>Westerhof</a:t>
            </a:r>
            <a:r>
              <a:rPr lang="en-US" sz="1100" dirty="0">
                <a:effectLst/>
                <a:latin typeface="Arial" panose="020B0604020202020204" pitchFamily="34" charset="0"/>
                <a:ea typeface="Calibri" panose="020F0502020204030204" pitchFamily="34" charset="0"/>
                <a:cs typeface="Arial" panose="020B0604020202020204" pitchFamily="34" charset="0"/>
              </a:rPr>
              <a:t>, G. J. and </a:t>
            </a:r>
            <a:r>
              <a:rPr lang="en-US" sz="1100" dirty="0" err="1">
                <a:effectLst/>
                <a:latin typeface="Arial" panose="020B0604020202020204" pitchFamily="34" charset="0"/>
                <a:ea typeface="Calibri" panose="020F0502020204030204" pitchFamily="34" charset="0"/>
                <a:cs typeface="Arial" panose="020B0604020202020204" pitchFamily="34" charset="0"/>
              </a:rPr>
              <a:t>Bohlmeijer</a:t>
            </a:r>
            <a:r>
              <a:rPr lang="en-US" sz="1100" dirty="0">
                <a:effectLst/>
                <a:latin typeface="Arial" panose="020B0604020202020204" pitchFamily="34" charset="0"/>
                <a:ea typeface="Calibri" panose="020F0502020204030204" pitchFamily="34" charset="0"/>
                <a:cs typeface="Arial" panose="020B0604020202020204" pitchFamily="34" charset="0"/>
              </a:rPr>
              <a:t>, E. T. (2020) Emotional and Social Development in Middle Adulthood. </a:t>
            </a:r>
            <a:r>
              <a:rPr lang="en-US" sz="1100" i="1" dirty="0" err="1">
                <a:effectLst/>
                <a:latin typeface="Arial" panose="020B0604020202020204" pitchFamily="34" charset="0"/>
                <a:ea typeface="Calibri" panose="020F0502020204030204" pitchFamily="34" charset="0"/>
                <a:cs typeface="Arial" panose="020B0604020202020204" pitchFamily="34" charset="0"/>
              </a:rPr>
              <a:t>PLoS</a:t>
            </a:r>
            <a:r>
              <a:rPr lang="en-US" sz="1100" i="1" dirty="0">
                <a:effectLst/>
                <a:latin typeface="Arial" panose="020B0604020202020204" pitchFamily="34" charset="0"/>
                <a:ea typeface="Calibri" panose="020F0502020204030204" pitchFamily="34" charset="0"/>
                <a:cs typeface="Arial" panose="020B0604020202020204" pitchFamily="34" charset="0"/>
              </a:rPr>
              <a:t> ONE</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b="1" dirty="0">
                <a:effectLst/>
                <a:latin typeface="Arial" panose="020B0604020202020204" pitchFamily="34" charset="0"/>
                <a:ea typeface="Calibri" panose="020F0502020204030204" pitchFamily="34" charset="0"/>
                <a:cs typeface="Arial" panose="020B0604020202020204" pitchFamily="34" charset="0"/>
              </a:rPr>
              <a:t>11</a:t>
            </a:r>
            <a:r>
              <a:rPr lang="en-US" sz="1100" dirty="0">
                <a:effectLst/>
                <a:latin typeface="Arial" panose="020B0604020202020204" pitchFamily="34" charset="0"/>
                <a:ea typeface="Calibri" panose="020F0502020204030204" pitchFamily="34" charset="0"/>
                <a:cs typeface="Arial" panose="020B0604020202020204" pitchFamily="34" charset="0"/>
              </a:rPr>
              <a:t>(6).</a:t>
            </a:r>
          </a:p>
          <a:p>
            <a:pPr>
              <a:lnSpc>
                <a:spcPct val="115000"/>
              </a:lnSpc>
              <a:spcAft>
                <a:spcPts val="10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croll: Horizontal 3">
            <a:extLst>
              <a:ext uri="{FF2B5EF4-FFF2-40B4-BE49-F238E27FC236}">
                <a16:creationId xmlns:a16="http://schemas.microsoft.com/office/drawing/2014/main" id="{6B4BCD29-DD3A-27FA-9EE2-005FD8F0B613}"/>
              </a:ext>
            </a:extLst>
          </p:cNvPr>
          <p:cNvSpPr/>
          <p:nvPr/>
        </p:nvSpPr>
        <p:spPr>
          <a:xfrm>
            <a:off x="3133165" y="323110"/>
            <a:ext cx="5788959" cy="1196197"/>
          </a:xfrm>
          <a:prstGeom prst="horizontalScroll">
            <a:avLst/>
          </a:prstGeom>
          <a:blipFill>
            <a:blip r:embed="rId5"/>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167226780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3FE2225-0EE7-4DBF-820F-98D488AB270F}"/>
              </a:ext>
            </a:extLst>
          </p:cNvPr>
          <p:cNvSpPr/>
          <p:nvPr/>
        </p:nvSpPr>
        <p:spPr>
          <a:xfrm>
            <a:off x="1449239" y="2185206"/>
            <a:ext cx="8821946" cy="2554545"/>
          </a:xfrm>
          <a:prstGeom prst="rect">
            <a:avLst/>
          </a:prstGeom>
          <a:noFill/>
        </p:spPr>
        <p:txBody>
          <a:bodyPr wrap="square" lIns="91440" tIns="45720" rIns="91440" bIns="45720">
            <a:spAutoFit/>
            <a:scene3d>
              <a:camera prst="obliqueBottomRight"/>
              <a:lightRig rig="threePt" dir="t"/>
            </a:scene3d>
          </a:bodyPr>
          <a:lstStyle/>
          <a:p>
            <a:pPr algn="ctr"/>
            <a:r>
              <a:rPr lang="en-US" sz="8000" b="1" cap="none" spc="50" dirty="0">
                <a:ln w="9525" cmpd="sng">
                  <a:solidFill>
                    <a:schemeClr val="accent1"/>
                  </a:solidFill>
                  <a:prstDash val="solid"/>
                </a:ln>
                <a:solidFill>
                  <a:srgbClr val="92D050"/>
                </a:solidFill>
                <a:effectLst>
                  <a:glow rad="38100">
                    <a:schemeClr val="accent1">
                      <a:alpha val="40000"/>
                    </a:schemeClr>
                  </a:glow>
                </a:effectLst>
              </a:rPr>
              <a:t>Thank you for your attention</a:t>
            </a:r>
          </a:p>
        </p:txBody>
      </p:sp>
    </p:spTree>
    <p:extLst>
      <p:ext uri="{BB962C8B-B14F-4D97-AF65-F5344CB8AC3E}">
        <p14:creationId xmlns:p14="http://schemas.microsoft.com/office/powerpoint/2010/main" val="386286105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1531</TotalTime>
  <Words>2505</Words>
  <Application>Microsoft Office PowerPoint</Application>
  <PresentationFormat>Widescreen</PresentationFormat>
  <Paragraphs>147</Paragraphs>
  <Slides>15</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Arial</vt:lpstr>
      <vt:lpstr>Calibri</vt:lpstr>
      <vt:lpstr>Calibri Light</vt:lpstr>
      <vt:lpstr>Century Gothic</vt:lpstr>
      <vt:lpstr>Lato</vt:lpstr>
      <vt:lpstr>Symbol</vt:lpstr>
      <vt:lpstr>Times New Roman</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EVALUATION OF ERIK ERIKSON THEORY</vt:lpstr>
      <vt:lpstr>STRENGTH AND WEAKNESS OF THIS THEORY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chanthy khuon</dc:creator>
  <cp:lastModifiedBy>chanthy khuon</cp:lastModifiedBy>
  <cp:revision>190</cp:revision>
  <dcterms:created xsi:type="dcterms:W3CDTF">2023-03-03T11:35:00Z</dcterms:created>
  <dcterms:modified xsi:type="dcterms:W3CDTF">2023-04-13T20:28:49Z</dcterms:modified>
</cp:coreProperties>
</file>