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8"/>
  </p:notesMasterIdLst>
  <p:handoutMasterIdLst>
    <p:handoutMasterId r:id="rId49"/>
  </p:handoutMasterIdLst>
  <p:sldIdLst>
    <p:sldId id="420" r:id="rId2"/>
    <p:sldId id="311" r:id="rId3"/>
    <p:sldId id="384" r:id="rId4"/>
    <p:sldId id="368" r:id="rId5"/>
    <p:sldId id="381" r:id="rId6"/>
    <p:sldId id="332" r:id="rId7"/>
    <p:sldId id="326" r:id="rId8"/>
    <p:sldId id="414" r:id="rId9"/>
    <p:sldId id="382" r:id="rId10"/>
    <p:sldId id="416" r:id="rId11"/>
    <p:sldId id="417" r:id="rId12"/>
    <p:sldId id="415" r:id="rId13"/>
    <p:sldId id="383" r:id="rId14"/>
    <p:sldId id="375" r:id="rId15"/>
    <p:sldId id="376" r:id="rId16"/>
    <p:sldId id="385" r:id="rId17"/>
    <p:sldId id="386" r:id="rId18"/>
    <p:sldId id="395" r:id="rId19"/>
    <p:sldId id="405" r:id="rId20"/>
    <p:sldId id="406" r:id="rId21"/>
    <p:sldId id="407" r:id="rId22"/>
    <p:sldId id="408" r:id="rId23"/>
    <p:sldId id="409" r:id="rId24"/>
    <p:sldId id="410" r:id="rId25"/>
    <p:sldId id="411" r:id="rId26"/>
    <p:sldId id="413" r:id="rId27"/>
    <p:sldId id="396" r:id="rId28"/>
    <p:sldId id="397" r:id="rId29"/>
    <p:sldId id="398" r:id="rId30"/>
    <p:sldId id="399" r:id="rId31"/>
    <p:sldId id="400" r:id="rId32"/>
    <p:sldId id="401" r:id="rId33"/>
    <p:sldId id="402" r:id="rId34"/>
    <p:sldId id="403" r:id="rId35"/>
    <p:sldId id="404" r:id="rId36"/>
    <p:sldId id="313" r:id="rId37"/>
    <p:sldId id="387" r:id="rId38"/>
    <p:sldId id="388" r:id="rId39"/>
    <p:sldId id="389" r:id="rId40"/>
    <p:sldId id="390" r:id="rId41"/>
    <p:sldId id="391" r:id="rId42"/>
    <p:sldId id="392" r:id="rId43"/>
    <p:sldId id="393" r:id="rId44"/>
    <p:sldId id="418" r:id="rId45"/>
    <p:sldId id="378" r:id="rId46"/>
    <p:sldId id="419" r:id="rId47"/>
  </p:sldIdLst>
  <p:sldSz cx="9144000" cy="6858000" type="screen4x3"/>
  <p:notesSz cx="7010400" cy="92360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76480" autoAdjust="0"/>
  </p:normalViewPr>
  <p:slideViewPr>
    <p:cSldViewPr>
      <p:cViewPr varScale="1">
        <p:scale>
          <a:sx n="87" d="100"/>
          <a:sy n="87" d="100"/>
        </p:scale>
        <p:origin x="1632" y="64"/>
      </p:cViewPr>
      <p:guideLst>
        <p:guide orient="horz" pos="2160"/>
        <p:guide pos="2880"/>
      </p:guideLst>
    </p:cSldViewPr>
  </p:slideViewPr>
  <p:notesTextViewPr>
    <p:cViewPr>
      <p:scale>
        <a:sx n="100" d="100"/>
        <a:sy n="100" d="100"/>
      </p:scale>
      <p:origin x="0" y="0"/>
    </p:cViewPr>
  </p:notesTextViewPr>
  <p:sorterViewPr>
    <p:cViewPr>
      <p:scale>
        <a:sx n="50" d="100"/>
        <a:sy n="5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oleObject" Target="file:///\\zoo\snrshare\ParkStudiesLab\Denali\Denali%20Park%20Road%202007\Data\Norm%20Curves.xls"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file:///\\zoo\snrshare\ParkStudiesLab\Denali\Denali%20Park%20Road%202007\Data\Norm%20Curves.xls"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file:///\\zoo\snrshare\ParkStudiesLab\Denali\Denali%20Park%20Road%202007\Data\Norm%20Curves.xls"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2000" b="1" i="0" u="none" strike="noStrike" baseline="0">
                <a:solidFill>
                  <a:srgbClr val="000000"/>
                </a:solidFill>
                <a:latin typeface="Arial"/>
                <a:ea typeface="Arial"/>
                <a:cs typeface="Arial"/>
              </a:defRPr>
            </a:pPr>
            <a:r>
              <a:rPr lang="en-US" sz="2000"/>
              <a:t>Social Norm Curve for Number of Buses on the Denali Park Road</a:t>
            </a:r>
          </a:p>
        </c:rich>
      </c:tx>
      <c:layout>
        <c:manualLayout>
          <c:xMode val="edge"/>
          <c:yMode val="edge"/>
          <c:x val="0.13434938030924157"/>
          <c:y val="8.7035013816399668E-3"/>
        </c:manualLayout>
      </c:layout>
      <c:overlay val="0"/>
      <c:spPr>
        <a:noFill/>
        <a:ln w="25400">
          <a:noFill/>
        </a:ln>
      </c:spPr>
    </c:title>
    <c:autoTitleDeleted val="0"/>
    <c:plotArea>
      <c:layout>
        <c:manualLayout>
          <c:layoutTarget val="inner"/>
          <c:xMode val="edge"/>
          <c:yMode val="edge"/>
          <c:x val="7.7755791395640761E-2"/>
          <c:y val="0.12234910277324633"/>
          <c:w val="0.91114538400091294"/>
          <c:h val="0.78303425774877655"/>
        </c:manualLayout>
      </c:layout>
      <c:lineChart>
        <c:grouping val="standard"/>
        <c:varyColors val="0"/>
        <c:ser>
          <c:idx val="0"/>
          <c:order val="0"/>
          <c:spPr>
            <a:ln w="25400">
              <a:solidFill>
                <a:srgbClr val="000080"/>
              </a:solidFill>
              <a:prstDash val="solid"/>
            </a:ln>
          </c:spPr>
          <c:marker>
            <c:symbol val="diamond"/>
            <c:size val="5"/>
            <c:spPr>
              <a:solidFill>
                <a:srgbClr val="000080"/>
              </a:solidFill>
              <a:ln>
                <a:solidFill>
                  <a:srgbClr val="000080"/>
                </a:solidFill>
                <a:prstDash val="solid"/>
              </a:ln>
            </c:spPr>
          </c:marker>
          <c:cat>
            <c:strRef>
              <c:f>Sheet1!$A$3:$A$9</c:f>
              <c:strCache>
                <c:ptCount val="7"/>
                <c:pt idx="0">
                  <c:v>Photo 1
(0 buses)</c:v>
                </c:pt>
                <c:pt idx="1">
                  <c:v>Photo 2
(1 bus)</c:v>
                </c:pt>
                <c:pt idx="2">
                  <c:v>Photo 3
(2 buses)</c:v>
                </c:pt>
                <c:pt idx="3">
                  <c:v>Photo 4
(4 buses)</c:v>
                </c:pt>
                <c:pt idx="4">
                  <c:v>Photo 5
(6 buses)</c:v>
                </c:pt>
                <c:pt idx="5">
                  <c:v>Photo 6
(8 buses)</c:v>
                </c:pt>
                <c:pt idx="6">
                  <c:v>Photo 7
(10 buses)</c:v>
                </c:pt>
              </c:strCache>
            </c:strRef>
          </c:cat>
          <c:val>
            <c:numRef>
              <c:f>Sheet1!$B$3:$B$9</c:f>
              <c:numCache>
                <c:formatCode>General</c:formatCode>
                <c:ptCount val="7"/>
                <c:pt idx="0">
                  <c:v>3.39</c:v>
                </c:pt>
                <c:pt idx="1">
                  <c:v>3.31</c:v>
                </c:pt>
                <c:pt idx="2">
                  <c:v>2.77</c:v>
                </c:pt>
                <c:pt idx="3">
                  <c:v>1.41</c:v>
                </c:pt>
                <c:pt idx="4">
                  <c:v>-0.38</c:v>
                </c:pt>
                <c:pt idx="5">
                  <c:v>-1.61</c:v>
                </c:pt>
                <c:pt idx="6">
                  <c:v>-2.37</c:v>
                </c:pt>
              </c:numCache>
            </c:numRef>
          </c:val>
          <c:smooth val="0"/>
          <c:extLst>
            <c:ext xmlns:c16="http://schemas.microsoft.com/office/drawing/2014/chart" uri="{C3380CC4-5D6E-409C-BE32-E72D297353CC}">
              <c16:uniqueId val="{00000000-C466-47BF-A0C0-6B14E1F8B954}"/>
            </c:ext>
          </c:extLst>
        </c:ser>
        <c:dLbls>
          <c:showLegendKey val="0"/>
          <c:showVal val="0"/>
          <c:showCatName val="0"/>
          <c:showSerName val="0"/>
          <c:showPercent val="0"/>
          <c:showBubbleSize val="0"/>
        </c:dLbls>
        <c:upDownBars>
          <c:gapWidth val="150"/>
          <c:upBars>
            <c:spPr>
              <a:solidFill>
                <a:srgbClr val="FFFFFF"/>
              </a:solidFill>
              <a:ln w="3175">
                <a:solidFill>
                  <a:srgbClr val="000000"/>
                </a:solidFill>
                <a:prstDash val="solid"/>
              </a:ln>
            </c:spPr>
          </c:upBars>
          <c:downBars>
            <c:spPr>
              <a:solidFill>
                <a:srgbClr val="000000"/>
              </a:solidFill>
              <a:ln w="3175">
                <a:solidFill>
                  <a:srgbClr val="000000"/>
                </a:solidFill>
                <a:prstDash val="solid"/>
              </a:ln>
            </c:spPr>
          </c:downBars>
        </c:upDownBars>
        <c:marker val="1"/>
        <c:smooth val="0"/>
        <c:axId val="46148992"/>
        <c:axId val="46187648"/>
      </c:lineChart>
      <c:catAx>
        <c:axId val="46148992"/>
        <c:scaling>
          <c:orientation val="minMax"/>
        </c:scaling>
        <c:delete val="0"/>
        <c:axPos val="b"/>
        <c:numFmt formatCode="General" sourceLinked="1"/>
        <c:majorTickMark val="none"/>
        <c:minorTickMark val="none"/>
        <c:tickLblPos val="low"/>
        <c:spPr>
          <a:ln w="3175">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46187648"/>
        <c:crosses val="autoZero"/>
        <c:auto val="1"/>
        <c:lblAlgn val="ctr"/>
        <c:lblOffset val="100"/>
        <c:tickLblSkip val="1"/>
        <c:tickMarkSkip val="1"/>
        <c:noMultiLvlLbl val="0"/>
      </c:catAx>
      <c:valAx>
        <c:axId val="46187648"/>
        <c:scaling>
          <c:orientation val="minMax"/>
          <c:min val="-4"/>
        </c:scaling>
        <c:delete val="0"/>
        <c:axPos val="l"/>
        <c:title>
          <c:tx>
            <c:rich>
              <a:bodyPr/>
              <a:lstStyle/>
              <a:p>
                <a:pPr>
                  <a:defRPr sz="1600" b="1" i="0" u="none" strike="noStrike" baseline="0">
                    <a:solidFill>
                      <a:srgbClr val="000000"/>
                    </a:solidFill>
                    <a:latin typeface="Arial"/>
                    <a:ea typeface="Arial"/>
                    <a:cs typeface="Arial"/>
                  </a:defRPr>
                </a:pPr>
                <a:r>
                  <a:rPr lang="en-US" sz="1600"/>
                  <a:t>Acceptability</a:t>
                </a:r>
              </a:p>
            </c:rich>
          </c:tx>
          <c:layout>
            <c:manualLayout>
              <c:xMode val="edge"/>
              <c:yMode val="edge"/>
              <c:x val="1.856120230103479E-3"/>
              <c:y val="0.40240454493544497"/>
            </c:manualLayout>
          </c:layout>
          <c:overlay val="0"/>
          <c:spPr>
            <a:noFill/>
            <a:ln w="25400">
              <a:noFill/>
            </a:ln>
          </c:spPr>
        </c:title>
        <c:numFmt formatCode="General" sourceLinked="1"/>
        <c:majorTickMark val="out"/>
        <c:minorTickMark val="none"/>
        <c:tickLblPos val="nextTo"/>
        <c:spPr>
          <a:ln w="3175">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46148992"/>
        <c:crosses val="autoZero"/>
        <c:crossBetween val="between"/>
      </c:valAx>
      <c:spPr>
        <a:noFill/>
        <a:ln w="12700">
          <a:solidFill>
            <a:srgbClr val="000000"/>
          </a:solidFill>
          <a:prstDash val="solid"/>
        </a:ln>
      </c:spPr>
    </c:plotArea>
    <c:plotVisOnly val="1"/>
    <c:dispBlanksAs val="gap"/>
    <c:showDLblsOverMax val="0"/>
  </c:chart>
  <c:spPr>
    <a:noFill/>
    <a:ln w="9525">
      <a:noFill/>
    </a:ln>
  </c:spPr>
  <c:txPr>
    <a:bodyPr/>
    <a:lstStyle/>
    <a:p>
      <a:pPr>
        <a:defRPr sz="1000" b="0" i="0" u="none" strike="noStrike" baseline="0">
          <a:solidFill>
            <a:srgbClr val="000000"/>
          </a:solidFill>
          <a:latin typeface="Arial"/>
          <a:ea typeface="Arial"/>
          <a:cs typeface="Arial"/>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2000" b="1" i="0" u="none" strike="noStrike" baseline="0">
                <a:solidFill>
                  <a:srgbClr val="000000"/>
                </a:solidFill>
                <a:latin typeface="Arial"/>
                <a:ea typeface="Arial"/>
                <a:cs typeface="Arial"/>
              </a:defRPr>
            </a:pPr>
            <a:r>
              <a:rPr lang="en-US" sz="2000"/>
              <a:t>Social Norm Curve for the Number of Buses at Wildlife Stops</a:t>
            </a:r>
          </a:p>
        </c:rich>
      </c:tx>
      <c:layout>
        <c:manualLayout>
          <c:xMode val="edge"/>
          <c:yMode val="edge"/>
          <c:x val="0.13233907831211028"/>
          <c:y val="6.529038580962699E-3"/>
        </c:manualLayout>
      </c:layout>
      <c:overlay val="0"/>
      <c:spPr>
        <a:noFill/>
        <a:ln w="25400">
          <a:noFill/>
        </a:ln>
      </c:spPr>
    </c:title>
    <c:autoTitleDeleted val="0"/>
    <c:plotArea>
      <c:layout>
        <c:manualLayout>
          <c:layoutTarget val="inner"/>
          <c:xMode val="edge"/>
          <c:yMode val="edge"/>
          <c:x val="7.0572946375298887E-2"/>
          <c:y val="0.12234910277324633"/>
          <c:w val="0.91832825877518298"/>
          <c:h val="0.78303425774877655"/>
        </c:manualLayout>
      </c:layout>
      <c:lineChart>
        <c:grouping val="standard"/>
        <c:varyColors val="0"/>
        <c:ser>
          <c:idx val="0"/>
          <c:order val="0"/>
          <c:spPr>
            <a:ln w="25400">
              <a:solidFill>
                <a:srgbClr val="000080"/>
              </a:solidFill>
              <a:prstDash val="solid"/>
            </a:ln>
          </c:spPr>
          <c:marker>
            <c:symbol val="diamond"/>
            <c:size val="5"/>
            <c:spPr>
              <a:solidFill>
                <a:srgbClr val="000080"/>
              </a:solidFill>
              <a:ln>
                <a:solidFill>
                  <a:srgbClr val="000080"/>
                </a:solidFill>
                <a:prstDash val="solid"/>
              </a:ln>
            </c:spPr>
          </c:marker>
          <c:cat>
            <c:strRef>
              <c:f>Sheet1!$A$14:$A$21</c:f>
              <c:strCache>
                <c:ptCount val="8"/>
                <c:pt idx="0">
                  <c:v>Photo 1
(0 buses)</c:v>
                </c:pt>
                <c:pt idx="1">
                  <c:v>Photo 2
(1 bus)</c:v>
                </c:pt>
                <c:pt idx="2">
                  <c:v>Photo 3
(2 buses)</c:v>
                </c:pt>
                <c:pt idx="3">
                  <c:v>Photo 4
(4 buses)</c:v>
                </c:pt>
                <c:pt idx="4">
                  <c:v>Photo 5
(6 buses)</c:v>
                </c:pt>
                <c:pt idx="5">
                  <c:v>Photo 6
(8 buses)</c:v>
                </c:pt>
                <c:pt idx="6">
                  <c:v>Photo 7
(10 buses)</c:v>
                </c:pt>
                <c:pt idx="7">
                  <c:v>Photo 8
(12 buses)</c:v>
                </c:pt>
              </c:strCache>
            </c:strRef>
          </c:cat>
          <c:val>
            <c:numRef>
              <c:f>Sheet1!$B$14:$B$21</c:f>
              <c:numCache>
                <c:formatCode>General</c:formatCode>
                <c:ptCount val="8"/>
                <c:pt idx="0">
                  <c:v>3.44</c:v>
                </c:pt>
                <c:pt idx="1">
                  <c:v>3.35</c:v>
                </c:pt>
                <c:pt idx="2">
                  <c:v>2.35</c:v>
                </c:pt>
                <c:pt idx="3">
                  <c:v>0.66</c:v>
                </c:pt>
                <c:pt idx="4">
                  <c:v>-1.17</c:v>
                </c:pt>
                <c:pt idx="5">
                  <c:v>-2.31</c:v>
                </c:pt>
                <c:pt idx="6">
                  <c:v>-3.13</c:v>
                </c:pt>
                <c:pt idx="7">
                  <c:v>-3.45</c:v>
                </c:pt>
              </c:numCache>
            </c:numRef>
          </c:val>
          <c:smooth val="0"/>
          <c:extLst>
            <c:ext xmlns:c16="http://schemas.microsoft.com/office/drawing/2014/chart" uri="{C3380CC4-5D6E-409C-BE32-E72D297353CC}">
              <c16:uniqueId val="{00000000-6ADE-47E8-A9E9-97CD4322A2EF}"/>
            </c:ext>
          </c:extLst>
        </c:ser>
        <c:dLbls>
          <c:showLegendKey val="0"/>
          <c:showVal val="0"/>
          <c:showCatName val="0"/>
          <c:showSerName val="0"/>
          <c:showPercent val="0"/>
          <c:showBubbleSize val="0"/>
        </c:dLbls>
        <c:marker val="1"/>
        <c:smooth val="0"/>
        <c:axId val="46662016"/>
        <c:axId val="46663936"/>
      </c:lineChart>
      <c:catAx>
        <c:axId val="46662016"/>
        <c:scaling>
          <c:orientation val="minMax"/>
        </c:scaling>
        <c:delete val="0"/>
        <c:axPos val="b"/>
        <c:numFmt formatCode="General" sourceLinked="1"/>
        <c:majorTickMark val="none"/>
        <c:minorTickMark val="none"/>
        <c:tickLblPos val="low"/>
        <c:spPr>
          <a:ln w="3175">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46663936"/>
        <c:crosses val="autoZero"/>
        <c:auto val="1"/>
        <c:lblAlgn val="ctr"/>
        <c:lblOffset val="100"/>
        <c:tickLblSkip val="1"/>
        <c:tickMarkSkip val="1"/>
        <c:noMultiLvlLbl val="0"/>
      </c:catAx>
      <c:valAx>
        <c:axId val="46663936"/>
        <c:scaling>
          <c:orientation val="minMax"/>
        </c:scaling>
        <c:delete val="0"/>
        <c:axPos val="l"/>
        <c:title>
          <c:tx>
            <c:rich>
              <a:bodyPr/>
              <a:lstStyle/>
              <a:p>
                <a:pPr>
                  <a:defRPr sz="1600" b="1" i="0" u="none" strike="noStrike" baseline="0">
                    <a:solidFill>
                      <a:srgbClr val="000000"/>
                    </a:solidFill>
                    <a:latin typeface="Arial"/>
                    <a:ea typeface="Arial"/>
                    <a:cs typeface="Arial"/>
                  </a:defRPr>
                </a:pPr>
                <a:r>
                  <a:rPr lang="en-US" sz="1600"/>
                  <a:t>Acceptability</a:t>
                </a:r>
              </a:p>
            </c:rich>
          </c:tx>
          <c:layout>
            <c:manualLayout>
              <c:xMode val="edge"/>
              <c:yMode val="edge"/>
              <c:x val="1.856120230103479E-3"/>
              <c:y val="0.39805561933409045"/>
            </c:manualLayout>
          </c:layout>
          <c:overlay val="0"/>
          <c:spPr>
            <a:noFill/>
            <a:ln w="25400">
              <a:noFill/>
            </a:ln>
          </c:spPr>
        </c:title>
        <c:numFmt formatCode="General" sourceLinked="1"/>
        <c:majorTickMark val="out"/>
        <c:minorTickMark val="none"/>
        <c:tickLblPos val="nextTo"/>
        <c:spPr>
          <a:ln w="3175">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46662016"/>
        <c:crosses val="autoZero"/>
        <c:crossBetween val="between"/>
      </c:valAx>
      <c:spPr>
        <a:noFill/>
        <a:ln w="12700">
          <a:solidFill>
            <a:srgbClr val="000000"/>
          </a:solidFill>
          <a:prstDash val="solid"/>
        </a:ln>
      </c:spPr>
    </c:plotArea>
    <c:plotVisOnly val="1"/>
    <c:dispBlanksAs val="gap"/>
    <c:showDLblsOverMax val="0"/>
  </c:chart>
  <c:spPr>
    <a:noFill/>
    <a:ln w="9525">
      <a:noFill/>
    </a:ln>
  </c:spPr>
  <c:txPr>
    <a:bodyPr/>
    <a:lstStyle/>
    <a:p>
      <a:pPr>
        <a:defRPr sz="1000" b="0" i="0" u="none" strike="noStrike" baseline="0">
          <a:solidFill>
            <a:srgbClr val="000000"/>
          </a:solidFill>
          <a:latin typeface="Arial"/>
          <a:ea typeface="Arial"/>
          <a:cs typeface="Arial"/>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2000" b="1" i="0" u="none" strike="noStrike" baseline="0">
                <a:solidFill>
                  <a:srgbClr val="000000"/>
                </a:solidFill>
                <a:latin typeface="Arial"/>
                <a:ea typeface="Arial"/>
                <a:cs typeface="Arial"/>
              </a:defRPr>
            </a:pPr>
            <a:r>
              <a:rPr lang="en-US" sz="2000"/>
              <a:t>Social Norm Curve for Number of Buses at Rest Areas</a:t>
            </a:r>
          </a:p>
        </c:rich>
      </c:tx>
      <c:layout>
        <c:manualLayout>
          <c:xMode val="edge"/>
          <c:yMode val="edge"/>
          <c:x val="0.140769001359804"/>
          <c:y val="1.0877964182317233E-2"/>
        </c:manualLayout>
      </c:layout>
      <c:overlay val="0"/>
      <c:spPr>
        <a:noFill/>
        <a:ln w="25400">
          <a:noFill/>
        </a:ln>
      </c:spPr>
    </c:title>
    <c:autoTitleDeleted val="0"/>
    <c:plotArea>
      <c:layout>
        <c:manualLayout>
          <c:layoutTarget val="inner"/>
          <c:xMode val="edge"/>
          <c:yMode val="edge"/>
          <c:x val="7.0657754091028036E-2"/>
          <c:y val="0.12234910277324633"/>
          <c:w val="0.91824348771267961"/>
          <c:h val="0.78303425774877655"/>
        </c:manualLayout>
      </c:layout>
      <c:lineChart>
        <c:grouping val="standard"/>
        <c:varyColors val="0"/>
        <c:ser>
          <c:idx val="0"/>
          <c:order val="0"/>
          <c:spPr>
            <a:ln w="25400">
              <a:solidFill>
                <a:srgbClr val="000080"/>
              </a:solidFill>
              <a:prstDash val="solid"/>
            </a:ln>
          </c:spPr>
          <c:marker>
            <c:symbol val="diamond"/>
            <c:size val="5"/>
            <c:spPr>
              <a:solidFill>
                <a:srgbClr val="000080"/>
              </a:solidFill>
              <a:ln>
                <a:solidFill>
                  <a:srgbClr val="000080"/>
                </a:solidFill>
                <a:prstDash val="solid"/>
              </a:ln>
            </c:spPr>
          </c:marker>
          <c:cat>
            <c:strRef>
              <c:f>Sheet1!$A$37:$A$44</c:f>
              <c:strCache>
                <c:ptCount val="8"/>
                <c:pt idx="0">
                  <c:v>Photo 1
(0 buses)</c:v>
                </c:pt>
                <c:pt idx="1">
                  <c:v>Photo 2
(1 bus)</c:v>
                </c:pt>
                <c:pt idx="2">
                  <c:v>Photo 3
(2 buses)</c:v>
                </c:pt>
                <c:pt idx="3">
                  <c:v>Photo 4
(4 buses)</c:v>
                </c:pt>
                <c:pt idx="4">
                  <c:v>Photo 5
(6 buses)</c:v>
                </c:pt>
                <c:pt idx="5">
                  <c:v>Photo 6
(8 buses)</c:v>
                </c:pt>
                <c:pt idx="6">
                  <c:v>Photo 7
(10 buses)</c:v>
                </c:pt>
                <c:pt idx="7">
                  <c:v>Photo 8
(12 buses)</c:v>
                </c:pt>
              </c:strCache>
            </c:strRef>
          </c:cat>
          <c:val>
            <c:numRef>
              <c:f>Sheet1!$B$37:$B$44</c:f>
              <c:numCache>
                <c:formatCode>General</c:formatCode>
                <c:ptCount val="8"/>
                <c:pt idx="0">
                  <c:v>3.58</c:v>
                </c:pt>
                <c:pt idx="1">
                  <c:v>3.51</c:v>
                </c:pt>
                <c:pt idx="2">
                  <c:v>2.94</c:v>
                </c:pt>
                <c:pt idx="3">
                  <c:v>1.42</c:v>
                </c:pt>
                <c:pt idx="4">
                  <c:v>-0.69</c:v>
                </c:pt>
                <c:pt idx="5">
                  <c:v>-2.1800000000000002</c:v>
                </c:pt>
                <c:pt idx="6">
                  <c:v>-3.11</c:v>
                </c:pt>
                <c:pt idx="7">
                  <c:v>-3.5</c:v>
                </c:pt>
              </c:numCache>
            </c:numRef>
          </c:val>
          <c:smooth val="0"/>
          <c:extLst>
            <c:ext xmlns:c16="http://schemas.microsoft.com/office/drawing/2014/chart" uri="{C3380CC4-5D6E-409C-BE32-E72D297353CC}">
              <c16:uniqueId val="{00000000-FCE7-45FB-AB4D-CDCEB66070BA}"/>
            </c:ext>
          </c:extLst>
        </c:ser>
        <c:dLbls>
          <c:showLegendKey val="0"/>
          <c:showVal val="0"/>
          <c:showCatName val="0"/>
          <c:showSerName val="0"/>
          <c:showPercent val="0"/>
          <c:showBubbleSize val="0"/>
        </c:dLbls>
        <c:marker val="1"/>
        <c:smooth val="0"/>
        <c:axId val="46764800"/>
        <c:axId val="46766720"/>
      </c:lineChart>
      <c:catAx>
        <c:axId val="46764800"/>
        <c:scaling>
          <c:orientation val="minMax"/>
        </c:scaling>
        <c:delete val="0"/>
        <c:axPos val="b"/>
        <c:numFmt formatCode="General" sourceLinked="1"/>
        <c:majorTickMark val="none"/>
        <c:minorTickMark val="none"/>
        <c:tickLblPos val="low"/>
        <c:spPr>
          <a:ln w="3175">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46766720"/>
        <c:crosses val="autoZero"/>
        <c:auto val="1"/>
        <c:lblAlgn val="ctr"/>
        <c:lblOffset val="100"/>
        <c:tickLblSkip val="1"/>
        <c:tickMarkSkip val="1"/>
        <c:noMultiLvlLbl val="0"/>
      </c:catAx>
      <c:valAx>
        <c:axId val="46766720"/>
        <c:scaling>
          <c:orientation val="minMax"/>
        </c:scaling>
        <c:delete val="0"/>
        <c:axPos val="l"/>
        <c:title>
          <c:tx>
            <c:rich>
              <a:bodyPr/>
              <a:lstStyle/>
              <a:p>
                <a:pPr>
                  <a:defRPr sz="1400" b="1" i="0" u="none" strike="noStrike" baseline="0">
                    <a:solidFill>
                      <a:srgbClr val="000000"/>
                    </a:solidFill>
                    <a:latin typeface="Arial"/>
                    <a:ea typeface="Arial"/>
                    <a:cs typeface="Arial"/>
                  </a:defRPr>
                </a:pPr>
                <a:r>
                  <a:rPr lang="en-US" sz="1400"/>
                  <a:t>Acceptability</a:t>
                </a:r>
              </a:p>
            </c:rich>
          </c:tx>
          <c:layout>
            <c:manualLayout>
              <c:xMode val="edge"/>
              <c:yMode val="edge"/>
              <c:x val="1.856120230103479E-3"/>
              <c:y val="0.44154487534763581"/>
            </c:manualLayout>
          </c:layout>
          <c:overlay val="0"/>
          <c:spPr>
            <a:noFill/>
            <a:ln w="25400">
              <a:noFill/>
            </a:ln>
          </c:spPr>
        </c:title>
        <c:numFmt formatCode="General" sourceLinked="1"/>
        <c:majorTickMark val="out"/>
        <c:minorTickMark val="none"/>
        <c:tickLblPos val="nextTo"/>
        <c:spPr>
          <a:ln w="3175">
            <a:solidFill>
              <a:srgbClr val="000000"/>
            </a:solidFill>
            <a:prstDash val="solid"/>
          </a:ln>
        </c:spPr>
        <c:txPr>
          <a:bodyPr rot="0" vert="horz"/>
          <a:lstStyle/>
          <a:p>
            <a:pPr>
              <a:defRPr sz="1400" b="0" i="0" u="none" strike="noStrike" baseline="0">
                <a:solidFill>
                  <a:srgbClr val="000000"/>
                </a:solidFill>
                <a:latin typeface="Arial"/>
                <a:ea typeface="Arial"/>
                <a:cs typeface="Arial"/>
              </a:defRPr>
            </a:pPr>
            <a:endParaRPr lang="en-US"/>
          </a:p>
        </c:txPr>
        <c:crossAx val="46764800"/>
        <c:crosses val="autoZero"/>
        <c:crossBetween val="between"/>
      </c:valAx>
      <c:spPr>
        <a:noFill/>
        <a:ln w="12700">
          <a:solidFill>
            <a:srgbClr val="000000"/>
          </a:solidFill>
          <a:prstDash val="solid"/>
        </a:ln>
      </c:spPr>
    </c:plotArea>
    <c:plotVisOnly val="1"/>
    <c:dispBlanksAs val="gap"/>
    <c:showDLblsOverMax val="0"/>
  </c:chart>
  <c:spPr>
    <a:noFill/>
    <a:ln w="9525">
      <a:noFill/>
    </a:ln>
  </c:spPr>
  <c:txPr>
    <a:bodyPr/>
    <a:lstStyle/>
    <a:p>
      <a:pPr>
        <a:defRPr sz="1000" b="0" i="0" u="none" strike="noStrike" baseline="0">
          <a:solidFill>
            <a:srgbClr val="000000"/>
          </a:solidFill>
          <a:latin typeface="Arial"/>
          <a:ea typeface="Arial"/>
          <a:cs typeface="Aria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8476" cy="462120"/>
          </a:xfrm>
          <a:prstGeom prst="rect">
            <a:avLst/>
          </a:prstGeom>
        </p:spPr>
        <p:txBody>
          <a:bodyPr vert="horz" lIns="90573" tIns="45286" rIns="90573" bIns="45286" rtlCol="0"/>
          <a:lstStyle>
            <a:lvl1pPr algn="l">
              <a:defRPr sz="1100"/>
            </a:lvl1pPr>
          </a:lstStyle>
          <a:p>
            <a:endParaRPr lang="en-US"/>
          </a:p>
        </p:txBody>
      </p:sp>
      <p:sp>
        <p:nvSpPr>
          <p:cNvPr id="3" name="Date Placeholder 2"/>
          <p:cNvSpPr>
            <a:spLocks noGrp="1"/>
          </p:cNvSpPr>
          <p:nvPr>
            <p:ph type="dt" sz="quarter" idx="1"/>
          </p:nvPr>
        </p:nvSpPr>
        <p:spPr>
          <a:xfrm>
            <a:off x="3970339" y="0"/>
            <a:ext cx="3038476" cy="462120"/>
          </a:xfrm>
          <a:prstGeom prst="rect">
            <a:avLst/>
          </a:prstGeom>
        </p:spPr>
        <p:txBody>
          <a:bodyPr vert="horz" lIns="90573" tIns="45286" rIns="90573" bIns="45286" rtlCol="0"/>
          <a:lstStyle>
            <a:lvl1pPr algn="r">
              <a:defRPr sz="1100"/>
            </a:lvl1pPr>
          </a:lstStyle>
          <a:p>
            <a:fld id="{F2598017-BA5E-4704-B5AC-F3226DE408C7}" type="datetimeFigureOut">
              <a:rPr lang="en-US" smtClean="0"/>
              <a:pPr/>
              <a:t>1/16/2023</a:t>
            </a:fld>
            <a:endParaRPr lang="en-US"/>
          </a:p>
        </p:txBody>
      </p:sp>
      <p:sp>
        <p:nvSpPr>
          <p:cNvPr id="4" name="Footer Placeholder 3"/>
          <p:cNvSpPr>
            <a:spLocks noGrp="1"/>
          </p:cNvSpPr>
          <p:nvPr>
            <p:ph type="ftr" sz="quarter" idx="2"/>
          </p:nvPr>
        </p:nvSpPr>
        <p:spPr>
          <a:xfrm>
            <a:off x="0" y="8772378"/>
            <a:ext cx="3038476" cy="462120"/>
          </a:xfrm>
          <a:prstGeom prst="rect">
            <a:avLst/>
          </a:prstGeom>
        </p:spPr>
        <p:txBody>
          <a:bodyPr vert="horz" lIns="90573" tIns="45286" rIns="90573" bIns="45286" rtlCol="0" anchor="b"/>
          <a:lstStyle>
            <a:lvl1pPr algn="l">
              <a:defRPr sz="1100"/>
            </a:lvl1pPr>
          </a:lstStyle>
          <a:p>
            <a:endParaRPr lang="en-US"/>
          </a:p>
        </p:txBody>
      </p:sp>
      <p:sp>
        <p:nvSpPr>
          <p:cNvPr id="5" name="Slide Number Placeholder 4"/>
          <p:cNvSpPr>
            <a:spLocks noGrp="1"/>
          </p:cNvSpPr>
          <p:nvPr>
            <p:ph type="sldNum" sz="quarter" idx="3"/>
          </p:nvPr>
        </p:nvSpPr>
        <p:spPr>
          <a:xfrm>
            <a:off x="3970339" y="8772378"/>
            <a:ext cx="3038476" cy="462120"/>
          </a:xfrm>
          <a:prstGeom prst="rect">
            <a:avLst/>
          </a:prstGeom>
        </p:spPr>
        <p:txBody>
          <a:bodyPr vert="horz" lIns="90573" tIns="45286" rIns="90573" bIns="45286" rtlCol="0" anchor="b"/>
          <a:lstStyle>
            <a:lvl1pPr algn="r">
              <a:defRPr sz="1100"/>
            </a:lvl1pPr>
          </a:lstStyle>
          <a:p>
            <a:fld id="{2BF329E9-9021-4AAE-B89E-9DBDFDAA4400}" type="slidenum">
              <a:rPr lang="en-US" smtClean="0"/>
              <a:pPr/>
              <a:t>‹#›</a:t>
            </a:fld>
            <a:endParaRPr lang="en-US"/>
          </a:p>
        </p:txBody>
      </p:sp>
    </p:spTree>
    <p:extLst>
      <p:ext uri="{BB962C8B-B14F-4D97-AF65-F5344CB8AC3E}">
        <p14:creationId xmlns:p14="http://schemas.microsoft.com/office/powerpoint/2010/main" val="1678676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1804"/>
          </a:xfrm>
          <a:prstGeom prst="rect">
            <a:avLst/>
          </a:prstGeom>
        </p:spPr>
        <p:txBody>
          <a:bodyPr vert="horz" lIns="92294" tIns="46147" rIns="92294" bIns="46147" rtlCol="0"/>
          <a:lstStyle>
            <a:lvl1pPr algn="l">
              <a:defRPr sz="1100"/>
            </a:lvl1pPr>
          </a:lstStyle>
          <a:p>
            <a:endParaRPr lang="en-US"/>
          </a:p>
        </p:txBody>
      </p:sp>
      <p:sp>
        <p:nvSpPr>
          <p:cNvPr id="3" name="Date Placeholder 2"/>
          <p:cNvSpPr>
            <a:spLocks noGrp="1"/>
          </p:cNvSpPr>
          <p:nvPr>
            <p:ph type="dt" idx="1"/>
          </p:nvPr>
        </p:nvSpPr>
        <p:spPr>
          <a:xfrm>
            <a:off x="3970938" y="0"/>
            <a:ext cx="3037840" cy="461804"/>
          </a:xfrm>
          <a:prstGeom prst="rect">
            <a:avLst/>
          </a:prstGeom>
        </p:spPr>
        <p:txBody>
          <a:bodyPr vert="horz" lIns="92294" tIns="46147" rIns="92294" bIns="46147" rtlCol="0"/>
          <a:lstStyle>
            <a:lvl1pPr algn="r">
              <a:defRPr sz="1100"/>
            </a:lvl1pPr>
          </a:lstStyle>
          <a:p>
            <a:fld id="{F30AA83B-4EA1-4B7F-A894-5BFE8D5AABC6}" type="datetimeFigureOut">
              <a:rPr lang="en-US" smtClean="0"/>
              <a:pPr/>
              <a:t>1/16/2023</a:t>
            </a:fld>
            <a:endParaRPr lang="en-US"/>
          </a:p>
        </p:txBody>
      </p:sp>
      <p:sp>
        <p:nvSpPr>
          <p:cNvPr id="4" name="Slide Image Placeholder 3"/>
          <p:cNvSpPr>
            <a:spLocks noGrp="1" noRot="1" noChangeAspect="1"/>
          </p:cNvSpPr>
          <p:nvPr>
            <p:ph type="sldImg" idx="2"/>
          </p:nvPr>
        </p:nvSpPr>
        <p:spPr>
          <a:xfrm>
            <a:off x="1196975" y="692150"/>
            <a:ext cx="4618038" cy="3463925"/>
          </a:xfrm>
          <a:prstGeom prst="rect">
            <a:avLst/>
          </a:prstGeom>
          <a:noFill/>
          <a:ln w="12700">
            <a:solidFill>
              <a:prstClr val="black"/>
            </a:solidFill>
          </a:ln>
        </p:spPr>
        <p:txBody>
          <a:bodyPr vert="horz" lIns="92294" tIns="46147" rIns="92294" bIns="46147" rtlCol="0" anchor="ctr"/>
          <a:lstStyle/>
          <a:p>
            <a:endParaRPr lang="en-US"/>
          </a:p>
        </p:txBody>
      </p:sp>
      <p:sp>
        <p:nvSpPr>
          <p:cNvPr id="5" name="Notes Placeholder 4"/>
          <p:cNvSpPr>
            <a:spLocks noGrp="1"/>
          </p:cNvSpPr>
          <p:nvPr>
            <p:ph type="body" sz="quarter" idx="3"/>
          </p:nvPr>
        </p:nvSpPr>
        <p:spPr>
          <a:xfrm>
            <a:off x="701040" y="4387136"/>
            <a:ext cx="5608320" cy="4156234"/>
          </a:xfrm>
          <a:prstGeom prst="rect">
            <a:avLst/>
          </a:prstGeom>
        </p:spPr>
        <p:txBody>
          <a:bodyPr vert="horz" lIns="92294" tIns="46147" rIns="92294" bIns="46147"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772669"/>
            <a:ext cx="3037840" cy="461804"/>
          </a:xfrm>
          <a:prstGeom prst="rect">
            <a:avLst/>
          </a:prstGeom>
        </p:spPr>
        <p:txBody>
          <a:bodyPr vert="horz" lIns="92294" tIns="46147" rIns="92294" bIns="46147" rtlCol="0" anchor="b"/>
          <a:lstStyle>
            <a:lvl1pPr algn="l">
              <a:defRPr sz="1100"/>
            </a:lvl1pPr>
          </a:lstStyle>
          <a:p>
            <a:endParaRPr lang="en-US"/>
          </a:p>
        </p:txBody>
      </p:sp>
      <p:sp>
        <p:nvSpPr>
          <p:cNvPr id="7" name="Slide Number Placeholder 6"/>
          <p:cNvSpPr>
            <a:spLocks noGrp="1"/>
          </p:cNvSpPr>
          <p:nvPr>
            <p:ph type="sldNum" sz="quarter" idx="5"/>
          </p:nvPr>
        </p:nvSpPr>
        <p:spPr>
          <a:xfrm>
            <a:off x="3970938" y="8772669"/>
            <a:ext cx="3037840" cy="461804"/>
          </a:xfrm>
          <a:prstGeom prst="rect">
            <a:avLst/>
          </a:prstGeom>
        </p:spPr>
        <p:txBody>
          <a:bodyPr vert="horz" lIns="92294" tIns="46147" rIns="92294" bIns="46147" rtlCol="0" anchor="b"/>
          <a:lstStyle>
            <a:lvl1pPr algn="r">
              <a:defRPr sz="1100"/>
            </a:lvl1pPr>
          </a:lstStyle>
          <a:p>
            <a:fld id="{5BC69FB5-8452-4713-8278-1DC1AB63FDEB}" type="slidenum">
              <a:rPr lang="en-US" smtClean="0"/>
              <a:pPr/>
              <a:t>‹#›</a:t>
            </a:fld>
            <a:endParaRPr lang="en-US"/>
          </a:p>
        </p:txBody>
      </p:sp>
    </p:spTree>
    <p:extLst>
      <p:ext uri="{BB962C8B-B14F-4D97-AF65-F5344CB8AC3E}">
        <p14:creationId xmlns:p14="http://schemas.microsoft.com/office/powerpoint/2010/main" val="40583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Denali National Park and Preserve offers visitors the premier opportunity in North America to see large concentrations of charismatic wildlife, including grizzly bears and wolves.</a:t>
            </a:r>
          </a:p>
          <a:p>
            <a:endParaRPr lang="en-GB" dirty="0"/>
          </a:p>
          <a:p>
            <a:r>
              <a:rPr lang="en-GB" dirty="0"/>
              <a:t>Denali National Park and Preserve encompasses 6 million acres of Alaska’s interior wilderness. Its </a:t>
            </a:r>
            <a:r>
              <a:rPr lang="en-GB" dirty="0" err="1"/>
              <a:t>centerpiece</a:t>
            </a:r>
            <a:r>
              <a:rPr lang="en-GB" dirty="0"/>
              <a:t> is 20,310-ft.-high Denali (</a:t>
            </a:r>
            <a:r>
              <a:rPr lang="en-GB" dirty="0" err="1"/>
              <a:t>fka</a:t>
            </a:r>
            <a:r>
              <a:rPr lang="en-GB" dirty="0"/>
              <a:t> Mount McKinley), North America’s tallest peak. With terrain of tundra, spruce forest and glaciers, the park is home to wildlife including grizzly bears, wolves, moose, caribou and Dall sheep. Popular activities in summer include biking, backpacking, hiking and mountaineering.</a:t>
            </a:r>
          </a:p>
        </p:txBody>
      </p:sp>
      <p:sp>
        <p:nvSpPr>
          <p:cNvPr id="4" name="Slide Number Placeholder 3"/>
          <p:cNvSpPr>
            <a:spLocks noGrp="1"/>
          </p:cNvSpPr>
          <p:nvPr>
            <p:ph type="sldNum" sz="quarter" idx="5"/>
          </p:nvPr>
        </p:nvSpPr>
        <p:spPr/>
        <p:txBody>
          <a:bodyPr/>
          <a:lstStyle/>
          <a:p>
            <a:fld id="{5BC69FB5-8452-4713-8278-1DC1AB63FDEB}" type="slidenum">
              <a:rPr lang="en-US" smtClean="0"/>
              <a:pPr/>
              <a:t>1</a:t>
            </a:fld>
            <a:endParaRPr lang="en-US"/>
          </a:p>
        </p:txBody>
      </p:sp>
    </p:spTree>
    <p:extLst>
      <p:ext uri="{BB962C8B-B14F-4D97-AF65-F5344CB8AC3E}">
        <p14:creationId xmlns:p14="http://schemas.microsoft.com/office/powerpoint/2010/main" val="320422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Denali National Park and Preserve is a “crown jewel” of the US national park system. However, prior to 1972, visitation was relatively low because of its remote location in Alaska and its lack of good road access. That changed with completion of the George Parks Highway in 1972, a modern paved road that helped open much of interior Alaska to visitors. Given the fragile character of much of Denali, particularly its diverse and stunning wildlife—grizzly and black bears, caribou, moose, wolves, and Dall sheep—how might the park welcome substantially more visitors while protecting its wildlife? The park responded with a bold approach that reaches all visitors, ensuring reasonable public access, but protecting sensitive wildlife.</a:t>
            </a:r>
          </a:p>
          <a:p>
            <a:endParaRPr lang="en-GB" dirty="0"/>
          </a:p>
          <a:p>
            <a:r>
              <a:rPr lang="en-GB" b="1" dirty="0"/>
              <a:t>The narrative below covers this slide and number 5</a:t>
            </a:r>
          </a:p>
          <a:p>
            <a:r>
              <a:rPr lang="en-GB" dirty="0"/>
              <a:t>Denali National Park and Preserve</a:t>
            </a:r>
          </a:p>
          <a:p>
            <a:r>
              <a:rPr lang="en-GB" dirty="0"/>
              <a:t>“Denali” means “the high one” in the native Athabaskan language and generally refers to the mountain that is the </a:t>
            </a:r>
            <a:r>
              <a:rPr lang="en-GB" dirty="0" err="1"/>
              <a:t>centerpiece</a:t>
            </a:r>
            <a:r>
              <a:rPr lang="en-GB" dirty="0"/>
              <a:t>—both literally and figuratively—of the park. At 20,320 feet, this is the highest mountain in North America. The mountain was officially named Mount McKinley in the late 19th century after the American president, but many people, especially Alaskans, continued to refer to it as Denali. In a 2015 order from the US Interior Secretary, the mountain was officially re-named “Denali.” Charles Sheldon visited the area in the early 20th century and became concerned that settlers and eventually visitors might threaten indigenous wildlife, especially Dall sheep. Shortly thereafter, Mount McKinley National Park was established by Congress in 1917, included approximately 2 million acres, and was established as a “game refuge.” However, much of the parkland was in the higher elevations of the Alaska Range of mountains and excluded a considerable amount of the area’s wildlife habitat. In 1980, the area was redesignated as Denali National Park and Preserve and expanded to 6 million acres, an area larger than many states in the “lower 48.” One of the primary purposes of establishing the larger reserve was to “maintain sound populations of, and habitat for, wildlife species.” The moniker of “Preserve” indicates that most of the land that was added to the park can be used for “subsistence” purposes under regulations established by the State of Alaska.</a:t>
            </a:r>
          </a:p>
          <a:p>
            <a:endParaRPr lang="en-GB" dirty="0"/>
          </a:p>
          <a:p>
            <a:r>
              <a:rPr lang="en-GB" dirty="0"/>
              <a:t>Today, Denali National Park and Preserve is visited by 400,000 people each year, with these visits compressed into the short summer months of June through the first half of September. The park is a mix of landscapes, including some forests in the lower elevations; vast swathes of tundra; long, braided rivers; and snow fields, rock, and glaciers at the higher elevations. Most visitors to the park hope to see Denali (the mountain)—lost in the clouds most of the time—and the park’s famous wildlife, particularly grizzly bears and other “charismatic megafauna.” Nowhere else in America can such concentrations of these large mammals be observed in such an accessible natural environment. The park also includes rich habitat that attracts birds from all over the world. Access to the park for nearly all visitors is through the historic 91-mile Denali Park Road, which runs along the foot of the Alaska Range and dead-ends at the abandoned mining village of </a:t>
            </a:r>
            <a:r>
              <a:rPr lang="en-GB" dirty="0" err="1"/>
              <a:t>Kantishna</a:t>
            </a:r>
            <a:r>
              <a:rPr lang="en-GB" dirty="0"/>
              <a:t>. Some visitors also backpack through the 2 million acres of the park that are designated as wilderness. The National Park Service manages both the road and the wilderness to minimize impacts on park wildlife.</a:t>
            </a:r>
          </a:p>
        </p:txBody>
      </p:sp>
      <p:sp>
        <p:nvSpPr>
          <p:cNvPr id="4" name="Slide Number Placeholder 3"/>
          <p:cNvSpPr>
            <a:spLocks noGrp="1"/>
          </p:cNvSpPr>
          <p:nvPr>
            <p:ph type="sldNum" sz="quarter" idx="5"/>
          </p:nvPr>
        </p:nvSpPr>
        <p:spPr/>
        <p:txBody>
          <a:bodyPr/>
          <a:lstStyle/>
          <a:p>
            <a:fld id="{5BC69FB5-8452-4713-8278-1DC1AB63FDEB}" type="slidenum">
              <a:rPr lang="en-US" smtClean="0"/>
              <a:pPr/>
              <a:t>4</a:t>
            </a:fld>
            <a:endParaRPr lang="en-US"/>
          </a:p>
        </p:txBody>
      </p:sp>
    </p:spTree>
    <p:extLst>
      <p:ext uri="{BB962C8B-B14F-4D97-AF65-F5344CB8AC3E}">
        <p14:creationId xmlns:p14="http://schemas.microsoft.com/office/powerpoint/2010/main" val="3585517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91-mile Denali Road</a:t>
            </a:r>
          </a:p>
          <a:p>
            <a:r>
              <a:rPr lang="en-GB" dirty="0"/>
              <a:t>The Denali Park Road</a:t>
            </a:r>
          </a:p>
          <a:p>
            <a:r>
              <a:rPr lang="en-GB" dirty="0"/>
              <a:t>As the George Parks Highway was nearing completion in the early 1970s, the National Park Service anticipated a sharp increase in visitation and decided to institute a mandatory bus system on most of the Denali Park Road (Fig. 13.1). The road goes deep into the heart of the park and offers outstanding opportunities to view wildlife. Visitors may drive their cars on the first 15 miles of the road, but all travel after that point must be on buses. Some of these are conventional sightseeing buses, but these don’t go very far into the park. Visitor Transportation System (VTS) buses—much like conventional school buses—travel the whole road, and visitors can ride as far as they wish. The road is not paved and is narrow and rough, sometimes skirting high cliffs, and travel is slow and long. But most visitors are richly rewarded with sightings of many of the park’s “big five”: bears, caribou, moose, wolves, and Dall sheep. Buses are operated by the park’s concessionaire and charge a fee. The number of bus trips along the road is capped, based on consideration of wildlife and other issues. Bus drivers are experienced and knowledgeable and help “interpret” the park to visitors, as well as keep a sharp eye out for wildlife. Buses stop whenever wildlife is seen. All VTS buses depart from and return to the park’s Wilderness Access </a:t>
            </a:r>
            <a:r>
              <a:rPr lang="en-GB" dirty="0" err="1"/>
              <a:t>Center</a:t>
            </a:r>
            <a:r>
              <a:rPr lang="en-GB" dirty="0"/>
              <a:t>, which includes many informational and educational displays.</a:t>
            </a:r>
          </a:p>
          <a:p>
            <a:endParaRPr lang="en-GB" dirty="0"/>
          </a:p>
          <a:p>
            <a:r>
              <a:rPr lang="en-GB" dirty="0"/>
              <a:t>The bus system was implemented to minimize the impacts of visitors on wildlife. Since buses carry many passengers, this substantially reduces the number of vehicles on the road, so limiting disturbance of wildlife. Drivers are trained how to operate their vehicles in a manner that will not disturb wildlife. The bus system also helps control human–wildlife interactions that might be dangerous for both wildlife and visitors. Bus passengers are under the control of the driver and must follow park rules and driver instructions. Visitors may not leave the bus when wildlife is present, must keep their arms inside the bus at all times, and may not feed or harass wildlife in any way. The buses also present an opportunity for drivers to educate visitors about wildlife and other park features, and this is often a highlight for many visitors.</a:t>
            </a:r>
          </a:p>
        </p:txBody>
      </p:sp>
      <p:sp>
        <p:nvSpPr>
          <p:cNvPr id="4" name="Slide Number Placeholder 3"/>
          <p:cNvSpPr>
            <a:spLocks noGrp="1"/>
          </p:cNvSpPr>
          <p:nvPr>
            <p:ph type="sldNum" sz="quarter" idx="5"/>
          </p:nvPr>
        </p:nvSpPr>
        <p:spPr/>
        <p:txBody>
          <a:bodyPr/>
          <a:lstStyle/>
          <a:p>
            <a:fld id="{5BC69FB5-8452-4713-8278-1DC1AB63FDEB}" type="slidenum">
              <a:rPr lang="en-US" smtClean="0"/>
              <a:pPr/>
              <a:t>5</a:t>
            </a:fld>
            <a:endParaRPr lang="en-US"/>
          </a:p>
        </p:txBody>
      </p:sp>
    </p:spTree>
    <p:extLst>
      <p:ext uri="{BB962C8B-B14F-4D97-AF65-F5344CB8AC3E}">
        <p14:creationId xmlns:p14="http://schemas.microsoft.com/office/powerpoint/2010/main" val="29872515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Denali National Park and Preserve offers visitors the premier opportunity in North America to see large concentrations of charismatic wildlife, including grizzly bears and wolves. The park is managed in ways that allow visitor access but guard against wildlife disturbance (Impacts to wildlife) and other potential impacts (Crowding; Impacts to attraction sites; Impacts to campgrounds/campsites; Impacts to roads/parking). </a:t>
            </a:r>
          </a:p>
        </p:txBody>
      </p:sp>
      <p:sp>
        <p:nvSpPr>
          <p:cNvPr id="4" name="Slide Number Placeholder 3"/>
          <p:cNvSpPr>
            <a:spLocks noGrp="1"/>
          </p:cNvSpPr>
          <p:nvPr>
            <p:ph type="sldNum" sz="quarter" idx="5"/>
          </p:nvPr>
        </p:nvSpPr>
        <p:spPr/>
        <p:txBody>
          <a:bodyPr/>
          <a:lstStyle/>
          <a:p>
            <a:fld id="{5BC69FB5-8452-4713-8278-1DC1AB63FDEB}" type="slidenum">
              <a:rPr lang="en-US" smtClean="0"/>
              <a:pPr/>
              <a:t>7</a:t>
            </a:fld>
            <a:endParaRPr lang="en-US"/>
          </a:p>
        </p:txBody>
      </p:sp>
    </p:spTree>
    <p:extLst>
      <p:ext uri="{BB962C8B-B14F-4D97-AF65-F5344CB8AC3E}">
        <p14:creationId xmlns:p14="http://schemas.microsoft.com/office/powerpoint/2010/main" val="6799898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primary management strategies used to minimize wildlife disturbance include caps on visitor use (Limit use) and guiding where and how visitors may use the park (Reduce the impact of use). Visitor use is limited along the Denali Park Road and in the large wilderness portion of the park (Rationing/Allocation). The number of permits for wilderness camping varies across a system of wilderness zones (Zoning). A bus system has been implemented on most of the Denali Park Road (Facility development/Site design/Maintenance) and visitors are required to ride on park buses, backcountry campers must obtain a permit and use bear resistant food containers, and pets are not allowed (Rules/Regulations). An ambitious visitor education program (Information/Education) is aimed at backcountry campers, including a Backcountry Information </a:t>
            </a:r>
            <a:r>
              <a:rPr lang="en-GB" dirty="0" err="1"/>
              <a:t>Center</a:t>
            </a:r>
            <a:r>
              <a:rPr lang="en-GB" dirty="0"/>
              <a:t> (Facility development/Site design/Maintenance) designed to encourage hiking and camping </a:t>
            </a:r>
            <a:r>
              <a:rPr lang="en-GB" dirty="0" err="1"/>
              <a:t>behaviors</a:t>
            </a:r>
            <a:r>
              <a:rPr lang="en-GB" dirty="0"/>
              <a:t> that minimize conflict between visitors and wildlife.</a:t>
            </a:r>
          </a:p>
        </p:txBody>
      </p:sp>
      <p:sp>
        <p:nvSpPr>
          <p:cNvPr id="4" name="Slide Number Placeholder 3"/>
          <p:cNvSpPr>
            <a:spLocks noGrp="1"/>
          </p:cNvSpPr>
          <p:nvPr>
            <p:ph type="sldNum" sz="quarter" idx="5"/>
          </p:nvPr>
        </p:nvSpPr>
        <p:spPr/>
        <p:txBody>
          <a:bodyPr/>
          <a:lstStyle/>
          <a:p>
            <a:fld id="{5BC69FB5-8452-4713-8278-1DC1AB63FDEB}" type="slidenum">
              <a:rPr lang="en-US" smtClean="0"/>
              <a:pPr/>
              <a:t>8</a:t>
            </a:fld>
            <a:endParaRPr lang="en-US"/>
          </a:p>
        </p:txBody>
      </p:sp>
    </p:spTree>
    <p:extLst>
      <p:ext uri="{BB962C8B-B14F-4D97-AF65-F5344CB8AC3E}">
        <p14:creationId xmlns:p14="http://schemas.microsoft.com/office/powerpoint/2010/main" val="2047318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Narrative below covers slide 9 – 13</a:t>
            </a:r>
          </a:p>
          <a:p>
            <a:endParaRPr lang="en-US" dirty="0"/>
          </a:p>
          <a:p>
            <a:r>
              <a:rPr lang="en-GB" dirty="0"/>
              <a:t>While the Denali Park Road allows all visitors to see wildlife, the nearly 2 million acres of wilderness in the park offers hikers and backpackers a much more intimate opportunity to experience the park and its wildlife (Fig. 13.2). Because the amount and types of wilderness use were increasing, the National Park Service recently developed a new Backcountry Management Plan, and protection of wildlife was one of its major considerations. A number of management practices are employed to help ensure that wilderness use does not endanger either wildlife or visitors. First, like many wilderness areas, use is limited through a permit system. Permits are not needed for day hiking, but are required for overnight use. The wilderness is divided into a number of zones, and these zones represent a range of allowed use levels based on wildlife and other resource considerations, and to provide visitors with a range of opportunities.</a:t>
            </a:r>
          </a:p>
          <a:p>
            <a:endParaRPr lang="en-GB" dirty="0"/>
          </a:p>
          <a:p>
            <a:r>
              <a:rPr lang="en-GB" dirty="0"/>
              <a:t>Second, the park conducts an ambitious program of information and education for backcountry hikers. Of course, the official website for the park includes a number of pages of material about the wilderness portion of the park. In addition, the National Park Service maintains and staffs a Backcountry Infor­mation </a:t>
            </a:r>
            <a:r>
              <a:rPr lang="en-GB" dirty="0" err="1"/>
              <a:t>Center</a:t>
            </a:r>
            <a:r>
              <a:rPr lang="en-GB" dirty="0"/>
              <a:t> just inside the park; this is where visitors can obtain their backcountry camping permits and consult with rangers and staff. Backcountry visitors are advised to:</a:t>
            </a:r>
          </a:p>
          <a:p>
            <a:endParaRPr lang="en-GB" dirty="0"/>
          </a:p>
          <a:p>
            <a:r>
              <a:rPr lang="en-GB" dirty="0"/>
              <a:t>1.  Make a noise while hiking to alert bears of their presence.</a:t>
            </a:r>
          </a:p>
          <a:p>
            <a:endParaRPr lang="en-GB" dirty="0"/>
          </a:p>
          <a:p>
            <a:r>
              <a:rPr lang="en-GB" dirty="0"/>
              <a:t>2.  Be alert for bears and alter activities to avoid them.</a:t>
            </a:r>
          </a:p>
          <a:p>
            <a:endParaRPr lang="en-GB" dirty="0"/>
          </a:p>
          <a:p>
            <a:r>
              <a:rPr lang="en-GB" dirty="0"/>
              <a:t>3.  Never run from a bear.</a:t>
            </a:r>
          </a:p>
          <a:p>
            <a:endParaRPr lang="en-GB" dirty="0"/>
          </a:p>
          <a:p>
            <a:r>
              <a:rPr lang="en-GB" dirty="0"/>
              <a:t>4.  Refrain from feeding wildlife or allowing wildlife to obtain human foods.</a:t>
            </a:r>
          </a:p>
          <a:p>
            <a:endParaRPr lang="en-GB" dirty="0"/>
          </a:p>
          <a:p>
            <a:r>
              <a:rPr lang="en-GB" dirty="0"/>
              <a:t>5.  Maintain a minimum ¼ mile distance from bears.</a:t>
            </a:r>
          </a:p>
          <a:p>
            <a:endParaRPr lang="en-GB" dirty="0"/>
          </a:p>
          <a:p>
            <a:r>
              <a:rPr lang="en-GB" dirty="0"/>
              <a:t>6.  Refrain from approaching or following wildlife.</a:t>
            </a:r>
          </a:p>
          <a:p>
            <a:endParaRPr lang="en-GB" dirty="0"/>
          </a:p>
          <a:p>
            <a:r>
              <a:rPr lang="en-GB" dirty="0"/>
              <a:t>7.  Remain alert for bears while cooking and be ready to pack up and move quickly.</a:t>
            </a:r>
          </a:p>
          <a:p>
            <a:endParaRPr lang="en-GB" dirty="0"/>
          </a:p>
          <a:p>
            <a:r>
              <a:rPr lang="en-GB" dirty="0"/>
              <a:t>8.  Move away from animals if the presence of visitors alters an animal’s </a:t>
            </a:r>
            <a:r>
              <a:rPr lang="en-GB" dirty="0" err="1"/>
              <a:t>behavior</a:t>
            </a:r>
            <a:r>
              <a:rPr lang="en-GB" dirty="0"/>
              <a:t>.</a:t>
            </a:r>
          </a:p>
          <a:p>
            <a:endParaRPr lang="en-GB" dirty="0"/>
          </a:p>
          <a:p>
            <a:r>
              <a:rPr lang="en-GB" dirty="0"/>
              <a:t>Visitors are allowed to carry pepper spray as a potential </a:t>
            </a:r>
            <a:r>
              <a:rPr lang="en-GB" dirty="0" err="1"/>
              <a:t>defense</a:t>
            </a:r>
            <a:r>
              <a:rPr lang="en-GB" dirty="0"/>
              <a:t> against bears, but are advised that this is a last resort in the case of an emergency, and should not be viewed as a substitute for proper backcountry </a:t>
            </a:r>
            <a:r>
              <a:rPr lang="en-GB" dirty="0" err="1"/>
              <a:t>behavior</a:t>
            </a:r>
            <a:r>
              <a:rPr lang="en-GB" dirty="0"/>
              <a:t>. The park’s permit system for backcountry camping provides an important means for communicating information to visitors.</a:t>
            </a:r>
          </a:p>
          <a:p>
            <a:endParaRPr lang="en-GB" dirty="0"/>
          </a:p>
          <a:p>
            <a:r>
              <a:rPr lang="en-GB" dirty="0"/>
              <a:t>Third, a number of rules and regulations have been adopted to guide wilderness use. For example, backcountry campers must use bear resistant food containers in most of the wilderness zones and store them at least 100 yards from cooking areas and tent sites. Several types of containers have been approved by the National Park Service and listed on the park’s website, and most of them are constructed of a very hard plastic and cannot be opened by bears or other wildlife. Containers are loaned to backcountry campers free of charge at the Backcountry Information </a:t>
            </a:r>
            <a:r>
              <a:rPr lang="en-GB" dirty="0" err="1"/>
              <a:t>Center</a:t>
            </a:r>
            <a:r>
              <a:rPr lang="en-GB" dirty="0"/>
              <a:t>. Other rules and regulations address pets and closure of sensitive areas. No pets are allowed in the backcountry as they can disturb wildlife. Selected areas of the wilderness portion of the park are closed temporarily or permanently due to sensitive denning or nesting habitat, and for predators that are protecting a kill site. It is the responsibility of visitors to avoid closed areas by checking with staff at the Backcountry Information </a:t>
            </a:r>
            <a:r>
              <a:rPr lang="en-GB" dirty="0" err="1"/>
              <a:t>Center</a:t>
            </a:r>
            <a:r>
              <a:rPr lang="en-GB" dirty="0"/>
              <a:t> before each trip. Like all other park visitors, backcountry campers must ride the park buses to and from the portions of the park in which they hike. VTS buses will stop anywhere along the park road to drop off or</a:t>
            </a:r>
            <a:endParaRPr lang="en-US" dirty="0"/>
          </a:p>
        </p:txBody>
      </p:sp>
      <p:sp>
        <p:nvSpPr>
          <p:cNvPr id="4" name="Slide Number Placeholder 3"/>
          <p:cNvSpPr>
            <a:spLocks noGrp="1"/>
          </p:cNvSpPr>
          <p:nvPr>
            <p:ph type="sldNum" sz="quarter" idx="10"/>
          </p:nvPr>
        </p:nvSpPr>
        <p:spPr/>
        <p:txBody>
          <a:bodyPr/>
          <a:lstStyle/>
          <a:p>
            <a:fld id="{5BC69FB5-8452-4713-8278-1DC1AB63FDEB}" type="slidenum">
              <a:rPr lang="en-US" smtClean="0"/>
              <a:pPr/>
              <a:t>9</a:t>
            </a:fld>
            <a:endParaRPr lang="en-US"/>
          </a:p>
        </p:txBody>
      </p:sp>
    </p:spTree>
    <p:extLst>
      <p:ext uri="{BB962C8B-B14F-4D97-AF65-F5344CB8AC3E}">
        <p14:creationId xmlns:p14="http://schemas.microsoft.com/office/powerpoint/2010/main" val="39226100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BC69FB5-8452-4713-8278-1DC1AB63FDEB}" type="slidenum">
              <a:rPr lang="en-US" smtClean="0"/>
              <a:pPr/>
              <a:t>13</a:t>
            </a:fld>
            <a:endParaRPr lang="en-US"/>
          </a:p>
        </p:txBody>
      </p:sp>
    </p:spTree>
    <p:extLst>
      <p:ext uri="{BB962C8B-B14F-4D97-AF65-F5344CB8AC3E}">
        <p14:creationId xmlns:p14="http://schemas.microsoft.com/office/powerpoint/2010/main" val="15807437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Wildlife as a Park Indicator</a:t>
            </a:r>
          </a:p>
          <a:p>
            <a:r>
              <a:rPr lang="en-GB" dirty="0"/>
              <a:t>The new Backcountry Management Plan includes a number of indicators and standards of quality. As described in Chapter 1 of this book, indicators and standards are used to quantify management objectives for the park and guide subsequent park management. The new plan includes indicators and standards for wildlife. Wildlife are actively monitored, and if statistically significant changes occur in the number, distributions, and demographics (e.g. age structure, gender ratios) of wildlife, and these changes can be correlated with changes in visitor use, the National Park Service will implement practices to alter the level and/or type of visitor use. The management practices that can be used are outlined in the Backcountry Management Plan and include many of the practices discussed in Chapter 5 of this book.</a:t>
            </a:r>
          </a:p>
          <a:p>
            <a:r>
              <a:rPr lang="en-GB" dirty="0"/>
              <a:t>See slides 19 – 26, 27 – </a:t>
            </a:r>
            <a:r>
              <a:rPr lang="en-GB"/>
              <a:t>35 and 36 – 44.</a:t>
            </a:r>
            <a:endParaRPr lang="en-GB" dirty="0"/>
          </a:p>
        </p:txBody>
      </p:sp>
      <p:sp>
        <p:nvSpPr>
          <p:cNvPr id="4" name="Slide Number Placeholder 3"/>
          <p:cNvSpPr>
            <a:spLocks noGrp="1"/>
          </p:cNvSpPr>
          <p:nvPr>
            <p:ph type="sldNum" sz="quarter" idx="5"/>
          </p:nvPr>
        </p:nvSpPr>
        <p:spPr/>
        <p:txBody>
          <a:bodyPr/>
          <a:lstStyle/>
          <a:p>
            <a:fld id="{5BC69FB5-8452-4713-8278-1DC1AB63FDEB}" type="slidenum">
              <a:rPr lang="en-US" smtClean="0"/>
              <a:pPr/>
              <a:t>18</a:t>
            </a:fld>
            <a:endParaRPr lang="en-US"/>
          </a:p>
        </p:txBody>
      </p:sp>
    </p:spTree>
    <p:extLst>
      <p:ext uri="{BB962C8B-B14F-4D97-AF65-F5344CB8AC3E}">
        <p14:creationId xmlns:p14="http://schemas.microsoft.com/office/powerpoint/2010/main" val="32380219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park’s extensive shuttle bus system takes visitors deep into Denali National Park and offers striking views of Mt. McKinley (now renamed Denali) and the park’s world-class wildlife. </a:t>
            </a:r>
          </a:p>
        </p:txBody>
      </p:sp>
      <p:sp>
        <p:nvSpPr>
          <p:cNvPr id="4" name="Slide Number Placeholder 3"/>
          <p:cNvSpPr>
            <a:spLocks noGrp="1"/>
          </p:cNvSpPr>
          <p:nvPr>
            <p:ph type="sldNum" sz="quarter" idx="5"/>
          </p:nvPr>
        </p:nvSpPr>
        <p:spPr/>
        <p:txBody>
          <a:bodyPr/>
          <a:lstStyle/>
          <a:p>
            <a:fld id="{5BC69FB5-8452-4713-8278-1DC1AB63FDEB}" type="slidenum">
              <a:rPr lang="en-US" smtClean="0"/>
              <a:pPr/>
              <a:t>19</a:t>
            </a:fld>
            <a:endParaRPr lang="en-US"/>
          </a:p>
        </p:txBody>
      </p:sp>
    </p:spTree>
    <p:extLst>
      <p:ext uri="{BB962C8B-B14F-4D97-AF65-F5344CB8AC3E}">
        <p14:creationId xmlns:p14="http://schemas.microsoft.com/office/powerpoint/2010/main" val="169376279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35" name="Picture 34"/>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9144000" cy="4152900"/>
          </a:xfrm>
          <a:prstGeom prst="rect">
            <a:avLst/>
          </a:prstGeom>
        </p:spPr>
      </p:pic>
      <p:sp>
        <p:nvSpPr>
          <p:cNvPr id="37" name="Rectangle 36"/>
          <p:cNvSpPr/>
          <p:nvPr/>
        </p:nvSpPr>
        <p:spPr>
          <a:xfrm>
            <a:off x="0" y="4152900"/>
            <a:ext cx="9144000" cy="270510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solidFill>
                <a:srgbClr val="ECEBE7"/>
              </a:solidFill>
            </a:endParaRPr>
          </a:p>
        </p:txBody>
      </p:sp>
      <p:sp>
        <p:nvSpPr>
          <p:cNvPr id="41" name="Rectangle 40"/>
          <p:cNvSpPr/>
          <p:nvPr/>
        </p:nvSpPr>
        <p:spPr>
          <a:xfrm>
            <a:off x="-24582" y="145654"/>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42" name="Title 41"/>
          <p:cNvSpPr>
            <a:spLocks noGrp="1"/>
          </p:cNvSpPr>
          <p:nvPr>
            <p:ph type="title" hasCustomPrompt="1"/>
          </p:nvPr>
        </p:nvSpPr>
        <p:spPr>
          <a:xfrm>
            <a:off x="685800" y="4453030"/>
            <a:ext cx="7772400" cy="991419"/>
          </a:xfrm>
        </p:spPr>
        <p:txBody>
          <a:bodyPr anchor="t">
            <a:noAutofit/>
          </a:bodyPr>
          <a:lstStyle>
            <a:lvl1pPr algn="l">
              <a:defRPr sz="4600" b="0" baseline="30000">
                <a:solidFill>
                  <a:schemeClr val="bg1"/>
                </a:solidFill>
                <a:latin typeface="Arial" pitchFamily="34" charset="0"/>
                <a:cs typeface="Arial" pitchFamily="34" charset="0"/>
              </a:defRPr>
            </a:lvl1pPr>
          </a:lstStyle>
          <a:p>
            <a:r>
              <a:rPr lang="en-US" dirty="0"/>
              <a:t>Managing Outdoor Recreation: </a:t>
            </a:r>
            <a:br>
              <a:rPr lang="en-US" dirty="0"/>
            </a:br>
            <a:r>
              <a:rPr lang="en-US" dirty="0"/>
              <a:t>Case Studies in National Parks, 2nd Edition</a:t>
            </a:r>
            <a:endParaRPr lang="en-GB" dirty="0"/>
          </a:p>
        </p:txBody>
      </p:sp>
      <p:sp>
        <p:nvSpPr>
          <p:cNvPr id="48" name="Subtitle 2"/>
          <p:cNvSpPr>
            <a:spLocks noGrp="1"/>
          </p:cNvSpPr>
          <p:nvPr>
            <p:ph type="subTitle" idx="1" hasCustomPrompt="1"/>
          </p:nvPr>
        </p:nvSpPr>
        <p:spPr>
          <a:xfrm>
            <a:off x="685800" y="5455920"/>
            <a:ext cx="7741920" cy="855358"/>
          </a:xfrm>
        </p:spPr>
        <p:txBody>
          <a:bodyPr>
            <a:normAutofit/>
          </a:bodyPr>
          <a:lstStyle>
            <a:lvl1pPr marL="0" indent="0" algn="l">
              <a:buNone/>
              <a:defRPr sz="1800" b="1">
                <a:solidFill>
                  <a:srgbClr val="93CDDD"/>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Robert Manning, Laura Anderson and Peter </a:t>
            </a:r>
            <a:r>
              <a:rPr lang="en-GB" dirty="0" err="1"/>
              <a:t>Pettengill</a:t>
            </a:r>
            <a:endParaRPr lang="en-US" dirty="0"/>
          </a:p>
        </p:txBody>
      </p:sp>
      <p:pic>
        <p:nvPicPr>
          <p:cNvPr id="8" name="Picture 7"/>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2534631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ection">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9144000" cy="4160520"/>
          </a:xfrm>
          <a:prstGeom prst="rect">
            <a:avLst/>
          </a:prstGeom>
        </p:spPr>
      </p:pic>
      <p:sp>
        <p:nvSpPr>
          <p:cNvPr id="8" name="Rectangle 7"/>
          <p:cNvSpPr/>
          <p:nvPr/>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3200"/>
            </a:lvl1pPr>
          </a:lstStyle>
          <a:p>
            <a:pPr algn="l"/>
            <a:r>
              <a:rPr lang="en-US" sz="4200" dirty="0">
                <a:solidFill>
                  <a:schemeClr val="bg1"/>
                </a:solidFill>
                <a:latin typeface="Arial"/>
                <a:cs typeface="Arial"/>
              </a:rPr>
              <a:t>SECTION 1</a:t>
            </a:r>
          </a:p>
        </p:txBody>
      </p:sp>
      <p:sp>
        <p:nvSpPr>
          <p:cNvPr id="11" name="Rectangle 10"/>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4" name="Picture 1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2644692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Introduction">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screen">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p:nvSpPr>
        <p:spPr>
          <a:xfrm>
            <a:off x="1311264" y="486906"/>
            <a:ext cx="7196463" cy="430887"/>
          </a:xfrm>
          <a:prstGeom prst="rect">
            <a:avLst/>
          </a:prstGeom>
          <a:noFill/>
        </p:spPr>
        <p:txBody>
          <a:bodyPr wrap="square" rtlCol="0">
            <a:spAutoFit/>
          </a:bodyPr>
          <a:lstStyle/>
          <a:p>
            <a:r>
              <a:rPr lang="en-US" sz="2200" b="1" dirty="0">
                <a:latin typeface="Arial"/>
                <a:cs typeface="Arial"/>
              </a:rPr>
              <a:t>INTRODUCTION</a:t>
            </a:r>
          </a:p>
        </p:txBody>
      </p:sp>
      <p:sp>
        <p:nvSpPr>
          <p:cNvPr id="15" name="Text Placeholder 14"/>
          <p:cNvSpPr>
            <a:spLocks noGrp="1"/>
          </p:cNvSpPr>
          <p:nvPr>
            <p:ph type="body" sz="quarter" idx="10" hasCustomPrompt="1"/>
          </p:nvPr>
        </p:nvSpPr>
        <p:spPr>
          <a:xfrm>
            <a:off x="1311263" y="1249680"/>
            <a:ext cx="7162800" cy="4312919"/>
          </a:xfrm>
        </p:spPr>
        <p:txBody>
          <a:bodyPr>
            <a:noAutofit/>
          </a:bodyPr>
          <a:lstStyle>
            <a:lvl1pPr marL="0" indent="0">
              <a:buNone/>
              <a:defRPr sz="3200"/>
            </a:lvl1pPr>
          </a:lstStyle>
          <a:p>
            <a:r>
              <a:rPr lang="en-GB" dirty="0"/>
              <a:t>Introductory text here, block or bullets. Introductory text in here, as a block or bullets. Introductory text in here, as a block or bullets. Introductory text in here, as a block or bullets. Introductory text in here, as a block or bullets. Introductory text in here, as a block or bullets. </a:t>
            </a:r>
          </a:p>
        </p:txBody>
      </p:sp>
      <p:pic>
        <p:nvPicPr>
          <p:cNvPr id="12" name="Picture 11"/>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213126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0"/>
            <a:ext cx="9144000" cy="4160520"/>
          </a:xfrm>
          <a:prstGeom prst="rect">
            <a:avLst/>
          </a:prstGeom>
        </p:spPr>
      </p:pic>
      <p:sp>
        <p:nvSpPr>
          <p:cNvPr id="8" name="Rectangle 7"/>
          <p:cNvSpPr/>
          <p:nvPr/>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4000"/>
            </a:lvl1pPr>
          </a:lstStyle>
          <a:p>
            <a:pPr algn="l"/>
            <a:r>
              <a:rPr lang="en-US" sz="4200" dirty="0">
                <a:solidFill>
                  <a:schemeClr val="bg1"/>
                </a:solidFill>
                <a:latin typeface="Arial"/>
                <a:cs typeface="Arial"/>
              </a:rPr>
              <a:t>SECTION 2</a:t>
            </a:r>
          </a:p>
        </p:txBody>
      </p:sp>
      <p:sp>
        <p:nvSpPr>
          <p:cNvPr id="11" name="Rectangle 10"/>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3" name="Picture 1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571704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arketing Tools">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cstate="screen">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p:nvSpPr>
        <p:spPr>
          <a:xfrm>
            <a:off x="1311264" y="486906"/>
            <a:ext cx="7196463" cy="430887"/>
          </a:xfrm>
          <a:prstGeom prst="rect">
            <a:avLst/>
          </a:prstGeom>
          <a:noFill/>
        </p:spPr>
        <p:txBody>
          <a:bodyPr wrap="square" rtlCol="0">
            <a:spAutoFit/>
          </a:bodyPr>
          <a:lstStyle/>
          <a:p>
            <a:r>
              <a:rPr lang="en-US" sz="2200" b="1" dirty="0">
                <a:latin typeface="Arial"/>
                <a:cs typeface="Arial"/>
              </a:rPr>
              <a:t>MARKETING TOOLS</a:t>
            </a:r>
          </a:p>
        </p:txBody>
      </p:sp>
      <p:sp>
        <p:nvSpPr>
          <p:cNvPr id="15" name="Text Placeholder 14"/>
          <p:cNvSpPr>
            <a:spLocks noGrp="1"/>
          </p:cNvSpPr>
          <p:nvPr>
            <p:ph type="body" sz="quarter" idx="10" hasCustomPrompt="1"/>
          </p:nvPr>
        </p:nvSpPr>
        <p:spPr>
          <a:xfrm>
            <a:off x="1311263" y="1249680"/>
            <a:ext cx="7162800" cy="4312919"/>
          </a:xfrm>
        </p:spPr>
        <p:txBody>
          <a:bodyPr/>
          <a:lstStyle>
            <a:lvl1pPr marL="0" marR="0" indent="0" algn="l" defTabSz="457200" rtl="0" eaLnBrk="1" fontAlgn="auto" latinLnBrk="0" hangingPunct="1">
              <a:lnSpc>
                <a:spcPct val="100000"/>
              </a:lnSpc>
              <a:spcBef>
                <a:spcPct val="20000"/>
              </a:spcBef>
              <a:spcAft>
                <a:spcPts val="0"/>
              </a:spcAft>
              <a:buClrTx/>
              <a:buSzTx/>
              <a:buFont typeface="Arial"/>
              <a:buNone/>
              <a:tabLst/>
              <a:defRPr sz="3200"/>
            </a:lvl1pPr>
          </a:lstStyle>
          <a:p>
            <a:pPr marL="0" marR="0" lvl="0" indent="0" algn="l" defTabSz="457200" rtl="0" eaLnBrk="1" fontAlgn="auto" latinLnBrk="0" hangingPunct="1">
              <a:lnSpc>
                <a:spcPct val="100000"/>
              </a:lnSpc>
              <a:spcBef>
                <a:spcPct val="20000"/>
              </a:spcBef>
              <a:spcAft>
                <a:spcPts val="0"/>
              </a:spcAft>
              <a:buClrTx/>
              <a:buSzTx/>
              <a:buFont typeface="Arial"/>
              <a:buNone/>
              <a:tabLst/>
              <a:defRPr/>
            </a:pPr>
            <a:r>
              <a:rPr lang="en-GB" dirty="0"/>
              <a:t>Text here, block or bullets. text here, block or bullets. text here, block or bullets. text here, block or bullets. text here, block or bullets. text here, block or bullets. text here, block or bullets. </a:t>
            </a:r>
          </a:p>
          <a:p>
            <a:pPr lvl="0"/>
            <a:endParaRPr lang="en-GB" dirty="0"/>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966979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1_Marketing Tools">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cstate="screen">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p:nvSpPr>
        <p:spPr>
          <a:xfrm>
            <a:off x="1311264" y="486906"/>
            <a:ext cx="7196463" cy="430887"/>
          </a:xfrm>
          <a:prstGeom prst="rect">
            <a:avLst/>
          </a:prstGeom>
          <a:noFill/>
        </p:spPr>
        <p:txBody>
          <a:bodyPr wrap="square" rtlCol="0">
            <a:spAutoFit/>
          </a:bodyPr>
          <a:lstStyle/>
          <a:p>
            <a:r>
              <a:rPr lang="en-US" sz="2200" b="1" dirty="0">
                <a:latin typeface="Arial"/>
                <a:cs typeface="Arial"/>
              </a:rPr>
              <a:t>Title</a:t>
            </a:r>
          </a:p>
        </p:txBody>
      </p:sp>
      <p:graphicFrame>
        <p:nvGraphicFramePr>
          <p:cNvPr id="13" name="Content Placeholder 3"/>
          <p:cNvGraphicFramePr>
            <a:graphicFrameLocks/>
          </p:cNvGraphicFramePr>
          <p:nvPr>
            <p:extLst>
              <p:ext uri="{D42A27DB-BD31-4B8C-83A1-F6EECF244321}">
                <p14:modId xmlns:p14="http://schemas.microsoft.com/office/powerpoint/2010/main" val="4103517906"/>
              </p:ext>
            </p:extLst>
          </p:nvPr>
        </p:nvGraphicFramePr>
        <p:xfrm>
          <a:off x="1311262" y="1271588"/>
          <a:ext cx="6541570" cy="4079240"/>
        </p:xfrm>
        <a:graphic>
          <a:graphicData uri="http://schemas.openxmlformats.org/drawingml/2006/table">
            <a:tbl>
              <a:tblPr firstRow="1" bandRow="1">
                <a:tableStyleId>{5C22544A-7EE6-4342-B048-85BDC9FD1C3A}</a:tableStyleId>
              </a:tblPr>
              <a:tblGrid>
                <a:gridCol w="1308314">
                  <a:extLst>
                    <a:ext uri="{9D8B030D-6E8A-4147-A177-3AD203B41FA5}">
                      <a16:colId xmlns:a16="http://schemas.microsoft.com/office/drawing/2014/main" val="20000"/>
                    </a:ext>
                  </a:extLst>
                </a:gridCol>
                <a:gridCol w="1308314">
                  <a:extLst>
                    <a:ext uri="{9D8B030D-6E8A-4147-A177-3AD203B41FA5}">
                      <a16:colId xmlns:a16="http://schemas.microsoft.com/office/drawing/2014/main" val="20001"/>
                    </a:ext>
                  </a:extLst>
                </a:gridCol>
                <a:gridCol w="1308314">
                  <a:extLst>
                    <a:ext uri="{9D8B030D-6E8A-4147-A177-3AD203B41FA5}">
                      <a16:colId xmlns:a16="http://schemas.microsoft.com/office/drawing/2014/main" val="20002"/>
                    </a:ext>
                  </a:extLst>
                </a:gridCol>
                <a:gridCol w="1308314">
                  <a:extLst>
                    <a:ext uri="{9D8B030D-6E8A-4147-A177-3AD203B41FA5}">
                      <a16:colId xmlns:a16="http://schemas.microsoft.com/office/drawing/2014/main" val="20003"/>
                    </a:ext>
                  </a:extLst>
                </a:gridCol>
                <a:gridCol w="1308314">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0"/>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3"/>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5"/>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7"/>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8"/>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pic>
        <p:nvPicPr>
          <p:cNvPr id="14" name="Picture 13"/>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9439324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trategies">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cstate="screen">
            <a:alphaModFix amt="20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0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p:nvSpPr>
        <p:spPr>
          <a:xfrm>
            <a:off x="1311264" y="486906"/>
            <a:ext cx="7196463" cy="430887"/>
          </a:xfrm>
          <a:prstGeom prst="rect">
            <a:avLst/>
          </a:prstGeom>
          <a:noFill/>
        </p:spPr>
        <p:txBody>
          <a:bodyPr wrap="square" rtlCol="0">
            <a:spAutoFit/>
          </a:bodyPr>
          <a:lstStyle/>
          <a:p>
            <a:r>
              <a:rPr lang="en-US" sz="2200" b="1" dirty="0">
                <a:latin typeface="Arial"/>
                <a:cs typeface="Arial"/>
              </a:rPr>
              <a:t>STRATEGIES</a:t>
            </a:r>
          </a:p>
        </p:txBody>
      </p:sp>
      <p:sp>
        <p:nvSpPr>
          <p:cNvPr id="15" name="Text Placeholder 14"/>
          <p:cNvSpPr>
            <a:spLocks noGrp="1"/>
          </p:cNvSpPr>
          <p:nvPr>
            <p:ph type="body" sz="quarter" idx="10" hasCustomPrompt="1"/>
          </p:nvPr>
        </p:nvSpPr>
        <p:spPr>
          <a:xfrm>
            <a:off x="1311263" y="1249680"/>
            <a:ext cx="7162800" cy="4312919"/>
          </a:xfrm>
        </p:spPr>
        <p:txBody>
          <a:bodyPr>
            <a:normAutofit/>
          </a:bodyPr>
          <a:lstStyle>
            <a:lvl1pPr marL="0" indent="0">
              <a:buNone/>
              <a:defRPr sz="3200"/>
            </a:lvl1pPr>
          </a:lstStyle>
          <a:p>
            <a:r>
              <a:rPr lang="en-GB" dirty="0"/>
              <a:t>Text here, block or bullets. text here, block or bullets. text here, block or bullets. text here, block or bullets. text here, block or bullets. text here, block or bullets. text here, block or bullets. </a:t>
            </a: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970852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earning Objectives">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2" cstate="screen">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2" name="Picture 11"/>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595336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1">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2" cstate="screen">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2" name="Title Placeholder 1"/>
          <p:cNvSpPr>
            <a:spLocks noGrp="1"/>
          </p:cNvSpPr>
          <p:nvPr>
            <p:ph type="title"/>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US"/>
              <a:t>Click to edit Master title style</a:t>
            </a:r>
            <a:endParaRPr lang="en-US" dirty="0"/>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2955256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pic>
        <p:nvPicPr>
          <p:cNvPr id="13" name="Picture 12"/>
          <p:cNvPicPr>
            <a:picLocks noChangeAspect="1"/>
          </p:cNvPicPr>
          <p:nvPr/>
        </p:nvPicPr>
        <p:blipFill rotWithShape="1">
          <a:blip r:embed="rId2" cstate="screen">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hasCustomPrompt="1"/>
          </p:nvPr>
        </p:nvSpPr>
        <p:spPr>
          <a:xfrm>
            <a:off x="1189357" y="1272381"/>
            <a:ext cx="3382644" cy="4313237"/>
          </a:xfrm>
        </p:spPr>
        <p:txBody>
          <a:bodyPr>
            <a:normAutofit/>
          </a:bodyPr>
          <a:lstStyle>
            <a:lvl1pPr marL="0" indent="0">
              <a:buNone/>
              <a:defRPr sz="2200"/>
            </a:lvl1pPr>
          </a:lstStyle>
          <a:p>
            <a:r>
              <a:rPr lang="en-GB" dirty="0"/>
              <a:t>Text here, block or bullets. text here, block or bullets. text here, block or bullets. text here, block or bullets. text here, block or bullets. text here, block or bullets. text here, block or bullets. </a:t>
            </a:r>
          </a:p>
        </p:txBody>
      </p:sp>
      <p:sp>
        <p:nvSpPr>
          <p:cNvPr id="12" name="Title Placeholder 1"/>
          <p:cNvSpPr>
            <a:spLocks noGrp="1"/>
          </p:cNvSpPr>
          <p:nvPr>
            <p:ph type="title" hasCustomPrompt="1"/>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GB" dirty="0"/>
              <a:t>Title</a:t>
            </a:r>
            <a:endParaRPr lang="en-US" dirty="0"/>
          </a:p>
        </p:txBody>
      </p:sp>
      <p:sp>
        <p:nvSpPr>
          <p:cNvPr id="11" name="Content Placeholder 16"/>
          <p:cNvSpPr>
            <a:spLocks noGrp="1"/>
          </p:cNvSpPr>
          <p:nvPr>
            <p:ph sz="quarter" idx="14"/>
          </p:nvPr>
        </p:nvSpPr>
        <p:spPr>
          <a:xfrm>
            <a:off x="4572000" y="1272381"/>
            <a:ext cx="3813493" cy="4313237"/>
          </a:xfrm>
        </p:spPr>
        <p:txBody>
          <a:bodyPr/>
          <a:lstStyle>
            <a:lvl1pPr marL="0" indent="0">
              <a:buNone/>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graphicFrame>
        <p:nvGraphicFramePr>
          <p:cNvPr id="14" name="Content Placeholder 5"/>
          <p:cNvGraphicFramePr>
            <a:graphicFrameLocks/>
          </p:cNvGraphicFramePr>
          <p:nvPr>
            <p:extLst>
              <p:ext uri="{D42A27DB-BD31-4B8C-83A1-F6EECF244321}">
                <p14:modId xmlns:p14="http://schemas.microsoft.com/office/powerpoint/2010/main" val="2963953809"/>
              </p:ext>
            </p:extLst>
          </p:nvPr>
        </p:nvGraphicFramePr>
        <p:xfrm>
          <a:off x="4490826" y="1271588"/>
          <a:ext cx="3894665" cy="3708400"/>
        </p:xfrm>
        <a:graphic>
          <a:graphicData uri="http://schemas.openxmlformats.org/drawingml/2006/table">
            <a:tbl>
              <a:tblPr firstRow="1" bandRow="1">
                <a:tableStyleId>{5C22544A-7EE6-4342-B048-85BDC9FD1C3A}</a:tableStyleId>
              </a:tblPr>
              <a:tblGrid>
                <a:gridCol w="778933">
                  <a:extLst>
                    <a:ext uri="{9D8B030D-6E8A-4147-A177-3AD203B41FA5}">
                      <a16:colId xmlns:a16="http://schemas.microsoft.com/office/drawing/2014/main" val="20000"/>
                    </a:ext>
                  </a:extLst>
                </a:gridCol>
                <a:gridCol w="778933">
                  <a:extLst>
                    <a:ext uri="{9D8B030D-6E8A-4147-A177-3AD203B41FA5}">
                      <a16:colId xmlns:a16="http://schemas.microsoft.com/office/drawing/2014/main" val="20001"/>
                    </a:ext>
                  </a:extLst>
                </a:gridCol>
                <a:gridCol w="778933">
                  <a:extLst>
                    <a:ext uri="{9D8B030D-6E8A-4147-A177-3AD203B41FA5}">
                      <a16:colId xmlns:a16="http://schemas.microsoft.com/office/drawing/2014/main" val="20002"/>
                    </a:ext>
                  </a:extLst>
                </a:gridCol>
                <a:gridCol w="778933">
                  <a:extLst>
                    <a:ext uri="{9D8B030D-6E8A-4147-A177-3AD203B41FA5}">
                      <a16:colId xmlns:a16="http://schemas.microsoft.com/office/drawing/2014/main" val="20003"/>
                    </a:ext>
                  </a:extLst>
                </a:gridCol>
                <a:gridCol w="778933">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0"/>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4"/>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7"/>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8"/>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bl>
          </a:graphicData>
        </a:graphic>
      </p:graphicFrame>
      <p:pic>
        <p:nvPicPr>
          <p:cNvPr id="15" name="Picture 1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4263869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End Slide">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2" cstate="screen">
            <a:alphaModFix/>
            <a:extLst>
              <a:ext uri="{28A0092B-C50C-407E-A947-70E740481C1C}">
                <a14:useLocalDpi xmlns:a14="http://schemas.microsoft.com/office/drawing/2010/main"/>
              </a:ext>
            </a:extLst>
          </a:blip>
          <a:srcRect/>
          <a:stretch/>
        </p:blipFill>
        <p:spPr>
          <a:xfrm>
            <a:off x="0" y="0"/>
            <a:ext cx="9144000" cy="5768258"/>
          </a:xfrm>
          <a:prstGeom prst="rect">
            <a:avLst/>
          </a:prstGeom>
        </p:spPr>
      </p:pic>
      <p:sp>
        <p:nvSpPr>
          <p:cNvPr id="9" name="Rectangle 8"/>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1" name="Rectangle 10"/>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2" name="Title Placeholder 1"/>
          <p:cNvSpPr>
            <a:spLocks noGrp="1"/>
          </p:cNvSpPr>
          <p:nvPr>
            <p:ph type="title"/>
          </p:nvPr>
        </p:nvSpPr>
        <p:spPr>
          <a:xfrm>
            <a:off x="973931" y="1260321"/>
            <a:ext cx="7196137" cy="997743"/>
          </a:xfrm>
          <a:prstGeom prst="rect">
            <a:avLst/>
          </a:prstGeom>
        </p:spPr>
        <p:txBody>
          <a:bodyPr vert="horz" lIns="91440" tIns="45720" rIns="91440" bIns="45720" rtlCol="0" anchor="ctr">
            <a:normAutofit/>
          </a:bodyPr>
          <a:lstStyle>
            <a:lvl1pPr algn="l">
              <a:defRPr sz="2900" b="1">
                <a:ln>
                  <a:noFill/>
                </a:ln>
                <a:solidFill>
                  <a:schemeClr val="bg1"/>
                </a:solidFill>
              </a:defRPr>
            </a:lvl1pPr>
          </a:lstStyle>
          <a:p>
            <a:r>
              <a:rPr lang="en-US"/>
              <a:t>Click to edit Master title style</a:t>
            </a:r>
            <a:endParaRPr lang="en-US" dirty="0"/>
          </a:p>
        </p:txBody>
      </p:sp>
      <p:sp>
        <p:nvSpPr>
          <p:cNvPr id="13" name="Subtitle 2"/>
          <p:cNvSpPr>
            <a:spLocks noGrp="1"/>
          </p:cNvSpPr>
          <p:nvPr>
            <p:ph type="subTitle" idx="1"/>
          </p:nvPr>
        </p:nvSpPr>
        <p:spPr>
          <a:xfrm>
            <a:off x="976401" y="2258064"/>
            <a:ext cx="7741920" cy="855358"/>
          </a:xfrm>
        </p:spPr>
        <p:txBody>
          <a:bodyPr>
            <a:normAutofit/>
          </a:bodyPr>
          <a:lstStyle>
            <a:lvl1pPr marL="0" indent="0" algn="l">
              <a:buNone/>
              <a:defRPr sz="1800" b="1">
                <a:ln>
                  <a:noFill/>
                </a:ln>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pic>
        <p:nvPicPr>
          <p:cNvPr id="8" name="Picture 7"/>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6409709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1143000"/>
            <a:ext cx="8534400" cy="1066800"/>
          </a:xfrm>
        </p:spPr>
        <p:txBody>
          <a:bodyPr/>
          <a:lstStyle/>
          <a:p>
            <a:r>
              <a:rPr lang="en-US" dirty="0"/>
              <a:t>Busing Among the Grizzlies at Denali</a:t>
            </a:r>
          </a:p>
        </p:txBody>
      </p:sp>
      <p:sp>
        <p:nvSpPr>
          <p:cNvPr id="3" name="Content Placeholder 2"/>
          <p:cNvSpPr>
            <a:spLocks noGrp="1"/>
          </p:cNvSpPr>
          <p:nvPr>
            <p:ph idx="1"/>
          </p:nvPr>
        </p:nvSpPr>
        <p:spPr/>
        <p:txBody>
          <a:body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sp>
        <p:nvSpPr>
          <p:cNvPr id="4" name="Date Placeholder 3"/>
          <p:cNvSpPr>
            <a:spLocks noGrp="1"/>
          </p:cNvSpPr>
          <p:nvPr>
            <p:ph type="dt" sz="half" idx="10"/>
          </p:nvPr>
        </p:nvSpPr>
        <p:spPr/>
        <p:txBody>
          <a:bodyPr/>
          <a:lstStyle/>
          <a:p>
            <a:fld id="{9ACF3348-65A3-4802-ABD9-DBBA5491A0A8}" type="datetimeFigureOut">
              <a:rPr lang="en-US" smtClean="0"/>
              <a:pPr/>
              <a:t>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6833D13-E064-4A2D-8C3F-CF1C76E1670D}" type="slidenum">
              <a:rPr lang="en-US" smtClean="0"/>
              <a:pPr/>
              <a:t>‹#›</a:t>
            </a:fld>
            <a:endParaRPr lang="en-US"/>
          </a:p>
        </p:txBody>
      </p:sp>
    </p:spTree>
    <p:extLst>
      <p:ext uri="{BB962C8B-B14F-4D97-AF65-F5344CB8AC3E}">
        <p14:creationId xmlns:p14="http://schemas.microsoft.com/office/powerpoint/2010/main" val="4182520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CF3348-65A3-4802-ABD9-DBBA5491A0A8}" type="datetimeFigureOut">
              <a:rPr lang="en-US" smtClean="0"/>
              <a:pPr/>
              <a:t>1/16/2023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6833D13-E064-4A2D-8C3F-CF1C76E1670D}" type="slidenum">
              <a:rPr lang="en-US" smtClean="0"/>
              <a:pPr/>
              <a:t>‹#›</a:t>
            </a:fld>
            <a:endParaRPr lang="en-US"/>
          </a:p>
        </p:txBody>
      </p:sp>
    </p:spTree>
    <p:extLst>
      <p:ext uri="{BB962C8B-B14F-4D97-AF65-F5344CB8AC3E}">
        <p14:creationId xmlns:p14="http://schemas.microsoft.com/office/powerpoint/2010/main" val="14428610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a:t>Click to edit Master title style</a:t>
            </a:r>
          </a:p>
        </p:txBody>
      </p:sp>
      <p:sp>
        <p:nvSpPr>
          <p:cNvPr id="3" name="Date Placeholder 2"/>
          <p:cNvSpPr>
            <a:spLocks noGrp="1"/>
          </p:cNvSpPr>
          <p:nvPr>
            <p:ph type="dt" sz="half" idx="10"/>
          </p:nvPr>
        </p:nvSpPr>
        <p:spPr>
          <a:xfrm>
            <a:off x="6583680" y="612648"/>
            <a:ext cx="957264" cy="457200"/>
          </a:xfrm>
        </p:spPr>
        <p:txBody>
          <a:bodyPr/>
          <a:lstStyle/>
          <a:p>
            <a:fld id="{9ACF3348-65A3-4802-ABD9-DBBA5491A0A8}" type="datetimeFigureOut">
              <a:rPr lang="en-US" smtClean="0"/>
              <a:pPr/>
              <a:t>1/16/2023</a:t>
            </a:fld>
            <a:endParaRPr lang="en-US"/>
          </a:p>
        </p:txBody>
      </p:sp>
      <p:sp>
        <p:nvSpPr>
          <p:cNvPr id="4" name="Footer Placeholder 3"/>
          <p:cNvSpPr>
            <a:spLocks noGrp="1"/>
          </p:cNvSpPr>
          <p:nvPr>
            <p:ph type="ftr" sz="quarter" idx="11"/>
          </p:nvPr>
        </p:nvSpPr>
        <p:spPr>
          <a:xfrm>
            <a:off x="5257800" y="612648"/>
            <a:ext cx="1325880" cy="457200"/>
          </a:xfrm>
        </p:spPr>
        <p:txBody>
          <a:bodyPr/>
          <a:lstStyle/>
          <a:p>
            <a:endParaRPr lang="en-US"/>
          </a:p>
        </p:txBody>
      </p:sp>
      <p:sp>
        <p:nvSpPr>
          <p:cNvPr id="5" name="Slide Number Placeholder 4"/>
          <p:cNvSpPr>
            <a:spLocks noGrp="1"/>
          </p:cNvSpPr>
          <p:nvPr>
            <p:ph type="sldNum" sz="quarter" idx="12"/>
          </p:nvPr>
        </p:nvSpPr>
        <p:spPr>
          <a:xfrm>
            <a:off x="8174736" y="2272"/>
            <a:ext cx="762000" cy="365760"/>
          </a:xfrm>
        </p:spPr>
        <p:txBody>
          <a:bodyPr/>
          <a:lstStyle/>
          <a:p>
            <a:fld id="{56833D13-E064-4A2D-8C3F-CF1C76E1670D}" type="slidenum">
              <a:rPr lang="en-US" smtClean="0"/>
              <a:pPr/>
              <a:t>‹#›</a:t>
            </a:fld>
            <a:endParaRPr lang="en-US"/>
          </a:p>
        </p:txBody>
      </p:sp>
    </p:spTree>
    <p:extLst>
      <p:ext uri="{BB962C8B-B14F-4D97-AF65-F5344CB8AC3E}">
        <p14:creationId xmlns:p14="http://schemas.microsoft.com/office/powerpoint/2010/main" val="1384704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CF3348-65A3-4802-ABD9-DBBA5491A0A8}" type="datetimeFigureOut">
              <a:rPr lang="en-US" smtClean="0"/>
              <a:pPr/>
              <a:t>1/16/2023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833D13-E064-4A2D-8C3F-CF1C76E1670D}" type="slidenum">
              <a:rPr lang="en-US" smtClean="0"/>
              <a:pPr/>
              <a:t>‹#›</a:t>
            </a:fld>
            <a:endParaRPr lang="en-US"/>
          </a:p>
        </p:txBody>
      </p:sp>
    </p:spTree>
    <p:extLst>
      <p:ext uri="{BB962C8B-B14F-4D97-AF65-F5344CB8AC3E}">
        <p14:creationId xmlns:p14="http://schemas.microsoft.com/office/powerpoint/2010/main" val="265711414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hyperlink" Target="http://www.nps.gov/chcu/index.htm" TargetMode="External"/><Relationship Id="rId2" Type="http://schemas.openxmlformats.org/officeDocument/2006/relationships/hyperlink" Target="http://www.nps.gov/dena/index.htm" TargetMode="External"/><Relationship Id="rId1" Type="http://schemas.openxmlformats.org/officeDocument/2006/relationships/slideLayout" Target="../slideLayouts/slideLayout9.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3" Type="http://schemas.openxmlformats.org/officeDocument/2006/relationships/hyperlink" Target="http://www.youtube.com/watch?v=IOSE_Ux46_E" TargetMode="External"/><Relationship Id="rId2" Type="http://schemas.openxmlformats.org/officeDocument/2006/relationships/hyperlink" Target="http://www.youtube.com/watch?v=fxG6Di9-enU&amp;feature=related" TargetMode="External"/><Relationship Id="rId1" Type="http://schemas.openxmlformats.org/officeDocument/2006/relationships/slideLayout" Target="../slideLayouts/slideLayout9.xml"/><Relationship Id="rId4" Type="http://schemas.openxmlformats.org/officeDocument/2006/relationships/hyperlink" Target="https://www.nps.gov/dena/planyourvisit/bicvid.htm"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dirty="0"/>
              <a:t>Busing Among the Grizzlies at Denali</a:t>
            </a:r>
            <a:endParaRPr lang="en-GB" dirty="0"/>
          </a:p>
        </p:txBody>
      </p:sp>
    </p:spTree>
    <p:extLst>
      <p:ext uri="{BB962C8B-B14F-4D97-AF65-F5344CB8AC3E}">
        <p14:creationId xmlns:p14="http://schemas.microsoft.com/office/powerpoint/2010/main" val="253086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ttp://www.planetware.com/i/map/US/alaska-map.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371600" y="152400"/>
            <a:ext cx="6019800" cy="5524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631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371600" y="0"/>
            <a:ext cx="6324600" cy="58080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29652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0"/>
          </p:nvPr>
        </p:nvSpPr>
        <p:spPr>
          <a:xfrm>
            <a:off x="1371600" y="914400"/>
            <a:ext cx="7467600" cy="4724400"/>
          </a:xfrm>
        </p:spPr>
        <p:txBody>
          <a:bodyPr>
            <a:noAutofit/>
          </a:bodyPr>
          <a:lstStyle/>
          <a:p>
            <a:r>
              <a:rPr lang="en-US" sz="2800" dirty="0"/>
              <a:t>Denali National Park and Preserve</a:t>
            </a:r>
          </a:p>
          <a:p>
            <a:r>
              <a:rPr lang="en-US" sz="2800" dirty="0"/>
              <a:t>“Crown Jewel” park</a:t>
            </a:r>
          </a:p>
          <a:p>
            <a:r>
              <a:rPr lang="en-US" sz="2800" dirty="0"/>
              <a:t>Six million acres</a:t>
            </a:r>
          </a:p>
          <a:p>
            <a:r>
              <a:rPr lang="en-US" altLang="zh-CN" sz="2800" dirty="0"/>
              <a:t>Established in </a:t>
            </a:r>
            <a:r>
              <a:rPr lang="en-US" sz="2800" dirty="0"/>
              <a:t>1917</a:t>
            </a:r>
          </a:p>
          <a:p>
            <a:r>
              <a:rPr lang="en-US" sz="2800" dirty="0"/>
              <a:t>Completion of George Parks Highway in 1972</a:t>
            </a:r>
          </a:p>
          <a:p>
            <a:r>
              <a:rPr lang="en-US" sz="2800" dirty="0"/>
              <a:t>Serengeti of North America (grizzly and black bears, caribou, moose, wolves, </a:t>
            </a:r>
            <a:r>
              <a:rPr lang="en-US" sz="2800" dirty="0" err="1"/>
              <a:t>Dall’s</a:t>
            </a:r>
            <a:r>
              <a:rPr lang="en-US" sz="2800" dirty="0"/>
              <a:t> sheep)</a:t>
            </a:r>
          </a:p>
          <a:p>
            <a:r>
              <a:rPr lang="en-US" sz="2800" dirty="0"/>
              <a:t>Mt. McKinley/Denali (“the high one”)(20,320 feet)</a:t>
            </a:r>
          </a:p>
          <a:p>
            <a:endParaRPr lang="en-US" sz="2800" dirty="0"/>
          </a:p>
        </p:txBody>
      </p:sp>
    </p:spTree>
    <p:extLst>
      <p:ext uri="{BB962C8B-B14F-4D97-AF65-F5344CB8AC3E}">
        <p14:creationId xmlns:p14="http://schemas.microsoft.com/office/powerpoint/2010/main" val="4095283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0"/>
          </p:nvPr>
        </p:nvSpPr>
        <p:spPr/>
        <p:txBody>
          <a:bodyPr>
            <a:noAutofit/>
          </a:bodyPr>
          <a:lstStyle/>
          <a:p>
            <a:r>
              <a:rPr lang="en-US" sz="3200" dirty="0"/>
              <a:t>Expanded and re-named in 1980 (ANILCA)</a:t>
            </a:r>
          </a:p>
          <a:p>
            <a:r>
              <a:rPr lang="en-US" sz="3200" dirty="0"/>
              <a:t>400,000 visits a year</a:t>
            </a:r>
          </a:p>
          <a:p>
            <a:r>
              <a:rPr lang="en-US" sz="3200" dirty="0"/>
              <a:t>91-mile Denali Park Road</a:t>
            </a:r>
          </a:p>
          <a:p>
            <a:pPr lvl="1"/>
            <a:r>
              <a:rPr lang="en-US" sz="3000" dirty="0"/>
              <a:t>	</a:t>
            </a:r>
            <a:r>
              <a:rPr lang="en-US" sz="3200" dirty="0">
                <a:solidFill>
                  <a:schemeClr val="tx1"/>
                </a:solidFill>
              </a:rPr>
              <a:t>First 15 miles open to cars, but the rest is 	accessible only by bus (sightseeing buses and VTS buses)</a:t>
            </a:r>
          </a:p>
        </p:txBody>
      </p:sp>
    </p:spTree>
    <p:extLst>
      <p:ext uri="{BB962C8B-B14F-4D97-AF65-F5344CB8AC3E}">
        <p14:creationId xmlns:p14="http://schemas.microsoft.com/office/powerpoint/2010/main" val="2982340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274638"/>
            <a:ext cx="7196137" cy="997743"/>
          </a:xfrm>
        </p:spPr>
        <p:txBody>
          <a:bodyPr>
            <a:normAutofit/>
          </a:bodyPr>
          <a:lstStyle/>
          <a:p>
            <a:pPr algn="ctr"/>
            <a:r>
              <a:rPr lang="en-US" dirty="0">
                <a:hlinkClick r:id="rId2"/>
              </a:rPr>
              <a:t>Denali National Park and Preserve</a:t>
            </a:r>
            <a:endParaRPr lang="en-US" dirty="0">
              <a:hlinkClick r:id="rId3"/>
            </a:endParaRPr>
          </a:p>
        </p:txBody>
      </p:sp>
      <p:pic>
        <p:nvPicPr>
          <p:cNvPr id="3" name="Picture 2"/>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2971800" y="1219200"/>
            <a:ext cx="3151550" cy="4103866"/>
          </a:xfrm>
          <a:prstGeom prst="rect">
            <a:avLst/>
          </a:prstGeom>
        </p:spPr>
      </p:pic>
      <p:sp>
        <p:nvSpPr>
          <p:cNvPr id="4" name="Rectangle 3"/>
          <p:cNvSpPr/>
          <p:nvPr/>
        </p:nvSpPr>
        <p:spPr>
          <a:xfrm>
            <a:off x="2707744" y="5292970"/>
            <a:ext cx="3679662" cy="369332"/>
          </a:xfrm>
          <a:prstGeom prst="rect">
            <a:avLst/>
          </a:prstGeom>
        </p:spPr>
        <p:txBody>
          <a:bodyPr wrap="none">
            <a:spAutoFit/>
          </a:bodyPr>
          <a:lstStyle/>
          <a:p>
            <a:r>
              <a:rPr lang="en-US" dirty="0"/>
              <a:t>http://www.nps.gov/dena/index.htm</a:t>
            </a:r>
          </a:p>
        </p:txBody>
      </p:sp>
    </p:spTree>
    <p:extLst>
      <p:ext uri="{BB962C8B-B14F-4D97-AF65-F5344CB8AC3E}">
        <p14:creationId xmlns:p14="http://schemas.microsoft.com/office/powerpoint/2010/main" val="3134072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Autofit/>
          </a:bodyPr>
          <a:lstStyle/>
          <a:p>
            <a:r>
              <a:rPr lang="en-US" sz="3200" dirty="0"/>
              <a:t>Impacts to resources: Wildlife</a:t>
            </a:r>
          </a:p>
          <a:p>
            <a:r>
              <a:rPr lang="en-US" sz="3200" dirty="0"/>
              <a:t>Impacts to experience: Crowding</a:t>
            </a:r>
          </a:p>
          <a:p>
            <a:r>
              <a:rPr lang="en-US" sz="3200" dirty="0"/>
              <a:t>Impacts to facilities</a:t>
            </a:r>
            <a:r>
              <a:rPr lang="en-US" altLang="zh-CN" sz="3200" dirty="0"/>
              <a:t>/services: Attraction sites, campgrounds/campsites, road/parking</a:t>
            </a:r>
            <a:endParaRPr lang="en-US" sz="3200" dirty="0"/>
          </a:p>
        </p:txBody>
      </p:sp>
      <p:sp>
        <p:nvSpPr>
          <p:cNvPr id="2" name="Title 1"/>
          <p:cNvSpPr>
            <a:spLocks noGrp="1"/>
          </p:cNvSpPr>
          <p:nvPr>
            <p:ph type="title"/>
          </p:nvPr>
        </p:nvSpPr>
        <p:spPr/>
        <p:txBody>
          <a:bodyPr>
            <a:normAutofit/>
          </a:bodyPr>
          <a:lstStyle/>
          <a:p>
            <a:r>
              <a:rPr lang="en-US" dirty="0"/>
              <a:t>Problems</a:t>
            </a:r>
          </a:p>
        </p:txBody>
      </p:sp>
    </p:spTree>
    <p:extLst>
      <p:ext uri="{BB962C8B-B14F-4D97-AF65-F5344CB8AC3E}">
        <p14:creationId xmlns:p14="http://schemas.microsoft.com/office/powerpoint/2010/main" val="19094153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990600" y="1272381"/>
            <a:ext cx="7696200" cy="4313237"/>
          </a:xfrm>
        </p:spPr>
        <p:txBody>
          <a:bodyPr/>
          <a:lstStyle/>
          <a:p>
            <a:r>
              <a:rPr lang="en-US" dirty="0"/>
              <a:t>Management Strategies: Limit use; reduce the impact of use</a:t>
            </a:r>
          </a:p>
          <a:p>
            <a:endParaRPr lang="en-US" dirty="0"/>
          </a:p>
          <a:p>
            <a:r>
              <a:rPr lang="en-US" dirty="0"/>
              <a:t>Management Practices: Rationing/allocation; zoning; facility development/site design/ maintenance; rules/regulations; information/ education</a:t>
            </a:r>
          </a:p>
          <a:p>
            <a:endParaRPr lang="en-US" dirty="0"/>
          </a:p>
        </p:txBody>
      </p:sp>
      <p:sp>
        <p:nvSpPr>
          <p:cNvPr id="4" name="Title 3"/>
          <p:cNvSpPr>
            <a:spLocks noGrp="1"/>
          </p:cNvSpPr>
          <p:nvPr>
            <p:ph type="title"/>
          </p:nvPr>
        </p:nvSpPr>
        <p:spPr/>
        <p:txBody>
          <a:bodyPr/>
          <a:lstStyle/>
          <a:p>
            <a:r>
              <a:rPr lang="en-US" dirty="0"/>
              <a:t>Strategies and Practices</a:t>
            </a:r>
          </a:p>
        </p:txBody>
      </p:sp>
    </p:spTree>
    <p:extLst>
      <p:ext uri="{BB962C8B-B14F-4D97-AF65-F5344CB8AC3E}">
        <p14:creationId xmlns:p14="http://schemas.microsoft.com/office/powerpoint/2010/main" val="5849973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89356" y="1447800"/>
            <a:ext cx="7196137" cy="3581400"/>
          </a:xfrm>
        </p:spPr>
        <p:txBody>
          <a:bodyPr>
            <a:noAutofit/>
          </a:bodyPr>
          <a:lstStyle/>
          <a:p>
            <a:pPr>
              <a:spcAft>
                <a:spcPts val="1200"/>
              </a:spcAft>
            </a:pPr>
            <a:r>
              <a:rPr lang="en-US" sz="3000" dirty="0">
                <a:solidFill>
                  <a:schemeClr val="tx1"/>
                </a:solidFill>
              </a:rPr>
              <a:t>Permits are required for overnight wilderness hiking</a:t>
            </a:r>
          </a:p>
          <a:p>
            <a:pPr>
              <a:spcAft>
                <a:spcPts val="1200"/>
              </a:spcAft>
            </a:pPr>
            <a:endParaRPr lang="en-US" sz="3000" dirty="0">
              <a:solidFill>
                <a:schemeClr val="tx1"/>
              </a:solidFill>
            </a:endParaRPr>
          </a:p>
          <a:p>
            <a:pPr>
              <a:spcAft>
                <a:spcPts val="1200"/>
              </a:spcAft>
            </a:pPr>
            <a:r>
              <a:rPr lang="en-US" altLang="zh-CN" sz="3000" dirty="0">
                <a:solidFill>
                  <a:schemeClr val="tx1"/>
                </a:solidFill>
              </a:rPr>
              <a:t>Tickets are required to ride the bus</a:t>
            </a:r>
            <a:endParaRPr lang="en-US" sz="3000" dirty="0">
              <a:solidFill>
                <a:schemeClr val="tx1"/>
              </a:solidFill>
            </a:endParaRPr>
          </a:p>
        </p:txBody>
      </p:sp>
      <p:sp>
        <p:nvSpPr>
          <p:cNvPr id="2" name="Title 1"/>
          <p:cNvSpPr>
            <a:spLocks noGrp="1"/>
          </p:cNvSpPr>
          <p:nvPr>
            <p:ph type="title"/>
          </p:nvPr>
        </p:nvSpPr>
        <p:spPr/>
        <p:txBody>
          <a:bodyPr/>
          <a:lstStyle/>
          <a:p>
            <a:r>
              <a:rPr lang="en-US" altLang="zh-CN" sz="2800" dirty="0"/>
              <a:t>R</a:t>
            </a:r>
            <a:r>
              <a:rPr lang="en-US" sz="2800" dirty="0"/>
              <a:t>ationing/allocation</a:t>
            </a:r>
            <a:endParaRPr lang="en-US" dirty="0"/>
          </a:p>
        </p:txBody>
      </p:sp>
    </p:spTree>
    <p:extLst>
      <p:ext uri="{BB962C8B-B14F-4D97-AF65-F5344CB8AC3E}">
        <p14:creationId xmlns:p14="http://schemas.microsoft.com/office/powerpoint/2010/main" val="657026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lstStyle/>
          <a:p>
            <a:pPr marL="0" indent="0">
              <a:buNone/>
            </a:pPr>
            <a:r>
              <a:rPr lang="en-US" dirty="0"/>
              <a:t>Different wilderness zones</a:t>
            </a:r>
          </a:p>
          <a:p>
            <a:pPr marL="0" indent="0">
              <a:buNone/>
            </a:pPr>
            <a:endParaRPr lang="en-US" dirty="0"/>
          </a:p>
          <a:p>
            <a:pPr marL="0" indent="0">
              <a:buNone/>
            </a:pPr>
            <a:r>
              <a:rPr lang="en-US" dirty="0"/>
              <a:t>Different use level of wilderness zones based on wildlife and other resource conditions, and degree of solitude</a:t>
            </a:r>
          </a:p>
        </p:txBody>
      </p:sp>
      <p:sp>
        <p:nvSpPr>
          <p:cNvPr id="4" name="Title 3"/>
          <p:cNvSpPr>
            <a:spLocks noGrp="1"/>
          </p:cNvSpPr>
          <p:nvPr>
            <p:ph type="title"/>
          </p:nvPr>
        </p:nvSpPr>
        <p:spPr/>
        <p:txBody>
          <a:bodyPr/>
          <a:lstStyle/>
          <a:p>
            <a:pPr marL="0" indent="0"/>
            <a:r>
              <a:rPr lang="en-US" dirty="0"/>
              <a:t>Zoning</a:t>
            </a:r>
          </a:p>
        </p:txBody>
      </p:sp>
    </p:spTree>
    <p:extLst>
      <p:ext uri="{BB962C8B-B14F-4D97-AF65-F5344CB8AC3E}">
        <p14:creationId xmlns:p14="http://schemas.microsoft.com/office/powerpoint/2010/main" val="2868965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lstStyle/>
          <a:p>
            <a:pPr marL="0" indent="0">
              <a:buNone/>
            </a:pPr>
            <a:r>
              <a:rPr lang="en-US" dirty="0"/>
              <a:t>Bus system implemented</a:t>
            </a:r>
          </a:p>
          <a:p>
            <a:pPr marL="0" indent="0">
              <a:buNone/>
            </a:pPr>
            <a:endParaRPr lang="en-US" dirty="0"/>
          </a:p>
          <a:p>
            <a:pPr marL="0" indent="0">
              <a:buNone/>
            </a:pPr>
            <a:r>
              <a:rPr lang="en-US" dirty="0"/>
              <a:t>Conventional sightseeing buses</a:t>
            </a:r>
          </a:p>
          <a:p>
            <a:pPr marL="0" indent="0">
              <a:buNone/>
            </a:pPr>
            <a:endParaRPr lang="en-US" dirty="0"/>
          </a:p>
          <a:p>
            <a:pPr marL="0" indent="0">
              <a:buNone/>
            </a:pPr>
            <a:r>
              <a:rPr lang="en-US" dirty="0"/>
              <a:t>Visitor Transportation System</a:t>
            </a:r>
          </a:p>
          <a:p>
            <a:pPr lvl="1"/>
            <a:endParaRPr lang="en-US" dirty="0"/>
          </a:p>
        </p:txBody>
      </p:sp>
      <p:sp>
        <p:nvSpPr>
          <p:cNvPr id="4" name="Title 3"/>
          <p:cNvSpPr>
            <a:spLocks noGrp="1"/>
          </p:cNvSpPr>
          <p:nvPr>
            <p:ph type="title"/>
          </p:nvPr>
        </p:nvSpPr>
        <p:spPr/>
        <p:txBody>
          <a:bodyPr>
            <a:normAutofit fontScale="90000"/>
          </a:bodyPr>
          <a:lstStyle/>
          <a:p>
            <a:r>
              <a:rPr lang="en-US" dirty="0"/>
              <a:t>Facility </a:t>
            </a:r>
            <a:r>
              <a:rPr lang="en-US"/>
              <a:t>Development/Site Design/Maintenance</a:t>
            </a:r>
            <a:br>
              <a:rPr lang="en-US" dirty="0"/>
            </a:br>
            <a:endParaRPr lang="en-US" dirty="0"/>
          </a:p>
        </p:txBody>
      </p:sp>
    </p:spTree>
    <p:extLst>
      <p:ext uri="{BB962C8B-B14F-4D97-AF65-F5344CB8AC3E}">
        <p14:creationId xmlns:p14="http://schemas.microsoft.com/office/powerpoint/2010/main" val="992452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lstStyle/>
          <a:p>
            <a:pPr marL="0" indent="0">
              <a:buNone/>
            </a:pPr>
            <a:r>
              <a:rPr lang="en-US" sz="3200" dirty="0">
                <a:solidFill>
                  <a:schemeClr val="tx1"/>
                </a:solidFill>
              </a:rPr>
              <a:t>Park website</a:t>
            </a:r>
          </a:p>
          <a:p>
            <a:pPr marL="0" indent="0">
              <a:buNone/>
            </a:pPr>
            <a:endParaRPr lang="en-US" sz="3200" dirty="0">
              <a:solidFill>
                <a:schemeClr val="tx1"/>
              </a:solidFill>
            </a:endParaRPr>
          </a:p>
          <a:p>
            <a:pPr marL="0" indent="0">
              <a:buNone/>
            </a:pPr>
            <a:r>
              <a:rPr lang="en-US" sz="3200" dirty="0">
                <a:solidFill>
                  <a:schemeClr val="tx1"/>
                </a:solidFill>
              </a:rPr>
              <a:t>Wilderness Access Center</a:t>
            </a:r>
          </a:p>
          <a:p>
            <a:pPr marL="0" indent="0">
              <a:buNone/>
            </a:pPr>
            <a:endParaRPr lang="en-US" sz="3200" dirty="0">
              <a:solidFill>
                <a:schemeClr val="tx1"/>
              </a:solidFill>
            </a:endParaRPr>
          </a:p>
          <a:p>
            <a:pPr marL="0" indent="0">
              <a:buNone/>
            </a:pPr>
            <a:r>
              <a:rPr lang="en-US" sz="3200" dirty="0">
                <a:solidFill>
                  <a:schemeClr val="tx1"/>
                </a:solidFill>
              </a:rPr>
              <a:t>Bear etiquette</a:t>
            </a:r>
          </a:p>
          <a:p>
            <a:endParaRPr lang="en-US" dirty="0"/>
          </a:p>
        </p:txBody>
      </p:sp>
      <p:sp>
        <p:nvSpPr>
          <p:cNvPr id="4" name="Title 3"/>
          <p:cNvSpPr>
            <a:spLocks noGrp="1"/>
          </p:cNvSpPr>
          <p:nvPr>
            <p:ph type="title"/>
          </p:nvPr>
        </p:nvSpPr>
        <p:spPr/>
        <p:txBody>
          <a:bodyPr>
            <a:normAutofit fontScale="90000"/>
          </a:bodyPr>
          <a:lstStyle/>
          <a:p>
            <a:r>
              <a:rPr lang="en-US" sz="3200" dirty="0"/>
              <a:t>Information/Education</a:t>
            </a:r>
            <a:br>
              <a:rPr lang="en-US" sz="3200" dirty="0"/>
            </a:br>
            <a:endParaRPr lang="en-US" dirty="0"/>
          </a:p>
        </p:txBody>
      </p:sp>
    </p:spTree>
    <p:extLst>
      <p:ext uri="{BB962C8B-B14F-4D97-AF65-F5344CB8AC3E}">
        <p14:creationId xmlns:p14="http://schemas.microsoft.com/office/powerpoint/2010/main" val="31693076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89356" y="914400"/>
            <a:ext cx="7196137" cy="4712891"/>
          </a:xfrm>
        </p:spPr>
        <p:txBody>
          <a:bodyPr>
            <a:noAutofit/>
          </a:bodyPr>
          <a:lstStyle/>
          <a:p>
            <a:pPr marL="0" indent="0">
              <a:buNone/>
            </a:pPr>
            <a:r>
              <a:rPr lang="en-US" sz="3200" dirty="0">
                <a:solidFill>
                  <a:schemeClr val="tx1"/>
                </a:solidFill>
              </a:rPr>
              <a:t>Bear canisters</a:t>
            </a:r>
          </a:p>
          <a:p>
            <a:pPr marL="0" indent="0">
              <a:buNone/>
            </a:pPr>
            <a:endParaRPr lang="en-US" sz="2400" dirty="0">
              <a:solidFill>
                <a:schemeClr val="tx1"/>
              </a:solidFill>
            </a:endParaRPr>
          </a:p>
          <a:p>
            <a:pPr marL="0" indent="0">
              <a:buNone/>
            </a:pPr>
            <a:r>
              <a:rPr lang="en-US" sz="3200" dirty="0">
                <a:solidFill>
                  <a:schemeClr val="tx1"/>
                </a:solidFill>
              </a:rPr>
              <a:t>No pets</a:t>
            </a:r>
          </a:p>
          <a:p>
            <a:pPr marL="0" indent="0">
              <a:buNone/>
            </a:pPr>
            <a:endParaRPr lang="en-US" sz="2400" dirty="0">
              <a:solidFill>
                <a:schemeClr val="tx1"/>
              </a:solidFill>
            </a:endParaRPr>
          </a:p>
          <a:p>
            <a:pPr marL="0" indent="0">
              <a:buNone/>
            </a:pPr>
            <a:r>
              <a:rPr lang="en-US" sz="3200" dirty="0">
                <a:solidFill>
                  <a:schemeClr val="tx1"/>
                </a:solidFill>
              </a:rPr>
              <a:t>Area closures</a:t>
            </a:r>
          </a:p>
          <a:p>
            <a:pPr marL="0" indent="0">
              <a:buNone/>
            </a:pPr>
            <a:endParaRPr lang="en-US" sz="2400" dirty="0">
              <a:solidFill>
                <a:schemeClr val="tx1"/>
              </a:solidFill>
            </a:endParaRPr>
          </a:p>
          <a:p>
            <a:pPr marL="0" indent="0">
              <a:buNone/>
            </a:pPr>
            <a:r>
              <a:rPr lang="en-US" sz="3200" dirty="0">
                <a:solidFill>
                  <a:schemeClr val="tx1"/>
                </a:solidFill>
              </a:rPr>
              <a:t>After first 15 miles, only buses are allowed to access wilderness hiking trails and campsites</a:t>
            </a:r>
            <a:endParaRPr lang="en-US" sz="3200" dirty="0"/>
          </a:p>
        </p:txBody>
      </p:sp>
      <p:sp>
        <p:nvSpPr>
          <p:cNvPr id="2" name="Title 1"/>
          <p:cNvSpPr>
            <a:spLocks noGrp="1"/>
          </p:cNvSpPr>
          <p:nvPr>
            <p:ph type="title"/>
          </p:nvPr>
        </p:nvSpPr>
        <p:spPr/>
        <p:txBody>
          <a:bodyPr>
            <a:normAutofit fontScale="90000"/>
          </a:bodyPr>
          <a:lstStyle/>
          <a:p>
            <a:r>
              <a:rPr lang="en-US" sz="3200" dirty="0"/>
              <a:t>Rules/Regulations</a:t>
            </a:r>
            <a:br>
              <a:rPr lang="en-US" sz="3200" dirty="0"/>
            </a:br>
            <a:endParaRPr lang="en-US" dirty="0"/>
          </a:p>
        </p:txBody>
      </p:sp>
    </p:spTree>
    <p:extLst>
      <p:ext uri="{BB962C8B-B14F-4D97-AF65-F5344CB8AC3E}">
        <p14:creationId xmlns:p14="http://schemas.microsoft.com/office/powerpoint/2010/main" val="91348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00" y="1219200"/>
            <a:ext cx="8854966" cy="3209925"/>
          </a:xfrm>
          <a:prstGeom prst="rect">
            <a:avLst/>
          </a:prstGeom>
        </p:spPr>
      </p:pic>
    </p:spTree>
    <p:extLst>
      <p:ext uri="{BB962C8B-B14F-4D97-AF65-F5344CB8AC3E}">
        <p14:creationId xmlns:p14="http://schemas.microsoft.com/office/powerpoint/2010/main" val="19420865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62000" y="228600"/>
            <a:ext cx="7620000" cy="5438775"/>
          </a:xfrm>
          <a:prstGeom prst="rect">
            <a:avLst/>
          </a:prstGeom>
        </p:spPr>
      </p:pic>
    </p:spTree>
    <p:extLst>
      <p:ext uri="{BB962C8B-B14F-4D97-AF65-F5344CB8AC3E}">
        <p14:creationId xmlns:p14="http://schemas.microsoft.com/office/powerpoint/2010/main" val="2422244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62000" y="533400"/>
            <a:ext cx="7620000" cy="4686300"/>
          </a:xfrm>
          <a:prstGeom prst="rect">
            <a:avLst/>
          </a:prstGeom>
        </p:spPr>
      </p:pic>
    </p:spTree>
    <p:extLst>
      <p:ext uri="{BB962C8B-B14F-4D97-AF65-F5344CB8AC3E}">
        <p14:creationId xmlns:p14="http://schemas.microsoft.com/office/powerpoint/2010/main" val="39403432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descr="Grizzly bears"/>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02341" y="76201"/>
            <a:ext cx="8360659" cy="563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61496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Indicators and Standards of Quality</a:t>
            </a:r>
          </a:p>
        </p:txBody>
      </p:sp>
    </p:spTree>
    <p:extLst>
      <p:ext uri="{BB962C8B-B14F-4D97-AF65-F5344CB8AC3E}">
        <p14:creationId xmlns:p14="http://schemas.microsoft.com/office/powerpoint/2010/main" val="27434958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7200" y="152400"/>
            <a:ext cx="8229600" cy="5509071"/>
          </a:xfrm>
          <a:prstGeom prst="rect">
            <a:avLst/>
          </a:prstGeom>
        </p:spPr>
      </p:pic>
    </p:spTree>
    <p:extLst>
      <p:ext uri="{BB962C8B-B14F-4D97-AF65-F5344CB8AC3E}">
        <p14:creationId xmlns:p14="http://schemas.microsoft.com/office/powerpoint/2010/main" val="21975863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2400"/>
            <a:ext cx="8229600" cy="5509071"/>
          </a:xfrm>
          <a:prstGeom prst="rect">
            <a:avLst/>
          </a:prstGeom>
        </p:spPr>
      </p:pic>
    </p:spTree>
    <p:extLst>
      <p:ext uri="{BB962C8B-B14F-4D97-AF65-F5344CB8AC3E}">
        <p14:creationId xmlns:p14="http://schemas.microsoft.com/office/powerpoint/2010/main" val="33791848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19216856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16349045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39178250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1867625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38605796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p:cNvGraphicFramePr>
            <a:graphicFrameLocks noGrp="1"/>
          </p:cNvGraphicFramePr>
          <p:nvPr>
            <p:extLst>
              <p:ext uri="{D42A27DB-BD31-4B8C-83A1-F6EECF244321}">
                <p14:modId xmlns:p14="http://schemas.microsoft.com/office/powerpoint/2010/main" val="3843943889"/>
              </p:ext>
            </p:extLst>
          </p:nvPr>
        </p:nvGraphicFramePr>
        <p:xfrm>
          <a:off x="152400" y="304800"/>
          <a:ext cx="8763000" cy="523092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9033903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21574583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41219694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13306698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12559972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5996749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23887345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9520735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20474788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hart 2"/>
          <p:cNvGraphicFramePr>
            <a:graphicFrameLocks noGrp="1"/>
          </p:cNvGraphicFramePr>
          <p:nvPr>
            <p:extLst>
              <p:ext uri="{D42A27DB-BD31-4B8C-83A1-F6EECF244321}">
                <p14:modId xmlns:p14="http://schemas.microsoft.com/office/powerpoint/2010/main" val="3147306878"/>
              </p:ext>
            </p:extLst>
          </p:nvPr>
        </p:nvGraphicFramePr>
        <p:xfrm>
          <a:off x="228600" y="15631"/>
          <a:ext cx="8686799" cy="5623169"/>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642725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29629252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42361372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25698202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40638121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34217290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7921263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182023837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7200" y="155448"/>
            <a:ext cx="8229600" cy="5509071"/>
          </a:xfrm>
          <a:prstGeom prst="rect">
            <a:avLst/>
          </a:prstGeom>
        </p:spPr>
      </p:pic>
    </p:spTree>
    <p:extLst>
      <p:ext uri="{BB962C8B-B14F-4D97-AF65-F5344CB8AC3E}">
        <p14:creationId xmlns:p14="http://schemas.microsoft.com/office/powerpoint/2010/main" val="17139859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hart 3"/>
          <p:cNvGraphicFramePr>
            <a:graphicFrameLocks noGrp="1"/>
          </p:cNvGraphicFramePr>
          <p:nvPr>
            <p:extLst>
              <p:ext uri="{D42A27DB-BD31-4B8C-83A1-F6EECF244321}">
                <p14:modId xmlns:p14="http://schemas.microsoft.com/office/powerpoint/2010/main" val="3470767064"/>
              </p:ext>
            </p:extLst>
          </p:nvPr>
        </p:nvGraphicFramePr>
        <p:xfrm>
          <a:off x="304800" y="76200"/>
          <a:ext cx="8587267" cy="55626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5452868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89356" y="1272381"/>
            <a:ext cx="7196137" cy="2842419"/>
          </a:xfrm>
        </p:spPr>
        <p:txBody>
          <a:bodyPr>
            <a:noAutofit/>
          </a:bodyPr>
          <a:lstStyle/>
          <a:p>
            <a:pPr>
              <a:lnSpc>
                <a:spcPct val="150000"/>
              </a:lnSpc>
            </a:pPr>
            <a:r>
              <a:rPr lang="en-US" sz="3200" dirty="0">
                <a:hlinkClick r:id="rId2"/>
              </a:rPr>
              <a:t>Virtual Bus Trip in Denali</a:t>
            </a:r>
            <a:r>
              <a:rPr lang="en-US" sz="3200" dirty="0"/>
              <a:t> (8:51)</a:t>
            </a:r>
          </a:p>
          <a:p>
            <a:pPr>
              <a:lnSpc>
                <a:spcPct val="150000"/>
              </a:lnSpc>
            </a:pPr>
            <a:r>
              <a:rPr lang="en-US" sz="3200" dirty="0">
                <a:hlinkClick r:id="rId3"/>
              </a:rPr>
              <a:t>Denali Bear</a:t>
            </a:r>
            <a:r>
              <a:rPr lang="en-US" sz="3200" dirty="0"/>
              <a:t> (1:31)</a:t>
            </a:r>
          </a:p>
          <a:p>
            <a:pPr>
              <a:lnSpc>
                <a:spcPct val="150000"/>
              </a:lnSpc>
            </a:pPr>
            <a:r>
              <a:rPr lang="en-US" sz="3200" dirty="0">
                <a:hlinkClick r:id="rId4"/>
              </a:rPr>
              <a:t>Denali Backcountry</a:t>
            </a:r>
            <a:r>
              <a:rPr lang="en-US" sz="3200" dirty="0"/>
              <a:t> (2:59)</a:t>
            </a:r>
          </a:p>
        </p:txBody>
      </p:sp>
      <p:sp>
        <p:nvSpPr>
          <p:cNvPr id="2" name="Title 1"/>
          <p:cNvSpPr>
            <a:spLocks noGrp="1"/>
          </p:cNvSpPr>
          <p:nvPr>
            <p:ph type="title"/>
          </p:nvPr>
        </p:nvSpPr>
        <p:spPr/>
        <p:txBody>
          <a:bodyPr/>
          <a:lstStyle/>
          <a:p>
            <a:r>
              <a:rPr lang="en-US" dirty="0"/>
              <a:t>Busing Among the Grizzlies at Denali</a:t>
            </a:r>
            <a:br>
              <a:rPr lang="en-US" dirty="0"/>
            </a:br>
            <a:endParaRPr lang="en-US" dirty="0"/>
          </a:p>
        </p:txBody>
      </p:sp>
      <p:sp>
        <p:nvSpPr>
          <p:cNvPr id="4" name="Rectangle 3"/>
          <p:cNvSpPr/>
          <p:nvPr/>
        </p:nvSpPr>
        <p:spPr>
          <a:xfrm>
            <a:off x="1195119" y="1981200"/>
            <a:ext cx="6629400" cy="369332"/>
          </a:xfrm>
          <a:prstGeom prst="rect">
            <a:avLst/>
          </a:prstGeom>
        </p:spPr>
        <p:txBody>
          <a:bodyPr wrap="square">
            <a:spAutoFit/>
          </a:bodyPr>
          <a:lstStyle/>
          <a:p>
            <a:r>
              <a:rPr lang="en-US" dirty="0"/>
              <a:t>http://www.youtube.com/watch?v=fxG6Di9-enU&amp;feature=related</a:t>
            </a:r>
          </a:p>
        </p:txBody>
      </p:sp>
      <p:sp>
        <p:nvSpPr>
          <p:cNvPr id="5" name="Rectangle 4"/>
          <p:cNvSpPr/>
          <p:nvPr/>
        </p:nvSpPr>
        <p:spPr>
          <a:xfrm>
            <a:off x="1189356" y="2819400"/>
            <a:ext cx="4876800" cy="369332"/>
          </a:xfrm>
          <a:prstGeom prst="rect">
            <a:avLst/>
          </a:prstGeom>
        </p:spPr>
        <p:txBody>
          <a:bodyPr wrap="square">
            <a:spAutoFit/>
          </a:bodyPr>
          <a:lstStyle/>
          <a:p>
            <a:r>
              <a:rPr lang="en-US" dirty="0"/>
              <a:t>http://www.youtube.com/watch?v=IOSE_Ux46_E</a:t>
            </a:r>
          </a:p>
        </p:txBody>
      </p:sp>
      <p:sp>
        <p:nvSpPr>
          <p:cNvPr id="6" name="Rectangle 5"/>
          <p:cNvSpPr/>
          <p:nvPr/>
        </p:nvSpPr>
        <p:spPr>
          <a:xfrm>
            <a:off x="1189356" y="3657600"/>
            <a:ext cx="5105400" cy="369332"/>
          </a:xfrm>
          <a:prstGeom prst="rect">
            <a:avLst/>
          </a:prstGeom>
        </p:spPr>
        <p:txBody>
          <a:bodyPr wrap="square">
            <a:spAutoFit/>
          </a:bodyPr>
          <a:lstStyle/>
          <a:p>
            <a:r>
              <a:rPr lang="en-US" dirty="0"/>
              <a:t>https://www.nps.gov/dena/planyourvisit/bicvid.htm</a:t>
            </a:r>
          </a:p>
        </p:txBody>
      </p:sp>
    </p:spTree>
    <p:extLst>
      <p:ext uri="{BB962C8B-B14F-4D97-AF65-F5344CB8AC3E}">
        <p14:creationId xmlns:p14="http://schemas.microsoft.com/office/powerpoint/2010/main" val="29641470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9440060"/>
      </p:ext>
    </p:extLst>
  </p:cSld>
  <p:clrMapOvr>
    <a:masterClrMapping/>
  </p:clrMapOvr>
</p:sld>
</file>

<file path=ppt/theme/theme1.xml><?xml version="1.0" encoding="utf-8"?>
<a:theme xmlns:a="http://schemas.openxmlformats.org/drawingml/2006/main" name="ThemeCABI">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ThemeCABI" id="{5A6DE61D-1E20-48FE-8687-6886ED5E4559}" vid="{32D018CB-5E25-462B-945F-1D4B4B6B99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ThemeCABI</Template>
  <TotalTime>2095</TotalTime>
  <Words>2654</Words>
  <Application>Microsoft Office PowerPoint</Application>
  <PresentationFormat>On-screen Show (4:3)</PresentationFormat>
  <Paragraphs>119</Paragraphs>
  <Slides>46</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46</vt:i4>
      </vt:variant>
    </vt:vector>
  </HeadingPairs>
  <TitlesOfParts>
    <vt:vector size="49" baseType="lpstr">
      <vt:lpstr>Arial</vt:lpstr>
      <vt:lpstr>Calibri</vt:lpstr>
      <vt:lpstr>ThemeCABI</vt:lpstr>
      <vt:lpstr>Busing Among the Grizzlies at Denali</vt:lpstr>
      <vt:lpstr>PowerPoint Presentation</vt:lpstr>
      <vt:lpstr>PowerPoint Presentation</vt:lpstr>
      <vt:lpstr>PowerPoint Presentation</vt:lpstr>
      <vt:lpstr>PowerPoint Presentation</vt:lpstr>
      <vt:lpstr>Denali National Park and Preserve</vt:lpstr>
      <vt:lpstr>Problems</vt:lpstr>
      <vt:lpstr>Strategies and Practices</vt:lpstr>
      <vt:lpstr>Rationing/allocation</vt:lpstr>
      <vt:lpstr>Zoning</vt:lpstr>
      <vt:lpstr>Facility Development/Site Design/Maintenance </vt:lpstr>
      <vt:lpstr>Information/Education </vt:lpstr>
      <vt:lpstr>Rules/Regulations </vt:lpstr>
      <vt:lpstr>PowerPoint Presentation</vt:lpstr>
      <vt:lpstr>PowerPoint Presentation</vt:lpstr>
      <vt:lpstr>PowerPoint Presentation</vt:lpstr>
      <vt:lpstr>PowerPoint Presentation</vt:lpstr>
      <vt:lpstr>Indicators and Standards of Quality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Busing Among the Grizzlies at Denali </vt:lpstr>
      <vt:lpstr>PowerPoint Presentation</vt:lpstr>
    </vt:vector>
  </TitlesOfParts>
  <Company>University of Vermont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Alternative Indicators of Crowding at Alcatraz Island: A Comparative Analysis</dc:title>
  <dc:creator>Nathan Reigner</dc:creator>
  <cp:lastModifiedBy>Anthony Burns</cp:lastModifiedBy>
  <cp:revision>210</cp:revision>
  <cp:lastPrinted>2012-02-06T15:49:32Z</cp:lastPrinted>
  <dcterms:created xsi:type="dcterms:W3CDTF">2011-03-05T19:34:28Z</dcterms:created>
  <dcterms:modified xsi:type="dcterms:W3CDTF">2023-01-16T15:51:07Z</dcterms:modified>
</cp:coreProperties>
</file>