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5B5A0C-6DB8-4F42-9CB9-739F9C5DCDB4}" type="datetimeFigureOut">
              <a:rPr lang="en-IN" smtClean="0"/>
              <a:t>24-05-2023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55CA79-5DED-4CDB-A094-F097539A0A30}" type="slidenum">
              <a:rPr lang="en-IN" smtClean="0"/>
              <a:t>‹#›</a:t>
            </a:fld>
            <a:endParaRPr lang="en-IN"/>
          </a:p>
        </p:txBody>
      </p:sp>
    </p:spTree>
    <p:extLst>
      <p:ext uri="{BB962C8B-B14F-4D97-AF65-F5344CB8AC3E}">
        <p14:creationId xmlns:p14="http://schemas.microsoft.com/office/powerpoint/2010/main" val="4292992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Double Tree and sibling brand "Hilton Hotels &amp; Resorts" compete in a full-service segment. Double Tree is renowned for their chipped chocolate cookies, which are one of their several distinctive items (</a:t>
            </a:r>
            <a:r>
              <a:rPr lang="en-GB" sz="1800" dirty="0">
                <a:solidFill>
                  <a:srgbClr val="222222"/>
                </a:solidFill>
                <a:effectLst/>
                <a:latin typeface="Arial" panose="020B0604020202020204" pitchFamily="34" charset="0"/>
                <a:ea typeface="Calibri" panose="020F0502020204030204" pitchFamily="34" charset="0"/>
              </a:rPr>
              <a:t>Couch, 2019</a:t>
            </a:r>
            <a:r>
              <a:rPr lang="en-US" dirty="0"/>
              <a:t>).</a:t>
            </a:r>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2</a:t>
            </a:fld>
            <a:endParaRPr lang="en-IN"/>
          </a:p>
        </p:txBody>
      </p:sp>
    </p:spTree>
    <p:extLst>
      <p:ext uri="{BB962C8B-B14F-4D97-AF65-F5344CB8AC3E}">
        <p14:creationId xmlns:p14="http://schemas.microsoft.com/office/powerpoint/2010/main" val="3849834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Double Tree is a premium hotel brand that serves to high-end guests. As a result, the concentration is on high-learning and wealthy society members, as well as business visitors from urban/city  whom are able to afford the brand's luxury services (</a:t>
            </a:r>
            <a:r>
              <a:rPr lang="en-GB" sz="1200" dirty="0">
                <a:solidFill>
                  <a:srgbClr val="222222"/>
                </a:solidFill>
                <a:effectLst/>
                <a:latin typeface="Arial" panose="020B0604020202020204" pitchFamily="34" charset="0"/>
                <a:ea typeface="Calibri" panose="020F0502020204030204" pitchFamily="34" charset="0"/>
              </a:rPr>
              <a:t>Peng and Chen, 2019</a:t>
            </a:r>
            <a:r>
              <a:rPr lang="en-IN" dirty="0"/>
              <a:t>)</a:t>
            </a:r>
            <a:r>
              <a:rPr lang="en-US" dirty="0"/>
              <a:t>)</a:t>
            </a:r>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3</a:t>
            </a:fld>
            <a:endParaRPr lang="en-IN"/>
          </a:p>
        </p:txBody>
      </p:sp>
    </p:spTree>
    <p:extLst>
      <p:ext uri="{BB962C8B-B14F-4D97-AF65-F5344CB8AC3E}">
        <p14:creationId xmlns:p14="http://schemas.microsoft.com/office/powerpoint/2010/main" val="1319823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primary responsibilities of the person in charge of guest service are to help guests with the check-in and check-out processes, to offer them with information on hotel facilities, and to welcome visitors throughout their time at the hotel in a mindful, polite, and courteous manner (</a:t>
            </a:r>
            <a:r>
              <a:rPr lang="en-GB" sz="1200" dirty="0">
                <a:effectLst/>
                <a:latin typeface="Calibri" panose="020F0502020204030204" pitchFamily="34" charset="0"/>
                <a:ea typeface="Calibri" panose="020F0502020204030204" pitchFamily="34" charset="0"/>
                <a:cs typeface="Times New Roman" panose="02020603050405020304" pitchFamily="18" charset="0"/>
              </a:rPr>
              <a:t>Lin,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Yeongbae</a:t>
            </a:r>
            <a:r>
              <a:rPr lang="en-GB" sz="1200" dirty="0">
                <a:effectLst/>
                <a:latin typeface="Calibri" panose="020F0502020204030204" pitchFamily="34" charset="0"/>
                <a:ea typeface="Calibri" panose="020F0502020204030204" pitchFamily="34" charset="0"/>
                <a:cs typeface="Times New Roman" panose="02020603050405020304" pitchFamily="18" charset="0"/>
              </a:rPr>
              <a:t> Choe, 2022</a:t>
            </a:r>
            <a:r>
              <a:rPr lang="en-IN" dirty="0"/>
              <a:t>)</a:t>
            </a:r>
            <a:r>
              <a:rPr lang="en-US" dirty="0"/>
              <a:t>).</a:t>
            </a:r>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4</a:t>
            </a:fld>
            <a:endParaRPr lang="en-IN"/>
          </a:p>
        </p:txBody>
      </p:sp>
    </p:spTree>
    <p:extLst>
      <p:ext uri="{BB962C8B-B14F-4D97-AF65-F5344CB8AC3E}">
        <p14:creationId xmlns:p14="http://schemas.microsoft.com/office/powerpoint/2010/main" val="3473885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organization's services and facilities are shown to range from luxurious lodging to cuisine buffet and entertainment venues as demanded by the guests. The services were created with an eye towards American aesthetics (</a:t>
            </a:r>
            <a:r>
              <a:rPr lang="en-GB" sz="1200" dirty="0" err="1">
                <a:solidFill>
                  <a:srgbClr val="222222"/>
                </a:solidFill>
                <a:effectLst/>
                <a:latin typeface="Arial" panose="020B0604020202020204" pitchFamily="34" charset="0"/>
                <a:ea typeface="Calibri" panose="020F0502020204030204" pitchFamily="34" charset="0"/>
              </a:rPr>
              <a:t>Niemelä</a:t>
            </a:r>
            <a:r>
              <a:rPr lang="en-GB" sz="1200" dirty="0">
                <a:solidFill>
                  <a:srgbClr val="222222"/>
                </a:solidFill>
                <a:effectLst/>
                <a:latin typeface="Arial" panose="020B0604020202020204" pitchFamily="34" charset="0"/>
                <a:ea typeface="Calibri" panose="020F0502020204030204" pitchFamily="34" charset="0"/>
              </a:rPr>
              <a:t>,  2019</a:t>
            </a:r>
            <a:r>
              <a:rPr lang="en-IN" dirty="0"/>
              <a:t>)</a:t>
            </a:r>
            <a:r>
              <a:rPr lang="en-US" dirty="0"/>
              <a:t>). </a:t>
            </a:r>
          </a:p>
          <a:p>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5</a:t>
            </a:fld>
            <a:endParaRPr lang="en-IN"/>
          </a:p>
        </p:txBody>
      </p:sp>
    </p:spTree>
    <p:extLst>
      <p:ext uri="{BB962C8B-B14F-4D97-AF65-F5344CB8AC3E}">
        <p14:creationId xmlns:p14="http://schemas.microsoft.com/office/powerpoint/2010/main" val="1660760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is vital in terms of effectively creating relationships with people staying there, especially networks of support. It also aids in meeting guest needs and generating a positive public opinion or perception of the company's name (</a:t>
            </a:r>
            <a:r>
              <a:rPr lang="en-GB" sz="1800" dirty="0" err="1">
                <a:solidFill>
                  <a:srgbClr val="222222"/>
                </a:solidFill>
                <a:effectLst/>
                <a:latin typeface="Arial" panose="020B0604020202020204" pitchFamily="34" charset="0"/>
                <a:ea typeface="Calibri" panose="020F0502020204030204" pitchFamily="34" charset="0"/>
              </a:rPr>
              <a:t>Koc</a:t>
            </a:r>
            <a:r>
              <a:rPr lang="en-GB" sz="1800" dirty="0">
                <a:solidFill>
                  <a:srgbClr val="222222"/>
                </a:solidFill>
                <a:effectLst/>
                <a:latin typeface="Arial" panose="020B0604020202020204" pitchFamily="34" charset="0"/>
                <a:ea typeface="Calibri" panose="020F0502020204030204" pitchFamily="34" charset="0"/>
              </a:rPr>
              <a:t>, 2019</a:t>
            </a:r>
            <a:r>
              <a:rPr lang="en-US" dirty="0"/>
              <a:t>). </a:t>
            </a:r>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8</a:t>
            </a:fld>
            <a:endParaRPr lang="en-IN"/>
          </a:p>
        </p:txBody>
      </p:sp>
    </p:spTree>
    <p:extLst>
      <p:ext uri="{BB962C8B-B14F-4D97-AF65-F5344CB8AC3E}">
        <p14:creationId xmlns:p14="http://schemas.microsoft.com/office/powerpoint/2010/main" val="1413656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 businesses like Double Tree concentrate on leveraging modern technology to improve and innovate the experience for customers by </a:t>
            </a:r>
            <a:r>
              <a:rPr lang="en-US" dirty="0" err="1"/>
              <a:t>utilising</a:t>
            </a:r>
            <a:r>
              <a:rPr lang="en-US" dirty="0"/>
              <a:t> digital technology. Mobile applications, autonomous billing and checkouts and check ins, virtual room assistants, and additional amenities are examples of this. Furthermore, by assessing consumer wants, guests tend to add additional amenities and </a:t>
            </a:r>
            <a:r>
              <a:rPr lang="en-US" dirty="0" err="1"/>
              <a:t>customisation</a:t>
            </a:r>
            <a:r>
              <a:rPr lang="en-US" dirty="0"/>
              <a:t> in order to exceed the needs of guests (</a:t>
            </a:r>
            <a:r>
              <a:rPr lang="en-GB" sz="1200" dirty="0">
                <a:solidFill>
                  <a:srgbClr val="222222"/>
                </a:solidFill>
                <a:effectLst/>
                <a:latin typeface="Arial" panose="020B0604020202020204" pitchFamily="34" charset="0"/>
                <a:ea typeface="Calibri" panose="020F0502020204030204" pitchFamily="34" charset="0"/>
              </a:rPr>
              <a:t>Baek, et al, 2020</a:t>
            </a:r>
            <a:r>
              <a:rPr lang="en-US" dirty="0"/>
              <a:t> ).</a:t>
            </a:r>
          </a:p>
          <a:p>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9</a:t>
            </a:fld>
            <a:endParaRPr lang="en-IN"/>
          </a:p>
        </p:txBody>
      </p:sp>
    </p:spTree>
    <p:extLst>
      <p:ext uri="{BB962C8B-B14F-4D97-AF65-F5344CB8AC3E}">
        <p14:creationId xmlns:p14="http://schemas.microsoft.com/office/powerpoint/2010/main" val="21553435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1262FD40-3EE2-43ED-B858-4CF9AF88E961}" type="datetimeFigureOut">
              <a:rPr lang="en-IN" smtClean="0"/>
              <a:t>24-05-2023</a:t>
            </a:fld>
            <a:endParaRPr lang="en-IN"/>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DEF057B-0DDE-404F-954E-1C29E64A7FC8}" type="slidenum">
              <a:rPr lang="en-IN" smtClean="0"/>
              <a:t>‹#›</a:t>
            </a:fld>
            <a:endParaRPr lang="en-IN"/>
          </a:p>
        </p:txBody>
      </p:sp>
    </p:spTree>
    <p:extLst>
      <p:ext uri="{BB962C8B-B14F-4D97-AF65-F5344CB8AC3E}">
        <p14:creationId xmlns:p14="http://schemas.microsoft.com/office/powerpoint/2010/main" val="352148058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62FD40-3EE2-43ED-B858-4CF9AF88E961}" type="datetimeFigureOut">
              <a:rPr lang="en-IN" smtClean="0"/>
              <a:t>24-05-2023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23903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1262FD40-3EE2-43ED-B858-4CF9AF88E961}" type="datetimeFigureOut">
              <a:rPr lang="en-IN" smtClean="0"/>
              <a:t>24-05-2023</a:t>
            </a:fld>
            <a:endParaRPr lang="en-IN"/>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1060"/>
            <a:ext cx="2112264" cy="228600"/>
          </a:xfrm>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324170326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62FD40-3EE2-43ED-B858-4CF9AF88E961}" type="datetimeFigureOut">
              <a:rPr lang="en-IN" smtClean="0"/>
              <a:t>24-05-2023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2627795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62FD40-3EE2-43ED-B858-4CF9AF88E961}" type="datetimeFigureOut">
              <a:rPr lang="en-IN" smtClean="0"/>
              <a:t>24-05-2023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3848473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62FD40-3EE2-43ED-B858-4CF9AF88E961}" type="datetimeFigureOut">
              <a:rPr lang="en-IN" smtClean="0"/>
              <a:t>24-05-2023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4007284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62FD40-3EE2-43ED-B858-4CF9AF88E961}" type="datetimeFigureOut">
              <a:rPr lang="en-IN" smtClean="0"/>
              <a:t>24-05-2023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1291936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262FD40-3EE2-43ED-B858-4CF9AF88E961}" type="datetimeFigureOut">
              <a:rPr lang="en-IN" smtClean="0"/>
              <a:t>24-05-2023</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DEF057B-0DDE-404F-954E-1C29E64A7FC8}"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1376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262FD40-3EE2-43ED-B858-4CF9AF88E961}" type="datetimeFigureOut">
              <a:rPr lang="en-IN" smtClean="0"/>
              <a:t>24-05-2023</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DEF057B-0DDE-404F-954E-1C29E64A7FC8}"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96701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2FD40-3EE2-43ED-B858-4CF9AF88E961}" type="datetimeFigureOut">
              <a:rPr lang="en-IN" smtClean="0"/>
              <a:t>24-05-2023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4140492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2FD40-3EE2-43ED-B858-4CF9AF88E961}" type="datetimeFigureOut">
              <a:rPr lang="en-IN" smtClean="0"/>
              <a:t>24-05-2023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509707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1262FD40-3EE2-43ED-B858-4CF9AF88E961}" type="datetimeFigureOut">
              <a:rPr lang="en-IN" smtClean="0"/>
              <a:t>24-05-2023</a:t>
            </a:fld>
            <a:endParaRPr lang="en-IN"/>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DEF057B-0DDE-404F-954E-1C29E64A7FC8}" type="slidenum">
              <a:rPr lang="en-IN" smtClean="0"/>
              <a:t>‹#›</a:t>
            </a:fld>
            <a:endParaRPr lang="en-IN"/>
          </a:p>
        </p:txBody>
      </p:sp>
    </p:spTree>
    <p:extLst>
      <p:ext uri="{BB962C8B-B14F-4D97-AF65-F5344CB8AC3E}">
        <p14:creationId xmlns:p14="http://schemas.microsoft.com/office/powerpoint/2010/main" val="308857786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44597-429B-F8A5-C4FD-9C985A9790B9}"/>
              </a:ext>
            </a:extLst>
          </p:cNvPr>
          <p:cNvSpPr>
            <a:spLocks noGrp="1"/>
          </p:cNvSpPr>
          <p:nvPr>
            <p:ph type="ctrTitle"/>
          </p:nvPr>
        </p:nvSpPr>
        <p:spPr/>
        <p:txBody>
          <a:bodyPr/>
          <a:lstStyle/>
          <a:p>
            <a:r>
              <a:rPr lang="en-IN" dirty="0"/>
              <a:t>Double Tree by Hilton </a:t>
            </a:r>
          </a:p>
        </p:txBody>
      </p:sp>
      <p:sp>
        <p:nvSpPr>
          <p:cNvPr id="3" name="Subtitle 2">
            <a:extLst>
              <a:ext uri="{FF2B5EF4-FFF2-40B4-BE49-F238E27FC236}">
                <a16:creationId xmlns:a16="http://schemas.microsoft.com/office/drawing/2014/main" id="{9109F8D9-9D65-EC82-4017-884D2AFE7DE3}"/>
              </a:ext>
            </a:extLst>
          </p:cNvPr>
          <p:cNvSpPr>
            <a:spLocks noGrp="1"/>
          </p:cNvSpPr>
          <p:nvPr>
            <p:ph type="subTitle" idx="1"/>
          </p:nvPr>
        </p:nvSpPr>
        <p:spPr/>
        <p:txBody>
          <a:bodyPr>
            <a:normAutofit fontScale="25000" lnSpcReduction="20000"/>
          </a:bodyPr>
          <a:lstStyle/>
          <a:p>
            <a:r>
              <a:rPr lang="en-IN" sz="4400" dirty="0" err="1">
                <a:latin typeface="Arial" panose="020B0604020202020204" pitchFamily="34" charset="0"/>
                <a:cs typeface="Arial" panose="020B0604020202020204" pitchFamily="34" charset="0"/>
              </a:rPr>
              <a:t>Oladipupo</a:t>
            </a:r>
            <a:r>
              <a:rPr lang="en-IN" sz="4400" dirty="0">
                <a:latin typeface="Arial" panose="020B0604020202020204" pitchFamily="34" charset="0"/>
                <a:cs typeface="Arial" panose="020B0604020202020204" pitchFamily="34" charset="0"/>
              </a:rPr>
              <a:t> Fabode </a:t>
            </a:r>
          </a:p>
          <a:p>
            <a:r>
              <a:rPr lang="en-IN" sz="4400" dirty="0">
                <a:latin typeface="Arial" panose="020B0604020202020204" pitchFamily="34" charset="0"/>
                <a:cs typeface="Arial" panose="020B0604020202020204" pitchFamily="34" charset="0"/>
              </a:rPr>
              <a:t>2207288</a:t>
            </a:r>
          </a:p>
          <a:p>
            <a:r>
              <a:rPr lang="en-IN" sz="4400" dirty="0">
                <a:latin typeface="Arial" panose="020B0604020202020204" pitchFamily="34" charset="0"/>
                <a:cs typeface="Arial" panose="020B0604020202020204" pitchFamily="34" charset="0"/>
              </a:rPr>
              <a:t>Hospitality and Guest Service Module </a:t>
            </a:r>
          </a:p>
          <a:p>
            <a:r>
              <a:rPr lang="en-IN" sz="4400" dirty="0">
                <a:latin typeface="Arial" panose="020B0604020202020204" pitchFamily="34" charset="0"/>
                <a:cs typeface="Arial" panose="020B0604020202020204" pitchFamily="34" charset="0"/>
              </a:rPr>
              <a:t>(BMIH4003)</a:t>
            </a:r>
          </a:p>
          <a:p>
            <a:r>
              <a:rPr lang="en-IN" sz="4400" dirty="0">
                <a:latin typeface="Arial" panose="020B0604020202020204" pitchFamily="34" charset="0"/>
                <a:cs typeface="Arial" panose="020B0604020202020204" pitchFamily="34" charset="0"/>
              </a:rPr>
              <a:t>Kathryn Flynn</a:t>
            </a:r>
          </a:p>
          <a:p>
            <a:endParaRPr lang="en-IN" dirty="0"/>
          </a:p>
        </p:txBody>
      </p:sp>
    </p:spTree>
    <p:extLst>
      <p:ext uri="{BB962C8B-B14F-4D97-AF65-F5344CB8AC3E}">
        <p14:creationId xmlns:p14="http://schemas.microsoft.com/office/powerpoint/2010/main" val="2240497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F17C1-3E4D-AD4F-36E0-0219C926EA4C}"/>
              </a:ext>
            </a:extLst>
          </p:cNvPr>
          <p:cNvSpPr>
            <a:spLocks noGrp="1"/>
          </p:cNvSpPr>
          <p:nvPr>
            <p:ph type="title"/>
          </p:nvPr>
        </p:nvSpPr>
        <p:spPr/>
        <p:txBody>
          <a:bodyPr>
            <a:normAutofit/>
          </a:bodyPr>
          <a:lstStyle/>
          <a:p>
            <a:r>
              <a:rPr lang="en-IN" sz="3600" dirty="0">
                <a:latin typeface="Arial" panose="020B0604020202020204" pitchFamily="34" charset="0"/>
                <a:cs typeface="Arial" panose="020B0604020202020204" pitchFamily="34" charset="0"/>
              </a:rPr>
              <a:t>Introducing the brand </a:t>
            </a:r>
          </a:p>
        </p:txBody>
      </p:sp>
      <p:sp>
        <p:nvSpPr>
          <p:cNvPr id="3" name="Content Placeholder 2">
            <a:extLst>
              <a:ext uri="{FF2B5EF4-FFF2-40B4-BE49-F238E27FC236}">
                <a16:creationId xmlns:a16="http://schemas.microsoft.com/office/drawing/2014/main" id="{7409B125-7ECE-BE35-6DA1-3351F62BB8FA}"/>
              </a:ext>
            </a:extLst>
          </p:cNvPr>
          <p:cNvSpPr>
            <a:spLocks noGrp="1"/>
          </p:cNvSpPr>
          <p:nvPr>
            <p:ph idx="1"/>
          </p:nvPr>
        </p:nvSpPr>
        <p:spPr>
          <a:xfrm>
            <a:off x="1066800" y="2103120"/>
            <a:ext cx="5187043" cy="4248694"/>
          </a:xfrm>
        </p:spPr>
        <p:txBody>
          <a:bodyPr>
            <a:normAutofit/>
          </a:bodyPr>
          <a:lstStyle/>
          <a:p>
            <a:r>
              <a:rPr lang="en-IN" sz="1100" dirty="0">
                <a:latin typeface="Arial" panose="020B0604020202020204" pitchFamily="34" charset="0"/>
                <a:cs typeface="Arial" panose="020B0604020202020204" pitchFamily="34" charset="0"/>
              </a:rPr>
              <a:t>The American chain of hotels Double Tree is managed by the corporation Hilton worldwide. </a:t>
            </a:r>
          </a:p>
          <a:p>
            <a:r>
              <a:rPr lang="en-IN" sz="1100" dirty="0">
                <a:latin typeface="Arial" panose="020B0604020202020204" pitchFamily="34" charset="0"/>
                <a:cs typeface="Arial" panose="020B0604020202020204" pitchFamily="34" charset="0"/>
              </a:rPr>
              <a:t>Established in 1969</a:t>
            </a:r>
          </a:p>
          <a:p>
            <a:r>
              <a:rPr lang="en-IN" sz="1100" dirty="0">
                <a:latin typeface="Arial" panose="020B0604020202020204" pitchFamily="34" charset="0"/>
                <a:cs typeface="Arial" panose="020B0604020202020204" pitchFamily="34" charset="0"/>
              </a:rPr>
              <a:t>Headquarters: McLean, Virginia, United States of America (USA)</a:t>
            </a:r>
          </a:p>
          <a:p>
            <a:r>
              <a:rPr lang="en-IN" sz="1100" dirty="0">
                <a:latin typeface="Arial" panose="020B0604020202020204" pitchFamily="34" charset="0"/>
                <a:cs typeface="Arial" panose="020B0604020202020204" pitchFamily="34" charset="0"/>
              </a:rPr>
              <a:t>No of properties: 587 (</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Couch, 2019</a:t>
            </a:r>
            <a:r>
              <a:rPr lang="en-IN" sz="1100" dirty="0">
                <a:latin typeface="Arial" panose="020B0604020202020204" pitchFamily="34" charset="0"/>
                <a:cs typeface="Arial" panose="020B0604020202020204" pitchFamily="34" charset="0"/>
              </a:rPr>
              <a:t>)</a:t>
            </a:r>
          </a:p>
          <a:p>
            <a:r>
              <a:rPr lang="en-IN" sz="1100" dirty="0">
                <a:latin typeface="Arial" panose="020B0604020202020204" pitchFamily="34" charset="0"/>
                <a:cs typeface="Arial" panose="020B0604020202020204" pitchFamily="34" charset="0"/>
              </a:rPr>
              <a:t>No of rooms worldwide: 136,700</a:t>
            </a:r>
          </a:p>
          <a:p>
            <a:r>
              <a:rPr lang="en-IN" sz="1100" dirty="0">
                <a:latin typeface="Arial" panose="020B0604020202020204" pitchFamily="34" charset="0"/>
                <a:cs typeface="Arial" panose="020B0604020202020204" pitchFamily="34" charset="0"/>
              </a:rPr>
              <a:t>No of countries: 47</a:t>
            </a:r>
          </a:p>
          <a:p>
            <a:r>
              <a:rPr lang="en-US" sz="1100" dirty="0">
                <a:latin typeface="Arial" panose="020B0604020202020204" pitchFamily="34" charset="0"/>
                <a:cs typeface="Arial" panose="020B0604020202020204" pitchFamily="34" charset="0"/>
              </a:rPr>
              <a:t>Double Tree and sibling brand "Hilton Hotels &amp; Resorts" compete in a full-service segment. Double Tree is renowned for their chipped chocolate cookies, which are one of their several distinctive items (</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Couch, 2019</a:t>
            </a:r>
            <a:r>
              <a:rPr lang="en-US"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156CC5CF-2634-59B7-EC33-5EA9E28CEE5E}"/>
              </a:ext>
            </a:extLst>
          </p:cNvPr>
          <p:cNvPicPr>
            <a:picLocks noChangeAspect="1"/>
          </p:cNvPicPr>
          <p:nvPr/>
        </p:nvPicPr>
        <p:blipFill>
          <a:blip r:embed="rId3"/>
          <a:stretch>
            <a:fillRect/>
          </a:stretch>
        </p:blipFill>
        <p:spPr>
          <a:xfrm>
            <a:off x="7315200" y="2103120"/>
            <a:ext cx="3810000" cy="3810000"/>
          </a:xfrm>
          <a:prstGeom prst="rect">
            <a:avLst/>
          </a:prstGeom>
        </p:spPr>
      </p:pic>
    </p:spTree>
    <p:extLst>
      <p:ext uri="{BB962C8B-B14F-4D97-AF65-F5344CB8AC3E}">
        <p14:creationId xmlns:p14="http://schemas.microsoft.com/office/powerpoint/2010/main" val="2923423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58EF4-E161-7AB0-D577-D8CB8DC0775F}"/>
              </a:ext>
            </a:extLst>
          </p:cNvPr>
          <p:cNvSpPr>
            <a:spLocks noGrp="1"/>
          </p:cNvSpPr>
          <p:nvPr>
            <p:ph type="title"/>
          </p:nvPr>
        </p:nvSpPr>
        <p:spPr/>
        <p:txBody>
          <a:bodyPr>
            <a:normAutofit/>
          </a:bodyPr>
          <a:lstStyle/>
          <a:p>
            <a:r>
              <a:rPr lang="en-IN" sz="2800" dirty="0">
                <a:latin typeface="Arial" panose="020B0604020202020204" pitchFamily="34" charset="0"/>
                <a:cs typeface="Arial" panose="020B0604020202020204" pitchFamily="34" charset="0"/>
              </a:rPr>
              <a:t>Identification of the consumers </a:t>
            </a:r>
          </a:p>
        </p:txBody>
      </p:sp>
      <p:sp>
        <p:nvSpPr>
          <p:cNvPr id="3" name="Content Placeholder 2">
            <a:extLst>
              <a:ext uri="{FF2B5EF4-FFF2-40B4-BE49-F238E27FC236}">
                <a16:creationId xmlns:a16="http://schemas.microsoft.com/office/drawing/2014/main" id="{37453D13-179A-5ED6-5091-C793121AD6B2}"/>
              </a:ext>
            </a:extLst>
          </p:cNvPr>
          <p:cNvSpPr>
            <a:spLocks noGrp="1"/>
          </p:cNvSpPr>
          <p:nvPr>
            <p:ph idx="1"/>
          </p:nvPr>
        </p:nvSpPr>
        <p:spPr>
          <a:xfrm>
            <a:off x="647272" y="1684962"/>
            <a:ext cx="4053082" cy="3634736"/>
          </a:xfrm>
        </p:spPr>
        <p:txBody>
          <a:bodyPr>
            <a:noAutofit/>
          </a:bodyPr>
          <a:lstStyle/>
          <a:p>
            <a:r>
              <a:rPr lang="en-IN" sz="1100" dirty="0">
                <a:latin typeface="Arial" panose="020B0604020202020204" pitchFamily="34" charset="0"/>
                <a:cs typeface="Arial" panose="020B0604020202020204" pitchFamily="34" charset="0"/>
              </a:rPr>
              <a:t>As a premium brand Double Tree concentrates on niche clientele. </a:t>
            </a:r>
          </a:p>
          <a:p>
            <a:r>
              <a:rPr lang="en-IN" sz="1100" dirty="0">
                <a:latin typeface="Arial" panose="020B0604020202020204" pitchFamily="34" charset="0"/>
                <a:cs typeface="Arial" panose="020B0604020202020204" pitchFamily="34" charset="0"/>
              </a:rPr>
              <a:t>The segmentation is done considering following elements;</a:t>
            </a:r>
          </a:p>
          <a:p>
            <a:r>
              <a:rPr lang="en-IN" sz="1100" dirty="0">
                <a:latin typeface="Arial" panose="020B0604020202020204" pitchFamily="34" charset="0"/>
                <a:cs typeface="Arial" panose="020B0604020202020204" pitchFamily="34" charset="0"/>
              </a:rPr>
              <a:t>Demographics: Targeted customers include people having high income source and comes from rich and affluent class of society </a:t>
            </a:r>
          </a:p>
          <a:p>
            <a:r>
              <a:rPr lang="en-IN" sz="1100" dirty="0">
                <a:latin typeface="Arial" panose="020B0604020202020204" pitchFamily="34" charset="0"/>
                <a:cs typeface="Arial" panose="020B0604020202020204" pitchFamily="34" charset="0"/>
              </a:rPr>
              <a:t>Psychographics: Target includes those who prefer higher standard of life style</a:t>
            </a:r>
          </a:p>
          <a:p>
            <a:r>
              <a:rPr lang="en-IN" sz="1100" dirty="0">
                <a:latin typeface="Arial" panose="020B0604020202020204" pitchFamily="34" charset="0"/>
                <a:cs typeface="Arial" panose="020B0604020202020204" pitchFamily="34" charset="0"/>
              </a:rPr>
              <a:t>Behavioural: Customers have positive perception to brand and prefer differentiated services</a:t>
            </a:r>
          </a:p>
          <a:p>
            <a:r>
              <a:rPr lang="en-IN" sz="1100" dirty="0">
                <a:latin typeface="Arial" panose="020B0604020202020204" pitchFamily="34" charset="0"/>
                <a:cs typeface="Arial" panose="020B0604020202020204" pitchFamily="34" charset="0"/>
              </a:rPr>
              <a:t>Geographical: Targeted groups are from urban and city areas (</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Peng and Chen, 2019</a:t>
            </a:r>
            <a:r>
              <a:rPr lang="en-IN" sz="1100" dirty="0">
                <a:latin typeface="Arial" panose="020B0604020202020204" pitchFamily="34" charset="0"/>
                <a:cs typeface="Arial" panose="020B0604020202020204" pitchFamily="34" charset="0"/>
              </a:rPr>
              <a:t>)</a:t>
            </a:r>
          </a:p>
          <a:p>
            <a:r>
              <a:rPr lang="en-US" sz="1100" dirty="0">
                <a:latin typeface="Arial" panose="020B0604020202020204" pitchFamily="34" charset="0"/>
                <a:cs typeface="Arial" panose="020B0604020202020204" pitchFamily="34" charset="0"/>
              </a:rPr>
              <a:t>Double Tree is a premium hotel brand that serves to high-end guests. As a result, the concentration is on high-learning and wealthy society members, as well as business visitors from urban/city  whom are able to afford the brand's luxury services (</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Peng and Chen, 2019</a:t>
            </a:r>
            <a:r>
              <a:rPr lang="en-IN" sz="1100"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DoubleTree by Hilton, one of ten brands from Hilton Worldwide, is tapping into the social media trend, allowing travelers to post their own videos and tips while also helping them plan and book trips. (J, Crooker, 2013)</a:t>
            </a:r>
            <a:endParaRPr lang="en-IN"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1AE5D34-9B2D-714C-8BF6-69E66A0B5406}"/>
              </a:ext>
            </a:extLst>
          </p:cNvPr>
          <p:cNvPicPr>
            <a:picLocks noChangeAspect="1"/>
          </p:cNvPicPr>
          <p:nvPr/>
        </p:nvPicPr>
        <p:blipFill>
          <a:blip r:embed="rId3"/>
          <a:stretch>
            <a:fillRect/>
          </a:stretch>
        </p:blipFill>
        <p:spPr>
          <a:xfrm>
            <a:off x="6666193" y="2103119"/>
            <a:ext cx="4564184" cy="3872678"/>
          </a:xfrm>
          <a:prstGeom prst="rect">
            <a:avLst/>
          </a:prstGeom>
        </p:spPr>
      </p:pic>
    </p:spTree>
    <p:extLst>
      <p:ext uri="{BB962C8B-B14F-4D97-AF65-F5344CB8AC3E}">
        <p14:creationId xmlns:p14="http://schemas.microsoft.com/office/powerpoint/2010/main" val="448110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C8894-41DA-EBD7-9C74-961DE2AE21B9}"/>
              </a:ext>
            </a:extLst>
          </p:cNvPr>
          <p:cNvSpPr>
            <a:spLocks noGrp="1"/>
          </p:cNvSpPr>
          <p:nvPr>
            <p:ph type="title"/>
          </p:nvPr>
        </p:nvSpPr>
        <p:spPr/>
        <p:txBody>
          <a:bodyPr>
            <a:normAutofit/>
          </a:bodyPr>
          <a:lstStyle/>
          <a:p>
            <a:r>
              <a:rPr lang="en-IN" sz="2800" dirty="0">
                <a:latin typeface="Arial" panose="020B0604020202020204" pitchFamily="34" charset="0"/>
                <a:cs typeface="Arial" panose="020B0604020202020204" pitchFamily="34" charset="0"/>
              </a:rPr>
              <a:t>Role and function of guest services </a:t>
            </a:r>
          </a:p>
        </p:txBody>
      </p:sp>
      <p:sp>
        <p:nvSpPr>
          <p:cNvPr id="3" name="Content Placeholder 2">
            <a:extLst>
              <a:ext uri="{FF2B5EF4-FFF2-40B4-BE49-F238E27FC236}">
                <a16:creationId xmlns:a16="http://schemas.microsoft.com/office/drawing/2014/main" id="{7CC0FCB8-2671-21CF-6BE3-FA244D1B9C2A}"/>
              </a:ext>
            </a:extLst>
          </p:cNvPr>
          <p:cNvSpPr>
            <a:spLocks noGrp="1"/>
          </p:cNvSpPr>
          <p:nvPr>
            <p:ph idx="1"/>
          </p:nvPr>
        </p:nvSpPr>
        <p:spPr>
          <a:xfrm>
            <a:off x="1066800" y="2103119"/>
            <a:ext cx="3968839" cy="4220407"/>
          </a:xfrm>
        </p:spPr>
        <p:txBody>
          <a:bodyPr>
            <a:normAutofit/>
          </a:bodyPr>
          <a:lstStyle/>
          <a:p>
            <a:r>
              <a:rPr lang="en-IN" sz="1200" dirty="0">
                <a:latin typeface="Arial" panose="020B0604020202020204" pitchFamily="34" charset="0"/>
                <a:cs typeface="Arial" panose="020B0604020202020204" pitchFamily="34" charset="0"/>
              </a:rPr>
              <a:t>Accommodating and welcoming visitors and guests </a:t>
            </a:r>
          </a:p>
          <a:p>
            <a:r>
              <a:rPr lang="en-IN" sz="1200" dirty="0">
                <a:latin typeface="Arial" panose="020B0604020202020204" pitchFamily="34" charset="0"/>
                <a:cs typeface="Arial" panose="020B0604020202020204" pitchFamily="34" charset="0"/>
              </a:rPr>
              <a:t>Providing service information </a:t>
            </a:r>
          </a:p>
          <a:p>
            <a:r>
              <a:rPr lang="en-IN" sz="1200" dirty="0">
                <a:latin typeface="Arial" panose="020B0604020202020204" pitchFamily="34" charset="0"/>
                <a:cs typeface="Arial" panose="020B0604020202020204" pitchFamily="34" charset="0"/>
              </a:rPr>
              <a:t>Cater to guest requests and satisfaction(</a:t>
            </a:r>
            <a:r>
              <a:rPr lang="en-GB" sz="1200" dirty="0">
                <a:effectLst/>
                <a:latin typeface="Arial" panose="020B0604020202020204" pitchFamily="34" charset="0"/>
                <a:ea typeface="Calibri" panose="020F0502020204030204" pitchFamily="34" charset="0"/>
                <a:cs typeface="Arial" panose="020B0604020202020204" pitchFamily="34" charset="0"/>
              </a:rPr>
              <a:t>Lin, </a:t>
            </a:r>
            <a:r>
              <a:rPr lang="en-GB" sz="1200" dirty="0" err="1">
                <a:effectLst/>
                <a:latin typeface="Arial" panose="020B0604020202020204" pitchFamily="34" charset="0"/>
                <a:ea typeface="Calibri" panose="020F0502020204030204" pitchFamily="34" charset="0"/>
                <a:cs typeface="Arial" panose="020B0604020202020204" pitchFamily="34" charset="0"/>
              </a:rPr>
              <a:t>Yeongbae</a:t>
            </a:r>
            <a:r>
              <a:rPr lang="en-GB" sz="1200" dirty="0">
                <a:effectLst/>
                <a:latin typeface="Arial" panose="020B0604020202020204" pitchFamily="34" charset="0"/>
                <a:ea typeface="Calibri" panose="020F0502020204030204" pitchFamily="34" charset="0"/>
                <a:cs typeface="Arial" panose="020B0604020202020204" pitchFamily="34" charset="0"/>
              </a:rPr>
              <a:t> Choe, 2022</a:t>
            </a:r>
            <a:r>
              <a:rPr lang="en-IN" sz="1200" dirty="0">
                <a:latin typeface="Arial" panose="020B0604020202020204" pitchFamily="34" charset="0"/>
                <a:cs typeface="Arial" panose="020B0604020202020204" pitchFamily="34" charset="0"/>
              </a:rPr>
              <a:t>)</a:t>
            </a:r>
          </a:p>
          <a:p>
            <a:r>
              <a:rPr lang="en-US" sz="1200" dirty="0">
                <a:latin typeface="Arial" panose="020B0604020202020204" pitchFamily="34" charset="0"/>
                <a:cs typeface="Arial" panose="020B0604020202020204" pitchFamily="34" charset="0"/>
              </a:rPr>
              <a:t>The primary responsibilities of the person in charge of guest service are to help guests with the check-in and check-out processes, to offer them with information on hotel facilities, and to welcome visitors throughout their time at the hotel in a mindful, polite, and courteous manner (</a:t>
            </a:r>
            <a:r>
              <a:rPr lang="en-GB" sz="1200" dirty="0">
                <a:effectLst/>
                <a:latin typeface="Arial" panose="020B0604020202020204" pitchFamily="34" charset="0"/>
                <a:ea typeface="Calibri" panose="020F0502020204030204" pitchFamily="34" charset="0"/>
                <a:cs typeface="Arial" panose="020B0604020202020204" pitchFamily="34" charset="0"/>
              </a:rPr>
              <a:t>Lin, </a:t>
            </a:r>
            <a:r>
              <a:rPr lang="en-GB" sz="1200" dirty="0" err="1">
                <a:effectLst/>
                <a:latin typeface="Arial" panose="020B0604020202020204" pitchFamily="34" charset="0"/>
                <a:ea typeface="Calibri" panose="020F0502020204030204" pitchFamily="34" charset="0"/>
                <a:cs typeface="Arial" panose="020B0604020202020204" pitchFamily="34" charset="0"/>
              </a:rPr>
              <a:t>Yeongbae</a:t>
            </a:r>
            <a:r>
              <a:rPr lang="en-GB" sz="1200" dirty="0">
                <a:effectLst/>
                <a:latin typeface="Arial" panose="020B0604020202020204" pitchFamily="34" charset="0"/>
                <a:ea typeface="Calibri" panose="020F0502020204030204" pitchFamily="34" charset="0"/>
                <a:cs typeface="Arial" panose="020B0604020202020204" pitchFamily="34" charset="0"/>
              </a:rPr>
              <a:t> Choe, 2022</a:t>
            </a:r>
            <a:r>
              <a:rPr lang="en-IN" sz="1200" dirty="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045845F1-06D4-2F04-A004-B26F3E285FE5}"/>
              </a:ext>
            </a:extLst>
          </p:cNvPr>
          <p:cNvPicPr>
            <a:picLocks noChangeAspect="1"/>
          </p:cNvPicPr>
          <p:nvPr/>
        </p:nvPicPr>
        <p:blipFill>
          <a:blip r:embed="rId3"/>
          <a:stretch>
            <a:fillRect/>
          </a:stretch>
        </p:blipFill>
        <p:spPr>
          <a:xfrm>
            <a:off x="5326380" y="2014194"/>
            <a:ext cx="6217920" cy="4220407"/>
          </a:xfrm>
          <a:prstGeom prst="rect">
            <a:avLst/>
          </a:prstGeom>
        </p:spPr>
      </p:pic>
    </p:spTree>
    <p:extLst>
      <p:ext uri="{BB962C8B-B14F-4D97-AF65-F5344CB8AC3E}">
        <p14:creationId xmlns:p14="http://schemas.microsoft.com/office/powerpoint/2010/main" val="3829460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DB4F3-B8AD-FAB9-8862-9C196989C61B}"/>
              </a:ext>
            </a:extLst>
          </p:cNvPr>
          <p:cNvSpPr>
            <a:spLocks noGrp="1"/>
          </p:cNvSpPr>
          <p:nvPr>
            <p:ph type="title"/>
          </p:nvPr>
        </p:nvSpPr>
        <p:spPr/>
        <p:txBody>
          <a:bodyPr>
            <a:normAutofit/>
          </a:bodyPr>
          <a:lstStyle/>
          <a:p>
            <a:r>
              <a:rPr lang="en-IN" sz="2400" dirty="0">
                <a:latin typeface="Arial" panose="020B0604020202020204" pitchFamily="34" charset="0"/>
                <a:cs typeface="Arial" panose="020B0604020202020204" pitchFamily="34" charset="0"/>
              </a:rPr>
              <a:t>Nature of services in Double Tree</a:t>
            </a:r>
          </a:p>
        </p:txBody>
      </p:sp>
      <p:sp>
        <p:nvSpPr>
          <p:cNvPr id="3" name="Content Placeholder 2">
            <a:extLst>
              <a:ext uri="{FF2B5EF4-FFF2-40B4-BE49-F238E27FC236}">
                <a16:creationId xmlns:a16="http://schemas.microsoft.com/office/drawing/2014/main" id="{DDD4474E-4E3A-3EBB-6A8C-7B7D2A5D57B5}"/>
              </a:ext>
            </a:extLst>
          </p:cNvPr>
          <p:cNvSpPr>
            <a:spLocks noGrp="1"/>
          </p:cNvSpPr>
          <p:nvPr>
            <p:ph idx="1"/>
          </p:nvPr>
        </p:nvSpPr>
        <p:spPr>
          <a:xfrm>
            <a:off x="1066800" y="2103119"/>
            <a:ext cx="5398394" cy="4220407"/>
          </a:xfrm>
        </p:spPr>
        <p:txBody>
          <a:bodyPr>
            <a:normAutofit/>
          </a:bodyPr>
          <a:lstStyle/>
          <a:p>
            <a:r>
              <a:rPr lang="en-IN" sz="1100" dirty="0">
                <a:latin typeface="Arial" panose="020B0604020202020204" pitchFamily="34" charset="0"/>
                <a:cs typeface="Arial" panose="020B0604020202020204" pitchFamily="34" charset="0"/>
              </a:rPr>
              <a:t>Luxury and customisable services for each guests </a:t>
            </a:r>
          </a:p>
          <a:p>
            <a:r>
              <a:rPr lang="en-US" sz="1100" dirty="0">
                <a:latin typeface="Arial" panose="020B0604020202020204" pitchFamily="34" charset="0"/>
                <a:cs typeface="Arial" panose="020B0604020202020204" pitchFamily="34" charset="0"/>
              </a:rPr>
              <a:t>Accommodation, dining, bar, entertainment, and additional luxurious amenities such as fitness, as well as gatherings and conferences, are all available. </a:t>
            </a:r>
            <a:endParaRPr lang="en-IN" sz="1100" dirty="0">
              <a:latin typeface="Arial" panose="020B0604020202020204" pitchFamily="34" charset="0"/>
              <a:cs typeface="Arial" panose="020B0604020202020204" pitchFamily="34" charset="0"/>
            </a:endParaRPr>
          </a:p>
          <a:p>
            <a:r>
              <a:rPr lang="en-IN" sz="1100" dirty="0">
                <a:latin typeface="Arial" panose="020B0604020202020204" pitchFamily="34" charset="0"/>
                <a:cs typeface="Arial" panose="020B0604020202020204" pitchFamily="34" charset="0"/>
              </a:rPr>
              <a:t>Hilton Honours loyalty program is also applicable at Double Tree (</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Niemelä</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2019</a:t>
            </a:r>
            <a:r>
              <a:rPr lang="en-IN" sz="1100" dirty="0">
                <a:latin typeface="Arial" panose="020B0604020202020204" pitchFamily="34" charset="0"/>
                <a:cs typeface="Arial" panose="020B0604020202020204" pitchFamily="34" charset="0"/>
              </a:rPr>
              <a:t>)</a:t>
            </a:r>
          </a:p>
          <a:p>
            <a:r>
              <a:rPr lang="en-US" sz="1100" dirty="0">
                <a:latin typeface="Arial" panose="020B0604020202020204" pitchFamily="34" charset="0"/>
                <a:cs typeface="Arial" panose="020B0604020202020204" pitchFamily="34" charset="0"/>
              </a:rPr>
              <a:t>The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services and facilities are shown to range from luxurious lodging to cuisine buffet and entertainment venues as demanded by the guests. The services were created with an eye towards American aesthetics (</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Niemelä</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2019</a:t>
            </a:r>
            <a:r>
              <a:rPr lang="en-IN" sz="1100"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 </a:t>
            </a:r>
          </a:p>
          <a:p>
            <a:endParaRPr lang="en-IN" dirty="0"/>
          </a:p>
        </p:txBody>
      </p:sp>
      <p:pic>
        <p:nvPicPr>
          <p:cNvPr id="4" name="Picture 3">
            <a:extLst>
              <a:ext uri="{FF2B5EF4-FFF2-40B4-BE49-F238E27FC236}">
                <a16:creationId xmlns:a16="http://schemas.microsoft.com/office/drawing/2014/main" id="{AC7CC9D9-92B4-6232-4DB3-D254323B11F3}"/>
              </a:ext>
            </a:extLst>
          </p:cNvPr>
          <p:cNvPicPr>
            <a:picLocks noChangeAspect="1"/>
          </p:cNvPicPr>
          <p:nvPr/>
        </p:nvPicPr>
        <p:blipFill>
          <a:blip r:embed="rId3"/>
          <a:stretch>
            <a:fillRect/>
          </a:stretch>
        </p:blipFill>
        <p:spPr>
          <a:xfrm>
            <a:off x="7023109" y="2183801"/>
            <a:ext cx="4666868" cy="3706011"/>
          </a:xfrm>
          <a:prstGeom prst="rect">
            <a:avLst/>
          </a:prstGeom>
        </p:spPr>
      </p:pic>
    </p:spTree>
    <p:extLst>
      <p:ext uri="{BB962C8B-B14F-4D97-AF65-F5344CB8AC3E}">
        <p14:creationId xmlns:p14="http://schemas.microsoft.com/office/powerpoint/2010/main" val="1632670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CE3DD-C98B-EEAE-BF8F-6018498E5721}"/>
              </a:ext>
            </a:extLst>
          </p:cNvPr>
          <p:cNvSpPr>
            <a:spLocks noGrp="1"/>
          </p:cNvSpPr>
          <p:nvPr>
            <p:ph type="title"/>
          </p:nvPr>
        </p:nvSpPr>
        <p:spPr/>
        <p:txBody>
          <a:bodyPr>
            <a:normAutofit/>
          </a:bodyPr>
          <a:lstStyle/>
          <a:p>
            <a:r>
              <a:rPr lang="en-IN" sz="2000" dirty="0">
                <a:latin typeface="Arial" panose="020B0604020202020204" pitchFamily="34" charset="0"/>
                <a:cs typeface="Arial" panose="020B0604020202020204" pitchFamily="34" charset="0"/>
              </a:rPr>
              <a:t>Scope of services in Double Tree</a:t>
            </a:r>
          </a:p>
        </p:txBody>
      </p:sp>
      <p:sp>
        <p:nvSpPr>
          <p:cNvPr id="3" name="Content Placeholder 2">
            <a:extLst>
              <a:ext uri="{FF2B5EF4-FFF2-40B4-BE49-F238E27FC236}">
                <a16:creationId xmlns:a16="http://schemas.microsoft.com/office/drawing/2014/main" id="{56A6DA29-4786-C9C5-2BCA-EA4DDC96FBD6}"/>
              </a:ext>
            </a:extLst>
          </p:cNvPr>
          <p:cNvSpPr>
            <a:spLocks noGrp="1"/>
          </p:cNvSpPr>
          <p:nvPr>
            <p:ph idx="1"/>
          </p:nvPr>
        </p:nvSpPr>
        <p:spPr>
          <a:xfrm>
            <a:off x="1066800" y="2103119"/>
            <a:ext cx="5898776" cy="4459045"/>
          </a:xfrm>
        </p:spPr>
        <p:txBody>
          <a:bodyPr>
            <a:normAutofit/>
          </a:bodyPr>
          <a:lstStyle/>
          <a:p>
            <a:r>
              <a:rPr lang="en-IN" sz="1100" dirty="0">
                <a:latin typeface="Arial" panose="020B0604020202020204" pitchFamily="34" charset="0"/>
                <a:cs typeface="Arial" panose="020B0604020202020204" pitchFamily="34" charset="0"/>
              </a:rPr>
              <a:t>Fulling niche clientele demands in context of hospitality sector</a:t>
            </a:r>
          </a:p>
          <a:p>
            <a:r>
              <a:rPr lang="en-IN" sz="1100" dirty="0">
                <a:latin typeface="Arial" panose="020B0604020202020204" pitchFamily="34" charset="0"/>
                <a:cs typeface="Arial" panose="020B0604020202020204" pitchFamily="34" charset="0"/>
              </a:rPr>
              <a:t>Ensuring that services helps in withholding the high recognition and image associated with brand of Double Tree and Hilton</a:t>
            </a:r>
          </a:p>
          <a:p>
            <a:r>
              <a:rPr lang="en-US" sz="1100" dirty="0">
                <a:latin typeface="Arial" panose="020B0604020202020204" pitchFamily="34" charset="0"/>
                <a:cs typeface="Arial" panose="020B0604020202020204" pitchFamily="34" charset="0"/>
              </a:rPr>
              <a:t>In the future, there will be several prospects for innovation in services and diversification (</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Du, et al, 2020</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E923A28-D1A9-2F50-13D4-8B7583938874}"/>
              </a:ext>
            </a:extLst>
          </p:cNvPr>
          <p:cNvPicPr>
            <a:picLocks noChangeAspect="1"/>
          </p:cNvPicPr>
          <p:nvPr/>
        </p:nvPicPr>
        <p:blipFill>
          <a:blip r:embed="rId2"/>
          <a:stretch>
            <a:fillRect/>
          </a:stretch>
        </p:blipFill>
        <p:spPr>
          <a:xfrm>
            <a:off x="6965576" y="2528494"/>
            <a:ext cx="4159624" cy="3608294"/>
          </a:xfrm>
          <a:prstGeom prst="rect">
            <a:avLst/>
          </a:prstGeom>
        </p:spPr>
      </p:pic>
    </p:spTree>
    <p:extLst>
      <p:ext uri="{BB962C8B-B14F-4D97-AF65-F5344CB8AC3E}">
        <p14:creationId xmlns:p14="http://schemas.microsoft.com/office/powerpoint/2010/main" val="1234812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5D4B7-D016-AA5B-9EF3-3DCE36228462}"/>
              </a:ext>
            </a:extLst>
          </p:cNvPr>
          <p:cNvSpPr>
            <a:spLocks noGrp="1"/>
          </p:cNvSpPr>
          <p:nvPr>
            <p:ph type="title"/>
          </p:nvPr>
        </p:nvSpPr>
        <p:spPr/>
        <p:txBody>
          <a:bodyPr>
            <a:normAutofit/>
          </a:bodyPr>
          <a:lstStyle/>
          <a:p>
            <a:r>
              <a:rPr lang="en-IN" sz="2400" dirty="0">
                <a:latin typeface="Arial" panose="020B0604020202020204" pitchFamily="34" charset="0"/>
                <a:cs typeface="Arial" panose="020B0604020202020204" pitchFamily="34" charset="0"/>
              </a:rPr>
              <a:t>Function/role of services in Double Tree </a:t>
            </a:r>
          </a:p>
        </p:txBody>
      </p:sp>
      <p:sp>
        <p:nvSpPr>
          <p:cNvPr id="3" name="Content Placeholder 2">
            <a:extLst>
              <a:ext uri="{FF2B5EF4-FFF2-40B4-BE49-F238E27FC236}">
                <a16:creationId xmlns:a16="http://schemas.microsoft.com/office/drawing/2014/main" id="{4D2CEF6F-D3F9-3A22-3946-FC96F6C8849F}"/>
              </a:ext>
            </a:extLst>
          </p:cNvPr>
          <p:cNvSpPr>
            <a:spLocks noGrp="1"/>
          </p:cNvSpPr>
          <p:nvPr>
            <p:ph idx="1"/>
          </p:nvPr>
        </p:nvSpPr>
        <p:spPr>
          <a:xfrm>
            <a:off x="1066800" y="2103120"/>
            <a:ext cx="5468471" cy="4351468"/>
          </a:xfrm>
        </p:spPr>
        <p:txBody>
          <a:bodyPr/>
          <a:lstStyle/>
          <a:p>
            <a:r>
              <a:rPr lang="en-IN" sz="1100" dirty="0">
                <a:latin typeface="Arial" panose="020B0604020202020204" pitchFamily="34" charset="0"/>
                <a:cs typeface="Arial" panose="020B0604020202020204" pitchFamily="34" charset="0"/>
              </a:rPr>
              <a:t>Ensuring guests demands are met</a:t>
            </a:r>
          </a:p>
          <a:p>
            <a:r>
              <a:rPr lang="en-IN" sz="1100" dirty="0">
                <a:latin typeface="Arial" panose="020B0604020202020204" pitchFamily="34" charset="0"/>
                <a:cs typeface="Arial" panose="020B0604020202020204" pitchFamily="34" charset="0"/>
              </a:rPr>
              <a:t>Leaving positive brand image and perception among guests (</a:t>
            </a:r>
            <a:r>
              <a:rPr lang="en-GB" sz="1100" dirty="0">
                <a:effectLst/>
                <a:latin typeface="Arial" panose="020B0604020202020204" pitchFamily="34" charset="0"/>
                <a:ea typeface="Calibri" panose="020F0502020204030204" pitchFamily="34" charset="0"/>
                <a:cs typeface="Arial" panose="020B0604020202020204" pitchFamily="34" charset="0"/>
              </a:rPr>
              <a:t>Ali, B. </a:t>
            </a:r>
            <a:r>
              <a:rPr lang="en-GB" sz="1100" i="1" dirty="0">
                <a:effectLst/>
                <a:latin typeface="Arial" panose="020B0604020202020204" pitchFamily="34" charset="0"/>
                <a:ea typeface="Calibri" panose="020F0502020204030204" pitchFamily="34" charset="0"/>
                <a:cs typeface="Arial" panose="020B0604020202020204" pitchFamily="34" charset="0"/>
              </a:rPr>
              <a:t>et al.</a:t>
            </a:r>
            <a:r>
              <a:rPr lang="en-GB" sz="1100" dirty="0">
                <a:effectLst/>
                <a:latin typeface="Arial" panose="020B0604020202020204" pitchFamily="34" charset="0"/>
                <a:ea typeface="Calibri" panose="020F0502020204030204" pitchFamily="34" charset="0"/>
                <a:cs typeface="Arial" panose="020B0604020202020204" pitchFamily="34" charset="0"/>
              </a:rPr>
              <a:t> 2021 </a:t>
            </a:r>
            <a:r>
              <a:rPr lang="en-IN" sz="1100" dirty="0">
                <a:latin typeface="Arial" panose="020B0604020202020204" pitchFamily="34" charset="0"/>
                <a:cs typeface="Arial" panose="020B0604020202020204" pitchFamily="34" charset="0"/>
              </a:rPr>
              <a:t>)</a:t>
            </a:r>
          </a:p>
          <a:p>
            <a:r>
              <a:rPr lang="en-IN" sz="1100" dirty="0">
                <a:latin typeface="Arial" panose="020B0604020202020204" pitchFamily="34" charset="0"/>
                <a:cs typeface="Arial" panose="020B0604020202020204" pitchFamily="34" charset="0"/>
              </a:rPr>
              <a:t>Ensuring that the services are differentiated from the competitions that exist in the market </a:t>
            </a:r>
          </a:p>
          <a:p>
            <a:endParaRPr lang="en-IN" dirty="0"/>
          </a:p>
        </p:txBody>
      </p:sp>
      <p:pic>
        <p:nvPicPr>
          <p:cNvPr id="4" name="Picture 3">
            <a:extLst>
              <a:ext uri="{FF2B5EF4-FFF2-40B4-BE49-F238E27FC236}">
                <a16:creationId xmlns:a16="http://schemas.microsoft.com/office/drawing/2014/main" id="{57357D25-4DB7-9D3B-2324-1E589B2D83EE}"/>
              </a:ext>
            </a:extLst>
          </p:cNvPr>
          <p:cNvPicPr>
            <a:picLocks noChangeAspect="1"/>
          </p:cNvPicPr>
          <p:nvPr/>
        </p:nvPicPr>
        <p:blipFill>
          <a:blip r:embed="rId2"/>
          <a:stretch>
            <a:fillRect/>
          </a:stretch>
        </p:blipFill>
        <p:spPr>
          <a:xfrm>
            <a:off x="6535271" y="2670937"/>
            <a:ext cx="5075591" cy="3385970"/>
          </a:xfrm>
          <a:prstGeom prst="rect">
            <a:avLst/>
          </a:prstGeom>
        </p:spPr>
      </p:pic>
    </p:spTree>
    <p:extLst>
      <p:ext uri="{BB962C8B-B14F-4D97-AF65-F5344CB8AC3E}">
        <p14:creationId xmlns:p14="http://schemas.microsoft.com/office/powerpoint/2010/main" val="2584525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A348F-BE2D-E6D4-E1B2-79D70BE1AFC4}"/>
              </a:ext>
            </a:extLst>
          </p:cNvPr>
          <p:cNvSpPr>
            <a:spLocks noGrp="1"/>
          </p:cNvSpPr>
          <p:nvPr>
            <p:ph type="title"/>
          </p:nvPr>
        </p:nvSpPr>
        <p:spPr/>
        <p:txBody>
          <a:bodyPr>
            <a:normAutofit/>
          </a:bodyPr>
          <a:lstStyle/>
          <a:p>
            <a:r>
              <a:rPr lang="en-IN" sz="2400" dirty="0">
                <a:latin typeface="Arial" panose="020B0604020202020204" pitchFamily="34" charset="0"/>
                <a:cs typeface="Arial" panose="020B0604020202020204" pitchFamily="34" charset="0"/>
              </a:rPr>
              <a:t>Importance of hospitality </a:t>
            </a:r>
          </a:p>
        </p:txBody>
      </p:sp>
      <p:sp>
        <p:nvSpPr>
          <p:cNvPr id="3" name="Content Placeholder 2">
            <a:extLst>
              <a:ext uri="{FF2B5EF4-FFF2-40B4-BE49-F238E27FC236}">
                <a16:creationId xmlns:a16="http://schemas.microsoft.com/office/drawing/2014/main" id="{E3356A08-0F3D-4A9E-FF12-B5DABBD6C08F}"/>
              </a:ext>
            </a:extLst>
          </p:cNvPr>
          <p:cNvSpPr>
            <a:spLocks noGrp="1"/>
          </p:cNvSpPr>
          <p:nvPr>
            <p:ph idx="1"/>
          </p:nvPr>
        </p:nvSpPr>
        <p:spPr>
          <a:xfrm>
            <a:off x="1066800" y="2103119"/>
            <a:ext cx="6355976" cy="4485939"/>
          </a:xfrm>
        </p:spPr>
        <p:txBody>
          <a:bodyPr/>
          <a:lstStyle/>
          <a:p>
            <a:r>
              <a:rPr lang="en-US" sz="1100" dirty="0">
                <a:latin typeface="Arial" panose="020B0604020202020204" pitchFamily="34" charset="0"/>
                <a:cs typeface="Arial" panose="020B0604020202020204" pitchFamily="34" charset="0"/>
              </a:rPr>
              <a:t>Aids in the development of relationships with visitors </a:t>
            </a:r>
          </a:p>
          <a:p>
            <a:r>
              <a:rPr lang="en-US" sz="1100" dirty="0">
                <a:latin typeface="Arial" panose="020B0604020202020204" pitchFamily="34" charset="0"/>
                <a:cs typeface="Arial" panose="020B0604020202020204" pitchFamily="34" charset="0"/>
              </a:rPr>
              <a:t>Aids in the development of a support network </a:t>
            </a:r>
          </a:p>
          <a:p>
            <a:r>
              <a:rPr lang="en-US" sz="1100" dirty="0">
                <a:latin typeface="Arial" panose="020B0604020202020204" pitchFamily="34" charset="0"/>
                <a:cs typeface="Arial" panose="020B0604020202020204" pitchFamily="34" charset="0"/>
              </a:rPr>
              <a:t>Allows for the identification and fulfilment of guest needs and expectations. </a:t>
            </a:r>
          </a:p>
          <a:p>
            <a:r>
              <a:rPr lang="en-US" sz="1100" dirty="0">
                <a:latin typeface="Arial" panose="020B0604020202020204" pitchFamily="34" charset="0"/>
                <a:cs typeface="Arial" panose="020B0604020202020204" pitchFamily="34" charset="0"/>
              </a:rPr>
              <a:t>Enhance the brand's image (</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Koc</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2019</a:t>
            </a:r>
            <a:r>
              <a:rPr lang="en-US" sz="1100" dirty="0">
                <a:latin typeface="Arial" panose="020B0604020202020204" pitchFamily="34" charset="0"/>
                <a:cs typeface="Arial" panose="020B0604020202020204" pitchFamily="34" charset="0"/>
              </a:rPr>
              <a:t>)</a:t>
            </a:r>
          </a:p>
          <a:p>
            <a:r>
              <a:rPr lang="en-US" sz="1100" dirty="0">
                <a:latin typeface="Arial" panose="020B0604020202020204" pitchFamily="34" charset="0"/>
                <a:cs typeface="Arial" panose="020B0604020202020204" pitchFamily="34" charset="0"/>
              </a:rPr>
              <a:t>Hospitality is vital in terms of effectively creating relationships with people staying there, especially networks of support. It also aids in meeting guest needs and generating a positive public opinion or perception of the company's name (</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Koc</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2019</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endParaRPr lang="en-US" dirty="0"/>
          </a:p>
          <a:p>
            <a:pPr marL="0" indent="0">
              <a:buNone/>
            </a:pPr>
            <a:endParaRPr lang="en-IN" dirty="0"/>
          </a:p>
        </p:txBody>
      </p:sp>
      <p:pic>
        <p:nvPicPr>
          <p:cNvPr id="4" name="Picture 3">
            <a:extLst>
              <a:ext uri="{FF2B5EF4-FFF2-40B4-BE49-F238E27FC236}">
                <a16:creationId xmlns:a16="http://schemas.microsoft.com/office/drawing/2014/main" id="{1850EC29-5DFE-1FF3-18AC-B7886CE7D981}"/>
              </a:ext>
            </a:extLst>
          </p:cNvPr>
          <p:cNvPicPr>
            <a:picLocks noChangeAspect="1"/>
          </p:cNvPicPr>
          <p:nvPr/>
        </p:nvPicPr>
        <p:blipFill>
          <a:blip r:embed="rId3"/>
          <a:stretch>
            <a:fillRect/>
          </a:stretch>
        </p:blipFill>
        <p:spPr>
          <a:xfrm>
            <a:off x="7422776" y="3264156"/>
            <a:ext cx="4047493" cy="2697654"/>
          </a:xfrm>
          <a:prstGeom prst="rect">
            <a:avLst/>
          </a:prstGeom>
        </p:spPr>
      </p:pic>
    </p:spTree>
    <p:extLst>
      <p:ext uri="{BB962C8B-B14F-4D97-AF65-F5344CB8AC3E}">
        <p14:creationId xmlns:p14="http://schemas.microsoft.com/office/powerpoint/2010/main" val="767188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B7BD28-9474-3DBB-D316-814A6410B48E}"/>
              </a:ext>
            </a:extLst>
          </p:cNvPr>
          <p:cNvPicPr>
            <a:picLocks noChangeAspect="1"/>
          </p:cNvPicPr>
          <p:nvPr/>
        </p:nvPicPr>
        <p:blipFill>
          <a:blip r:embed="rId3"/>
          <a:stretch>
            <a:fillRect/>
          </a:stretch>
        </p:blipFill>
        <p:spPr>
          <a:xfrm>
            <a:off x="7430934" y="4572133"/>
            <a:ext cx="4602466" cy="1880313"/>
          </a:xfrm>
          <a:prstGeom prst="rect">
            <a:avLst/>
          </a:prstGeom>
        </p:spPr>
      </p:pic>
      <p:sp>
        <p:nvSpPr>
          <p:cNvPr id="2" name="Title 1">
            <a:extLst>
              <a:ext uri="{FF2B5EF4-FFF2-40B4-BE49-F238E27FC236}">
                <a16:creationId xmlns:a16="http://schemas.microsoft.com/office/drawing/2014/main" id="{5791F00E-47A4-F117-E030-319861807553}"/>
              </a:ext>
            </a:extLst>
          </p:cNvPr>
          <p:cNvSpPr>
            <a:spLocks noGrp="1"/>
          </p:cNvSpPr>
          <p:nvPr>
            <p:ph type="title"/>
          </p:nvPr>
        </p:nvSpPr>
        <p:spPr/>
        <p:txBody>
          <a:bodyPr>
            <a:normAutofit/>
          </a:bodyPr>
          <a:lstStyle/>
          <a:p>
            <a:r>
              <a:rPr lang="en-IN" sz="2400" dirty="0">
                <a:latin typeface="Arial" panose="020B0604020202020204" pitchFamily="34" charset="0"/>
                <a:cs typeface="Arial" panose="020B0604020202020204" pitchFamily="34" charset="0"/>
              </a:rPr>
              <a:t>Ways to exceed and meet the guest expectations at the Hotel </a:t>
            </a:r>
          </a:p>
        </p:txBody>
      </p:sp>
      <p:sp>
        <p:nvSpPr>
          <p:cNvPr id="3" name="Content Placeholder 2">
            <a:extLst>
              <a:ext uri="{FF2B5EF4-FFF2-40B4-BE49-F238E27FC236}">
                <a16:creationId xmlns:a16="http://schemas.microsoft.com/office/drawing/2014/main" id="{220106CD-8CF2-F96F-7E7D-956DF3AC4DDD}"/>
              </a:ext>
            </a:extLst>
          </p:cNvPr>
          <p:cNvSpPr>
            <a:spLocks noGrp="1"/>
          </p:cNvSpPr>
          <p:nvPr>
            <p:ph idx="1"/>
          </p:nvPr>
        </p:nvSpPr>
        <p:spPr>
          <a:xfrm>
            <a:off x="1066800" y="2103120"/>
            <a:ext cx="7216588" cy="4112286"/>
          </a:xfrm>
        </p:spPr>
        <p:txBody>
          <a:bodyPr>
            <a:normAutofit/>
          </a:bodyPr>
          <a:lstStyle/>
          <a:p>
            <a:r>
              <a:rPr lang="en-IN" sz="1100" dirty="0">
                <a:latin typeface="Arial" panose="020B0604020202020204" pitchFamily="34" charset="0"/>
                <a:cs typeface="Arial" panose="020B0604020202020204" pitchFamily="34" charset="0"/>
              </a:rPr>
              <a:t>Service innovation through digital technology</a:t>
            </a:r>
          </a:p>
          <a:p>
            <a:r>
              <a:rPr lang="en-IN" sz="1100" dirty="0">
                <a:latin typeface="Arial" panose="020B0604020202020204" pitchFamily="34" charset="0"/>
                <a:cs typeface="Arial" panose="020B0604020202020204" pitchFamily="34" charset="0"/>
              </a:rPr>
              <a:t>Use AI to predict changes in guest demands and fulfil them </a:t>
            </a:r>
          </a:p>
          <a:p>
            <a:r>
              <a:rPr lang="en-US" sz="1100" dirty="0">
                <a:latin typeface="Arial" panose="020B0604020202020204" pitchFamily="34" charset="0"/>
                <a:cs typeface="Arial" panose="020B0604020202020204" pitchFamily="34" charset="0"/>
              </a:rPr>
              <a:t>Make guests feel cherished by using personalization or customization (</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Baek, et al, 2020</a:t>
            </a:r>
            <a:r>
              <a:rPr lang="en-US" sz="1100" dirty="0">
                <a:latin typeface="Arial" panose="020B0604020202020204" pitchFamily="34" charset="0"/>
                <a:cs typeface="Arial" panose="020B0604020202020204" pitchFamily="34" charset="0"/>
              </a:rPr>
              <a:t>). </a:t>
            </a:r>
          </a:p>
          <a:p>
            <a:r>
              <a:rPr lang="en-IN" sz="1100" dirty="0">
                <a:latin typeface="Arial" panose="020B0604020202020204" pitchFamily="34" charset="0"/>
                <a:cs typeface="Arial" panose="020B0604020202020204" pitchFamily="34" charset="0"/>
              </a:rPr>
              <a:t>Collecting and responding to the guest feedbacks </a:t>
            </a:r>
          </a:p>
          <a:p>
            <a:r>
              <a:rPr lang="en-US" sz="1100" dirty="0">
                <a:latin typeface="Arial" panose="020B0604020202020204" pitchFamily="34" charset="0"/>
                <a:cs typeface="Arial" panose="020B0604020202020204" pitchFamily="34" charset="0"/>
              </a:rPr>
              <a:t>Hotel businesses like Double Tree concentrate on leveraging modern technology to improve and innovate the experience for customers by </a:t>
            </a:r>
            <a:r>
              <a:rPr lang="en-US" sz="1100" dirty="0" err="1">
                <a:latin typeface="Arial" panose="020B0604020202020204" pitchFamily="34" charset="0"/>
                <a:cs typeface="Arial" panose="020B0604020202020204" pitchFamily="34" charset="0"/>
              </a:rPr>
              <a:t>utilising</a:t>
            </a:r>
            <a:r>
              <a:rPr lang="en-US" sz="1100" dirty="0">
                <a:latin typeface="Arial" panose="020B0604020202020204" pitchFamily="34" charset="0"/>
                <a:cs typeface="Arial" panose="020B0604020202020204" pitchFamily="34" charset="0"/>
              </a:rPr>
              <a:t> digital technology. Mobile applications, autonomous billing and checkouts and check ins, virtual room assistants, and additional amenities are examples of this. Furthermore, by assessing consumer wants, guests tend to add additional amenities and </a:t>
            </a:r>
            <a:r>
              <a:rPr lang="en-US" sz="1100" dirty="0" err="1">
                <a:latin typeface="Arial" panose="020B0604020202020204" pitchFamily="34" charset="0"/>
                <a:cs typeface="Arial" panose="020B0604020202020204" pitchFamily="34" charset="0"/>
              </a:rPr>
              <a:t>customisation</a:t>
            </a:r>
            <a:r>
              <a:rPr lang="en-US" sz="1100" dirty="0">
                <a:latin typeface="Arial" panose="020B0604020202020204" pitchFamily="34" charset="0"/>
                <a:cs typeface="Arial" panose="020B0604020202020204" pitchFamily="34" charset="0"/>
              </a:rPr>
              <a:t> in order to exceed the needs of guests (</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Baek, et al, 2020</a:t>
            </a:r>
            <a:r>
              <a:rPr lang="en-US" sz="1100" dirty="0">
                <a:latin typeface="Arial" panose="020B0604020202020204" pitchFamily="34" charset="0"/>
                <a:cs typeface="Arial" panose="020B0604020202020204" pitchFamily="34" charset="0"/>
              </a:rPr>
              <a:t> ).</a:t>
            </a:r>
          </a:p>
          <a:p>
            <a:endParaRPr lang="en-IN" dirty="0"/>
          </a:p>
        </p:txBody>
      </p:sp>
    </p:spTree>
    <p:extLst>
      <p:ext uri="{BB962C8B-B14F-4D97-AF65-F5344CB8AC3E}">
        <p14:creationId xmlns:p14="http://schemas.microsoft.com/office/powerpoint/2010/main" val="3646623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8BCF9-C4B9-4799-9E0E-E192ED5BD465}"/>
              </a:ext>
            </a:extLst>
          </p:cNvPr>
          <p:cNvSpPr>
            <a:spLocks noGrp="1"/>
          </p:cNvSpPr>
          <p:nvPr>
            <p:ph type="title"/>
          </p:nvPr>
        </p:nvSpPr>
        <p:spPr/>
        <p:txBody>
          <a:bodyPr>
            <a:normAutofit/>
          </a:bodyPr>
          <a:lstStyle/>
          <a:p>
            <a:r>
              <a:rPr lang="en-IN" sz="2400"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1580BB93-FF13-426A-1EDC-B068AC807F33}"/>
              </a:ext>
            </a:extLst>
          </p:cNvPr>
          <p:cNvSpPr>
            <a:spLocks noGrp="1"/>
          </p:cNvSpPr>
          <p:nvPr>
            <p:ph idx="1"/>
          </p:nvPr>
        </p:nvSpPr>
        <p:spPr/>
        <p:txBody>
          <a:bodyPr/>
          <a:lstStyle/>
          <a:p>
            <a:r>
              <a:rPr lang="en-US" sz="1100" dirty="0">
                <a:latin typeface="Arial" panose="020B0604020202020204" pitchFamily="34" charset="0"/>
                <a:cs typeface="Arial" panose="020B0604020202020204" pitchFamily="34" charset="0"/>
              </a:rPr>
              <a:t>Double Tree  has proven profitable by providing premium services to guests all around the world. </a:t>
            </a:r>
          </a:p>
          <a:p>
            <a:r>
              <a:rPr lang="en-US" sz="1100" dirty="0">
                <a:latin typeface="Arial" panose="020B0604020202020204" pitchFamily="34" charset="0"/>
                <a:cs typeface="Arial" panose="020B0604020202020204" pitchFamily="34" charset="0"/>
              </a:rPr>
              <a:t>It is also critical for the company to continue developing and inventing services in order keep being successful in the market (</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Alnawas</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and Hemsley-Brown,2019</a:t>
            </a:r>
            <a:r>
              <a:rPr lang="en-US" sz="1100" dirty="0">
                <a:latin typeface="Arial" panose="020B0604020202020204" pitchFamily="34" charset="0"/>
                <a:cs typeface="Arial" panose="020B0604020202020204" pitchFamily="34" charset="0"/>
              </a:rPr>
              <a:t>). </a:t>
            </a:r>
          </a:p>
          <a:p>
            <a:endParaRPr lang="en-IN" dirty="0"/>
          </a:p>
        </p:txBody>
      </p:sp>
    </p:spTree>
    <p:extLst>
      <p:ext uri="{BB962C8B-B14F-4D97-AF65-F5344CB8AC3E}">
        <p14:creationId xmlns:p14="http://schemas.microsoft.com/office/powerpoint/2010/main" val="732262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E79AC-07CE-6AE3-B4EA-C76A9CA341F8}"/>
              </a:ext>
            </a:extLst>
          </p:cNvPr>
          <p:cNvSpPr>
            <a:spLocks noGrp="1"/>
          </p:cNvSpPr>
          <p:nvPr>
            <p:ph type="title"/>
          </p:nvPr>
        </p:nvSpPr>
        <p:spPr/>
        <p:txBody>
          <a:bodyPr/>
          <a:lstStyle/>
          <a:p>
            <a:endParaRPr lang="en-IN"/>
          </a:p>
        </p:txBody>
      </p:sp>
      <p:pic>
        <p:nvPicPr>
          <p:cNvPr id="4" name="Picture 3">
            <a:extLst>
              <a:ext uri="{FF2B5EF4-FFF2-40B4-BE49-F238E27FC236}">
                <a16:creationId xmlns:a16="http://schemas.microsoft.com/office/drawing/2014/main" id="{F3034565-5487-131F-768D-E8D4483F091C}"/>
              </a:ext>
            </a:extLst>
          </p:cNvPr>
          <p:cNvPicPr>
            <a:picLocks noChangeAspect="1"/>
          </p:cNvPicPr>
          <p:nvPr/>
        </p:nvPicPr>
        <p:blipFill>
          <a:blip r:embed="rId2"/>
          <a:stretch>
            <a:fillRect/>
          </a:stretch>
        </p:blipFill>
        <p:spPr>
          <a:xfrm>
            <a:off x="2232212" y="2724150"/>
            <a:ext cx="8202706" cy="2869826"/>
          </a:xfrm>
          <a:prstGeom prst="rect">
            <a:avLst/>
          </a:prstGeom>
        </p:spPr>
      </p:pic>
    </p:spTree>
    <p:extLst>
      <p:ext uri="{BB962C8B-B14F-4D97-AF65-F5344CB8AC3E}">
        <p14:creationId xmlns:p14="http://schemas.microsoft.com/office/powerpoint/2010/main" val="3068952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90E0C-727B-45A5-2CB7-9CADEC0C99EE}"/>
              </a:ext>
            </a:extLst>
          </p:cNvPr>
          <p:cNvSpPr>
            <a:spLocks noGrp="1"/>
          </p:cNvSpPr>
          <p:nvPr>
            <p:ph type="title"/>
          </p:nvPr>
        </p:nvSpPr>
        <p:spPr/>
        <p:txBody>
          <a:bodyPr>
            <a:normAutofit/>
          </a:bodyPr>
          <a:lstStyle/>
          <a:p>
            <a:r>
              <a:rPr lang="en-IN" sz="24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3626753A-B541-A1ED-D31D-057BDE3CD31B}"/>
              </a:ext>
            </a:extLst>
          </p:cNvPr>
          <p:cNvSpPr>
            <a:spLocks noGrp="1"/>
          </p:cNvSpPr>
          <p:nvPr>
            <p:ph idx="1"/>
          </p:nvPr>
        </p:nvSpPr>
        <p:spPr/>
        <p:txBody>
          <a:bodyPr>
            <a:normAutofit fontScale="62500" lnSpcReduction="20000"/>
          </a:bodyPr>
          <a:lstStyle/>
          <a:p>
            <a:pPr marL="228600"/>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228600"/>
            <a:r>
              <a:rPr lang="en-IN" dirty="0">
                <a:effectLst/>
                <a:latin typeface="Arial" panose="020B0604020202020204" pitchFamily="34" charset="0"/>
                <a:ea typeface="Times New Roman" panose="02020603050405020304" pitchFamily="18" charset="0"/>
                <a:cs typeface="Arial" panose="020B0604020202020204" pitchFamily="34" charset="0"/>
              </a:rPr>
              <a:t>Ali, B. </a:t>
            </a:r>
            <a:r>
              <a:rPr lang="en-IN" i="1" dirty="0">
                <a:effectLst/>
                <a:latin typeface="Arial" panose="020B0604020202020204" pitchFamily="34" charset="0"/>
                <a:ea typeface="Times New Roman" panose="02020603050405020304" pitchFamily="18" charset="0"/>
                <a:cs typeface="Arial" panose="020B0604020202020204" pitchFamily="34" charset="0"/>
              </a:rPr>
              <a:t>et al.</a:t>
            </a:r>
            <a:r>
              <a:rPr lang="en-IN" dirty="0">
                <a:effectLst/>
                <a:latin typeface="Arial" panose="020B0604020202020204" pitchFamily="34" charset="0"/>
                <a:ea typeface="Times New Roman" panose="02020603050405020304" pitchFamily="18" charset="0"/>
                <a:cs typeface="Arial" panose="020B0604020202020204" pitchFamily="34" charset="0"/>
              </a:rPr>
              <a:t> (2021) ‘Hotel Service Quality: The Impact of Service Quality on Customer Satisfaction in Hospitality’, </a:t>
            </a:r>
            <a:r>
              <a:rPr lang="en-IN" i="1" dirty="0">
                <a:effectLst/>
                <a:latin typeface="Arial" panose="020B0604020202020204" pitchFamily="34" charset="0"/>
                <a:ea typeface="Times New Roman" panose="02020603050405020304" pitchFamily="18" charset="0"/>
                <a:cs typeface="Arial" panose="020B0604020202020204" pitchFamily="34" charset="0"/>
              </a:rPr>
              <a:t>International Journal of Engineering, Business And Management(IJEBM),</a:t>
            </a:r>
            <a:r>
              <a:rPr lang="en-IN" dirty="0">
                <a:effectLst/>
                <a:latin typeface="Arial" panose="020B0604020202020204" pitchFamily="34" charset="0"/>
                <a:ea typeface="Times New Roman" panose="02020603050405020304" pitchFamily="18" charset="0"/>
                <a:cs typeface="Arial" panose="020B0604020202020204" pitchFamily="34" charset="0"/>
              </a:rPr>
              <a:t> 5(3), pp. 14–28. doi:10.22161/ijebm.5.3.2. </a:t>
            </a:r>
          </a:p>
          <a:p>
            <a:pPr marL="228600"/>
            <a:r>
              <a:rPr lang="en-IN"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Alnawas</a:t>
            </a:r>
            <a:r>
              <a:rPr lang="en-IN"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I. and Hemsley-Brown, J., 2019. Examining the key dimensions of customer experience quality in the hotel industry. </a:t>
            </a:r>
            <a:r>
              <a:rPr lang="en-IN" i="1" dirty="0">
                <a:effectLst/>
                <a:latin typeface="Arial" panose="020B0604020202020204" pitchFamily="34" charset="0"/>
                <a:ea typeface="Times New Roman" panose="02020603050405020304" pitchFamily="18" charset="0"/>
                <a:cs typeface="Arial" panose="020B0604020202020204" pitchFamily="34" charset="0"/>
              </a:rPr>
              <a:t>Journal of </a:t>
            </a:r>
            <a:r>
              <a:rPr lang="en-IN" i="1" dirty="0" err="1">
                <a:effectLst/>
                <a:latin typeface="Arial" panose="020B0604020202020204" pitchFamily="34" charset="0"/>
                <a:ea typeface="Times New Roman" panose="02020603050405020304" pitchFamily="18" charset="0"/>
                <a:cs typeface="Arial" panose="020B0604020202020204" pitchFamily="34" charset="0"/>
              </a:rPr>
              <a:t>Hospi</a:t>
            </a:r>
            <a:endParaRPr lang="en-IN" dirty="0">
              <a:effectLst/>
              <a:latin typeface="Arial" panose="020B0604020202020204" pitchFamily="34" charset="0"/>
              <a:ea typeface="Times New Roman" panose="02020603050405020304" pitchFamily="18" charset="0"/>
              <a:cs typeface="Arial" panose="020B0604020202020204" pitchFamily="34" charset="0"/>
            </a:endParaRPr>
          </a:p>
          <a:p>
            <a:pPr marL="228600"/>
            <a:r>
              <a:rPr lang="en-IN"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Baek, J., Choe, Y. and Ok, C.M., 2020. Determinants of hotel guests’ service experiences: an examination of differences between lifestyle and traditional hotels. </a:t>
            </a:r>
            <a:r>
              <a:rPr lang="en-IN" i="1" dirty="0">
                <a:effectLst/>
                <a:latin typeface="Arial" panose="020B0604020202020204" pitchFamily="34" charset="0"/>
                <a:ea typeface="Times New Roman" panose="02020603050405020304" pitchFamily="18" charset="0"/>
                <a:cs typeface="Arial" panose="020B0604020202020204" pitchFamily="34" charset="0"/>
              </a:rPr>
              <a:t>Journal of Hospitality Marketing &amp; Management</a:t>
            </a:r>
            <a:r>
              <a:rPr lang="en-IN" dirty="0">
                <a:effectLst/>
                <a:latin typeface="Arial" panose="020B0604020202020204" pitchFamily="34" charset="0"/>
                <a:ea typeface="Times New Roman" panose="02020603050405020304" pitchFamily="18" charset="0"/>
                <a:cs typeface="Arial" panose="020B0604020202020204" pitchFamily="34" charset="0"/>
              </a:rPr>
              <a:t>, </a:t>
            </a:r>
            <a:r>
              <a:rPr lang="en-IN" i="1" dirty="0">
                <a:effectLst/>
                <a:latin typeface="Arial" panose="020B0604020202020204" pitchFamily="34" charset="0"/>
                <a:ea typeface="Times New Roman" panose="02020603050405020304" pitchFamily="18" charset="0"/>
                <a:cs typeface="Arial" panose="020B0604020202020204" pitchFamily="34" charset="0"/>
              </a:rPr>
              <a:t>29</a:t>
            </a:r>
            <a:r>
              <a:rPr lang="en-IN" dirty="0">
                <a:effectLst/>
                <a:latin typeface="Arial" panose="020B0604020202020204" pitchFamily="34" charset="0"/>
                <a:ea typeface="Times New Roman" panose="02020603050405020304" pitchFamily="18" charset="0"/>
                <a:cs typeface="Arial" panose="020B0604020202020204" pitchFamily="34" charset="0"/>
              </a:rPr>
              <a:t>(1), pp.88-105.</a:t>
            </a:r>
          </a:p>
          <a:p>
            <a:pPr marL="228600"/>
            <a:r>
              <a:rPr lang="en-US" b="0" i="0" dirty="0">
                <a:solidFill>
                  <a:srgbClr val="222222"/>
                </a:solidFill>
                <a:effectLst/>
                <a:latin typeface="Arial" panose="020B0604020202020204" pitchFamily="34" charset="0"/>
                <a:cs typeface="Arial" panose="020B0604020202020204" pitchFamily="34" charset="0"/>
              </a:rPr>
              <a:t>Crocker, J., 2013. Going places with DoubleTree by Hilton: Digital engagement in the travel market.</a:t>
            </a:r>
            <a:endParaRPr lang="en-IN" dirty="0">
              <a:effectLst/>
              <a:latin typeface="Arial" panose="020B0604020202020204" pitchFamily="34" charset="0"/>
              <a:ea typeface="Times New Roman" panose="02020603050405020304" pitchFamily="18" charset="0"/>
              <a:cs typeface="Arial" panose="020B0604020202020204" pitchFamily="34" charset="0"/>
            </a:endParaRPr>
          </a:p>
          <a:p>
            <a:pPr marL="228600">
              <a:lnSpc>
                <a:spcPct val="107000"/>
              </a:lnSpc>
              <a:spcAft>
                <a:spcPts val="800"/>
              </a:spcAft>
            </a:pPr>
            <a:r>
              <a:rPr lang="en-GB"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Couch, L., 2019. American Society of Parasitologists One Hundred and Ninth Annual Council Meeting 11 July 2019 Doubletree by Hilton, Rochester, Minnesota. </a:t>
            </a:r>
            <a:r>
              <a:rPr lang="en-IN" i="1" kern="100" dirty="0">
                <a:effectLst/>
                <a:latin typeface="Arial" panose="020B0604020202020204" pitchFamily="34" charset="0"/>
                <a:ea typeface="Calibri" panose="020F0502020204030204" pitchFamily="34" charset="0"/>
                <a:cs typeface="Arial" panose="020B0604020202020204" pitchFamily="34" charset="0"/>
              </a:rPr>
              <a:t>Journal of Parasitology</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105</a:t>
            </a:r>
            <a:r>
              <a:rPr lang="en-IN" kern="100" dirty="0">
                <a:effectLst/>
                <a:latin typeface="Arial" panose="020B0604020202020204" pitchFamily="34" charset="0"/>
                <a:ea typeface="Calibri" panose="020F0502020204030204" pitchFamily="34" charset="0"/>
                <a:cs typeface="Arial" panose="020B0604020202020204" pitchFamily="34" charset="0"/>
              </a:rPr>
              <a:t>(6), pp.964-993.</a:t>
            </a:r>
          </a:p>
          <a:p>
            <a:pPr marL="228600"/>
            <a:r>
              <a:rPr lang="en-IN"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Du, T., Zhang, C. and Wang, M., 2020, November. Customer Satisfaction: What Should Business Hotels Care About?. In </a:t>
            </a:r>
            <a:r>
              <a:rPr lang="en-IN" i="1" dirty="0">
                <a:effectLst/>
                <a:latin typeface="Arial" panose="020B0604020202020204" pitchFamily="34" charset="0"/>
                <a:ea typeface="Times New Roman" panose="02020603050405020304" pitchFamily="18" charset="0"/>
                <a:cs typeface="Arial" panose="020B0604020202020204" pitchFamily="34" charset="0"/>
              </a:rPr>
              <a:t>2020 2nd International Conference on Economic Management and Cultural Industry (ICEMCI 2020)</a:t>
            </a:r>
            <a:r>
              <a:rPr lang="en-IN" dirty="0">
                <a:effectLst/>
                <a:latin typeface="Arial" panose="020B0604020202020204" pitchFamily="34" charset="0"/>
                <a:ea typeface="Times New Roman" panose="02020603050405020304" pitchFamily="18" charset="0"/>
                <a:cs typeface="Arial" panose="020B0604020202020204" pitchFamily="34" charset="0"/>
              </a:rPr>
              <a:t> (pp. 387-390). Atlantis Press.</a:t>
            </a:r>
          </a:p>
          <a:p>
            <a:pPr marL="228600"/>
            <a:r>
              <a:rPr lang="en-IN"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Koc</a:t>
            </a:r>
            <a:r>
              <a:rPr lang="en-IN"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 2019. Service failures and recovery in hospitality and tourism: A review of literature and recommendations for future research. </a:t>
            </a:r>
            <a:r>
              <a:rPr lang="en-IN" i="1" dirty="0">
                <a:effectLst/>
                <a:latin typeface="Arial" panose="020B0604020202020204" pitchFamily="34" charset="0"/>
                <a:ea typeface="Times New Roman" panose="02020603050405020304" pitchFamily="18" charset="0"/>
                <a:cs typeface="Arial" panose="020B0604020202020204" pitchFamily="34" charset="0"/>
              </a:rPr>
              <a:t>Journal of Hospitality Marketing &amp; Management</a:t>
            </a:r>
            <a:r>
              <a:rPr lang="en-IN" dirty="0">
                <a:effectLst/>
                <a:latin typeface="Arial" panose="020B0604020202020204" pitchFamily="34" charset="0"/>
                <a:ea typeface="Times New Roman" panose="02020603050405020304" pitchFamily="18" charset="0"/>
                <a:cs typeface="Arial" panose="020B0604020202020204" pitchFamily="34" charset="0"/>
              </a:rPr>
              <a:t>, </a:t>
            </a:r>
            <a:r>
              <a:rPr lang="en-IN" i="1" dirty="0">
                <a:effectLst/>
                <a:latin typeface="Arial" panose="020B0604020202020204" pitchFamily="34" charset="0"/>
                <a:ea typeface="Times New Roman" panose="02020603050405020304" pitchFamily="18" charset="0"/>
                <a:cs typeface="Arial" panose="020B0604020202020204" pitchFamily="34" charset="0"/>
              </a:rPr>
              <a:t>28</a:t>
            </a:r>
            <a:r>
              <a:rPr lang="en-IN" dirty="0">
                <a:effectLst/>
                <a:latin typeface="Arial" panose="020B0604020202020204" pitchFamily="34" charset="0"/>
                <a:ea typeface="Times New Roman" panose="02020603050405020304" pitchFamily="18" charset="0"/>
                <a:cs typeface="Arial" panose="020B0604020202020204" pitchFamily="34" charset="0"/>
              </a:rPr>
              <a:t>(5), pp.513-537.</a:t>
            </a:r>
          </a:p>
          <a:p>
            <a:pPr marL="228600"/>
            <a:r>
              <a:rPr lang="en-IN" dirty="0">
                <a:effectLst/>
                <a:latin typeface="Arial" panose="020B0604020202020204" pitchFamily="34" charset="0"/>
                <a:ea typeface="Times New Roman" panose="02020603050405020304" pitchFamily="18" charset="0"/>
                <a:cs typeface="Arial" panose="020B0604020202020204" pitchFamily="34" charset="0"/>
              </a:rPr>
              <a:t>Lin, Y. and </a:t>
            </a:r>
            <a:r>
              <a:rPr lang="en-IN" dirty="0" err="1">
                <a:effectLst/>
                <a:latin typeface="Arial" panose="020B0604020202020204" pitchFamily="34" charset="0"/>
                <a:ea typeface="Times New Roman" panose="02020603050405020304" pitchFamily="18" charset="0"/>
                <a:cs typeface="Arial" panose="020B0604020202020204" pitchFamily="34" charset="0"/>
              </a:rPr>
              <a:t>Yeongbae</a:t>
            </a:r>
            <a:r>
              <a:rPr lang="en-IN" dirty="0">
                <a:effectLst/>
                <a:latin typeface="Arial" panose="020B0604020202020204" pitchFamily="34" charset="0"/>
                <a:ea typeface="Times New Roman" panose="02020603050405020304" pitchFamily="18" charset="0"/>
                <a:cs typeface="Arial" panose="020B0604020202020204" pitchFamily="34" charset="0"/>
              </a:rPr>
              <a:t> Choe, Y.C, 2022 </a:t>
            </a:r>
            <a:r>
              <a:rPr lang="en-IN" i="1" dirty="0">
                <a:effectLst/>
                <a:latin typeface="Arial" panose="020B0604020202020204" pitchFamily="34" charset="0"/>
                <a:ea typeface="Times New Roman" panose="02020603050405020304" pitchFamily="18" charset="0"/>
                <a:cs typeface="Arial" panose="020B0604020202020204" pitchFamily="34" charset="0"/>
              </a:rPr>
              <a:t>Impact of Luxury Hotel Customer Experience on Brand Love and Customer Citizenship </a:t>
            </a:r>
            <a:r>
              <a:rPr lang="en-IN" i="1" dirty="0" err="1">
                <a:effectLst/>
                <a:latin typeface="Arial" panose="020B0604020202020204" pitchFamily="34" charset="0"/>
                <a:ea typeface="Times New Roman" panose="02020603050405020304" pitchFamily="18" charset="0"/>
                <a:cs typeface="Arial" panose="020B0604020202020204" pitchFamily="34" charset="0"/>
              </a:rPr>
              <a:t>Behavior</a:t>
            </a:r>
            <a:r>
              <a:rPr lang="en-IN" dirty="0">
                <a:effectLst/>
                <a:latin typeface="Arial" panose="020B0604020202020204" pitchFamily="34" charset="0"/>
                <a:ea typeface="Times New Roman" panose="02020603050405020304" pitchFamily="18" charset="0"/>
                <a:cs typeface="Arial" panose="020B0604020202020204" pitchFamily="34" charset="0"/>
              </a:rPr>
              <a:t> [Preprint]. </a:t>
            </a:r>
            <a:r>
              <a:rPr lang="en-IN" dirty="0" err="1">
                <a:effectLst/>
                <a:latin typeface="Arial" panose="020B0604020202020204" pitchFamily="34" charset="0"/>
                <a:ea typeface="Times New Roman" panose="02020603050405020304" pitchFamily="18" charset="0"/>
                <a:cs typeface="Arial" panose="020B0604020202020204" pitchFamily="34" charset="0"/>
              </a:rPr>
              <a:t>doi:https</a:t>
            </a:r>
            <a:r>
              <a:rPr lang="en-IN" dirty="0">
                <a:effectLst/>
                <a:latin typeface="Arial" panose="020B0604020202020204" pitchFamily="34" charset="0"/>
                <a:ea typeface="Times New Roman" panose="02020603050405020304" pitchFamily="18" charset="0"/>
                <a:cs typeface="Arial" panose="020B0604020202020204" pitchFamily="34" charset="0"/>
              </a:rPr>
              <a:t>://doi.org/ 10.3390/su142113899. </a:t>
            </a:r>
          </a:p>
          <a:p>
            <a:pPr marL="228600"/>
            <a:r>
              <a:rPr lang="en-IN"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Niemelä</a:t>
            </a:r>
            <a:r>
              <a:rPr lang="en-IN"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M., 2019. Brand management strategies of hotel chain sub-brands Sheraton Marriott and DoubleTree by Hilton.</a:t>
            </a:r>
            <a:endParaRPr lang="en-IN" dirty="0">
              <a:effectLst/>
              <a:latin typeface="Arial" panose="020B0604020202020204" pitchFamily="34" charset="0"/>
              <a:ea typeface="Times New Roman" panose="02020603050405020304" pitchFamily="18" charset="0"/>
              <a:cs typeface="Arial" panose="020B0604020202020204" pitchFamily="34" charset="0"/>
            </a:endParaRPr>
          </a:p>
          <a:p>
            <a:pPr marL="228600">
              <a:lnSpc>
                <a:spcPct val="107000"/>
              </a:lnSpc>
              <a:spcAft>
                <a:spcPts val="800"/>
              </a:spcAft>
            </a:pPr>
            <a:r>
              <a:rPr lang="en-GB"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Peng, N. and Chen, A., 2019. Examining consumers’ luxury hotel stay repurchase intentions-incorporating a luxury hotel brand attachment variable into a luxury consumption value model. </a:t>
            </a:r>
            <a:r>
              <a:rPr lang="en-IN" i="1" kern="100" dirty="0">
                <a:effectLst/>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lang="en-IN" kern="100" dirty="0">
                <a:effectLst/>
                <a:latin typeface="Arial" panose="020B0604020202020204" pitchFamily="34" charset="0"/>
                <a:ea typeface="Calibri" panose="020F0502020204030204" pitchFamily="34" charset="0"/>
                <a:cs typeface="Arial" panose="020B0604020202020204" pitchFamily="34" charset="0"/>
              </a:rPr>
              <a:t>.</a:t>
            </a:r>
          </a:p>
          <a:p>
            <a:pPr marL="228600">
              <a:lnSpc>
                <a:spcPct val="107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7000559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2064</TotalTime>
  <Words>1526</Words>
  <Application>Microsoft Office PowerPoint</Application>
  <PresentationFormat>Widescreen</PresentationFormat>
  <Paragraphs>81</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Garamond</vt:lpstr>
      <vt:lpstr>Savon</vt:lpstr>
      <vt:lpstr>Double Tree by Hilton </vt:lpstr>
      <vt:lpstr>Introducing the brand </vt:lpstr>
      <vt:lpstr>Identification of the consumers </vt:lpstr>
      <vt:lpstr>Role and function of guest services </vt:lpstr>
      <vt:lpstr>Nature of services in Double Tree</vt:lpstr>
      <vt:lpstr>Scope of services in Double Tree</vt:lpstr>
      <vt:lpstr>Function/role of services in Double Tree </vt:lpstr>
      <vt:lpstr>Importance of hospitality </vt:lpstr>
      <vt:lpstr>Ways to exceed and meet the guest expectations at the Hotel </vt:lpstr>
      <vt:lpstr>Conclusion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Double Tree by Hilton </dc:title>
  <dc:creator>Sayantan Roy Chowdhury</dc:creator>
  <cp:lastModifiedBy>Margaret Fabode (Staff)</cp:lastModifiedBy>
  <cp:revision>6</cp:revision>
  <dcterms:created xsi:type="dcterms:W3CDTF">2023-05-20T12:44:06Z</dcterms:created>
  <dcterms:modified xsi:type="dcterms:W3CDTF">2023-05-24T16:11:22Z</dcterms:modified>
</cp:coreProperties>
</file>