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86" r:id="rId6"/>
    <p:sldId id="260" r:id="rId7"/>
    <p:sldId id="288" r:id="rId8"/>
    <p:sldId id="261" r:id="rId9"/>
    <p:sldId id="291" r:id="rId10"/>
    <p:sldId id="290"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7"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1/26/2026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1/26/2026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1/26/2026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1/26/2026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hduhb.nhs.wales/healthcare/services-and-teams/five-ways-to-well-be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headspace.com/" TargetMode="External"/><Relationship Id="rId2" Type="http://schemas.openxmlformats.org/officeDocument/2006/relationships/hyperlink" Target="https://www.meiccymru.or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ECYW6009 </a:t>
            </a:r>
            <a:br>
              <a:rPr lang="en-GB" b="1" dirty="0"/>
            </a:br>
            <a:r>
              <a:rPr lang="en-GB" b="1" dirty="0"/>
              <a:t>Youth in Action: Tackling Today's Toughest Issues  </a:t>
            </a:r>
            <a:endParaRPr lang="en-GB" sz="2700" b="1" dirty="0"/>
          </a:p>
        </p:txBody>
      </p:sp>
      <p:sp>
        <p:nvSpPr>
          <p:cNvPr id="3" name="Subtitle 2"/>
          <p:cNvSpPr>
            <a:spLocks noGrp="1"/>
          </p:cNvSpPr>
          <p:nvPr>
            <p:ph type="subTitle" idx="1"/>
          </p:nvPr>
        </p:nvSpPr>
        <p:spPr/>
        <p:txBody>
          <a:bodyPr/>
          <a:lstStyle/>
          <a:p>
            <a:r>
              <a:rPr lang="en-GB" dirty="0"/>
              <a:t>Lead lecture: 27</a:t>
            </a:r>
            <a:r>
              <a:rPr lang="en-GB" baseline="30000" dirty="0"/>
              <a:t>th</a:t>
            </a:r>
            <a:r>
              <a:rPr lang="en-GB" dirty="0"/>
              <a:t> January 2026</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Aim of module</a:t>
            </a:r>
          </a:p>
        </p:txBody>
      </p:sp>
      <p:sp>
        <p:nvSpPr>
          <p:cNvPr id="3" name="Content Placeholder 2"/>
          <p:cNvSpPr>
            <a:spLocks noGrp="1"/>
          </p:cNvSpPr>
          <p:nvPr>
            <p:ph idx="1"/>
          </p:nvPr>
        </p:nvSpPr>
        <p:spPr/>
        <p:txBody>
          <a:bodyPr>
            <a:normAutofit/>
          </a:bodyPr>
          <a:lstStyle/>
          <a:p>
            <a:pPr algn="just" hangingPunct="0"/>
            <a:r>
              <a:rPr lang="en-GB" sz="2400" dirty="0"/>
              <a:t>To equip students with the in-depth knowledge and understanding of some of the toughest issues which impact upon the lives of young people in contemporary society to include trauma, exploitation, ACEs, County Lines and toxic childhood. </a:t>
            </a:r>
          </a:p>
        </p:txBody>
      </p:sp>
    </p:spTree>
    <p:extLst>
      <p:ext uri="{BB962C8B-B14F-4D97-AF65-F5344CB8AC3E}">
        <p14:creationId xmlns:p14="http://schemas.microsoft.com/office/powerpoint/2010/main" val="38718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Learning outcomes</a:t>
            </a:r>
          </a:p>
        </p:txBody>
      </p:sp>
      <p:sp>
        <p:nvSpPr>
          <p:cNvPr id="3" name="Content Placeholder 2"/>
          <p:cNvSpPr>
            <a:spLocks noGrp="1"/>
          </p:cNvSpPr>
          <p:nvPr>
            <p:ph idx="1"/>
          </p:nvPr>
        </p:nvSpPr>
        <p:spPr>
          <a:xfrm>
            <a:off x="2231136" y="2638044"/>
            <a:ext cx="7729728" cy="4219956"/>
          </a:xfrm>
        </p:spPr>
        <p:txBody>
          <a:bodyPr>
            <a:normAutofit/>
          </a:bodyPr>
          <a:lstStyle/>
          <a:p>
            <a:pPr marL="0" indent="0" algn="just" hangingPunct="0">
              <a:buNone/>
            </a:pPr>
            <a:r>
              <a:rPr lang="en-GB" sz="2400" dirty="0"/>
              <a:t>Upon the successful completion of this module, the student should be able to:</a:t>
            </a:r>
          </a:p>
          <a:p>
            <a:pPr lvl="0" fontAlgn="base"/>
            <a:r>
              <a:rPr lang="en-GB" sz="2100" dirty="0"/>
              <a:t>demonstrate a critical understanding of the social factors which impact upon young people and their families in contemporary society, and the consequent impact upon Youth Work practice and wider services for young people; </a:t>
            </a:r>
          </a:p>
          <a:p>
            <a:pPr lvl="0" fontAlgn="base"/>
            <a:r>
              <a:rPr lang="en-GB" sz="2100" dirty="0"/>
              <a:t>critically consider the ways that Youth Work practitioners can best support young people and their parents/guardians/families who are facing these challenges; </a:t>
            </a:r>
          </a:p>
          <a:p>
            <a:pPr lvl="0" fontAlgn="base"/>
            <a:r>
              <a:rPr lang="en-GB" sz="2100" dirty="0"/>
              <a:t>organise their knowledge and learning through use of a range of information resources, and present their work appropriately. </a:t>
            </a:r>
          </a:p>
          <a:p>
            <a:pPr marL="0" indent="0">
              <a:buNone/>
            </a:pPr>
            <a:endParaRPr lang="en-GB" dirty="0"/>
          </a:p>
        </p:txBody>
      </p:sp>
    </p:spTree>
    <p:extLst>
      <p:ext uri="{BB962C8B-B14F-4D97-AF65-F5344CB8AC3E}">
        <p14:creationId xmlns:p14="http://schemas.microsoft.com/office/powerpoint/2010/main" val="38527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Indicative content</a:t>
            </a:r>
          </a:p>
        </p:txBody>
      </p:sp>
      <p:sp>
        <p:nvSpPr>
          <p:cNvPr id="3" name="Content Placeholder 2"/>
          <p:cNvSpPr>
            <a:spLocks noGrp="1"/>
          </p:cNvSpPr>
          <p:nvPr>
            <p:ph idx="1"/>
          </p:nvPr>
        </p:nvSpPr>
        <p:spPr>
          <a:xfrm>
            <a:off x="2231136" y="2638044"/>
            <a:ext cx="7729728" cy="4219956"/>
          </a:xfrm>
        </p:spPr>
        <p:txBody>
          <a:bodyPr>
            <a:normAutofit lnSpcReduction="10000"/>
          </a:bodyPr>
          <a:lstStyle/>
          <a:p>
            <a:pPr lvl="0" fontAlgn="base"/>
            <a:r>
              <a:rPr lang="en-GB" sz="2800" dirty="0"/>
              <a:t>An exploration of a range of issues which affect young people in contemporary society, which include Child Sexual Exploitation, homelessness, addiction, poverty, obesity, toxic childhood, and County Lines. </a:t>
            </a:r>
          </a:p>
          <a:p>
            <a:pPr lvl="0" fontAlgn="base"/>
            <a:r>
              <a:rPr lang="en-GB" sz="2800" dirty="0"/>
              <a:t>Understanding how trauma can affect young people’s future life chances. </a:t>
            </a:r>
          </a:p>
          <a:p>
            <a:pPr fontAlgn="base"/>
            <a:r>
              <a:rPr lang="en-GB" sz="2800" dirty="0"/>
              <a:t>Understanding society, the how this shapes and impacts upon both young people and the services that support them. </a:t>
            </a:r>
          </a:p>
          <a:p>
            <a:pPr lvl="0" fontAlgn="base"/>
            <a:endParaRPr lang="en-GB" dirty="0"/>
          </a:p>
          <a:p>
            <a:pPr marL="0" indent="0">
              <a:buNone/>
            </a:pPr>
            <a:endParaRPr lang="en-GB" dirty="0"/>
          </a:p>
        </p:txBody>
      </p:sp>
    </p:spTree>
    <p:extLst>
      <p:ext uri="{BB962C8B-B14F-4D97-AF65-F5344CB8AC3E}">
        <p14:creationId xmlns:p14="http://schemas.microsoft.com/office/powerpoint/2010/main" val="166290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96BC7-3F8A-5B96-B55F-A730E613C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38BFD-0CFE-9E01-1D91-06040E0BDCA6}"/>
              </a:ext>
            </a:extLst>
          </p:cNvPr>
          <p:cNvSpPr>
            <a:spLocks noGrp="1"/>
          </p:cNvSpPr>
          <p:nvPr>
            <p:ph type="title"/>
          </p:nvPr>
        </p:nvSpPr>
        <p:spPr/>
        <p:txBody>
          <a:bodyPr/>
          <a:lstStyle/>
          <a:p>
            <a:pPr algn="just"/>
            <a:r>
              <a:rPr lang="en-GB" dirty="0"/>
              <a:t>Indicative content</a:t>
            </a:r>
          </a:p>
        </p:txBody>
      </p:sp>
      <p:sp>
        <p:nvSpPr>
          <p:cNvPr id="3" name="Content Placeholder 2">
            <a:extLst>
              <a:ext uri="{FF2B5EF4-FFF2-40B4-BE49-F238E27FC236}">
                <a16:creationId xmlns:a16="http://schemas.microsoft.com/office/drawing/2014/main" id="{CC2B9BE4-23B4-2AC9-D38A-C2C802DCA062}"/>
              </a:ext>
            </a:extLst>
          </p:cNvPr>
          <p:cNvSpPr>
            <a:spLocks noGrp="1"/>
          </p:cNvSpPr>
          <p:nvPr>
            <p:ph idx="1"/>
          </p:nvPr>
        </p:nvSpPr>
        <p:spPr>
          <a:xfrm>
            <a:off x="2231136" y="2638044"/>
            <a:ext cx="7729728" cy="4219956"/>
          </a:xfrm>
        </p:spPr>
        <p:txBody>
          <a:bodyPr>
            <a:normAutofit/>
          </a:bodyPr>
          <a:lstStyle/>
          <a:p>
            <a:pPr lvl="0" fontAlgn="base"/>
            <a:r>
              <a:rPr lang="en-GB" sz="2800" dirty="0"/>
              <a:t>An exploration of the range of ways young people can be supported through these challenges including the foundational relationship building as a means of buffering young people and promoting transformational change. </a:t>
            </a:r>
          </a:p>
          <a:p>
            <a:pPr lvl="0" fontAlgn="base"/>
            <a:r>
              <a:rPr lang="en-GB" sz="2800" dirty="0"/>
              <a:t>Self-care – its place within practice. </a:t>
            </a:r>
          </a:p>
          <a:p>
            <a:pPr lvl="0" fontAlgn="base"/>
            <a:r>
              <a:rPr lang="en-GB" sz="2800" dirty="0"/>
              <a:t>The place of Restorative Practice in supporting young people and their parents/guardians/families. </a:t>
            </a:r>
          </a:p>
          <a:p>
            <a:pPr lvl="0" hangingPunct="0"/>
            <a:endParaRPr lang="en-GB" dirty="0"/>
          </a:p>
        </p:txBody>
      </p:sp>
    </p:spTree>
    <p:extLst>
      <p:ext uri="{BB962C8B-B14F-4D97-AF65-F5344CB8AC3E}">
        <p14:creationId xmlns:p14="http://schemas.microsoft.com/office/powerpoint/2010/main" val="1963390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Assessment component 1 </a:t>
            </a:r>
          </a:p>
        </p:txBody>
      </p:sp>
      <p:graphicFrame>
        <p:nvGraphicFramePr>
          <p:cNvPr id="5" name="Content Placeholder 4">
            <a:extLst>
              <a:ext uri="{FF2B5EF4-FFF2-40B4-BE49-F238E27FC236}">
                <a16:creationId xmlns:a16="http://schemas.microsoft.com/office/drawing/2014/main" id="{20665C52-E738-183F-AC97-D0A8A6EB50DF}"/>
              </a:ext>
            </a:extLst>
          </p:cNvPr>
          <p:cNvGraphicFramePr>
            <a:graphicFrameLocks noGrp="1"/>
          </p:cNvGraphicFramePr>
          <p:nvPr>
            <p:ph idx="1"/>
            <p:extLst>
              <p:ext uri="{D42A27DB-BD31-4B8C-83A1-F6EECF244321}">
                <p14:modId xmlns:p14="http://schemas.microsoft.com/office/powerpoint/2010/main" val="2245481263"/>
              </p:ext>
            </p:extLst>
          </p:nvPr>
        </p:nvGraphicFramePr>
        <p:xfrm>
          <a:off x="1586274" y="2616258"/>
          <a:ext cx="9019452" cy="2637386"/>
        </p:xfrm>
        <a:graphic>
          <a:graphicData uri="http://schemas.openxmlformats.org/drawingml/2006/table">
            <a:tbl>
              <a:tblPr firstRow="1" bandRow="1">
                <a:tableStyleId>{5C22544A-7EE6-4342-B048-85BDC9FD1C3A}</a:tableStyleId>
              </a:tblPr>
              <a:tblGrid>
                <a:gridCol w="3006484">
                  <a:extLst>
                    <a:ext uri="{9D8B030D-6E8A-4147-A177-3AD203B41FA5}">
                      <a16:colId xmlns:a16="http://schemas.microsoft.com/office/drawing/2014/main" val="2526853951"/>
                    </a:ext>
                  </a:extLst>
                </a:gridCol>
                <a:gridCol w="3006484">
                  <a:extLst>
                    <a:ext uri="{9D8B030D-6E8A-4147-A177-3AD203B41FA5}">
                      <a16:colId xmlns:a16="http://schemas.microsoft.com/office/drawing/2014/main" val="2785571151"/>
                    </a:ext>
                  </a:extLst>
                </a:gridCol>
                <a:gridCol w="3006484">
                  <a:extLst>
                    <a:ext uri="{9D8B030D-6E8A-4147-A177-3AD203B41FA5}">
                      <a16:colId xmlns:a16="http://schemas.microsoft.com/office/drawing/2014/main" val="3825675689"/>
                    </a:ext>
                  </a:extLst>
                </a:gridCol>
              </a:tblGrid>
              <a:tr h="1318693">
                <a:tc>
                  <a:txBody>
                    <a:bodyPr/>
                    <a:lstStyle/>
                    <a:p>
                      <a:pPr algn="ctr" fontAlgn="base">
                        <a:lnSpc>
                          <a:spcPct val="115000"/>
                        </a:lnSpc>
                        <a:spcAft>
                          <a:spcPts val="1000"/>
                        </a:spcAft>
                        <a:buNone/>
                      </a:pPr>
                      <a:r>
                        <a:rPr lang="en-GB" sz="3200" b="1" kern="100">
                          <a:effectLst/>
                          <a:latin typeface="Arial" panose="020B0604020202020204" pitchFamily="34" charset="0"/>
                          <a:ea typeface="Times New Roman" panose="02020603050405020304" pitchFamily="18" charset="0"/>
                          <a:cs typeface="Times New Roman" panose="02020603050405020304" pitchFamily="18" charset="0"/>
                        </a:rPr>
                        <a:t>Mode of assessment</a:t>
                      </a:r>
                      <a:r>
                        <a:rPr lang="en-GB" sz="3200" kern="10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fontAlgn="base">
                        <a:lnSpc>
                          <a:spcPct val="115000"/>
                        </a:lnSpc>
                        <a:spcAft>
                          <a:spcPts val="1000"/>
                        </a:spcAft>
                        <a:buNone/>
                      </a:pP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 Volume</a:t>
                      </a: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fontAlgn="base">
                        <a:lnSpc>
                          <a:spcPct val="115000"/>
                        </a:lnSpc>
                        <a:spcAft>
                          <a:spcPts val="1000"/>
                        </a:spcAft>
                        <a:buNone/>
                      </a:pP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 Weighting</a:t>
                      </a: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123970061"/>
                  </a:ext>
                </a:extLst>
              </a:tr>
              <a:tr h="1318693">
                <a:tc>
                  <a:txBody>
                    <a:bodyPr/>
                    <a:lstStyle/>
                    <a:p>
                      <a:pPr algn="just"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Resource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Equivalent of </a:t>
                      </a:r>
                    </a:p>
                    <a:p>
                      <a:pPr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2000 words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just"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50%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190259651"/>
                  </a:ext>
                </a:extLst>
              </a:tr>
            </a:tbl>
          </a:graphicData>
        </a:graphic>
      </p:graphicFrame>
    </p:spTree>
    <p:extLst>
      <p:ext uri="{BB962C8B-B14F-4D97-AF65-F5344CB8AC3E}">
        <p14:creationId xmlns:p14="http://schemas.microsoft.com/office/powerpoint/2010/main" val="107532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9E8AD-288D-1A14-DF21-253D00B97D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B21DC-A2FB-C3AE-6E49-403F21CCD0D4}"/>
              </a:ext>
            </a:extLst>
          </p:cNvPr>
          <p:cNvSpPr>
            <a:spLocks noGrp="1"/>
          </p:cNvSpPr>
          <p:nvPr>
            <p:ph type="title"/>
          </p:nvPr>
        </p:nvSpPr>
        <p:spPr/>
        <p:txBody>
          <a:bodyPr/>
          <a:lstStyle/>
          <a:p>
            <a:pPr algn="just"/>
            <a:r>
              <a:rPr lang="en-GB" dirty="0"/>
              <a:t>Assessment component 2 </a:t>
            </a:r>
          </a:p>
        </p:txBody>
      </p:sp>
      <p:graphicFrame>
        <p:nvGraphicFramePr>
          <p:cNvPr id="5" name="Content Placeholder 4">
            <a:extLst>
              <a:ext uri="{FF2B5EF4-FFF2-40B4-BE49-F238E27FC236}">
                <a16:creationId xmlns:a16="http://schemas.microsoft.com/office/drawing/2014/main" id="{0978F454-D5C1-6AFC-4A96-8B5DB4D829E1}"/>
              </a:ext>
            </a:extLst>
          </p:cNvPr>
          <p:cNvGraphicFramePr>
            <a:graphicFrameLocks noGrp="1"/>
          </p:cNvGraphicFramePr>
          <p:nvPr>
            <p:ph idx="1"/>
            <p:extLst>
              <p:ext uri="{D42A27DB-BD31-4B8C-83A1-F6EECF244321}">
                <p14:modId xmlns:p14="http://schemas.microsoft.com/office/powerpoint/2010/main" val="3653753101"/>
              </p:ext>
            </p:extLst>
          </p:nvPr>
        </p:nvGraphicFramePr>
        <p:xfrm>
          <a:off x="1586274" y="2666134"/>
          <a:ext cx="9019452" cy="2637386"/>
        </p:xfrm>
        <a:graphic>
          <a:graphicData uri="http://schemas.openxmlformats.org/drawingml/2006/table">
            <a:tbl>
              <a:tblPr firstRow="1" bandRow="1">
                <a:tableStyleId>{5C22544A-7EE6-4342-B048-85BDC9FD1C3A}</a:tableStyleId>
              </a:tblPr>
              <a:tblGrid>
                <a:gridCol w="3006484">
                  <a:extLst>
                    <a:ext uri="{9D8B030D-6E8A-4147-A177-3AD203B41FA5}">
                      <a16:colId xmlns:a16="http://schemas.microsoft.com/office/drawing/2014/main" val="2526853951"/>
                    </a:ext>
                  </a:extLst>
                </a:gridCol>
                <a:gridCol w="3006484">
                  <a:extLst>
                    <a:ext uri="{9D8B030D-6E8A-4147-A177-3AD203B41FA5}">
                      <a16:colId xmlns:a16="http://schemas.microsoft.com/office/drawing/2014/main" val="2785571151"/>
                    </a:ext>
                  </a:extLst>
                </a:gridCol>
                <a:gridCol w="3006484">
                  <a:extLst>
                    <a:ext uri="{9D8B030D-6E8A-4147-A177-3AD203B41FA5}">
                      <a16:colId xmlns:a16="http://schemas.microsoft.com/office/drawing/2014/main" val="3825675689"/>
                    </a:ext>
                  </a:extLst>
                </a:gridCol>
              </a:tblGrid>
              <a:tr h="1318693">
                <a:tc>
                  <a:txBody>
                    <a:bodyPr/>
                    <a:lstStyle/>
                    <a:p>
                      <a:pPr algn="ctr" fontAlgn="base">
                        <a:lnSpc>
                          <a:spcPct val="115000"/>
                        </a:lnSpc>
                        <a:spcAft>
                          <a:spcPts val="1000"/>
                        </a:spcAft>
                        <a:buNone/>
                      </a:pPr>
                      <a:r>
                        <a:rPr lang="en-GB" sz="3200" b="1" kern="100">
                          <a:effectLst/>
                          <a:latin typeface="Arial" panose="020B0604020202020204" pitchFamily="34" charset="0"/>
                          <a:ea typeface="Times New Roman" panose="02020603050405020304" pitchFamily="18" charset="0"/>
                          <a:cs typeface="Times New Roman" panose="02020603050405020304" pitchFamily="18" charset="0"/>
                        </a:rPr>
                        <a:t>Mode of assessment</a:t>
                      </a:r>
                      <a:r>
                        <a:rPr lang="en-GB" sz="3200" kern="10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fontAlgn="base">
                        <a:lnSpc>
                          <a:spcPct val="115000"/>
                        </a:lnSpc>
                        <a:spcAft>
                          <a:spcPts val="1000"/>
                        </a:spcAft>
                        <a:buNone/>
                      </a:pP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 Volume</a:t>
                      </a: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fontAlgn="base">
                        <a:lnSpc>
                          <a:spcPct val="115000"/>
                        </a:lnSpc>
                        <a:spcAft>
                          <a:spcPts val="1000"/>
                        </a:spcAft>
                        <a:buNone/>
                      </a:pP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 Weighting</a:t>
                      </a: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123970061"/>
                  </a:ext>
                </a:extLst>
              </a:tr>
              <a:tr h="1318693">
                <a:tc>
                  <a:txBody>
                    <a:bodyPr/>
                    <a:lstStyle/>
                    <a:p>
                      <a:pPr algn="just"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Presentation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15 minutes</a:t>
                      </a:r>
                    </a:p>
                  </a:txBody>
                  <a:tcPr marL="0" marR="0" marT="0" marB="0"/>
                </a:tc>
                <a:tc>
                  <a:txBody>
                    <a:bodyPr/>
                    <a:lstStyle/>
                    <a:p>
                      <a:pPr algn="just" fontAlgn="base">
                        <a:lnSpc>
                          <a:spcPct val="115000"/>
                        </a:lnSpc>
                        <a:spcAft>
                          <a:spcPts val="1000"/>
                        </a:spcAft>
                        <a:buNone/>
                      </a:pPr>
                      <a:r>
                        <a:rPr lang="en-GB" sz="3200" kern="100" dirty="0">
                          <a:effectLst/>
                          <a:latin typeface="Arial" panose="020B0604020202020204" pitchFamily="34" charset="0"/>
                          <a:ea typeface="Times New Roman" panose="02020603050405020304" pitchFamily="18" charset="0"/>
                          <a:cs typeface="Times New Roman" panose="02020603050405020304" pitchFamily="18" charset="0"/>
                        </a:rPr>
                        <a:t> 50%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190259651"/>
                  </a:ext>
                </a:extLst>
              </a:tr>
            </a:tbl>
          </a:graphicData>
        </a:graphic>
      </p:graphicFrame>
    </p:spTree>
    <p:extLst>
      <p:ext uri="{BB962C8B-B14F-4D97-AF65-F5344CB8AC3E}">
        <p14:creationId xmlns:p14="http://schemas.microsoft.com/office/powerpoint/2010/main" val="93238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Submission date</a:t>
            </a:r>
          </a:p>
        </p:txBody>
      </p:sp>
      <p:sp>
        <p:nvSpPr>
          <p:cNvPr id="3" name="Content Placeholder 2"/>
          <p:cNvSpPr>
            <a:spLocks noGrp="1"/>
          </p:cNvSpPr>
          <p:nvPr>
            <p:ph idx="1"/>
          </p:nvPr>
        </p:nvSpPr>
        <p:spPr>
          <a:xfrm>
            <a:off x="2231136" y="2638044"/>
            <a:ext cx="7729728" cy="4219956"/>
          </a:xfrm>
        </p:spPr>
        <p:txBody>
          <a:bodyPr>
            <a:normAutofit/>
          </a:bodyPr>
          <a:lstStyle/>
          <a:p>
            <a:r>
              <a:rPr lang="en-GB" sz="3600" dirty="0"/>
              <a:t>26</a:t>
            </a:r>
            <a:r>
              <a:rPr lang="en-GB" sz="3600" baseline="30000" dirty="0"/>
              <a:t>th</a:t>
            </a:r>
            <a:r>
              <a:rPr lang="en-GB" sz="3600" dirty="0"/>
              <a:t> February 2026</a:t>
            </a:r>
            <a:endParaRPr lang="en-GB" sz="3200" dirty="0"/>
          </a:p>
          <a:p>
            <a:pPr lvl="1"/>
            <a:r>
              <a:rPr lang="en-GB" sz="2400" dirty="0"/>
              <a:t>Provisional Grade and Feedback will be released by the 26</a:t>
            </a:r>
            <a:r>
              <a:rPr lang="en-GB" sz="2400" baseline="30000" dirty="0"/>
              <a:t>th</a:t>
            </a:r>
            <a:r>
              <a:rPr lang="en-GB" sz="2400" dirty="0"/>
              <a:t> March 2026</a:t>
            </a:r>
            <a:endParaRPr lang="en-GB" sz="2600" dirty="0"/>
          </a:p>
        </p:txBody>
      </p:sp>
    </p:spTree>
    <p:extLst>
      <p:ext uri="{BB962C8B-B14F-4D97-AF65-F5344CB8AC3E}">
        <p14:creationId xmlns:p14="http://schemas.microsoft.com/office/powerpoint/2010/main" val="2450721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a:extLst>
            <a:ext uri="{FF2B5EF4-FFF2-40B4-BE49-F238E27FC236}">
              <a16:creationId xmlns:a16="http://schemas.microsoft.com/office/drawing/2014/main" id="{88ED65EC-8334-7244-EEFC-C94389C59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07B19F-A293-8B0D-BCF1-1374EA201BB6}"/>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Assessment component 1</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096067-CD6A-DB92-3F29-AD5A63510165}"/>
              </a:ext>
            </a:extLst>
          </p:cNvPr>
          <p:cNvSpPr>
            <a:spLocks noGrp="1"/>
          </p:cNvSpPr>
          <p:nvPr>
            <p:ph idx="1"/>
          </p:nvPr>
        </p:nvSpPr>
        <p:spPr>
          <a:xfrm>
            <a:off x="6049182" y="802638"/>
            <a:ext cx="5408696" cy="5252722"/>
          </a:xfrm>
        </p:spPr>
        <p:txBody>
          <a:bodyPr anchor="ctr">
            <a:normAutofit/>
          </a:bodyPr>
          <a:lstStyle/>
          <a:p>
            <a:pPr marL="0" indent="0">
              <a:buNone/>
            </a:pPr>
            <a:r>
              <a:rPr lang="en-GB" sz="3200" dirty="0">
                <a:solidFill>
                  <a:schemeClr val="bg1"/>
                </a:solidFill>
              </a:rPr>
              <a:t>Incorporating issues studied in this module, students are required to design an advisory leaflet for parents and guardians focusing on an issue faced by young people in contemporary society. </a:t>
            </a:r>
          </a:p>
          <a:p>
            <a:pPr marL="0" indent="0">
              <a:buNone/>
            </a:pPr>
            <a:endParaRPr lang="en-GB" dirty="0">
              <a:solidFill>
                <a:schemeClr val="bg1"/>
              </a:solidFill>
            </a:endParaRPr>
          </a:p>
        </p:txBody>
      </p:sp>
    </p:spTree>
    <p:extLst>
      <p:ext uri="{BB962C8B-B14F-4D97-AF65-F5344CB8AC3E}">
        <p14:creationId xmlns:p14="http://schemas.microsoft.com/office/powerpoint/2010/main" val="307275222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BE12-8320-1E45-6583-3FA0B180231B}"/>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Assessment component 2</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372613-2946-2CBC-FFF7-4B158CD9F046}"/>
              </a:ext>
            </a:extLst>
          </p:cNvPr>
          <p:cNvSpPr>
            <a:spLocks noGrp="1"/>
          </p:cNvSpPr>
          <p:nvPr>
            <p:ph idx="1"/>
          </p:nvPr>
        </p:nvSpPr>
        <p:spPr>
          <a:xfrm>
            <a:off x="6049182" y="802638"/>
            <a:ext cx="5408696" cy="5252722"/>
          </a:xfrm>
        </p:spPr>
        <p:txBody>
          <a:bodyPr anchor="ctr">
            <a:normAutofit/>
          </a:bodyPr>
          <a:lstStyle/>
          <a:p>
            <a:pPr marL="0" indent="0">
              <a:buNone/>
            </a:pPr>
            <a:r>
              <a:rPr lang="en-GB" sz="2800" dirty="0">
                <a:solidFill>
                  <a:schemeClr val="bg1"/>
                </a:solidFill>
              </a:rPr>
              <a:t>Students will be required to ‘present’ their advisory leaflet, ensuring they demonstrate how youth workers can best support at risk young people. The presentation should be supported by wider reading, and linked to the Youth Work National Occupational Standards (CLD Standards Council Scotland, 2019).</a:t>
            </a:r>
          </a:p>
        </p:txBody>
      </p:sp>
    </p:spTree>
    <p:extLst>
      <p:ext uri="{BB962C8B-B14F-4D97-AF65-F5344CB8AC3E}">
        <p14:creationId xmlns:p14="http://schemas.microsoft.com/office/powerpoint/2010/main" val="262805278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Expectations…</a:t>
            </a:r>
          </a:p>
        </p:txBody>
      </p:sp>
      <p:sp>
        <p:nvSpPr>
          <p:cNvPr id="3" name="Content Placeholder 2"/>
          <p:cNvSpPr>
            <a:spLocks noGrp="1"/>
          </p:cNvSpPr>
          <p:nvPr>
            <p:ph sz="half" idx="1"/>
          </p:nvPr>
        </p:nvSpPr>
        <p:spPr/>
        <p:txBody>
          <a:bodyPr>
            <a:normAutofit/>
          </a:bodyPr>
          <a:lstStyle/>
          <a:p>
            <a:endParaRPr lang="en-GB" dirty="0"/>
          </a:p>
        </p:txBody>
      </p:sp>
      <p:sp>
        <p:nvSpPr>
          <p:cNvPr id="7" name="Content Placeholder 6">
            <a:extLst>
              <a:ext uri="{FF2B5EF4-FFF2-40B4-BE49-F238E27FC236}">
                <a16:creationId xmlns:a16="http://schemas.microsoft.com/office/drawing/2014/main" id="{31BDD49B-58AF-89E2-F43E-D01FF1AB15E5}"/>
              </a:ext>
            </a:extLst>
          </p:cNvPr>
          <p:cNvSpPr>
            <a:spLocks noGrp="1"/>
          </p:cNvSpPr>
          <p:nvPr>
            <p:ph sz="half" idx="2"/>
          </p:nvPr>
        </p:nvSpPr>
        <p:spPr/>
        <p:txBody>
          <a:bodyPr>
            <a:normAutofit/>
          </a:bodyPr>
          <a:lstStyle/>
          <a:p>
            <a:endParaRPr lang="en-GB" dirty="0"/>
          </a:p>
        </p:txBody>
      </p:sp>
    </p:spTree>
    <p:extLst>
      <p:ext uri="{BB962C8B-B14F-4D97-AF65-F5344CB8AC3E}">
        <p14:creationId xmlns:p14="http://schemas.microsoft.com/office/powerpoint/2010/main" val="2717011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4023221"/>
          </a:xfrm>
        </p:spPr>
        <p:txBody>
          <a:bodyPr>
            <a:normAutofit/>
          </a:bodyPr>
          <a:lstStyle/>
          <a:p>
            <a:r>
              <a:rPr lang="en-GB" sz="2800" dirty="0"/>
              <a:t>In your groups, discuss and respond to the following:</a:t>
            </a:r>
          </a:p>
          <a:p>
            <a:pPr lvl="1"/>
            <a:r>
              <a:rPr lang="en-GB" sz="2400" dirty="0"/>
              <a:t>What is life like for a young person today?</a:t>
            </a:r>
          </a:p>
          <a:p>
            <a:pPr lvl="1"/>
            <a:r>
              <a:rPr lang="en-GB" sz="2400" dirty="0"/>
              <a:t>What are the social factors which impact upon young people in contemporary society?</a:t>
            </a:r>
          </a:p>
          <a:p>
            <a:pPr lvl="1"/>
            <a:r>
              <a:rPr lang="en-GB" altLang="en-US" sz="2400" dirty="0"/>
              <a:t>What do you think is the most important problem that needs to be tackled for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90049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 </a:t>
            </a:r>
            <a:br>
              <a:rPr lang="en-GB" dirty="0"/>
            </a:br>
            <a:r>
              <a:rPr lang="en-GB" dirty="0"/>
              <a:t>its place within practice</a:t>
            </a:r>
          </a:p>
        </p:txBody>
      </p:sp>
      <p:sp>
        <p:nvSpPr>
          <p:cNvPr id="3" name="Content Placeholder 2"/>
          <p:cNvSpPr>
            <a:spLocks noGrp="1"/>
          </p:cNvSpPr>
          <p:nvPr>
            <p:ph idx="1"/>
          </p:nvPr>
        </p:nvSpPr>
        <p:spPr>
          <a:xfrm>
            <a:off x="2231136" y="2638044"/>
            <a:ext cx="7729728" cy="3956720"/>
          </a:xfrm>
        </p:spPr>
        <p:txBody>
          <a:bodyPr/>
          <a:lstStyle/>
          <a:p>
            <a:r>
              <a:rPr lang="en-GB" sz="2000" dirty="0"/>
              <a:t>Group Task:</a:t>
            </a:r>
          </a:p>
          <a:p>
            <a:pPr lvl="1"/>
            <a:r>
              <a:rPr lang="en-GB" sz="1800" dirty="0"/>
              <a:t>What is meant by self-care – can you offer a definition?</a:t>
            </a:r>
          </a:p>
          <a:p>
            <a:pPr lvl="1"/>
            <a:r>
              <a:rPr lang="en-GB" sz="1800" dirty="0"/>
              <a:t>Do you practice self-care?</a:t>
            </a:r>
          </a:p>
          <a:p>
            <a:pPr lvl="1"/>
            <a:r>
              <a:rPr lang="en-GB" sz="1800" dirty="0"/>
              <a:t>Can you share suggestions for self-care practices?  For example, </a:t>
            </a:r>
          </a:p>
          <a:p>
            <a:pPr lvl="3"/>
            <a:r>
              <a:rPr lang="en-GB" sz="1800" dirty="0"/>
              <a:t>some you may have used yourselves?</a:t>
            </a:r>
          </a:p>
          <a:p>
            <a:pPr lvl="3"/>
            <a:r>
              <a:rPr lang="en-GB" sz="1800" dirty="0"/>
              <a:t>some you may have used with young people?</a:t>
            </a:r>
          </a:p>
          <a:p>
            <a:pPr lvl="3"/>
            <a:r>
              <a:rPr lang="en-GB" sz="1800" dirty="0"/>
              <a:t>some you’ve heard of but not tried?</a:t>
            </a:r>
          </a:p>
          <a:p>
            <a:pPr lvl="1"/>
            <a:r>
              <a:rPr lang="en-GB" sz="1800" dirty="0"/>
              <a:t>Feedback</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fontScale="92500" lnSpcReduction="20000"/>
          </a:bodyPr>
          <a:lstStyle/>
          <a:p>
            <a:r>
              <a:rPr lang="en-GB" dirty="0"/>
              <a:t>Self-care can be defined as “anything that we deliberately do (or refrain from doing) with our own well-being in mind. It means giving ourselves the same grace, compassion, and care that we give to others” (</a:t>
            </a:r>
            <a:r>
              <a:rPr lang="en-GB" dirty="0" err="1"/>
              <a:t>Suleman</a:t>
            </a:r>
            <a:r>
              <a:rPr lang="en-GB" dirty="0"/>
              <a:t>, 2019, no page number)</a:t>
            </a:r>
          </a:p>
          <a:p>
            <a:r>
              <a:rPr lang="en-GB" dirty="0"/>
              <a:t>It can mean “anything from seeking treatment when you're ill to staying clean, fit and healthy - but it's also nice things we can do for ourselves. Candles, chocolate, bubble baths, a good cup of tea… all the stuff that makes you go ‘ooh’ ”(BBC </a:t>
            </a:r>
            <a:r>
              <a:rPr lang="en-GB" dirty="0" err="1"/>
              <a:t>Bitesize</a:t>
            </a:r>
            <a:r>
              <a:rPr lang="en-GB" dirty="0"/>
              <a:t>, 2021, no page number).</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3938261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a:bodyPr>
          <a:lstStyle/>
          <a:p>
            <a:r>
              <a:rPr lang="en-GB" dirty="0"/>
              <a:t>As youth workers, we show a selfless concern for the well-being of young people</a:t>
            </a:r>
          </a:p>
          <a:p>
            <a:r>
              <a:rPr lang="en-GB" dirty="0"/>
              <a:t>However we also need to ensure that we look after ourselves…</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1283140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941" y="6488"/>
            <a:ext cx="6851512" cy="6851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311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7" y="-4053"/>
            <a:ext cx="6970782" cy="6862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66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i.pinimg.com/originals/ae/be/77/aebe7747871f793200c29019e8eef3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8" y="-3450"/>
            <a:ext cx="6861450" cy="686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15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97428" y="-6624"/>
            <a:ext cx="6864624" cy="6864624"/>
          </a:xfrm>
          <a:prstGeom prst="rect">
            <a:avLst/>
          </a:prstGeom>
        </p:spPr>
      </p:pic>
    </p:spTree>
    <p:extLst>
      <p:ext uri="{BB962C8B-B14F-4D97-AF65-F5344CB8AC3E}">
        <p14:creationId xmlns:p14="http://schemas.microsoft.com/office/powerpoint/2010/main" val="2699367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1332" y="0"/>
            <a:ext cx="6871390" cy="6871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22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8835" y="0"/>
            <a:ext cx="684586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59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fontScale="92500" lnSpcReduction="10000"/>
          </a:bodyPr>
          <a:lstStyle/>
          <a:p>
            <a:pPr marL="0" indent="0">
              <a:buNone/>
            </a:pPr>
            <a:r>
              <a:rPr lang="en-GB" b="1" dirty="0"/>
              <a:t>Physiological Needs</a:t>
            </a:r>
          </a:p>
          <a:p>
            <a:r>
              <a:rPr lang="en-GB" dirty="0"/>
              <a:t>Have you eaten today?  Do you eat a balanced diet?  Are your meals nutritionally balanced?  </a:t>
            </a:r>
          </a:p>
          <a:p>
            <a:r>
              <a:rPr lang="en-GB" dirty="0"/>
              <a:t>Are you drinking enough water? Have you washed today?  </a:t>
            </a:r>
          </a:p>
          <a:p>
            <a:r>
              <a:rPr lang="en-GB" dirty="0"/>
              <a:t>Are you warm enough?  Are you too warm?  </a:t>
            </a:r>
          </a:p>
          <a:p>
            <a:r>
              <a:rPr lang="en-GB" dirty="0"/>
              <a:t>How well do you sleep?  How many hours of sleep do you have?  Do you have opportunities to relax during the 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890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Safety Needs</a:t>
            </a:r>
          </a:p>
          <a:p>
            <a:r>
              <a:rPr lang="en-GB" dirty="0"/>
              <a:t>Do you feel a sense of security and stability in your life?  If not, what can you do to help you?</a:t>
            </a:r>
          </a:p>
          <a:p>
            <a:r>
              <a:rPr lang="en-GB" dirty="0"/>
              <a:t>If you don’t feel safe, do you know who you can turn to?  Do you have coping strategies?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569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Belongingness and Love Needs</a:t>
            </a:r>
          </a:p>
          <a:p>
            <a:r>
              <a:rPr lang="en-GB" dirty="0"/>
              <a:t>Have you caught up with friends/loved ones recently?  Are there ways in which you can connect with them?</a:t>
            </a:r>
          </a:p>
          <a:p>
            <a:endParaRPr lang="en-GB" dirty="0"/>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5884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a:xfrm>
            <a:off x="6338315" y="2638044"/>
            <a:ext cx="4270247" cy="4122974"/>
          </a:xfrm>
        </p:spPr>
        <p:txBody>
          <a:bodyPr>
            <a:noAutofit/>
          </a:bodyPr>
          <a:lstStyle/>
          <a:p>
            <a:pPr marL="0" indent="0">
              <a:buNone/>
            </a:pPr>
            <a:r>
              <a:rPr lang="en-GB" sz="1550" b="1" dirty="0"/>
              <a:t>Esteem Needs</a:t>
            </a:r>
          </a:p>
          <a:p>
            <a:pPr algn="just"/>
            <a:r>
              <a:rPr lang="en-GB" sz="1550" dirty="0"/>
              <a:t>Reflect on your achievements – list them down.  What have you achieved today?  Yesterday?  This week/month/year.  Are you proud of these achievements?  Have you developed new skills?</a:t>
            </a:r>
          </a:p>
          <a:p>
            <a:pPr algn="just"/>
            <a:r>
              <a:rPr lang="en-GB" sz="1550" dirty="0"/>
              <a:t>Plan ahead for the future and set goals.  Set a number of short-term goals that are easily accomplished so that you can celebrate these.  As Cottrell (2008, p. 86) notes, “set yourself small, short-term goals so that you are able to have lots of small successes.  In time these add up to greater achievements”. </a:t>
            </a:r>
          </a:p>
          <a:p>
            <a:pPr algn="just"/>
            <a:r>
              <a:rPr lang="en-GB" sz="1550" dirty="0"/>
              <a:t>Be proud of your achievements, and be proud of the compliments you receive from others!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72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dirty="0"/>
              <a:t>From a self-care perspective, ask yourself – which level of the hierarchy will you focus on today…?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1058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44680"/>
            <a:ext cx="7729728" cy="1188720"/>
          </a:xfrm>
        </p:spPr>
        <p:txBody>
          <a:bodyPr/>
          <a:lstStyle/>
          <a:p>
            <a:r>
              <a:rPr lang="en-GB" dirty="0"/>
              <a:t>5 ways to wellbeing</a:t>
            </a:r>
          </a:p>
        </p:txBody>
      </p:sp>
      <p:sp>
        <p:nvSpPr>
          <p:cNvPr id="3" name="Content Placeholder 2"/>
          <p:cNvSpPr>
            <a:spLocks noGrp="1"/>
          </p:cNvSpPr>
          <p:nvPr>
            <p:ph idx="1"/>
          </p:nvPr>
        </p:nvSpPr>
        <p:spPr>
          <a:xfrm>
            <a:off x="5635812" y="2518515"/>
            <a:ext cx="4803170" cy="3101983"/>
          </a:xfrm>
        </p:spPr>
        <p:txBody>
          <a:bodyPr/>
          <a:lstStyle/>
          <a:p>
            <a:endParaRPr lang="en-GB" dirty="0"/>
          </a:p>
          <a:p>
            <a:r>
              <a:rPr lang="en-GB" dirty="0">
                <a:hlinkClick r:id="rId2"/>
              </a:rPr>
              <a:t>https://hduhb.nhs.wales/healthcare/services-and-teams/five-ways-to-well-being/</a:t>
            </a:r>
            <a:endParaRPr lang="en-GB" dirty="0"/>
          </a:p>
        </p:txBody>
      </p:sp>
      <p:pic>
        <p:nvPicPr>
          <p:cNvPr id="9218" name="Picture 2" descr="http://www.wales.nhs.uk/sitesplus/documents/862/5w2w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455" y="1617475"/>
            <a:ext cx="3602860" cy="52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06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a:t>
            </a:r>
          </a:p>
        </p:txBody>
      </p:sp>
      <p:sp>
        <p:nvSpPr>
          <p:cNvPr id="3" name="Content Placeholder 2"/>
          <p:cNvSpPr>
            <a:spLocks noGrp="1"/>
          </p:cNvSpPr>
          <p:nvPr>
            <p:ph idx="1"/>
          </p:nvPr>
        </p:nvSpPr>
        <p:spPr/>
        <p:txBody>
          <a:bodyPr>
            <a:normAutofit fontScale="92500" lnSpcReduction="10000"/>
          </a:bodyPr>
          <a:lstStyle/>
          <a:p>
            <a:r>
              <a:rPr lang="en-GB" dirty="0"/>
              <a:t>From a self-care perspective, research the support that is available for people.  Knowing the support that’s out there may benefit you currently/in the future.  In addition, it will add to your ‘toolkit’ of knowledge to support your youth work practice.  </a:t>
            </a:r>
          </a:p>
          <a:p>
            <a:r>
              <a:rPr lang="en-GB" dirty="0"/>
              <a:t>Engaging in this task will mean you have already made a start on your preparation for your assessment!</a:t>
            </a:r>
          </a:p>
          <a:p>
            <a:r>
              <a:rPr lang="en-GB" dirty="0"/>
              <a:t>Here are some initial ideas to get you started:</a:t>
            </a:r>
          </a:p>
          <a:p>
            <a:pPr lvl="1"/>
            <a:r>
              <a:rPr lang="en-GB" dirty="0" err="1"/>
              <a:t>Meic</a:t>
            </a:r>
            <a:r>
              <a:rPr lang="en-GB" dirty="0"/>
              <a:t> Cymru - Information, advice and advocacy helpline for children and young people; </a:t>
            </a:r>
            <a:r>
              <a:rPr lang="en-GB" dirty="0">
                <a:hlinkClick r:id="rId2"/>
              </a:rPr>
              <a:t>https://www.meiccymru.org/</a:t>
            </a:r>
            <a:endParaRPr lang="en-GB" dirty="0"/>
          </a:p>
          <a:p>
            <a:pPr lvl="1"/>
            <a:r>
              <a:rPr lang="en-GB" dirty="0"/>
              <a:t>Headspace - A meditation app that acts as a personal guide to health and happiness - </a:t>
            </a:r>
            <a:r>
              <a:rPr lang="en-GB" dirty="0">
                <a:hlinkClick r:id="rId3"/>
              </a:rPr>
              <a:t>https://www.headspace.com/</a:t>
            </a:r>
            <a:endParaRPr lang="en-GB" dirty="0"/>
          </a:p>
        </p:txBody>
      </p:sp>
    </p:spTree>
    <p:extLst>
      <p:ext uri="{BB962C8B-B14F-4D97-AF65-F5344CB8AC3E}">
        <p14:creationId xmlns:p14="http://schemas.microsoft.com/office/powerpoint/2010/main" val="1562849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1E48-672F-CEF6-3D33-9D60C4EC6BEE}"/>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42BF401-2972-716B-6C12-D47EBCD4FBB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7874403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468</TotalTime>
  <Words>1186</Words>
  <Application>Microsoft Office PowerPoint</Application>
  <PresentationFormat>Widescreen</PresentationFormat>
  <Paragraphs>91</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Gill Sans MT</vt:lpstr>
      <vt:lpstr>Parcel</vt:lpstr>
      <vt:lpstr>ECYW6009  Youth in Action: Tackling Today's Toughest Issues  </vt:lpstr>
      <vt:lpstr>Aim of module</vt:lpstr>
      <vt:lpstr>Learning outcomes</vt:lpstr>
      <vt:lpstr>Indicative content</vt:lpstr>
      <vt:lpstr>Indicative content</vt:lpstr>
      <vt:lpstr>Assessment component 1 </vt:lpstr>
      <vt:lpstr>Assessment component 2 </vt:lpstr>
      <vt:lpstr>Submission date</vt:lpstr>
      <vt:lpstr>Assessment component 1</vt:lpstr>
      <vt:lpstr>Assessment component 2</vt:lpstr>
      <vt:lpstr>Expectations…</vt:lpstr>
      <vt:lpstr>Group Task</vt:lpstr>
      <vt:lpstr>Feedback…</vt:lpstr>
      <vt:lpstr>Self-Care:  its place within practice</vt:lpstr>
      <vt:lpstr>Self-care</vt:lpstr>
      <vt:lpstr>Self-care</vt:lpstr>
      <vt:lpstr>PowerPoint Presentation</vt:lpstr>
      <vt:lpstr>PowerPoint Presentation</vt:lpstr>
      <vt:lpstr>PowerPoint Presentation</vt:lpstr>
      <vt:lpstr>PowerPoint Presentation</vt:lpstr>
      <vt:lpstr>PowerPoint Presentation</vt:lpstr>
      <vt:lpstr>PowerPoint Presentation</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5 ways to wellbeing</vt:lpstr>
      <vt:lpstr>Group Task</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19</cp:revision>
  <dcterms:created xsi:type="dcterms:W3CDTF">2020-10-22T14:06:10Z</dcterms:created>
  <dcterms:modified xsi:type="dcterms:W3CDTF">2026-01-26T22:36:53Z</dcterms:modified>
</cp:coreProperties>
</file>