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 id="2147483680" r:id="rId2"/>
  </p:sldMasterIdLst>
  <p:notesMasterIdLst>
    <p:notesMasterId r:id="rId33"/>
  </p:notesMasterIdLst>
  <p:sldIdLst>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96" autoAdjust="0"/>
    <p:restoredTop sz="94660"/>
  </p:normalViewPr>
  <p:slideViewPr>
    <p:cSldViewPr snapToGrid="0">
      <p:cViewPr varScale="1">
        <p:scale>
          <a:sx n="86" d="100"/>
          <a:sy n="86" d="100"/>
        </p:scale>
        <p:origin x="48" y="20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9881C0-A1BF-4A78-9E2B-91DB65F3DC61}" type="datetimeFigureOut">
              <a:rPr lang="en-GB" smtClean="0"/>
              <a:t>13/12/2022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0D37BB-C200-4321-B2F8-AFD1D0E4B71A}" type="slidenum">
              <a:rPr lang="en-GB" smtClean="0"/>
              <a:t>‹#›</a:t>
            </a:fld>
            <a:endParaRPr lang="en-GB"/>
          </a:p>
        </p:txBody>
      </p:sp>
    </p:spTree>
    <p:extLst>
      <p:ext uri="{BB962C8B-B14F-4D97-AF65-F5344CB8AC3E}">
        <p14:creationId xmlns:p14="http://schemas.microsoft.com/office/powerpoint/2010/main" val="3768153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ln/>
        </p:spPr>
      </p:sp>
      <p:sp>
        <p:nvSpPr>
          <p:cNvPr id="6246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6246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9AE6A3B-0177-40C4-BFD8-0A7AF7B7DC90}" type="slidenum">
              <a:rPr lang="en-GB" altLang="en-US"/>
              <a:pPr eaLnBrk="1" hangingPunct="1"/>
              <a:t>5</a:t>
            </a:fld>
            <a:endParaRPr lang="en-GB" altLang="en-US"/>
          </a:p>
        </p:txBody>
      </p:sp>
    </p:spTree>
    <p:extLst>
      <p:ext uri="{BB962C8B-B14F-4D97-AF65-F5344CB8AC3E}">
        <p14:creationId xmlns:p14="http://schemas.microsoft.com/office/powerpoint/2010/main" val="41319462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634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34F767C-83E1-4981-93CE-991FBB03A060}" type="slidenum">
              <a:rPr lang="en-GB" altLang="en-US"/>
              <a:pPr eaLnBrk="1" hangingPunct="1"/>
              <a:t>6</a:t>
            </a:fld>
            <a:endParaRPr lang="en-GB" altLang="en-US"/>
          </a:p>
        </p:txBody>
      </p:sp>
    </p:spTree>
    <p:extLst>
      <p:ext uri="{BB962C8B-B14F-4D97-AF65-F5344CB8AC3E}">
        <p14:creationId xmlns:p14="http://schemas.microsoft.com/office/powerpoint/2010/main" val="19020922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a:ln/>
        </p:spPr>
      </p:sp>
      <p:sp>
        <p:nvSpPr>
          <p:cNvPr id="6451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6451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4542333-4E82-4312-BFE6-7AF7D49FFE30}" type="slidenum">
              <a:rPr lang="en-GB" altLang="en-US"/>
              <a:pPr eaLnBrk="1" hangingPunct="1"/>
              <a:t>7</a:t>
            </a:fld>
            <a:endParaRPr lang="en-GB" altLang="en-US"/>
          </a:p>
        </p:txBody>
      </p:sp>
    </p:spTree>
    <p:extLst>
      <p:ext uri="{BB962C8B-B14F-4D97-AF65-F5344CB8AC3E}">
        <p14:creationId xmlns:p14="http://schemas.microsoft.com/office/powerpoint/2010/main" val="27405046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a:ln/>
        </p:spPr>
      </p:sp>
      <p:sp>
        <p:nvSpPr>
          <p:cNvPr id="655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655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5FD78FA-BFF4-4474-BC99-887FB42DF341}" type="slidenum">
              <a:rPr lang="en-GB" altLang="en-US"/>
              <a:pPr eaLnBrk="1" hangingPunct="1"/>
              <a:t>8</a:t>
            </a:fld>
            <a:endParaRPr lang="en-GB" altLang="en-US"/>
          </a:p>
        </p:txBody>
      </p:sp>
    </p:spTree>
    <p:extLst>
      <p:ext uri="{BB962C8B-B14F-4D97-AF65-F5344CB8AC3E}">
        <p14:creationId xmlns:p14="http://schemas.microsoft.com/office/powerpoint/2010/main" val="30933917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ln/>
        </p:spPr>
      </p:sp>
      <p:sp>
        <p:nvSpPr>
          <p:cNvPr id="6656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6656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46922B3-546B-42D0-869E-E05B89AE04EC}" type="slidenum">
              <a:rPr lang="en-GB" altLang="en-US"/>
              <a:pPr eaLnBrk="1" hangingPunct="1"/>
              <a:t>9</a:t>
            </a:fld>
            <a:endParaRPr lang="en-GB" altLang="en-US"/>
          </a:p>
        </p:txBody>
      </p:sp>
    </p:spTree>
    <p:extLst>
      <p:ext uri="{BB962C8B-B14F-4D97-AF65-F5344CB8AC3E}">
        <p14:creationId xmlns:p14="http://schemas.microsoft.com/office/powerpoint/2010/main" val="34580676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6758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EEC49F2-3EDA-46EC-9A89-AA61E6547BD9}" type="slidenum">
              <a:rPr lang="en-GB" altLang="en-US"/>
              <a:pPr eaLnBrk="1" hangingPunct="1"/>
              <a:t>10</a:t>
            </a:fld>
            <a:endParaRPr lang="en-GB" altLang="en-US"/>
          </a:p>
        </p:txBody>
      </p:sp>
    </p:spTree>
    <p:extLst>
      <p:ext uri="{BB962C8B-B14F-4D97-AF65-F5344CB8AC3E}">
        <p14:creationId xmlns:p14="http://schemas.microsoft.com/office/powerpoint/2010/main" val="7494122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ln/>
        </p:spPr>
      </p:sp>
      <p:sp>
        <p:nvSpPr>
          <p:cNvPr id="6861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6861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CB59A78-C94C-4E5E-B347-F6B085415239}" type="slidenum">
              <a:rPr lang="en-GB" altLang="en-US"/>
              <a:pPr eaLnBrk="1" hangingPunct="1"/>
              <a:t>11</a:t>
            </a:fld>
            <a:endParaRPr lang="en-GB" altLang="en-US"/>
          </a:p>
        </p:txBody>
      </p:sp>
    </p:spTree>
    <p:extLst>
      <p:ext uri="{BB962C8B-B14F-4D97-AF65-F5344CB8AC3E}">
        <p14:creationId xmlns:p14="http://schemas.microsoft.com/office/powerpoint/2010/main" val="15050677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696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92C08F2-A4B9-4D74-8952-2C845A92A640}" type="slidenum">
              <a:rPr lang="en-GB" altLang="en-US"/>
              <a:pPr eaLnBrk="1" hangingPunct="1"/>
              <a:t>12</a:t>
            </a:fld>
            <a:endParaRPr lang="en-GB" altLang="en-US"/>
          </a:p>
        </p:txBody>
      </p:sp>
    </p:spTree>
    <p:extLst>
      <p:ext uri="{BB962C8B-B14F-4D97-AF65-F5344CB8AC3E}">
        <p14:creationId xmlns:p14="http://schemas.microsoft.com/office/powerpoint/2010/main" val="28694484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7066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90FE8E8-E328-4B57-A359-6D2E26DEA5F3}" type="slidenum">
              <a:rPr lang="en-GB" altLang="en-US"/>
              <a:pPr eaLnBrk="1" hangingPunct="1"/>
              <a:t>13</a:t>
            </a:fld>
            <a:endParaRPr lang="en-GB" altLang="en-US"/>
          </a:p>
        </p:txBody>
      </p:sp>
    </p:spTree>
    <p:extLst>
      <p:ext uri="{BB962C8B-B14F-4D97-AF65-F5344CB8AC3E}">
        <p14:creationId xmlns:p14="http://schemas.microsoft.com/office/powerpoint/2010/main" val="12115007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p:spPr>
      </p:sp>
      <p:sp>
        <p:nvSpPr>
          <p:cNvPr id="7168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7168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52DC616-43D5-460D-8572-CB85C5377527}" type="slidenum">
              <a:rPr lang="en-GB" altLang="en-US"/>
              <a:pPr eaLnBrk="1" hangingPunct="1"/>
              <a:t>14</a:t>
            </a:fld>
            <a:endParaRPr lang="en-GB" altLang="en-US"/>
          </a:p>
        </p:txBody>
      </p:sp>
    </p:spTree>
    <p:extLst>
      <p:ext uri="{BB962C8B-B14F-4D97-AF65-F5344CB8AC3E}">
        <p14:creationId xmlns:p14="http://schemas.microsoft.com/office/powerpoint/2010/main" val="27809943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ln/>
        </p:spPr>
      </p:sp>
      <p:sp>
        <p:nvSpPr>
          <p:cNvPr id="7270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7270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978ED5D-D997-4F6A-A93E-50649A57864F}" type="slidenum">
              <a:rPr lang="en-GB" altLang="en-US"/>
              <a:pPr eaLnBrk="1" hangingPunct="1"/>
              <a:t>15</a:t>
            </a:fld>
            <a:endParaRPr lang="en-GB" altLang="en-US"/>
          </a:p>
        </p:txBody>
      </p:sp>
    </p:spTree>
    <p:extLst>
      <p:ext uri="{BB962C8B-B14F-4D97-AF65-F5344CB8AC3E}">
        <p14:creationId xmlns:p14="http://schemas.microsoft.com/office/powerpoint/2010/main" val="27987455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ln/>
        </p:spPr>
      </p:sp>
      <p:sp>
        <p:nvSpPr>
          <p:cNvPr id="7373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7373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52E52AA-080A-4642-B9F8-FB4624D9064E}" type="slidenum">
              <a:rPr lang="en-GB" altLang="en-US"/>
              <a:pPr eaLnBrk="1" hangingPunct="1"/>
              <a:t>16</a:t>
            </a:fld>
            <a:endParaRPr lang="en-GB" altLang="en-US"/>
          </a:p>
        </p:txBody>
      </p:sp>
    </p:spTree>
    <p:extLst>
      <p:ext uri="{BB962C8B-B14F-4D97-AF65-F5344CB8AC3E}">
        <p14:creationId xmlns:p14="http://schemas.microsoft.com/office/powerpoint/2010/main" val="39001318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a:ln/>
        </p:spPr>
      </p:sp>
      <p:sp>
        <p:nvSpPr>
          <p:cNvPr id="7885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7885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43021CC-FE5D-417B-A306-0BE99E7B3BEE}" type="slidenum">
              <a:rPr lang="en-GB" altLang="en-US"/>
              <a:pPr eaLnBrk="1" hangingPunct="1"/>
              <a:t>17</a:t>
            </a:fld>
            <a:endParaRPr lang="en-GB" altLang="en-US"/>
          </a:p>
        </p:txBody>
      </p:sp>
    </p:spTree>
    <p:extLst>
      <p:ext uri="{BB962C8B-B14F-4D97-AF65-F5344CB8AC3E}">
        <p14:creationId xmlns:p14="http://schemas.microsoft.com/office/powerpoint/2010/main" val="10445232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7987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67178F3-F856-4300-9421-DC64FB6AB2EC}" type="slidenum">
              <a:rPr lang="en-GB" altLang="en-US"/>
              <a:pPr eaLnBrk="1" hangingPunct="1"/>
              <a:t>18</a:t>
            </a:fld>
            <a:endParaRPr lang="en-GB" altLang="en-US"/>
          </a:p>
        </p:txBody>
      </p:sp>
    </p:spTree>
    <p:extLst>
      <p:ext uri="{BB962C8B-B14F-4D97-AF65-F5344CB8AC3E}">
        <p14:creationId xmlns:p14="http://schemas.microsoft.com/office/powerpoint/2010/main" val="33058511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8089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8090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CB4FFB0-8E3D-494C-97B9-74AE5B0C9445}" type="slidenum">
              <a:rPr lang="en-GB" altLang="en-US"/>
              <a:pPr eaLnBrk="1" hangingPunct="1"/>
              <a:t>19</a:t>
            </a:fld>
            <a:endParaRPr lang="en-GB" altLang="en-US"/>
          </a:p>
        </p:txBody>
      </p:sp>
    </p:spTree>
    <p:extLst>
      <p:ext uri="{BB962C8B-B14F-4D97-AF65-F5344CB8AC3E}">
        <p14:creationId xmlns:p14="http://schemas.microsoft.com/office/powerpoint/2010/main" val="11243313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819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E79D6F6-B8A6-45AC-9D37-40F570057DAE}" type="slidenum">
              <a:rPr lang="en-GB" altLang="en-US"/>
              <a:pPr eaLnBrk="1" hangingPunct="1"/>
              <a:t>20</a:t>
            </a:fld>
            <a:endParaRPr lang="en-GB" altLang="en-US"/>
          </a:p>
        </p:txBody>
      </p:sp>
    </p:spTree>
    <p:extLst>
      <p:ext uri="{BB962C8B-B14F-4D97-AF65-F5344CB8AC3E}">
        <p14:creationId xmlns:p14="http://schemas.microsoft.com/office/powerpoint/2010/main" val="30206497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8397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FBB05F6-457B-42FA-A078-F536062375F2}" type="slidenum">
              <a:rPr lang="en-GB" altLang="en-US"/>
              <a:pPr eaLnBrk="1" hangingPunct="1"/>
              <a:t>21</a:t>
            </a:fld>
            <a:endParaRPr lang="en-GB" altLang="en-US"/>
          </a:p>
        </p:txBody>
      </p:sp>
    </p:spTree>
    <p:extLst>
      <p:ext uri="{BB962C8B-B14F-4D97-AF65-F5344CB8AC3E}">
        <p14:creationId xmlns:p14="http://schemas.microsoft.com/office/powerpoint/2010/main" val="38616281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8499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E444965-759B-484B-8481-C35189E5A5BA}" type="slidenum">
              <a:rPr lang="en-GB" altLang="en-US"/>
              <a:pPr eaLnBrk="1" hangingPunct="1"/>
              <a:t>22</a:t>
            </a:fld>
            <a:endParaRPr lang="en-GB" altLang="en-US"/>
          </a:p>
        </p:txBody>
      </p:sp>
    </p:spTree>
    <p:extLst>
      <p:ext uri="{BB962C8B-B14F-4D97-AF65-F5344CB8AC3E}">
        <p14:creationId xmlns:p14="http://schemas.microsoft.com/office/powerpoint/2010/main" val="20562916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8602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F6EAE2B-D07B-424B-BFAF-83A92FCA85B0}" type="slidenum">
              <a:rPr lang="en-GB" altLang="en-US"/>
              <a:pPr eaLnBrk="1" hangingPunct="1"/>
              <a:t>23</a:t>
            </a:fld>
            <a:endParaRPr lang="en-GB" altLang="en-US"/>
          </a:p>
        </p:txBody>
      </p:sp>
    </p:spTree>
    <p:extLst>
      <p:ext uri="{BB962C8B-B14F-4D97-AF65-F5344CB8AC3E}">
        <p14:creationId xmlns:p14="http://schemas.microsoft.com/office/powerpoint/2010/main" val="10089007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8806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B18103E-854C-4F10-81C9-3C1A96F10331}" type="slidenum">
              <a:rPr lang="en-GB" altLang="en-US"/>
              <a:pPr eaLnBrk="1" hangingPunct="1"/>
              <a:t>24</a:t>
            </a:fld>
            <a:endParaRPr lang="en-GB" altLang="en-US"/>
          </a:p>
        </p:txBody>
      </p:sp>
    </p:spTree>
    <p:extLst>
      <p:ext uri="{BB962C8B-B14F-4D97-AF65-F5344CB8AC3E}">
        <p14:creationId xmlns:p14="http://schemas.microsoft.com/office/powerpoint/2010/main" val="15634257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a:ln/>
        </p:spPr>
      </p:sp>
      <p:sp>
        <p:nvSpPr>
          <p:cNvPr id="8909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8909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51DA0DB-62ED-4711-A62A-553BD8DE267C}" type="slidenum">
              <a:rPr lang="en-GB" altLang="en-US"/>
              <a:pPr eaLnBrk="1" hangingPunct="1"/>
              <a:t>25</a:t>
            </a:fld>
            <a:endParaRPr lang="en-GB" altLang="en-US"/>
          </a:p>
        </p:txBody>
      </p:sp>
    </p:spTree>
    <p:extLst>
      <p:ext uri="{BB962C8B-B14F-4D97-AF65-F5344CB8AC3E}">
        <p14:creationId xmlns:p14="http://schemas.microsoft.com/office/powerpoint/2010/main" val="38089596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9011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4263978-F2CC-43C3-BC8D-ED846DC51D41}" type="slidenum">
              <a:rPr lang="en-GB" altLang="en-US"/>
              <a:pPr eaLnBrk="1" hangingPunct="1"/>
              <a:t>26</a:t>
            </a:fld>
            <a:endParaRPr lang="en-GB" altLang="en-US"/>
          </a:p>
        </p:txBody>
      </p:sp>
    </p:spTree>
    <p:extLst>
      <p:ext uri="{BB962C8B-B14F-4D97-AF65-F5344CB8AC3E}">
        <p14:creationId xmlns:p14="http://schemas.microsoft.com/office/powerpoint/2010/main" val="29124656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911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F7958A8-7385-482E-9960-F1345B5C990C}" type="slidenum">
              <a:rPr lang="en-GB" altLang="en-US"/>
              <a:pPr eaLnBrk="1" hangingPunct="1"/>
              <a:t>27</a:t>
            </a:fld>
            <a:endParaRPr lang="en-GB" altLang="en-US"/>
          </a:p>
        </p:txBody>
      </p:sp>
    </p:spTree>
    <p:extLst>
      <p:ext uri="{BB962C8B-B14F-4D97-AF65-F5344CB8AC3E}">
        <p14:creationId xmlns:p14="http://schemas.microsoft.com/office/powerpoint/2010/main" val="8977053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9216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720645D-4A19-40D3-BE74-3D27A716C893}" type="slidenum">
              <a:rPr lang="en-GB" altLang="en-US"/>
              <a:pPr eaLnBrk="1" hangingPunct="1"/>
              <a:t>28</a:t>
            </a:fld>
            <a:endParaRPr lang="en-GB" altLang="en-US"/>
          </a:p>
        </p:txBody>
      </p:sp>
    </p:spTree>
    <p:extLst>
      <p:ext uri="{BB962C8B-B14F-4D97-AF65-F5344CB8AC3E}">
        <p14:creationId xmlns:p14="http://schemas.microsoft.com/office/powerpoint/2010/main" val="4097587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a:ln/>
        </p:spPr>
      </p:sp>
      <p:sp>
        <p:nvSpPr>
          <p:cNvPr id="9318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9318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EC0F402-23DC-4095-A831-2FE91FB24C13}" type="slidenum">
              <a:rPr lang="en-GB" altLang="en-US"/>
              <a:pPr eaLnBrk="1" hangingPunct="1"/>
              <a:t>29</a:t>
            </a:fld>
            <a:endParaRPr lang="en-GB" altLang="en-US"/>
          </a:p>
        </p:txBody>
      </p:sp>
    </p:spTree>
    <p:extLst>
      <p:ext uri="{BB962C8B-B14F-4D97-AF65-F5344CB8AC3E}">
        <p14:creationId xmlns:p14="http://schemas.microsoft.com/office/powerpoint/2010/main" val="31819982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26107401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9632075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4136329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0FD8F43-8CF3-498F-B172-31318D85875E}" type="datetimeFigureOut">
              <a:rPr lang="en-GB" smtClean="0"/>
              <a:t>13/12/2022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19175390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0FD8F43-8CF3-498F-B172-31318D85875E}" type="datetimeFigureOut">
              <a:rPr lang="en-GB" smtClean="0"/>
              <a:t>13/12/2022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1954729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1349634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2979135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10885728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0FD8F43-8CF3-498F-B172-31318D85875E}" type="datetimeFigureOut">
              <a:rPr lang="en-GB" smtClean="0"/>
              <a:t>13/12/2022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38695447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0FD8F43-8CF3-498F-B172-31318D85875E}" type="datetimeFigureOut">
              <a:rPr lang="en-GB" smtClean="0"/>
              <a:t>13/12/2022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3777583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8985699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6EA433-8DBA-4C5E-AEFF-79667387B5B2}"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0160824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14853394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70FD8F43-8CF3-498F-B172-31318D85875E}" type="datetimeFigureOut">
              <a:rPr lang="en-GB" smtClean="0"/>
              <a:t>13/12/2022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22802019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70FD8F43-8CF3-498F-B172-31318D85875E}" type="datetimeFigureOut">
              <a:rPr lang="en-GB" smtClean="0"/>
              <a:t>13/12/2022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16495621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30912645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22065975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3318506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33937094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9329223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0FD8F43-8CF3-498F-B172-31318D85875E}" type="datetimeFigureOut">
              <a:rPr lang="en-GB" smtClean="0"/>
              <a:t>13/12/2022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9260533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0FD8F43-8CF3-498F-B172-31318D85875E}" type="datetimeFigureOut">
              <a:rPr lang="en-GB" smtClean="0"/>
              <a:t>13/12/2022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25998665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18931372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21550933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190056448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0FD8F43-8CF3-498F-B172-31318D85875E}" type="datetimeFigureOut">
              <a:rPr lang="en-GB" smtClean="0"/>
              <a:t>13/12/2022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409251189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0FD8F43-8CF3-498F-B172-31318D85875E}" type="datetimeFigureOut">
              <a:rPr lang="en-GB" smtClean="0"/>
              <a:t>13/12/2022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326987459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93245855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6EA433-8DBA-4C5E-AEFF-79667387B5B2}"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555822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121343168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70FD8F43-8CF3-498F-B172-31318D85875E}" type="datetimeFigureOut">
              <a:rPr lang="en-GB" smtClean="0"/>
              <a:t>13/12/2022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363889084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70FD8F43-8CF3-498F-B172-31318D85875E}" type="datetimeFigureOut">
              <a:rPr lang="en-GB" smtClean="0"/>
              <a:t>13/12/2022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106891644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218115945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FD8F43-8CF3-498F-B172-31318D85875E}" type="datetimeFigureOut">
              <a:rPr lang="en-GB" smtClean="0"/>
              <a:t>13/12/2022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6EA433-8DBA-4C5E-AEFF-79667387B5B2}" type="slidenum">
              <a:rPr lang="en-GB" smtClean="0"/>
              <a:t>‹#›</a:t>
            </a:fld>
            <a:endParaRPr lang="en-GB"/>
          </a:p>
        </p:txBody>
      </p:sp>
    </p:spTree>
    <p:extLst>
      <p:ext uri="{BB962C8B-B14F-4D97-AF65-F5344CB8AC3E}">
        <p14:creationId xmlns:p14="http://schemas.microsoft.com/office/powerpoint/2010/main" val="157191618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fld id="{A6AB7FED-68AB-4CA2-9D17-96FFDFE0047D}" type="slidenum">
              <a:rPr lang="en-GB" altLang="en-US"/>
              <a:pPr/>
              <a:t>‹#›</a:t>
            </a:fld>
            <a:endParaRPr lang="en-GB" altLang="en-US"/>
          </a:p>
        </p:txBody>
      </p:sp>
    </p:spTree>
    <p:extLst>
      <p:ext uri="{BB962C8B-B14F-4D97-AF65-F5344CB8AC3E}">
        <p14:creationId xmlns:p14="http://schemas.microsoft.com/office/powerpoint/2010/main" val="72566212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4"/>
          <p:cNvSpPr>
            <a:spLocks noGrp="1" noChangeArrowheads="1"/>
          </p:cNvSpPr>
          <p:nvPr>
            <p:ph type="dt" sz="half" idx="10"/>
          </p:nvPr>
        </p:nvSpPr>
        <p:spPr>
          <a:ln/>
        </p:spPr>
        <p:txBody>
          <a:bodyPr/>
          <a:lstStyle>
            <a:lvl1pPr>
              <a:defRPr/>
            </a:lvl1pPr>
          </a:lstStyle>
          <a:p>
            <a:pPr>
              <a:defRPr/>
            </a:pPr>
            <a:endParaRPr lang="en-GB"/>
          </a:p>
        </p:txBody>
      </p:sp>
      <p:sp>
        <p:nvSpPr>
          <p:cNvPr id="7" name="Rectangle 5"/>
          <p:cNvSpPr>
            <a:spLocks noGrp="1" noChangeArrowheads="1"/>
          </p:cNvSpPr>
          <p:nvPr>
            <p:ph type="ftr" sz="quarter" idx="11"/>
          </p:nvPr>
        </p:nvSpPr>
        <p:spPr>
          <a:ln/>
        </p:spPr>
        <p:txBody>
          <a:bodyPr/>
          <a:lstStyle>
            <a:lvl1pPr>
              <a:defRPr/>
            </a:lvl1pPr>
          </a:lstStyle>
          <a:p>
            <a:pPr>
              <a:defRPr/>
            </a:pPr>
            <a:endParaRPr lang="en-GB"/>
          </a:p>
        </p:txBody>
      </p:sp>
      <p:sp>
        <p:nvSpPr>
          <p:cNvPr id="8" name="Rectangle 6"/>
          <p:cNvSpPr>
            <a:spLocks noGrp="1" noChangeArrowheads="1"/>
          </p:cNvSpPr>
          <p:nvPr>
            <p:ph type="sldNum" sz="quarter" idx="12"/>
          </p:nvPr>
        </p:nvSpPr>
        <p:spPr>
          <a:ln/>
        </p:spPr>
        <p:txBody>
          <a:bodyPr/>
          <a:lstStyle>
            <a:lvl1pPr>
              <a:defRPr/>
            </a:lvl1pPr>
          </a:lstStyle>
          <a:p>
            <a:fld id="{EC5C9613-FADE-4D87-8729-FB745A5748E8}" type="slidenum">
              <a:rPr lang="en-GB" altLang="en-US"/>
              <a:pPr/>
              <a:t>‹#›</a:t>
            </a:fld>
            <a:endParaRPr lang="en-GB" altLang="en-US"/>
          </a:p>
        </p:txBody>
      </p:sp>
    </p:spTree>
    <p:extLst>
      <p:ext uri="{BB962C8B-B14F-4D97-AF65-F5344CB8AC3E}">
        <p14:creationId xmlns:p14="http://schemas.microsoft.com/office/powerpoint/2010/main" val="4190008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slideLayout" Target="../slideLayouts/slideLayout35.xml"/><Relationship Id="rId3" Type="http://schemas.openxmlformats.org/officeDocument/2006/relationships/slideLayout" Target="../slideLayouts/slideLayout20.xml"/><Relationship Id="rId21" Type="http://schemas.openxmlformats.org/officeDocument/2006/relationships/image" Target="../media/image2.png"/><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20" Type="http://schemas.openxmlformats.org/officeDocument/2006/relationships/theme" Target="../theme/theme2.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24" Type="http://schemas.openxmlformats.org/officeDocument/2006/relationships/image" Target="../media/image5.png"/><Relationship Id="rId5" Type="http://schemas.openxmlformats.org/officeDocument/2006/relationships/slideLayout" Target="../slideLayouts/slideLayout22.xml"/><Relationship Id="rId15" Type="http://schemas.openxmlformats.org/officeDocument/2006/relationships/slideLayout" Target="../slideLayouts/slideLayout32.xml"/><Relationship Id="rId23" Type="http://schemas.openxmlformats.org/officeDocument/2006/relationships/image" Target="../media/image4.png"/><Relationship Id="rId10" Type="http://schemas.openxmlformats.org/officeDocument/2006/relationships/slideLayout" Target="../slideLayouts/slideLayout27.xml"/><Relationship Id="rId19" Type="http://schemas.openxmlformats.org/officeDocument/2006/relationships/slideLayout" Target="../slideLayouts/slideLayout36.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 Id="rId22"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70FD8F43-8CF3-498F-B172-31318D85875E}" type="datetimeFigureOut">
              <a:rPr lang="en-GB" smtClean="0"/>
              <a:t>13/12/2022</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3A6EA433-8DBA-4C5E-AEFF-79667387B5B2}" type="slidenum">
              <a:rPr lang="en-GB" smtClean="0"/>
              <a:t>‹#›</a:t>
            </a:fld>
            <a:endParaRPr lang="en-GB"/>
          </a:p>
        </p:txBody>
      </p:sp>
    </p:spTree>
    <p:extLst>
      <p:ext uri="{BB962C8B-B14F-4D97-AF65-F5344CB8AC3E}">
        <p14:creationId xmlns:p14="http://schemas.microsoft.com/office/powerpoint/2010/main" val="1405023808"/>
      </p:ext>
    </p:extLst>
  </p:cSld>
  <p:clrMap bg1="dk1" tx1="lt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1">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2">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3">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4">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70FD8F43-8CF3-498F-B172-31318D85875E}" type="datetimeFigureOut">
              <a:rPr lang="en-GB" smtClean="0"/>
              <a:t>13/12/2022</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3A6EA433-8DBA-4C5E-AEFF-79667387B5B2}" type="slidenum">
              <a:rPr lang="en-GB" smtClean="0"/>
              <a:t>‹#›</a:t>
            </a:fld>
            <a:endParaRPr lang="en-GB"/>
          </a:p>
        </p:txBody>
      </p:sp>
    </p:spTree>
    <p:extLst>
      <p:ext uri="{BB962C8B-B14F-4D97-AF65-F5344CB8AC3E}">
        <p14:creationId xmlns:p14="http://schemas.microsoft.com/office/powerpoint/2010/main" val="4281928068"/>
      </p:ext>
    </p:extLst>
  </p:cSld>
  <p:clrMap bg1="dk1" tx1="lt1" bg2="dk2" tx2="lt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 id="2147483698" r:id="rId18"/>
    <p:sldLayoutId id="2147483699" r:id="rId19"/>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hyperlink" Target="https://www.youtube.com/watch?v=zerCK0lRjp8" TargetMode="Externa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hyperlink" Target="http://images.google.co.uk/imgres?imgurl=http://blogs.cisco.com/gov_img/angry%2520man.jpg&amp;imgrefurl=http://blogs.cisco.com/gov/comments/off_topic_angry_old_man_rant/&amp;usg=__vHyVOm3iJt9bndGsOxbVGj_Tvp0=&amp;h=455&amp;w=500&amp;sz=112&amp;hl=en&amp;start=1&amp;tbnid=30p-fioadP3-0M:&amp;tbnh=118&amp;tbnw=130&amp;prev=/images%3Fq%3Dangry%2Bman%26gbv%3D2%26hl%3Den" TargetMode="External"/><Relationship Id="rId2" Type="http://schemas.openxmlformats.org/officeDocument/2006/relationships/notesSlide" Target="../notesSlides/notesSlide1.xml"/><Relationship Id="rId1" Type="http://schemas.openxmlformats.org/officeDocument/2006/relationships/slideLayout" Target="../slideLayouts/slideLayout35.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hyperlink" Target="http://images.google.co.uk/imgres?imgurl=http://www.fa-ir.org/ai/graphics/PRISONER.gif&amp;imgrefurl=http://www.fa-ir.org/ai/60.htm&amp;usg=__ojDRObxkliaNcGx7be_Ymo0jK4U=&amp;h=580&amp;w=875&amp;sz=41&amp;hl=en&amp;start=1&amp;tbnid=6QACWV9b1GRhZM:&amp;tbnh=97&amp;tbnw=146&amp;prev=/images%3Fq%3Dprisoner%26gbv%3D2%26hl%3Den" TargetMode="External"/><Relationship Id="rId2" Type="http://schemas.openxmlformats.org/officeDocument/2006/relationships/notesSlide" Target="../notesSlides/notesSlide3.xml"/><Relationship Id="rId1" Type="http://schemas.openxmlformats.org/officeDocument/2006/relationships/slideLayout" Target="../slideLayouts/slideLayout35.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4.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hyperlink" Target="http://images.google.co.uk/imgres?imgurl=http://www.discern-genetics.org/images/6.1.gif&amp;imgrefurl=http://www.discern-genetics.org/diagram61.php&amp;usg=__5A1f9lrt804BGFypJdPH9eREzoI=&amp;h=500&amp;w=500&amp;sz=13&amp;hl=en&amp;start=45&amp;tbnid=U_KecLDGDBRwUM:&amp;tbnh=130&amp;tbnw=130&amp;prev=/images%3Fq%3Dgenetics%26start%3D40%26gbv%3D2%26ndsp%3D20%26hl%3Den%26sa%3DN" TargetMode="External"/><Relationship Id="rId2" Type="http://schemas.openxmlformats.org/officeDocument/2006/relationships/notesSlide" Target="../notesSlides/notesSlide6.xml"/><Relationship Id="rId1" Type="http://schemas.openxmlformats.org/officeDocument/2006/relationships/slideLayout" Target="../slideLayouts/slideLayout19.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7.xml"/><Relationship Id="rId1" Type="http://schemas.openxmlformats.org/officeDocument/2006/relationships/slideLayout" Target="../slideLayouts/slideLayout36.xml"/><Relationship Id="rId5" Type="http://schemas.openxmlformats.org/officeDocument/2006/relationships/image" Target="../media/image13.png"/><Relationship Id="rId4" Type="http://schemas.openxmlformats.org/officeDocument/2006/relationships/image" Target="../media/image12.wmf"/></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2.xml"/><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3" Type="http://schemas.openxmlformats.org/officeDocument/2006/relationships/hyperlink" Target="http://images.google.co.uk/imgres?imgurl=http://www.shawuniversitymosque.org/JTaqwa/images/anger.jpg&amp;imgrefurl=http://www.shawuniversitymosque.org/JTaqwa/modules.php%3Fname%3DNews%26new_topic%3D0%26pagenum%3D386&amp;usg=__ox11wt_-qFmHEdn9Bsh2TDFRyjU=&amp;h=456&amp;w=283&amp;sz=27&amp;hl=en&amp;start=4&amp;tbnid=O_s_-CIxnh65LM:&amp;tbnh=128&amp;tbnw=79&amp;prev=/images%3Fq%3Danger%26gbv%3D2%26hl%3Den%26sa%3DG" TargetMode="External"/><Relationship Id="rId2" Type="http://schemas.openxmlformats.org/officeDocument/2006/relationships/notesSlide" Target="../notesSlides/notesSlide16.xml"/><Relationship Id="rId1" Type="http://schemas.openxmlformats.org/officeDocument/2006/relationships/slideLayout" Target="../slideLayouts/slideLayout19.xml"/><Relationship Id="rId4" Type="http://schemas.openxmlformats.org/officeDocument/2006/relationships/image" Target="../media/image17.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hyperlink" Target="http://images.google.co.uk/imgres?imgurl=http://wendyusuallywanders.files.wordpress.com/2008/02/bumphead.jpg&amp;imgrefurl=http://wendyusuallywanders.wordpress.com/2008/02/11/whats-up-with-my-forehead/&amp;usg=__sdQgJgevyTepUpWhPSTVj3TTRg0=&amp;h=380&amp;w=380&amp;sz=35&amp;hl=en&amp;start=1&amp;tbnid=-PiD4jC94paoMM:&amp;tbnh=123&amp;tbnw=123&amp;prev=/images%3Fq%3Dbump%2Bhead%26gbv%3D2%26hl%3Den" TargetMode="External"/><Relationship Id="rId2" Type="http://schemas.openxmlformats.org/officeDocument/2006/relationships/notesSlide" Target="../notesSlides/notesSlide19.xml"/><Relationship Id="rId1" Type="http://schemas.openxmlformats.org/officeDocument/2006/relationships/slideLayout" Target="../slideLayouts/slideLayout35.xml"/><Relationship Id="rId4" Type="http://schemas.openxmlformats.org/officeDocument/2006/relationships/image" Target="../media/image19.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21.xml"/><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3.xml"/><Relationship Id="rId1" Type="http://schemas.openxmlformats.org/officeDocument/2006/relationships/slideLayout" Target="../slideLayouts/slideLayout3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ww.bps.org.uk/psychologist/volume-29/june-2016/brain-injury-and-crime" TargetMode="External"/><Relationship Id="rId2" Type="http://schemas.openxmlformats.org/officeDocument/2006/relationships/hyperlink" Target="https://cms.bps.org.uk/sites/default/files/2022-11/killcross00.pdf" TargetMode="External"/><Relationship Id="rId1" Type="http://schemas.openxmlformats.org/officeDocument/2006/relationships/slideLayout" Target="../slideLayouts/slideLayout2.xml"/><Relationship Id="rId4" Type="http://schemas.openxmlformats.org/officeDocument/2006/relationships/hyperlink" Target="https://www.bps.org.uk/psychologist/how-does-music-make-you-fee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Face to Face 4 – Session 4. </a:t>
            </a:r>
          </a:p>
        </p:txBody>
      </p:sp>
      <p:sp>
        <p:nvSpPr>
          <p:cNvPr id="3" name="Subtitle 2"/>
          <p:cNvSpPr>
            <a:spLocks noGrp="1"/>
          </p:cNvSpPr>
          <p:nvPr>
            <p:ph type="subTitle" idx="1"/>
          </p:nvPr>
        </p:nvSpPr>
        <p:spPr/>
        <p:txBody>
          <a:bodyPr/>
          <a:lstStyle/>
          <a:p>
            <a:r>
              <a:rPr lang="en-GB" dirty="0"/>
              <a:t>Dr Stuart Jones</a:t>
            </a:r>
          </a:p>
        </p:txBody>
      </p:sp>
    </p:spTree>
    <p:extLst>
      <p:ext uri="{BB962C8B-B14F-4D97-AF65-F5344CB8AC3E}">
        <p14:creationId xmlns:p14="http://schemas.microsoft.com/office/powerpoint/2010/main" val="17298785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GB" dirty="0"/>
              <a:t>Aggression. </a:t>
            </a:r>
          </a:p>
        </p:txBody>
      </p:sp>
      <p:sp>
        <p:nvSpPr>
          <p:cNvPr id="7" name="Subtitle 6"/>
          <p:cNvSpPr>
            <a:spLocks noGrp="1"/>
          </p:cNvSpPr>
          <p:nvPr>
            <p:ph type="subTitle" idx="1"/>
          </p:nvPr>
        </p:nvSpPr>
        <p:spPr/>
        <p:txBody>
          <a:bodyPr/>
          <a:lstStyle/>
          <a:p>
            <a:r>
              <a:rPr lang="en-GB" dirty="0"/>
              <a:t>Dr Stuart Jones</a:t>
            </a:r>
          </a:p>
        </p:txBody>
      </p:sp>
    </p:spTree>
    <p:extLst>
      <p:ext uri="{BB962C8B-B14F-4D97-AF65-F5344CB8AC3E}">
        <p14:creationId xmlns:p14="http://schemas.microsoft.com/office/powerpoint/2010/main" val="5003519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Aggression – is it Nature or Nurture…… </a:t>
            </a:r>
          </a:p>
        </p:txBody>
      </p:sp>
      <p:sp>
        <p:nvSpPr>
          <p:cNvPr id="3" name="Content Placeholder 2"/>
          <p:cNvSpPr>
            <a:spLocks noGrp="1"/>
          </p:cNvSpPr>
          <p:nvPr>
            <p:ph idx="1"/>
          </p:nvPr>
        </p:nvSpPr>
        <p:spPr/>
        <p:txBody>
          <a:bodyPr/>
          <a:lstStyle/>
          <a:p>
            <a:r>
              <a:rPr lang="en-GB" dirty="0"/>
              <a:t>Watch this video clip. </a:t>
            </a:r>
          </a:p>
          <a:p>
            <a:endParaRPr lang="en-GB" dirty="0"/>
          </a:p>
          <a:p>
            <a:r>
              <a:rPr lang="en-GB" dirty="0">
                <a:hlinkClick r:id="rId2"/>
              </a:rPr>
              <a:t>https://www.youtube.com/watch?v=zerCK0lRjp8</a:t>
            </a:r>
            <a:endParaRPr lang="en-GB" dirty="0"/>
          </a:p>
          <a:p>
            <a:endParaRPr lang="en-GB" dirty="0"/>
          </a:p>
          <a:p>
            <a:endParaRPr lang="en-GB" dirty="0"/>
          </a:p>
        </p:txBody>
      </p:sp>
    </p:spTree>
    <p:extLst>
      <p:ext uri="{BB962C8B-B14F-4D97-AF65-F5344CB8AC3E}">
        <p14:creationId xmlns:p14="http://schemas.microsoft.com/office/powerpoint/2010/main" val="28246766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Aggression – is it Nature or Nurture. </a:t>
            </a:r>
          </a:p>
        </p:txBody>
      </p:sp>
      <p:sp>
        <p:nvSpPr>
          <p:cNvPr id="4" name="Subtitle 3"/>
          <p:cNvSpPr>
            <a:spLocks noGrp="1"/>
          </p:cNvSpPr>
          <p:nvPr>
            <p:ph type="subTitle" idx="1"/>
          </p:nvPr>
        </p:nvSpPr>
        <p:spPr/>
        <p:txBody>
          <a:bodyPr/>
          <a:lstStyle/>
          <a:p>
            <a:endParaRPr lang="en-GB"/>
          </a:p>
        </p:txBody>
      </p:sp>
    </p:spTree>
    <p:extLst>
      <p:ext uri="{BB962C8B-B14F-4D97-AF65-F5344CB8AC3E}">
        <p14:creationId xmlns:p14="http://schemas.microsoft.com/office/powerpoint/2010/main" val="25032373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altLang="en-US"/>
              <a:t>Chemical/hormonal influences</a:t>
            </a:r>
          </a:p>
        </p:txBody>
      </p:sp>
      <p:sp>
        <p:nvSpPr>
          <p:cNvPr id="15363" name="Rectangle 3"/>
          <p:cNvSpPr>
            <a:spLocks noGrp="1" noChangeArrowheads="1"/>
          </p:cNvSpPr>
          <p:nvPr>
            <p:ph type="body" sz="half" idx="1"/>
          </p:nvPr>
        </p:nvSpPr>
        <p:spPr>
          <a:xfrm>
            <a:off x="2351088" y="1484313"/>
            <a:ext cx="7929562" cy="4525962"/>
          </a:xfrm>
        </p:spPr>
        <p:txBody>
          <a:bodyPr/>
          <a:lstStyle/>
          <a:p>
            <a:pPr eaLnBrk="1" hangingPunct="1"/>
            <a:r>
              <a:rPr lang="en-US" altLang="en-US"/>
              <a:t>Testosterone</a:t>
            </a:r>
          </a:p>
          <a:p>
            <a:pPr lvl="1" eaLnBrk="1" hangingPunct="1"/>
            <a:r>
              <a:rPr lang="en-US" altLang="en-US" b="1"/>
              <a:t>Injection of testosterone will increase aggression in animals (cause and effect relationship in non-human animals)</a:t>
            </a:r>
          </a:p>
        </p:txBody>
      </p:sp>
      <p:pic>
        <p:nvPicPr>
          <p:cNvPr id="15364" name="Picture 4" descr="angry%2520man">
            <a:hlinkClick r:id="rId3"/>
          </p:cNvPr>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4800601" y="3716339"/>
            <a:ext cx="2786063" cy="2528887"/>
          </a:xfrm>
        </p:spPr>
      </p:pic>
    </p:spTree>
    <p:extLst>
      <p:ext uri="{BB962C8B-B14F-4D97-AF65-F5344CB8AC3E}">
        <p14:creationId xmlns:p14="http://schemas.microsoft.com/office/powerpoint/2010/main" val="10288752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altLang="en-US" sz="3200"/>
              <a:t>Testosterone in humans</a:t>
            </a:r>
          </a:p>
        </p:txBody>
      </p:sp>
      <p:sp>
        <p:nvSpPr>
          <p:cNvPr id="16387" name="Rectangle 3"/>
          <p:cNvSpPr>
            <a:spLocks noGrp="1" noChangeArrowheads="1"/>
          </p:cNvSpPr>
          <p:nvPr>
            <p:ph idx="1"/>
          </p:nvPr>
        </p:nvSpPr>
        <p:spPr>
          <a:xfrm>
            <a:off x="1919288" y="1412876"/>
            <a:ext cx="8229600" cy="4525963"/>
          </a:xfrm>
        </p:spPr>
        <p:txBody>
          <a:bodyPr/>
          <a:lstStyle/>
          <a:p>
            <a:pPr lvl="1" eaLnBrk="1" hangingPunct="1">
              <a:lnSpc>
                <a:spcPct val="80000"/>
              </a:lnSpc>
              <a:buFontTx/>
              <a:buNone/>
              <a:defRPr/>
            </a:pPr>
            <a:r>
              <a:rPr lang="en-US" sz="1800" b="1" dirty="0" err="1"/>
              <a:t>Dabbs</a:t>
            </a:r>
            <a:r>
              <a:rPr lang="en-US" sz="1800" b="1" dirty="0"/>
              <a:t> and colleagues</a:t>
            </a:r>
          </a:p>
          <a:p>
            <a:pPr lvl="1" eaLnBrk="1" hangingPunct="1">
              <a:lnSpc>
                <a:spcPct val="80000"/>
              </a:lnSpc>
              <a:buFontTx/>
              <a:buNone/>
              <a:defRPr/>
            </a:pPr>
            <a:endParaRPr lang="en-US" sz="1800" b="1" dirty="0"/>
          </a:p>
          <a:p>
            <a:pPr eaLnBrk="1" hangingPunct="1">
              <a:lnSpc>
                <a:spcPct val="80000"/>
              </a:lnSpc>
              <a:defRPr/>
            </a:pPr>
            <a:r>
              <a:rPr lang="en-US" sz="2000" b="1" dirty="0"/>
              <a:t>Naturally occurring testosterone levels are higher among prisoners convicted of violent crimes than those convicted of nonviolent crimes.  </a:t>
            </a:r>
          </a:p>
          <a:p>
            <a:pPr eaLnBrk="1" hangingPunct="1">
              <a:lnSpc>
                <a:spcPct val="80000"/>
              </a:lnSpc>
              <a:defRPr/>
            </a:pPr>
            <a:endParaRPr lang="en-US" sz="2000" b="1" dirty="0"/>
          </a:p>
          <a:p>
            <a:pPr eaLnBrk="1" hangingPunct="1">
              <a:lnSpc>
                <a:spcPct val="80000"/>
              </a:lnSpc>
              <a:defRPr/>
            </a:pPr>
            <a:r>
              <a:rPr lang="en-US" sz="2000" b="1" dirty="0"/>
              <a:t>Once incarcerated, prisoners with higher testosterone levels violated more prison rules </a:t>
            </a:r>
          </a:p>
          <a:p>
            <a:pPr marL="0" indent="0">
              <a:lnSpc>
                <a:spcPct val="80000"/>
              </a:lnSpc>
              <a:buNone/>
              <a:defRPr/>
            </a:pPr>
            <a:endParaRPr lang="en-US" sz="2000" b="1" dirty="0"/>
          </a:p>
          <a:p>
            <a:pPr eaLnBrk="1" hangingPunct="1">
              <a:lnSpc>
                <a:spcPct val="80000"/>
              </a:lnSpc>
              <a:defRPr/>
            </a:pPr>
            <a:r>
              <a:rPr lang="en-US" sz="2000" b="1" dirty="0"/>
              <a:t>Correlational: Questions about direction of causality and additional variables</a:t>
            </a:r>
            <a:r>
              <a:rPr lang="en-US" sz="2000" dirty="0"/>
              <a:t> </a:t>
            </a:r>
          </a:p>
          <a:p>
            <a:pPr eaLnBrk="1" hangingPunct="1">
              <a:lnSpc>
                <a:spcPct val="80000"/>
              </a:lnSpc>
              <a:defRPr/>
            </a:pPr>
            <a:endParaRPr lang="en-US" sz="2000" dirty="0"/>
          </a:p>
        </p:txBody>
      </p:sp>
    </p:spTree>
    <p:extLst>
      <p:ext uri="{BB962C8B-B14F-4D97-AF65-F5344CB8AC3E}">
        <p14:creationId xmlns:p14="http://schemas.microsoft.com/office/powerpoint/2010/main" val="3542841799"/>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body" sz="half" idx="1"/>
          </p:nvPr>
        </p:nvSpPr>
        <p:spPr>
          <a:xfrm>
            <a:off x="2063750" y="1125538"/>
            <a:ext cx="7570788" cy="4525962"/>
          </a:xfrm>
        </p:spPr>
        <p:txBody>
          <a:bodyPr/>
          <a:lstStyle/>
          <a:p>
            <a:pPr eaLnBrk="1" hangingPunct="1"/>
            <a:endParaRPr lang="en-US" altLang="en-US"/>
          </a:p>
          <a:p>
            <a:pPr eaLnBrk="1" hangingPunct="1"/>
            <a:endParaRPr lang="en-US" altLang="en-US"/>
          </a:p>
          <a:p>
            <a:pPr eaLnBrk="1" hangingPunct="1"/>
            <a:r>
              <a:rPr lang="en-US" altLang="en-US"/>
              <a:t>Behaving aggressively also can increase testosterone</a:t>
            </a:r>
          </a:p>
          <a:p>
            <a:pPr eaLnBrk="1" hangingPunct="1"/>
            <a:endParaRPr lang="en-US" altLang="en-US"/>
          </a:p>
          <a:p>
            <a:pPr eaLnBrk="1" hangingPunct="1"/>
            <a:endParaRPr lang="en-US" altLang="en-US"/>
          </a:p>
          <a:p>
            <a:pPr eaLnBrk="1" hangingPunct="1"/>
            <a:r>
              <a:rPr lang="en-US" altLang="en-US"/>
              <a:t>Additional variables: Violent prisoners may differ in many ways from less nonviolent prisoners (e.g., in stress, family history, etc.)</a:t>
            </a:r>
          </a:p>
          <a:p>
            <a:pPr eaLnBrk="1" hangingPunct="1"/>
            <a:endParaRPr lang="en-US" altLang="en-US"/>
          </a:p>
        </p:txBody>
      </p:sp>
      <p:pic>
        <p:nvPicPr>
          <p:cNvPr id="17411" name="Picture 3" descr="PRISONER">
            <a:hlinkClick r:id="rId3"/>
          </p:cNvPr>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8112126" y="476251"/>
            <a:ext cx="2327275" cy="1546225"/>
          </a:xfrm>
        </p:spPr>
      </p:pic>
    </p:spTree>
    <p:extLst>
      <p:ext uri="{BB962C8B-B14F-4D97-AF65-F5344CB8AC3E}">
        <p14:creationId xmlns:p14="http://schemas.microsoft.com/office/powerpoint/2010/main" val="10356321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idx="4294967295"/>
          </p:nvPr>
        </p:nvSpPr>
        <p:spPr>
          <a:xfrm>
            <a:off x="0" y="365125"/>
            <a:ext cx="10515600" cy="1325563"/>
          </a:xfrm>
        </p:spPr>
        <p:txBody>
          <a:bodyPr/>
          <a:lstStyle/>
          <a:p>
            <a:pPr eaLnBrk="1" hangingPunct="1"/>
            <a:r>
              <a:rPr lang="en-GB" altLang="en-US"/>
              <a:t>But wait…… </a:t>
            </a:r>
            <a:endParaRPr lang="en-US" altLang="en-US"/>
          </a:p>
        </p:txBody>
      </p:sp>
      <p:sp>
        <p:nvSpPr>
          <p:cNvPr id="18435" name="Content Placeholder 2"/>
          <p:cNvSpPr>
            <a:spLocks noGrp="1"/>
          </p:cNvSpPr>
          <p:nvPr>
            <p:ph idx="4294967295"/>
          </p:nvPr>
        </p:nvSpPr>
        <p:spPr>
          <a:xfrm>
            <a:off x="0" y="1825625"/>
            <a:ext cx="10515600" cy="4351338"/>
          </a:xfrm>
        </p:spPr>
        <p:txBody>
          <a:bodyPr/>
          <a:lstStyle/>
          <a:p>
            <a:pPr eaLnBrk="1" hangingPunct="1"/>
            <a:r>
              <a:rPr lang="en-GB" altLang="en-US"/>
              <a:t>EXPERIENCE can alter hormone levels…….</a:t>
            </a:r>
          </a:p>
          <a:p>
            <a:pPr eaLnBrk="1" hangingPunct="1"/>
            <a:endParaRPr lang="en-GB" altLang="en-US"/>
          </a:p>
          <a:p>
            <a:pPr eaLnBrk="1" hangingPunct="1"/>
            <a:r>
              <a:rPr lang="en-GB" altLang="en-US"/>
              <a:t>Alpha male contests (Bernstein and Gordon, 1974) – e.g. Lion vs Lion etc. </a:t>
            </a:r>
          </a:p>
          <a:p>
            <a:pPr eaLnBrk="1" hangingPunct="1"/>
            <a:r>
              <a:rPr lang="en-GB" altLang="en-US"/>
              <a:t>Maybe a RESULT rather than a course of behaviour. </a:t>
            </a:r>
          </a:p>
          <a:p>
            <a:pPr eaLnBrk="1" hangingPunct="1"/>
            <a:endParaRPr lang="en-GB" altLang="en-US"/>
          </a:p>
          <a:p>
            <a:pPr eaLnBrk="1" hangingPunct="1"/>
            <a:r>
              <a:rPr lang="en-GB" altLang="en-US"/>
              <a:t>Chess matches (Bernhardt, 1997). </a:t>
            </a:r>
            <a:endParaRPr lang="en-US" altLang="en-US"/>
          </a:p>
        </p:txBody>
      </p:sp>
    </p:spTree>
    <p:extLst>
      <p:ext uri="{BB962C8B-B14F-4D97-AF65-F5344CB8AC3E}">
        <p14:creationId xmlns:p14="http://schemas.microsoft.com/office/powerpoint/2010/main" val="22721742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idx="4294967295"/>
          </p:nvPr>
        </p:nvSpPr>
        <p:spPr>
          <a:xfrm>
            <a:off x="0" y="365125"/>
            <a:ext cx="10515600" cy="1325563"/>
          </a:xfrm>
        </p:spPr>
        <p:txBody>
          <a:bodyPr/>
          <a:lstStyle/>
          <a:p>
            <a:pPr eaLnBrk="1" hangingPunct="1"/>
            <a:r>
              <a:rPr lang="en-GB" altLang="en-US"/>
              <a:t>Another confounding variable. </a:t>
            </a:r>
            <a:endParaRPr lang="en-US" altLang="en-US"/>
          </a:p>
        </p:txBody>
      </p:sp>
      <p:sp>
        <p:nvSpPr>
          <p:cNvPr id="19459" name="Content Placeholder 2"/>
          <p:cNvSpPr>
            <a:spLocks noGrp="1"/>
          </p:cNvSpPr>
          <p:nvPr>
            <p:ph sz="half" idx="4294967295"/>
          </p:nvPr>
        </p:nvSpPr>
        <p:spPr>
          <a:xfrm>
            <a:off x="0" y="1600200"/>
            <a:ext cx="4038600" cy="4525963"/>
          </a:xfrm>
        </p:spPr>
        <p:txBody>
          <a:bodyPr/>
          <a:lstStyle/>
          <a:p>
            <a:pPr eaLnBrk="1" hangingPunct="1"/>
            <a:r>
              <a:rPr lang="en-GB" altLang="en-US"/>
              <a:t>Dominance. </a:t>
            </a:r>
          </a:p>
          <a:p>
            <a:pPr eaLnBrk="1" hangingPunct="1"/>
            <a:endParaRPr lang="en-GB" altLang="en-US"/>
          </a:p>
          <a:p>
            <a:pPr eaLnBrk="1" hangingPunct="1"/>
            <a:r>
              <a:rPr lang="en-GB" altLang="en-US"/>
              <a:t>Chess players and aggression, really??</a:t>
            </a:r>
          </a:p>
          <a:p>
            <a:pPr eaLnBrk="1" hangingPunct="1"/>
            <a:endParaRPr lang="en-GB" altLang="en-US"/>
          </a:p>
          <a:p>
            <a:pPr eaLnBrk="1" hangingPunct="1"/>
            <a:r>
              <a:rPr lang="en-GB" altLang="en-US"/>
              <a:t>Castration Studies. </a:t>
            </a:r>
          </a:p>
          <a:p>
            <a:pPr lvl="1" eaLnBrk="1" hangingPunct="1"/>
            <a:r>
              <a:rPr lang="en-GB" altLang="en-US"/>
              <a:t>Is it against assaults or is it a lack of sexual drive. </a:t>
            </a:r>
            <a:endParaRPr lang="en-US" altLang="en-US"/>
          </a:p>
        </p:txBody>
      </p:sp>
      <p:pic>
        <p:nvPicPr>
          <p:cNvPr id="19461" name="Picture 6" descr="http://www.chessmastery.com/images/anand-kramnik-chess-matc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1901" y="1557338"/>
            <a:ext cx="3478213" cy="249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8" descr="http://farm1.static.flickr.com/116/313961627_05001dfca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7800" y="4308476"/>
            <a:ext cx="3132138" cy="254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2263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GB" altLang="en-US">
                <a:solidFill>
                  <a:schemeClr val="tx1"/>
                </a:solidFill>
              </a:rPr>
              <a:t>Is Aggression Genetic?</a:t>
            </a:r>
          </a:p>
        </p:txBody>
      </p:sp>
      <p:pic>
        <p:nvPicPr>
          <p:cNvPr id="20484" name="Picture 4" descr="6">
            <a:hlinkClick r:id="rId3"/>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a:xfrm>
            <a:off x="7896225" y="1700213"/>
            <a:ext cx="2305050" cy="2305050"/>
          </a:xfrm>
        </p:spPr>
      </p:pic>
      <p:sp>
        <p:nvSpPr>
          <p:cNvPr id="20483" name="Rectangle 3"/>
          <p:cNvSpPr>
            <a:spLocks noChangeArrowheads="1"/>
          </p:cNvSpPr>
          <p:nvPr/>
        </p:nvSpPr>
        <p:spPr bwMode="auto">
          <a:xfrm>
            <a:off x="2063750" y="1628776"/>
            <a:ext cx="6408738" cy="4062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GB" altLang="en-US"/>
          </a:p>
          <a:p>
            <a:pPr eaLnBrk="1" hangingPunct="1"/>
            <a:r>
              <a:rPr lang="en-GB" altLang="en-US" sz="2400"/>
              <a:t>Genetic Influences on Individuals</a:t>
            </a:r>
          </a:p>
          <a:p>
            <a:pPr eaLnBrk="1" hangingPunct="1"/>
            <a:endParaRPr lang="en-GB" altLang="en-US" sz="2400"/>
          </a:p>
          <a:p>
            <a:pPr eaLnBrk="1" hangingPunct="1"/>
            <a:r>
              <a:rPr lang="en-GB" altLang="en-US" sz="2400"/>
              <a:t>XYY Chromosome</a:t>
            </a:r>
          </a:p>
          <a:p>
            <a:pPr eaLnBrk="1" hangingPunct="1"/>
            <a:endParaRPr lang="en-GB" altLang="en-US" sz="2400"/>
          </a:p>
          <a:p>
            <a:pPr eaLnBrk="1" hangingPunct="1"/>
            <a:r>
              <a:rPr lang="en-GB" altLang="en-US" sz="2400"/>
              <a:t>• Statistics</a:t>
            </a:r>
          </a:p>
          <a:p>
            <a:pPr eaLnBrk="1" hangingPunct="1"/>
            <a:r>
              <a:rPr lang="en-GB" altLang="en-US" sz="2400"/>
              <a:t>– 1 in 1000 people have an extra Y  </a:t>
            </a:r>
          </a:p>
          <a:p>
            <a:pPr eaLnBrk="1" hangingPunct="1"/>
            <a:r>
              <a:rPr lang="en-GB" altLang="en-US" sz="2400"/>
              <a:t>   chromosome</a:t>
            </a:r>
          </a:p>
          <a:p>
            <a:pPr eaLnBrk="1" hangingPunct="1"/>
            <a:r>
              <a:rPr lang="en-GB" altLang="en-US" sz="2400"/>
              <a:t>– 15 in 1,000 prison inmates have an extra Y</a:t>
            </a:r>
          </a:p>
          <a:p>
            <a:pPr eaLnBrk="1" hangingPunct="1"/>
            <a:r>
              <a:rPr lang="en-GB" altLang="en-US" sz="2400"/>
              <a:t>– XYY is related to crime but not to homicide</a:t>
            </a:r>
          </a:p>
          <a:p>
            <a:pPr eaLnBrk="1" hangingPunct="1"/>
            <a:endParaRPr lang="en-GB" altLang="en-US" sz="2400"/>
          </a:p>
        </p:txBody>
      </p:sp>
    </p:spTree>
    <p:extLst>
      <p:ext uri="{BB962C8B-B14F-4D97-AF65-F5344CB8AC3E}">
        <p14:creationId xmlns:p14="http://schemas.microsoft.com/office/powerpoint/2010/main" val="589857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GB" altLang="en-US" sz="4000"/>
              <a:t>Serial Killers with Genetic Disorders</a:t>
            </a:r>
          </a:p>
        </p:txBody>
      </p:sp>
      <p:sp>
        <p:nvSpPr>
          <p:cNvPr id="21507" name="Rectangle 3"/>
          <p:cNvSpPr>
            <a:spLocks noGrp="1" noChangeArrowheads="1"/>
          </p:cNvSpPr>
          <p:nvPr>
            <p:ph type="body" sz="half" idx="1"/>
          </p:nvPr>
        </p:nvSpPr>
        <p:spPr/>
        <p:txBody>
          <a:bodyPr/>
          <a:lstStyle/>
          <a:p>
            <a:pPr eaLnBrk="1" hangingPunct="1"/>
            <a:endParaRPr lang="en-GB" altLang="en-US" dirty="0"/>
          </a:p>
          <a:p>
            <a:pPr eaLnBrk="1" hangingPunct="1">
              <a:buFontTx/>
              <a:buNone/>
            </a:pPr>
            <a:r>
              <a:rPr lang="en-GB" altLang="en-US" dirty="0"/>
              <a:t>    Arthur</a:t>
            </a:r>
          </a:p>
          <a:p>
            <a:pPr eaLnBrk="1" hangingPunct="1">
              <a:buFontTx/>
              <a:buNone/>
            </a:pPr>
            <a:r>
              <a:rPr lang="en-GB" altLang="en-US" dirty="0"/>
              <a:t> </a:t>
            </a:r>
            <a:r>
              <a:rPr lang="en-GB" altLang="en-US" dirty="0" err="1"/>
              <a:t>Shawcross</a:t>
            </a:r>
            <a:endParaRPr lang="en-GB" altLang="en-US" dirty="0"/>
          </a:p>
          <a:p>
            <a:pPr eaLnBrk="1" hangingPunct="1">
              <a:buFontTx/>
              <a:buNone/>
            </a:pPr>
            <a:endParaRPr lang="en-GB" altLang="en-US" dirty="0"/>
          </a:p>
          <a:p>
            <a:pPr eaLnBrk="1" hangingPunct="1"/>
            <a:endParaRPr lang="en-GB" altLang="en-US" dirty="0"/>
          </a:p>
          <a:p>
            <a:pPr eaLnBrk="1" hangingPunct="1"/>
            <a:endParaRPr lang="en-GB" altLang="en-US" dirty="0"/>
          </a:p>
          <a:p>
            <a:pPr eaLnBrk="1" hangingPunct="1">
              <a:buFontTx/>
              <a:buNone/>
            </a:pPr>
            <a:endParaRPr lang="en-GB" altLang="en-US" dirty="0"/>
          </a:p>
          <a:p>
            <a:pPr eaLnBrk="1" hangingPunct="1">
              <a:buFontTx/>
              <a:buNone/>
            </a:pPr>
            <a:r>
              <a:rPr lang="en-GB" altLang="en-US" dirty="0"/>
              <a:t>    </a:t>
            </a:r>
          </a:p>
          <a:p>
            <a:pPr eaLnBrk="1" hangingPunct="1">
              <a:buFontTx/>
              <a:buNone/>
            </a:pPr>
            <a:r>
              <a:rPr lang="en-GB" altLang="en-US" sz="3200" dirty="0">
                <a:latin typeface="Arial" panose="020B0604020202020204" pitchFamily="34" charset="0"/>
                <a:cs typeface="Arial" panose="020B0604020202020204" pitchFamily="34" charset="0"/>
              </a:rPr>
              <a:t>IQ = 95</a:t>
            </a:r>
          </a:p>
        </p:txBody>
      </p:sp>
      <p:pic>
        <p:nvPicPr>
          <p:cNvPr id="21508" name="Picture 4"/>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943840" y="3080472"/>
            <a:ext cx="1106488" cy="1314450"/>
          </a:xfrm>
          <a:noFill/>
        </p:spPr>
      </p:pic>
      <p:pic>
        <p:nvPicPr>
          <p:cNvPr id="21511" name="Picture 7"/>
          <p:cNvPicPr>
            <a:picLocks noGrp="1" noChangeAspect="1" noChangeArrowheads="1"/>
          </p:cNvPicPr>
          <p:nvPr>
            <p:ph sz="quarter" idx="3"/>
          </p:nvPr>
        </p:nvPicPr>
        <p:blipFill>
          <a:blip r:embed="rId4">
            <a:extLst>
              <a:ext uri="{28A0092B-C50C-407E-A947-70E740481C1C}">
                <a14:useLocalDpi xmlns:a14="http://schemas.microsoft.com/office/drawing/2010/main" val="0"/>
              </a:ext>
            </a:extLst>
          </a:blip>
          <a:srcRect/>
          <a:stretch>
            <a:fillRect/>
          </a:stretch>
        </p:blipFill>
        <p:spPr>
          <a:xfrm>
            <a:off x="8401050" y="3357563"/>
            <a:ext cx="1106488" cy="1331912"/>
          </a:xfrm>
          <a:noFill/>
        </p:spPr>
      </p:pic>
      <p:sp>
        <p:nvSpPr>
          <p:cNvPr id="21509" name="Text Box 5"/>
          <p:cNvSpPr txBox="1">
            <a:spLocks noChangeArrowheads="1"/>
          </p:cNvSpPr>
          <p:nvPr/>
        </p:nvSpPr>
        <p:spPr bwMode="auto">
          <a:xfrm>
            <a:off x="8040689" y="2060576"/>
            <a:ext cx="2447273" cy="4031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a:t>John Wayne</a:t>
            </a:r>
          </a:p>
          <a:p>
            <a:pPr eaLnBrk="1" hangingPunct="1"/>
            <a:r>
              <a:rPr lang="en-GB" altLang="en-US" sz="3200"/>
              <a:t>Gacy</a:t>
            </a:r>
          </a:p>
          <a:p>
            <a:pPr eaLnBrk="1" hangingPunct="1"/>
            <a:endParaRPr lang="en-GB" altLang="en-US" sz="3200"/>
          </a:p>
          <a:p>
            <a:pPr eaLnBrk="1" hangingPunct="1"/>
            <a:endParaRPr lang="en-GB" altLang="en-US" sz="3200"/>
          </a:p>
          <a:p>
            <a:pPr eaLnBrk="1" hangingPunct="1"/>
            <a:endParaRPr lang="en-GB" altLang="en-US" sz="3200"/>
          </a:p>
          <a:p>
            <a:pPr eaLnBrk="1" hangingPunct="1"/>
            <a:endParaRPr lang="en-GB" altLang="en-US" sz="3200"/>
          </a:p>
          <a:p>
            <a:pPr eaLnBrk="1" hangingPunct="1"/>
            <a:r>
              <a:rPr lang="en-GB" altLang="en-US" sz="3200"/>
              <a:t>IQ = 118</a:t>
            </a:r>
          </a:p>
          <a:p>
            <a:pPr eaLnBrk="1" hangingPunct="1"/>
            <a:endParaRPr lang="en-GB" altLang="en-US" sz="3200"/>
          </a:p>
        </p:txBody>
      </p:sp>
      <p:sp>
        <p:nvSpPr>
          <p:cNvPr id="21510" name="Text Box 6"/>
          <p:cNvSpPr txBox="1">
            <a:spLocks noChangeArrowheads="1"/>
          </p:cNvSpPr>
          <p:nvPr/>
        </p:nvSpPr>
        <p:spPr bwMode="auto">
          <a:xfrm>
            <a:off x="5016501" y="2133601"/>
            <a:ext cx="2519363" cy="41303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dirty="0"/>
              <a:t>Bobby Joe</a:t>
            </a:r>
          </a:p>
          <a:p>
            <a:pPr eaLnBrk="1" hangingPunct="1"/>
            <a:r>
              <a:rPr lang="en-GB" altLang="en-US" sz="3200" dirty="0"/>
              <a:t>Long</a:t>
            </a:r>
          </a:p>
          <a:p>
            <a:pPr eaLnBrk="1" hangingPunct="1"/>
            <a:endParaRPr lang="en-GB" altLang="en-US" sz="3200" dirty="0"/>
          </a:p>
          <a:p>
            <a:pPr eaLnBrk="1" hangingPunct="1"/>
            <a:endParaRPr lang="en-GB" altLang="en-US" sz="3200" dirty="0"/>
          </a:p>
          <a:p>
            <a:pPr eaLnBrk="1" hangingPunct="1"/>
            <a:endParaRPr lang="en-GB" altLang="en-US" sz="3200" dirty="0"/>
          </a:p>
          <a:p>
            <a:pPr eaLnBrk="1" hangingPunct="1"/>
            <a:endParaRPr lang="en-GB" altLang="en-US" sz="3200" dirty="0"/>
          </a:p>
          <a:p>
            <a:pPr eaLnBrk="1" hangingPunct="1"/>
            <a:r>
              <a:rPr lang="en-GB" altLang="en-US" sz="3200" dirty="0"/>
              <a:t>IQ = 118</a:t>
            </a:r>
          </a:p>
          <a:p>
            <a:pPr eaLnBrk="1" hangingPunct="1">
              <a:spcBef>
                <a:spcPct val="20000"/>
              </a:spcBef>
              <a:buFontTx/>
              <a:buChar char="•"/>
            </a:pPr>
            <a:endParaRPr lang="en-GB" altLang="en-US" sz="3200" dirty="0"/>
          </a:p>
        </p:txBody>
      </p:sp>
      <p:pic>
        <p:nvPicPr>
          <p:cNvPr id="21512"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48301" y="3284539"/>
            <a:ext cx="1095375"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9122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GB" altLang="en-US"/>
              <a:t>XYY Chromosome. </a:t>
            </a:r>
          </a:p>
        </p:txBody>
      </p:sp>
      <p:sp>
        <p:nvSpPr>
          <p:cNvPr id="22531" name="Rectangle 3"/>
          <p:cNvSpPr>
            <a:spLocks noGrp="1" noChangeArrowheads="1"/>
          </p:cNvSpPr>
          <p:nvPr>
            <p:ph idx="1"/>
          </p:nvPr>
        </p:nvSpPr>
        <p:spPr/>
        <p:txBody>
          <a:bodyPr/>
          <a:lstStyle/>
          <a:p>
            <a:pPr eaLnBrk="1" hangingPunct="1"/>
            <a:r>
              <a:rPr lang="en-US" altLang="en-US"/>
              <a:t>Theilgaard (1984) </a:t>
            </a:r>
          </a:p>
          <a:p>
            <a:pPr eaLnBrk="1" hangingPunct="1"/>
            <a:r>
              <a:rPr lang="en-US" altLang="en-US"/>
              <a:t>Studies personality traits of people with XYY Chromosome with XY Controls. </a:t>
            </a:r>
          </a:p>
          <a:p>
            <a:pPr eaLnBrk="1" hangingPunct="1"/>
            <a:endParaRPr lang="en-US" altLang="en-US"/>
          </a:p>
          <a:p>
            <a:pPr eaLnBrk="1" hangingPunct="1"/>
            <a:r>
              <a:rPr lang="en-US" altLang="en-US"/>
              <a:t>XYY men found them to be taller than average males</a:t>
            </a:r>
            <a:r>
              <a:rPr lang="en-GB" altLang="en-US"/>
              <a:t> </a:t>
            </a:r>
          </a:p>
        </p:txBody>
      </p:sp>
    </p:spTree>
    <p:extLst>
      <p:ext uri="{BB962C8B-B14F-4D97-AF65-F5344CB8AC3E}">
        <p14:creationId xmlns:p14="http://schemas.microsoft.com/office/powerpoint/2010/main" val="4177217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GB" altLang="en-US"/>
              <a:t>XYY Chromosome. </a:t>
            </a:r>
          </a:p>
        </p:txBody>
      </p:sp>
      <p:sp>
        <p:nvSpPr>
          <p:cNvPr id="23555" name="Rectangle 3"/>
          <p:cNvSpPr>
            <a:spLocks noGrp="1" noChangeArrowheads="1"/>
          </p:cNvSpPr>
          <p:nvPr>
            <p:ph idx="1"/>
          </p:nvPr>
        </p:nvSpPr>
        <p:spPr/>
        <p:txBody>
          <a:bodyPr/>
          <a:lstStyle/>
          <a:p>
            <a:pPr eaLnBrk="1" hangingPunct="1">
              <a:lnSpc>
                <a:spcPct val="90000"/>
              </a:lnSpc>
            </a:pPr>
            <a:r>
              <a:rPr lang="en-GB" altLang="en-US"/>
              <a:t>Testosterone level – XYY Higher? </a:t>
            </a:r>
          </a:p>
          <a:p>
            <a:pPr eaLnBrk="1" hangingPunct="1">
              <a:lnSpc>
                <a:spcPct val="90000"/>
              </a:lnSpc>
            </a:pPr>
            <a:endParaRPr lang="en-GB" altLang="en-US"/>
          </a:p>
          <a:p>
            <a:pPr eaLnBrk="1" hangingPunct="1">
              <a:lnSpc>
                <a:spcPct val="90000"/>
              </a:lnSpc>
            </a:pPr>
            <a:r>
              <a:rPr lang="en-US" altLang="en-US"/>
              <a:t>XYY men also more apt to be "clumsy" and slow witted, perhaps adding to their social frustration levels</a:t>
            </a:r>
            <a:r>
              <a:rPr lang="en-GB" altLang="en-US"/>
              <a:t> </a:t>
            </a:r>
          </a:p>
          <a:p>
            <a:pPr eaLnBrk="1" hangingPunct="1">
              <a:lnSpc>
                <a:spcPct val="90000"/>
              </a:lnSpc>
            </a:pPr>
            <a:endParaRPr lang="en-GB" altLang="en-US"/>
          </a:p>
          <a:p>
            <a:pPr eaLnBrk="1" hangingPunct="1">
              <a:lnSpc>
                <a:spcPct val="90000"/>
              </a:lnSpc>
            </a:pPr>
            <a:r>
              <a:rPr lang="en-US" altLang="en-US"/>
              <a:t>XYY men "gave more aggressive and less anti-aggressive content in their responses compared to their controls." </a:t>
            </a:r>
            <a:endParaRPr lang="en-GB" altLang="en-US"/>
          </a:p>
        </p:txBody>
      </p:sp>
    </p:spTree>
    <p:extLst>
      <p:ext uri="{BB962C8B-B14F-4D97-AF65-F5344CB8AC3E}">
        <p14:creationId xmlns:p14="http://schemas.microsoft.com/office/powerpoint/2010/main" val="7658920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endParaRPr lang="en-US" altLang="en-US"/>
          </a:p>
        </p:txBody>
      </p:sp>
      <p:sp>
        <p:nvSpPr>
          <p:cNvPr id="24579" name="Rectangle 3"/>
          <p:cNvSpPr>
            <a:spLocks noGrp="1" noChangeArrowheads="1"/>
          </p:cNvSpPr>
          <p:nvPr>
            <p:ph idx="1"/>
          </p:nvPr>
        </p:nvSpPr>
        <p:spPr/>
        <p:txBody>
          <a:bodyPr/>
          <a:lstStyle/>
          <a:p>
            <a:pPr eaLnBrk="1" hangingPunct="1">
              <a:lnSpc>
                <a:spcPct val="90000"/>
              </a:lnSpc>
            </a:pPr>
            <a:r>
              <a:rPr lang="en-US" altLang="en-US"/>
              <a:t>Mood of XYY =  low and pessimistic.</a:t>
            </a:r>
          </a:p>
          <a:p>
            <a:pPr eaLnBrk="1" hangingPunct="1">
              <a:lnSpc>
                <a:spcPct val="90000"/>
              </a:lnSpc>
            </a:pPr>
            <a:endParaRPr lang="en-US" altLang="en-US"/>
          </a:p>
          <a:p>
            <a:pPr eaLnBrk="1" hangingPunct="1">
              <a:lnSpc>
                <a:spcPct val="90000"/>
              </a:lnSpc>
            </a:pPr>
            <a:r>
              <a:rPr lang="en-US" altLang="en-US"/>
              <a:t>Relationship with others “negative” with often “unstable thoughts”. </a:t>
            </a:r>
          </a:p>
          <a:p>
            <a:pPr eaLnBrk="1" hangingPunct="1">
              <a:lnSpc>
                <a:spcPct val="90000"/>
              </a:lnSpc>
            </a:pPr>
            <a:endParaRPr lang="en-US" altLang="en-US"/>
          </a:p>
          <a:p>
            <a:pPr eaLnBrk="1" hangingPunct="1">
              <a:lnSpc>
                <a:spcPct val="90000"/>
              </a:lnSpc>
            </a:pPr>
            <a:r>
              <a:rPr lang="en-US" altLang="en-US"/>
              <a:t>Act more aggressively to their partners. </a:t>
            </a:r>
          </a:p>
          <a:p>
            <a:pPr eaLnBrk="1" hangingPunct="1">
              <a:lnSpc>
                <a:spcPct val="90000"/>
              </a:lnSpc>
            </a:pPr>
            <a:endParaRPr lang="en-US" altLang="en-US"/>
          </a:p>
          <a:p>
            <a:pPr eaLnBrk="1" hangingPunct="1">
              <a:lnSpc>
                <a:spcPct val="90000"/>
              </a:lnSpc>
            </a:pPr>
            <a:r>
              <a:rPr lang="en-US" altLang="en-US"/>
              <a:t>Impulse sporadic outburst. </a:t>
            </a:r>
            <a:endParaRPr lang="en-GB" altLang="en-US"/>
          </a:p>
        </p:txBody>
      </p:sp>
    </p:spTree>
    <p:extLst>
      <p:ext uri="{BB962C8B-B14F-4D97-AF65-F5344CB8AC3E}">
        <p14:creationId xmlns:p14="http://schemas.microsoft.com/office/powerpoint/2010/main" val="18416368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GB" altLang="en-US"/>
              <a:t>XYY</a:t>
            </a:r>
          </a:p>
        </p:txBody>
      </p:sp>
      <p:sp>
        <p:nvSpPr>
          <p:cNvPr id="25603" name="Rectangle 3"/>
          <p:cNvSpPr>
            <a:spLocks noGrp="1" noChangeArrowheads="1"/>
          </p:cNvSpPr>
          <p:nvPr>
            <p:ph idx="1"/>
          </p:nvPr>
        </p:nvSpPr>
        <p:spPr/>
        <p:txBody>
          <a:bodyPr/>
          <a:lstStyle/>
          <a:p>
            <a:pPr eaLnBrk="1" hangingPunct="1">
              <a:lnSpc>
                <a:spcPct val="90000"/>
              </a:lnSpc>
            </a:pPr>
            <a:r>
              <a:rPr lang="en-GB" altLang="en-US"/>
              <a:t>Rigid thinking patterns – less able to be flexible and adaptable. </a:t>
            </a:r>
          </a:p>
          <a:p>
            <a:pPr eaLnBrk="1" hangingPunct="1">
              <a:lnSpc>
                <a:spcPct val="90000"/>
              </a:lnSpc>
            </a:pPr>
            <a:endParaRPr lang="en-GB" altLang="en-US"/>
          </a:p>
          <a:p>
            <a:pPr eaLnBrk="1" hangingPunct="1">
              <a:lnSpc>
                <a:spcPct val="90000"/>
              </a:lnSpc>
            </a:pPr>
            <a:r>
              <a:rPr lang="en-GB" altLang="en-US"/>
              <a:t>Harder to control himself. </a:t>
            </a:r>
          </a:p>
          <a:p>
            <a:pPr eaLnBrk="1" hangingPunct="1">
              <a:lnSpc>
                <a:spcPct val="90000"/>
              </a:lnSpc>
            </a:pPr>
            <a:endParaRPr lang="en-GB" altLang="en-US"/>
          </a:p>
          <a:p>
            <a:pPr eaLnBrk="1" hangingPunct="1">
              <a:lnSpc>
                <a:spcPct val="90000"/>
              </a:lnSpc>
            </a:pPr>
            <a:r>
              <a:rPr lang="en-US" altLang="en-US"/>
              <a:t>Theilgaard found that yes, XYY males have aggressive tendencies, that the XYY male is more aggressive than XY males, but their aggressive tendencies do not necessarily manifest in violent behavior toward other people</a:t>
            </a:r>
            <a:r>
              <a:rPr lang="en-GB" altLang="en-US"/>
              <a:t> </a:t>
            </a:r>
          </a:p>
        </p:txBody>
      </p:sp>
    </p:spTree>
    <p:extLst>
      <p:ext uri="{BB962C8B-B14F-4D97-AF65-F5344CB8AC3E}">
        <p14:creationId xmlns:p14="http://schemas.microsoft.com/office/powerpoint/2010/main" val="27767259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GB" altLang="en-US"/>
              <a:t>Richard Speck</a:t>
            </a:r>
          </a:p>
        </p:txBody>
      </p:sp>
      <p:sp>
        <p:nvSpPr>
          <p:cNvPr id="26627" name="Rectangle 3"/>
          <p:cNvSpPr>
            <a:spLocks noGrp="1" noChangeArrowheads="1"/>
          </p:cNvSpPr>
          <p:nvPr>
            <p:ph type="body" sz="half" idx="1"/>
          </p:nvPr>
        </p:nvSpPr>
        <p:spPr>
          <a:xfrm>
            <a:off x="1981201" y="1600201"/>
            <a:ext cx="5699125" cy="4525963"/>
          </a:xfrm>
        </p:spPr>
        <p:txBody>
          <a:bodyPr/>
          <a:lstStyle/>
          <a:p>
            <a:pPr eaLnBrk="1" hangingPunct="1">
              <a:buFontTx/>
              <a:buNone/>
            </a:pPr>
            <a:r>
              <a:rPr lang="en-GB" altLang="en-US"/>
              <a:t>    Mass murdered 8 nurses in Chicago</a:t>
            </a:r>
          </a:p>
          <a:p>
            <a:pPr eaLnBrk="1" hangingPunct="1">
              <a:buFontTx/>
              <a:buNone/>
            </a:pPr>
            <a:endParaRPr lang="en-GB" altLang="en-US"/>
          </a:p>
          <a:p>
            <a:pPr eaLnBrk="1" hangingPunct="1">
              <a:buFontTx/>
              <a:buNone/>
            </a:pPr>
            <a:r>
              <a:rPr lang="en-GB" altLang="en-US"/>
              <a:t>    Defense claimed he had the    XYY  </a:t>
            </a:r>
          </a:p>
          <a:p>
            <a:pPr eaLnBrk="1" hangingPunct="1">
              <a:buFontTx/>
              <a:buNone/>
            </a:pPr>
            <a:endParaRPr lang="en-GB" altLang="en-US"/>
          </a:p>
          <a:p>
            <a:pPr eaLnBrk="1" hangingPunct="1">
              <a:buFontTx/>
              <a:buNone/>
            </a:pPr>
            <a:r>
              <a:rPr lang="en-GB" altLang="en-US"/>
              <a:t>    Later testing found this not to be   true </a:t>
            </a:r>
          </a:p>
        </p:txBody>
      </p:sp>
      <p:pic>
        <p:nvPicPr>
          <p:cNvPr id="26628" name="Picture 4"/>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8040689" y="2060575"/>
            <a:ext cx="2071687" cy="2592388"/>
          </a:xfrm>
          <a:noFill/>
        </p:spPr>
      </p:pic>
    </p:spTree>
    <p:extLst>
      <p:ext uri="{BB962C8B-B14F-4D97-AF65-F5344CB8AC3E}">
        <p14:creationId xmlns:p14="http://schemas.microsoft.com/office/powerpoint/2010/main" val="7303719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r>
              <a:rPr lang="en-GB" altLang="en-US" sz="4000"/>
              <a:t>Physiological Influences</a:t>
            </a:r>
            <a:br>
              <a:rPr lang="en-GB" altLang="en-US" sz="4000"/>
            </a:br>
            <a:r>
              <a:rPr lang="en-GB" altLang="en-US" sz="4000"/>
              <a:t>The Amygdala</a:t>
            </a:r>
          </a:p>
        </p:txBody>
      </p:sp>
      <p:pic>
        <p:nvPicPr>
          <p:cNvPr id="31747"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566989" y="1670051"/>
            <a:ext cx="6842125" cy="4206875"/>
          </a:xfrm>
          <a:noFill/>
        </p:spPr>
      </p:pic>
    </p:spTree>
    <p:extLst>
      <p:ext uri="{BB962C8B-B14F-4D97-AF65-F5344CB8AC3E}">
        <p14:creationId xmlns:p14="http://schemas.microsoft.com/office/powerpoint/2010/main" val="3069542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idx="1"/>
          </p:nvPr>
        </p:nvSpPr>
        <p:spPr>
          <a:xfrm>
            <a:off x="1847851" y="1052513"/>
            <a:ext cx="8507413" cy="5434012"/>
          </a:xfrm>
        </p:spPr>
        <p:txBody>
          <a:bodyPr/>
          <a:lstStyle/>
          <a:p>
            <a:pPr eaLnBrk="1" hangingPunct="1"/>
            <a:r>
              <a:rPr lang="en-GB" altLang="en-US"/>
              <a:t>Thought to be the “aggression centre”</a:t>
            </a:r>
          </a:p>
          <a:p>
            <a:pPr eaLnBrk="1" hangingPunct="1"/>
            <a:r>
              <a:rPr lang="en-GB" altLang="en-US"/>
              <a:t>Is involved with associating stimuli</a:t>
            </a:r>
          </a:p>
          <a:p>
            <a:pPr eaLnBrk="1" hangingPunct="1">
              <a:buFontTx/>
              <a:buNone/>
            </a:pPr>
            <a:r>
              <a:rPr lang="en-GB" altLang="en-US"/>
              <a:t>   with reward and punishment</a:t>
            </a:r>
          </a:p>
          <a:p>
            <a:pPr eaLnBrk="1" hangingPunct="1"/>
            <a:r>
              <a:rPr lang="en-GB" altLang="en-US"/>
              <a:t>Removal of amygdala reduces antisocial behaviour</a:t>
            </a:r>
          </a:p>
          <a:p>
            <a:pPr eaLnBrk="1" hangingPunct="1"/>
            <a:r>
              <a:rPr lang="en-GB" altLang="en-US"/>
              <a:t>– 39% marked reduction</a:t>
            </a:r>
          </a:p>
          <a:p>
            <a:pPr eaLnBrk="1" hangingPunct="1"/>
            <a:r>
              <a:rPr lang="en-GB" altLang="en-US"/>
              <a:t>– 35% some reduction</a:t>
            </a:r>
          </a:p>
          <a:p>
            <a:pPr eaLnBrk="1" hangingPunct="1"/>
            <a:r>
              <a:rPr lang="en-GB" altLang="en-US"/>
              <a:t>– 21% no reduction</a:t>
            </a:r>
          </a:p>
          <a:p>
            <a:pPr eaLnBrk="1" hangingPunct="1"/>
            <a:r>
              <a:rPr lang="en-GB" altLang="en-US"/>
              <a:t>– 5% increase</a:t>
            </a:r>
          </a:p>
        </p:txBody>
      </p:sp>
      <p:sp>
        <p:nvSpPr>
          <p:cNvPr id="32771" name="Rectangle 3"/>
          <p:cNvSpPr>
            <a:spLocks noChangeArrowheads="1"/>
          </p:cNvSpPr>
          <p:nvPr/>
        </p:nvSpPr>
        <p:spPr bwMode="auto">
          <a:xfrm>
            <a:off x="4583113" y="115888"/>
            <a:ext cx="31670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2400">
                <a:solidFill>
                  <a:schemeClr val="tx2"/>
                </a:solidFill>
              </a:rPr>
              <a:t>The Amygdala</a:t>
            </a:r>
          </a:p>
        </p:txBody>
      </p:sp>
    </p:spTree>
    <p:extLst>
      <p:ext uri="{BB962C8B-B14F-4D97-AF65-F5344CB8AC3E}">
        <p14:creationId xmlns:p14="http://schemas.microsoft.com/office/powerpoint/2010/main" val="23671656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normAutofit fontScale="90000"/>
          </a:bodyPr>
          <a:lstStyle/>
          <a:p>
            <a:pPr eaLnBrk="1" hangingPunct="1"/>
            <a:r>
              <a:rPr lang="en-GB" altLang="en-US" sz="4000"/>
              <a:t>Charles Whitman</a:t>
            </a:r>
            <a:br>
              <a:rPr lang="en-GB" altLang="en-US" sz="4000"/>
            </a:br>
            <a:endParaRPr lang="en-GB" altLang="en-US" sz="4000"/>
          </a:p>
        </p:txBody>
      </p:sp>
      <p:sp>
        <p:nvSpPr>
          <p:cNvPr id="33795" name="Rectangle 3"/>
          <p:cNvSpPr>
            <a:spLocks noGrp="1" noChangeArrowheads="1"/>
          </p:cNvSpPr>
          <p:nvPr>
            <p:ph type="body" sz="half" idx="1"/>
          </p:nvPr>
        </p:nvSpPr>
        <p:spPr>
          <a:xfrm>
            <a:off x="1919289" y="1341438"/>
            <a:ext cx="4402137" cy="5111750"/>
          </a:xfrm>
        </p:spPr>
        <p:txBody>
          <a:bodyPr>
            <a:normAutofit fontScale="92500" lnSpcReduction="10000"/>
          </a:bodyPr>
          <a:lstStyle/>
          <a:p>
            <a:pPr eaLnBrk="1" hangingPunct="1">
              <a:lnSpc>
                <a:spcPct val="90000"/>
              </a:lnSpc>
            </a:pPr>
            <a:r>
              <a:rPr lang="en-GB" altLang="en-US" sz="2400"/>
              <a:t>August 1, 1966</a:t>
            </a:r>
          </a:p>
          <a:p>
            <a:pPr eaLnBrk="1" hangingPunct="1">
              <a:lnSpc>
                <a:spcPct val="90000"/>
              </a:lnSpc>
            </a:pPr>
            <a:endParaRPr lang="en-GB" altLang="en-US" sz="2400"/>
          </a:p>
          <a:p>
            <a:pPr eaLnBrk="1" hangingPunct="1">
              <a:lnSpc>
                <a:spcPct val="90000"/>
              </a:lnSpc>
            </a:pPr>
            <a:r>
              <a:rPr lang="en-GB" altLang="en-US" sz="2400"/>
              <a:t>• 12:00 a.m. – killed mom</a:t>
            </a:r>
          </a:p>
          <a:p>
            <a:pPr eaLnBrk="1" hangingPunct="1">
              <a:lnSpc>
                <a:spcPct val="90000"/>
              </a:lnSpc>
            </a:pPr>
            <a:r>
              <a:rPr lang="en-GB" altLang="en-US" sz="2400"/>
              <a:t>• 3:00 a.m. – killed wife</a:t>
            </a:r>
          </a:p>
          <a:p>
            <a:pPr eaLnBrk="1" hangingPunct="1">
              <a:lnSpc>
                <a:spcPct val="90000"/>
              </a:lnSpc>
            </a:pPr>
            <a:r>
              <a:rPr lang="en-GB" altLang="en-US" sz="2400"/>
              <a:t>• 11:30</a:t>
            </a:r>
          </a:p>
          <a:p>
            <a:pPr eaLnBrk="1" hangingPunct="1">
              <a:lnSpc>
                <a:spcPct val="90000"/>
              </a:lnSpc>
            </a:pPr>
            <a:r>
              <a:rPr lang="en-GB" altLang="en-US" sz="2400"/>
              <a:t>– Killed receptionist</a:t>
            </a:r>
          </a:p>
          <a:p>
            <a:pPr eaLnBrk="1" hangingPunct="1">
              <a:lnSpc>
                <a:spcPct val="90000"/>
              </a:lnSpc>
            </a:pPr>
            <a:r>
              <a:rPr lang="en-GB" altLang="en-US" sz="2400"/>
              <a:t>– Killed two couples</a:t>
            </a:r>
          </a:p>
          <a:p>
            <a:pPr eaLnBrk="1" hangingPunct="1">
              <a:lnSpc>
                <a:spcPct val="90000"/>
              </a:lnSpc>
            </a:pPr>
            <a:r>
              <a:rPr lang="en-GB" altLang="en-US" sz="2400"/>
              <a:t>– Shooting Spree</a:t>
            </a:r>
          </a:p>
          <a:p>
            <a:pPr eaLnBrk="1" hangingPunct="1">
              <a:lnSpc>
                <a:spcPct val="90000"/>
              </a:lnSpc>
            </a:pPr>
            <a:r>
              <a:rPr lang="en-GB" altLang="en-US" sz="2400"/>
              <a:t>• 16 dead</a:t>
            </a:r>
          </a:p>
          <a:p>
            <a:pPr eaLnBrk="1" hangingPunct="1">
              <a:lnSpc>
                <a:spcPct val="90000"/>
              </a:lnSpc>
            </a:pPr>
            <a:r>
              <a:rPr lang="en-GB" altLang="en-US" sz="2400"/>
              <a:t>• 30 wounded</a:t>
            </a:r>
          </a:p>
          <a:p>
            <a:pPr eaLnBrk="1" hangingPunct="1">
              <a:lnSpc>
                <a:spcPct val="90000"/>
              </a:lnSpc>
            </a:pPr>
            <a:endParaRPr lang="en-GB" altLang="en-US" sz="2400"/>
          </a:p>
          <a:p>
            <a:pPr eaLnBrk="1" hangingPunct="1">
              <a:lnSpc>
                <a:spcPct val="90000"/>
              </a:lnSpc>
            </a:pPr>
            <a:r>
              <a:rPr lang="en-GB" altLang="en-US" sz="2000"/>
              <a:t>http://brainmind.com/Case5.html</a:t>
            </a:r>
          </a:p>
        </p:txBody>
      </p:sp>
      <p:pic>
        <p:nvPicPr>
          <p:cNvPr id="33796" name="Picture 4"/>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672263" y="2349500"/>
            <a:ext cx="3511550" cy="2755900"/>
          </a:xfrm>
          <a:noFill/>
        </p:spPr>
      </p:pic>
    </p:spTree>
    <p:extLst>
      <p:ext uri="{BB962C8B-B14F-4D97-AF65-F5344CB8AC3E}">
        <p14:creationId xmlns:p14="http://schemas.microsoft.com/office/powerpoint/2010/main" val="15595941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en-GB" altLang="en-US"/>
              <a:t>Hormones</a:t>
            </a:r>
          </a:p>
        </p:txBody>
      </p:sp>
      <p:sp>
        <p:nvSpPr>
          <p:cNvPr id="34819" name="Rectangle 3"/>
          <p:cNvSpPr>
            <a:spLocks noGrp="1" noChangeArrowheads="1"/>
          </p:cNvSpPr>
          <p:nvPr>
            <p:ph idx="1"/>
          </p:nvPr>
        </p:nvSpPr>
        <p:spPr>
          <a:xfrm>
            <a:off x="1992313" y="1125538"/>
            <a:ext cx="8229600" cy="4525962"/>
          </a:xfrm>
        </p:spPr>
        <p:txBody>
          <a:bodyPr/>
          <a:lstStyle/>
          <a:p>
            <a:pPr eaLnBrk="1" hangingPunct="1"/>
            <a:endParaRPr lang="en-GB" altLang="en-US"/>
          </a:p>
          <a:p>
            <a:pPr eaLnBrk="1" hangingPunct="1"/>
            <a:r>
              <a:rPr lang="en-GB" altLang="en-US"/>
              <a:t>Aggression increases after an injection of male hormones</a:t>
            </a:r>
          </a:p>
          <a:p>
            <a:pPr eaLnBrk="1" hangingPunct="1"/>
            <a:r>
              <a:rPr lang="en-GB" altLang="en-US"/>
              <a:t>Testosterone levels higher in people committing</a:t>
            </a:r>
          </a:p>
          <a:p>
            <a:pPr eaLnBrk="1" hangingPunct="1">
              <a:buFontTx/>
              <a:buNone/>
            </a:pPr>
            <a:r>
              <a:rPr lang="en-GB" altLang="en-US"/>
              <a:t>    unprovoked violent crimes than in non-violent crimes</a:t>
            </a:r>
          </a:p>
          <a:p>
            <a:pPr eaLnBrk="1" hangingPunct="1"/>
            <a:r>
              <a:rPr lang="en-GB" altLang="en-US"/>
              <a:t>After age 25</a:t>
            </a:r>
          </a:p>
          <a:p>
            <a:pPr eaLnBrk="1" hangingPunct="1"/>
            <a:r>
              <a:rPr lang="en-GB" altLang="en-US"/>
              <a:t>– androgen levels decrease</a:t>
            </a:r>
          </a:p>
          <a:p>
            <a:pPr eaLnBrk="1" hangingPunct="1"/>
            <a:r>
              <a:rPr lang="en-GB" altLang="en-US"/>
              <a:t>– violent crime rates decrease</a:t>
            </a:r>
          </a:p>
        </p:txBody>
      </p:sp>
      <p:pic>
        <p:nvPicPr>
          <p:cNvPr id="34820" name="Picture 4" descr="anger">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67663" y="3716338"/>
            <a:ext cx="2417762" cy="314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02280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4"/>
          <p:cNvSpPr>
            <a:spLocks noGrp="1"/>
          </p:cNvSpPr>
          <p:nvPr>
            <p:ph type="title" idx="4294967295"/>
          </p:nvPr>
        </p:nvSpPr>
        <p:spPr>
          <a:xfrm>
            <a:off x="0" y="365125"/>
            <a:ext cx="10515600" cy="1325563"/>
          </a:xfrm>
        </p:spPr>
        <p:txBody>
          <a:bodyPr/>
          <a:lstStyle/>
          <a:p>
            <a:pPr eaLnBrk="1" hangingPunct="1"/>
            <a:r>
              <a:rPr lang="en-GB" altLang="en-US"/>
              <a:t>Serotonin and Aggression. </a:t>
            </a:r>
            <a:endParaRPr lang="en-US" altLang="en-US"/>
          </a:p>
        </p:txBody>
      </p:sp>
      <p:sp>
        <p:nvSpPr>
          <p:cNvPr id="6" name="Content Placeholder 5"/>
          <p:cNvSpPr>
            <a:spLocks noGrp="1"/>
          </p:cNvSpPr>
          <p:nvPr>
            <p:ph idx="4294967295"/>
          </p:nvPr>
        </p:nvSpPr>
        <p:spPr>
          <a:xfrm>
            <a:off x="0" y="1825625"/>
            <a:ext cx="10515600" cy="4351338"/>
          </a:xfrm>
        </p:spPr>
        <p:txBody>
          <a:bodyPr>
            <a:normAutofit lnSpcReduction="10000"/>
          </a:bodyPr>
          <a:lstStyle/>
          <a:p>
            <a:pPr eaLnBrk="1" hangingPunct="1">
              <a:lnSpc>
                <a:spcPct val="90000"/>
              </a:lnSpc>
              <a:defRPr/>
            </a:pPr>
            <a:r>
              <a:rPr lang="en-GB" sz="3000"/>
              <a:t>Higley et al (1992). </a:t>
            </a:r>
          </a:p>
          <a:p>
            <a:pPr eaLnBrk="1" hangingPunct="1">
              <a:lnSpc>
                <a:spcPct val="90000"/>
              </a:lnSpc>
              <a:defRPr/>
            </a:pPr>
            <a:r>
              <a:rPr lang="en-GB" sz="3000"/>
              <a:t>28 monkeys (not in captivity). </a:t>
            </a:r>
          </a:p>
          <a:p>
            <a:pPr eaLnBrk="1" hangingPunct="1">
              <a:lnSpc>
                <a:spcPct val="90000"/>
              </a:lnSpc>
              <a:defRPr/>
            </a:pPr>
            <a:r>
              <a:rPr lang="en-GB" sz="3000"/>
              <a:t>Rated aggressiveness based on observations and wounds. </a:t>
            </a:r>
          </a:p>
          <a:p>
            <a:pPr eaLnBrk="1" hangingPunct="1">
              <a:lnSpc>
                <a:spcPct val="90000"/>
              </a:lnSpc>
              <a:defRPr/>
            </a:pPr>
            <a:r>
              <a:rPr lang="en-GB" sz="3000"/>
              <a:t>Most aggressive had lowest levels of serotonin. </a:t>
            </a:r>
          </a:p>
          <a:p>
            <a:pPr eaLnBrk="1" hangingPunct="1">
              <a:lnSpc>
                <a:spcPct val="90000"/>
              </a:lnSpc>
              <a:defRPr/>
            </a:pPr>
            <a:endParaRPr lang="en-GB" sz="3000"/>
          </a:p>
          <a:p>
            <a:pPr eaLnBrk="1" hangingPunct="1">
              <a:lnSpc>
                <a:spcPct val="90000"/>
              </a:lnSpc>
              <a:defRPr/>
            </a:pPr>
            <a:r>
              <a:rPr lang="en-GB" sz="3000"/>
              <a:t>Mice</a:t>
            </a:r>
          </a:p>
          <a:p>
            <a:pPr lvl="1" eaLnBrk="1" hangingPunct="1">
              <a:lnSpc>
                <a:spcPct val="90000"/>
              </a:lnSpc>
              <a:defRPr/>
            </a:pPr>
            <a:r>
              <a:rPr lang="en-GB" sz="2600"/>
              <a:t>Minus serotonin receptor genes – less aggressive (Bouwknecht et al, 2001). </a:t>
            </a:r>
            <a:endParaRPr lang="en-US" sz="2600"/>
          </a:p>
        </p:txBody>
      </p:sp>
    </p:spTree>
    <p:extLst>
      <p:ext uri="{BB962C8B-B14F-4D97-AF65-F5344CB8AC3E}">
        <p14:creationId xmlns:p14="http://schemas.microsoft.com/office/powerpoint/2010/main" val="38821283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idx="4294967295"/>
          </p:nvPr>
        </p:nvSpPr>
        <p:spPr>
          <a:xfrm>
            <a:off x="0" y="365125"/>
            <a:ext cx="10515600" cy="1325563"/>
          </a:xfrm>
        </p:spPr>
        <p:txBody>
          <a:bodyPr/>
          <a:lstStyle/>
          <a:p>
            <a:pPr eaLnBrk="1" hangingPunct="1"/>
            <a:r>
              <a:rPr lang="en-GB" altLang="en-US"/>
              <a:t>In humans. </a:t>
            </a:r>
            <a:endParaRPr lang="en-US" altLang="en-US"/>
          </a:p>
        </p:txBody>
      </p:sp>
      <p:sp>
        <p:nvSpPr>
          <p:cNvPr id="3" name="Content Placeholder 2"/>
          <p:cNvSpPr>
            <a:spLocks noGrp="1"/>
          </p:cNvSpPr>
          <p:nvPr>
            <p:ph sz="half" idx="4294967295"/>
          </p:nvPr>
        </p:nvSpPr>
        <p:spPr>
          <a:xfrm>
            <a:off x="0" y="1600200"/>
            <a:ext cx="4038600" cy="4525963"/>
          </a:xfrm>
        </p:spPr>
        <p:txBody>
          <a:bodyPr>
            <a:normAutofit lnSpcReduction="10000"/>
          </a:bodyPr>
          <a:lstStyle/>
          <a:p>
            <a:pPr eaLnBrk="1" hangingPunct="1">
              <a:lnSpc>
                <a:spcPct val="80000"/>
              </a:lnSpc>
              <a:defRPr/>
            </a:pPr>
            <a:r>
              <a:rPr lang="en-GB" sz="2600"/>
              <a:t>Dimished Seratonin activity is seen in humans who become violent with Alcohol (Virkkunen and Linnoila, 1993). </a:t>
            </a:r>
          </a:p>
          <a:p>
            <a:pPr eaLnBrk="1" hangingPunct="1">
              <a:lnSpc>
                <a:spcPct val="80000"/>
              </a:lnSpc>
              <a:defRPr/>
            </a:pPr>
            <a:endParaRPr lang="en-GB" sz="2600"/>
          </a:p>
          <a:p>
            <a:pPr eaLnBrk="1" hangingPunct="1">
              <a:lnSpc>
                <a:spcPct val="80000"/>
              </a:lnSpc>
              <a:defRPr/>
            </a:pPr>
            <a:r>
              <a:rPr lang="en-GB" sz="2600"/>
              <a:t>US marines expelled for violence (Brown et al, 1979). </a:t>
            </a:r>
          </a:p>
          <a:p>
            <a:pPr eaLnBrk="1" hangingPunct="1">
              <a:lnSpc>
                <a:spcPct val="80000"/>
              </a:lnSpc>
              <a:defRPr/>
            </a:pPr>
            <a:endParaRPr lang="en-GB" sz="2600"/>
          </a:p>
          <a:p>
            <a:pPr eaLnBrk="1" hangingPunct="1">
              <a:lnSpc>
                <a:spcPct val="80000"/>
              </a:lnSpc>
              <a:defRPr/>
            </a:pPr>
            <a:r>
              <a:rPr lang="en-GB" sz="2600"/>
              <a:t>Children who torture animals (Kruesi, 1979). </a:t>
            </a:r>
            <a:endParaRPr lang="en-US" sz="2600"/>
          </a:p>
        </p:txBody>
      </p:sp>
      <p:pic>
        <p:nvPicPr>
          <p:cNvPr id="37893" name="Picture 2" descr="http://image28.webshots.com/28/3/72/12/225537212qGwaXj_f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80101" y="2781300"/>
            <a:ext cx="4524375" cy="302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83978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1981200" y="274638"/>
            <a:ext cx="6059488" cy="1143000"/>
          </a:xfrm>
        </p:spPr>
        <p:txBody>
          <a:bodyPr>
            <a:normAutofit fontScale="90000"/>
          </a:bodyPr>
          <a:lstStyle/>
          <a:p>
            <a:pPr eaLnBrk="1" hangingPunct="1"/>
            <a:r>
              <a:rPr lang="en-GB" altLang="en-US" sz="4000"/>
              <a:t>Head Injuries</a:t>
            </a:r>
            <a:br>
              <a:rPr lang="en-GB" altLang="en-US" sz="4000"/>
            </a:br>
            <a:endParaRPr lang="en-GB" altLang="en-US" sz="4000"/>
          </a:p>
        </p:txBody>
      </p:sp>
      <p:sp>
        <p:nvSpPr>
          <p:cNvPr id="38915" name="Rectangle 3"/>
          <p:cNvSpPr>
            <a:spLocks noGrp="1" noChangeArrowheads="1"/>
          </p:cNvSpPr>
          <p:nvPr>
            <p:ph type="body" sz="half" idx="1"/>
          </p:nvPr>
        </p:nvSpPr>
        <p:spPr>
          <a:xfrm>
            <a:off x="1981200" y="1600201"/>
            <a:ext cx="7786688" cy="4525963"/>
          </a:xfrm>
        </p:spPr>
        <p:txBody>
          <a:bodyPr>
            <a:normAutofit fontScale="92500" lnSpcReduction="10000"/>
          </a:bodyPr>
          <a:lstStyle/>
          <a:p>
            <a:pPr eaLnBrk="1" hangingPunct="1">
              <a:lnSpc>
                <a:spcPct val="80000"/>
              </a:lnSpc>
            </a:pPr>
            <a:r>
              <a:rPr lang="en-GB" altLang="en-US" sz="2000"/>
              <a:t>• Study of death-row inmates (Lewis, 1986)</a:t>
            </a:r>
          </a:p>
          <a:p>
            <a:pPr eaLnBrk="1" hangingPunct="1">
              <a:lnSpc>
                <a:spcPct val="80000"/>
              </a:lnSpc>
            </a:pPr>
            <a:r>
              <a:rPr lang="en-GB" altLang="en-US" sz="2000"/>
              <a:t>– All 15 claimed a history of head injury</a:t>
            </a:r>
          </a:p>
          <a:p>
            <a:pPr eaLnBrk="1" hangingPunct="1">
              <a:lnSpc>
                <a:spcPct val="80000"/>
              </a:lnSpc>
            </a:pPr>
            <a:r>
              <a:rPr lang="en-GB" altLang="en-US" sz="2000"/>
              <a:t>– 12 of 15 showed neurological impairment</a:t>
            </a:r>
          </a:p>
          <a:p>
            <a:pPr eaLnBrk="1" hangingPunct="1">
              <a:lnSpc>
                <a:spcPct val="80000"/>
              </a:lnSpc>
            </a:pPr>
            <a:endParaRPr lang="en-GB" altLang="en-US" sz="2000"/>
          </a:p>
          <a:p>
            <a:pPr eaLnBrk="1" hangingPunct="1">
              <a:lnSpc>
                <a:spcPct val="80000"/>
              </a:lnSpc>
            </a:pPr>
            <a:r>
              <a:rPr lang="en-GB" altLang="en-US" sz="2000"/>
              <a:t>• Study of 14 death-row juvenile offenders (Lewis et al., 1988)</a:t>
            </a:r>
          </a:p>
          <a:p>
            <a:pPr eaLnBrk="1" hangingPunct="1">
              <a:lnSpc>
                <a:spcPct val="80000"/>
              </a:lnSpc>
            </a:pPr>
            <a:r>
              <a:rPr lang="en-GB" altLang="en-US" sz="2000"/>
              <a:t>– All 14 had history of head injury</a:t>
            </a:r>
          </a:p>
          <a:p>
            <a:pPr eaLnBrk="1" hangingPunct="1">
              <a:lnSpc>
                <a:spcPct val="80000"/>
              </a:lnSpc>
            </a:pPr>
            <a:r>
              <a:rPr lang="en-GB" altLang="en-US" sz="2000"/>
              <a:t>– 8 of 14 severe enough to be hospitalized</a:t>
            </a:r>
          </a:p>
          <a:p>
            <a:pPr eaLnBrk="1" hangingPunct="1">
              <a:lnSpc>
                <a:spcPct val="80000"/>
              </a:lnSpc>
            </a:pPr>
            <a:endParaRPr lang="en-GB" altLang="en-US" sz="2000"/>
          </a:p>
          <a:p>
            <a:pPr eaLnBrk="1" hangingPunct="1">
              <a:lnSpc>
                <a:spcPct val="80000"/>
              </a:lnSpc>
            </a:pPr>
            <a:r>
              <a:rPr lang="en-GB" altLang="en-US" sz="2000"/>
              <a:t>• Study of 16 death row inmates (Freedman &amp; Hemenway,  </a:t>
            </a:r>
          </a:p>
          <a:p>
            <a:pPr eaLnBrk="1" hangingPunct="1">
              <a:lnSpc>
                <a:spcPct val="80000"/>
              </a:lnSpc>
              <a:buFontTx/>
              <a:buNone/>
            </a:pPr>
            <a:r>
              <a:rPr lang="en-GB" altLang="en-US" sz="2000"/>
              <a:t>       2000)</a:t>
            </a:r>
          </a:p>
          <a:p>
            <a:pPr eaLnBrk="1" hangingPunct="1">
              <a:lnSpc>
                <a:spcPct val="80000"/>
              </a:lnSpc>
            </a:pPr>
            <a:r>
              <a:rPr lang="en-GB" altLang="en-US" sz="2000"/>
              <a:t>– 88% (14) had history of head injury</a:t>
            </a:r>
          </a:p>
          <a:p>
            <a:pPr eaLnBrk="1" hangingPunct="1">
              <a:lnSpc>
                <a:spcPct val="80000"/>
              </a:lnSpc>
            </a:pPr>
            <a:r>
              <a:rPr lang="en-GB" altLang="en-US" sz="2000"/>
              <a:t>– 88% had been physically or sexually abused</a:t>
            </a:r>
          </a:p>
          <a:p>
            <a:pPr eaLnBrk="1" hangingPunct="1">
              <a:lnSpc>
                <a:spcPct val="80000"/>
              </a:lnSpc>
            </a:pPr>
            <a:r>
              <a:rPr lang="en-GB" altLang="en-US" sz="2000"/>
              <a:t>– 88% had parents who abused drugs and alcohol</a:t>
            </a:r>
          </a:p>
        </p:txBody>
      </p:sp>
      <p:pic>
        <p:nvPicPr>
          <p:cNvPr id="38916" name="Picture 4" descr="bumphead">
            <a:hlinkClick r:id="rId3"/>
          </p:cNvPr>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8183564" y="1"/>
            <a:ext cx="2162175" cy="2162175"/>
          </a:xfrm>
        </p:spPr>
      </p:pic>
    </p:spTree>
    <p:extLst>
      <p:ext uri="{BB962C8B-B14F-4D97-AF65-F5344CB8AC3E}">
        <p14:creationId xmlns:p14="http://schemas.microsoft.com/office/powerpoint/2010/main" val="16904031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en-GB" altLang="en-US"/>
              <a:t>Arthur Shawcross</a:t>
            </a:r>
          </a:p>
        </p:txBody>
      </p:sp>
      <p:sp>
        <p:nvSpPr>
          <p:cNvPr id="40963" name="Rectangle 3"/>
          <p:cNvSpPr>
            <a:spLocks noGrp="1" noChangeArrowheads="1"/>
          </p:cNvSpPr>
          <p:nvPr>
            <p:ph idx="1"/>
          </p:nvPr>
        </p:nvSpPr>
        <p:spPr>
          <a:xfrm>
            <a:off x="1981200" y="1196975"/>
            <a:ext cx="8229600" cy="4929188"/>
          </a:xfrm>
        </p:spPr>
        <p:txBody>
          <a:bodyPr>
            <a:normAutofit/>
          </a:bodyPr>
          <a:lstStyle/>
          <a:p>
            <a:pPr eaLnBrk="1" hangingPunct="1">
              <a:lnSpc>
                <a:spcPct val="80000"/>
              </a:lnSpc>
            </a:pPr>
            <a:endParaRPr lang="en-GB" altLang="en-US"/>
          </a:p>
          <a:p>
            <a:pPr eaLnBrk="1" hangingPunct="1">
              <a:lnSpc>
                <a:spcPct val="80000"/>
              </a:lnSpc>
            </a:pPr>
            <a:r>
              <a:rPr lang="en-GB" altLang="en-US"/>
              <a:t>Genesee River Killer</a:t>
            </a:r>
          </a:p>
          <a:p>
            <a:pPr eaLnBrk="1" hangingPunct="1">
              <a:lnSpc>
                <a:spcPct val="80000"/>
              </a:lnSpc>
            </a:pPr>
            <a:r>
              <a:rPr lang="en-GB" altLang="en-US"/>
              <a:t>• Killed 2 children, 11 prostitutes</a:t>
            </a:r>
          </a:p>
          <a:p>
            <a:pPr eaLnBrk="1" hangingPunct="1">
              <a:lnSpc>
                <a:spcPct val="80000"/>
              </a:lnSpc>
            </a:pPr>
            <a:endParaRPr lang="en-GB" altLang="en-US"/>
          </a:p>
          <a:p>
            <a:pPr eaLnBrk="1" hangingPunct="1">
              <a:lnSpc>
                <a:spcPct val="80000"/>
              </a:lnSpc>
            </a:pPr>
            <a:r>
              <a:rPr lang="en-GB" altLang="en-US"/>
              <a:t>• Head injuries</a:t>
            </a:r>
          </a:p>
          <a:p>
            <a:pPr eaLnBrk="1" hangingPunct="1">
              <a:lnSpc>
                <a:spcPct val="80000"/>
              </a:lnSpc>
            </a:pPr>
            <a:r>
              <a:rPr lang="en-GB" altLang="en-US"/>
              <a:t>– 09 Hit in head with stone</a:t>
            </a:r>
          </a:p>
          <a:p>
            <a:pPr eaLnBrk="1" hangingPunct="1">
              <a:lnSpc>
                <a:spcPct val="80000"/>
              </a:lnSpc>
            </a:pPr>
            <a:r>
              <a:rPr lang="en-GB" altLang="en-US"/>
              <a:t>– 10 Hit head jumping into lake</a:t>
            </a:r>
          </a:p>
          <a:p>
            <a:pPr eaLnBrk="1" hangingPunct="1">
              <a:lnSpc>
                <a:spcPct val="80000"/>
              </a:lnSpc>
            </a:pPr>
            <a:r>
              <a:rPr lang="en-GB" altLang="en-US"/>
              <a:t>– 16 Hit in head with discuss</a:t>
            </a:r>
          </a:p>
          <a:p>
            <a:pPr eaLnBrk="1" hangingPunct="1">
              <a:lnSpc>
                <a:spcPct val="80000"/>
              </a:lnSpc>
            </a:pPr>
            <a:r>
              <a:rPr lang="en-GB" altLang="en-US"/>
              <a:t>– 17 Hit in head with sledge hammer</a:t>
            </a:r>
          </a:p>
          <a:p>
            <a:pPr eaLnBrk="1" hangingPunct="1">
              <a:lnSpc>
                <a:spcPct val="80000"/>
              </a:lnSpc>
            </a:pPr>
            <a:r>
              <a:rPr lang="en-GB" altLang="en-US"/>
              <a:t>– 23 Fell from 40 foot ladder and hit</a:t>
            </a:r>
          </a:p>
          <a:p>
            <a:pPr eaLnBrk="1" hangingPunct="1">
              <a:lnSpc>
                <a:spcPct val="80000"/>
              </a:lnSpc>
              <a:buFontTx/>
              <a:buNone/>
            </a:pPr>
            <a:r>
              <a:rPr lang="en-GB" altLang="en-US"/>
              <a:t>       his head, was unconscious</a:t>
            </a:r>
          </a:p>
        </p:txBody>
      </p:sp>
    </p:spTree>
    <p:extLst>
      <p:ext uri="{BB962C8B-B14F-4D97-AF65-F5344CB8AC3E}">
        <p14:creationId xmlns:p14="http://schemas.microsoft.com/office/powerpoint/2010/main" val="40918198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r>
              <a:rPr lang="en-GB" altLang="en-US"/>
              <a:t>David Berkowitz</a:t>
            </a:r>
          </a:p>
        </p:txBody>
      </p:sp>
      <p:pic>
        <p:nvPicPr>
          <p:cNvPr id="41987"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8401050" y="2492375"/>
            <a:ext cx="1862138" cy="2305050"/>
          </a:xfrm>
          <a:noFill/>
        </p:spPr>
      </p:pic>
      <p:sp>
        <p:nvSpPr>
          <p:cNvPr id="41988" name="Rectangle 4"/>
          <p:cNvSpPr>
            <a:spLocks noChangeArrowheads="1"/>
          </p:cNvSpPr>
          <p:nvPr/>
        </p:nvSpPr>
        <p:spPr bwMode="auto">
          <a:xfrm>
            <a:off x="1847850" y="1844676"/>
            <a:ext cx="6173788" cy="3935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2800"/>
              <a:t>Killed 6, started over a thousand fires</a:t>
            </a:r>
          </a:p>
          <a:p>
            <a:pPr eaLnBrk="1" hangingPunct="1"/>
            <a:endParaRPr lang="en-GB" altLang="en-US" sz="2800"/>
          </a:p>
          <a:p>
            <a:pPr eaLnBrk="1" hangingPunct="1"/>
            <a:r>
              <a:rPr lang="en-GB" altLang="en-US" sz="2800"/>
              <a:t>• Head injuries</a:t>
            </a:r>
          </a:p>
          <a:p>
            <a:pPr eaLnBrk="1" hangingPunct="1"/>
            <a:r>
              <a:rPr lang="en-GB" altLang="en-US" sz="2800"/>
              <a:t>– 7 Hit by a car, suffered</a:t>
            </a:r>
          </a:p>
          <a:p>
            <a:pPr eaLnBrk="1" hangingPunct="1"/>
            <a:r>
              <a:rPr lang="en-GB" altLang="en-US" sz="2800"/>
              <a:t>head injuries</a:t>
            </a:r>
          </a:p>
          <a:p>
            <a:pPr eaLnBrk="1" hangingPunct="1"/>
            <a:r>
              <a:rPr lang="en-GB" altLang="en-US" sz="2800"/>
              <a:t>– 7 Ran into a wall and</a:t>
            </a:r>
          </a:p>
          <a:p>
            <a:pPr eaLnBrk="1" hangingPunct="1"/>
            <a:r>
              <a:rPr lang="en-GB" altLang="en-US" sz="2800"/>
              <a:t>suffered head injuries</a:t>
            </a:r>
          </a:p>
          <a:p>
            <a:pPr eaLnBrk="1" hangingPunct="1"/>
            <a:r>
              <a:rPr lang="en-GB" altLang="en-US" sz="2800"/>
              <a:t>– 8 Hit in the head with a pipe, 4-inch gash in forehead</a:t>
            </a:r>
          </a:p>
        </p:txBody>
      </p:sp>
    </p:spTree>
    <p:extLst>
      <p:ext uri="{BB962C8B-B14F-4D97-AF65-F5344CB8AC3E}">
        <p14:creationId xmlns:p14="http://schemas.microsoft.com/office/powerpoint/2010/main" val="5730988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normAutofit fontScale="90000"/>
          </a:bodyPr>
          <a:lstStyle/>
          <a:p>
            <a:pPr eaLnBrk="1" hangingPunct="1"/>
            <a:r>
              <a:rPr lang="en-GB" altLang="en-US" sz="4000"/>
              <a:t>Richard Ramirez</a:t>
            </a:r>
            <a:br>
              <a:rPr lang="en-GB" altLang="en-US" sz="4000"/>
            </a:br>
            <a:r>
              <a:rPr lang="en-GB" altLang="en-US" sz="4000"/>
              <a:t>“The Night Stalker”</a:t>
            </a:r>
          </a:p>
        </p:txBody>
      </p:sp>
      <p:sp>
        <p:nvSpPr>
          <p:cNvPr id="43011" name="Rectangle 3"/>
          <p:cNvSpPr>
            <a:spLocks noGrp="1" noChangeArrowheads="1"/>
          </p:cNvSpPr>
          <p:nvPr>
            <p:ph type="body" sz="half" idx="1"/>
          </p:nvPr>
        </p:nvSpPr>
        <p:spPr>
          <a:xfrm>
            <a:off x="1981200" y="1600201"/>
            <a:ext cx="6707188" cy="4525963"/>
          </a:xfrm>
        </p:spPr>
        <p:txBody>
          <a:bodyPr/>
          <a:lstStyle/>
          <a:p>
            <a:pPr eaLnBrk="1" hangingPunct="1"/>
            <a:r>
              <a:rPr lang="en-GB" altLang="en-US"/>
              <a:t>  Killed 14</a:t>
            </a:r>
          </a:p>
          <a:p>
            <a:pPr eaLnBrk="1" hangingPunct="1"/>
            <a:r>
              <a:rPr lang="en-GB" altLang="en-US"/>
              <a:t>• Head injuries</a:t>
            </a:r>
          </a:p>
          <a:p>
            <a:pPr eaLnBrk="1" hangingPunct="1"/>
            <a:r>
              <a:rPr lang="en-GB" altLang="en-US"/>
              <a:t>– 02 Dresser fell on his head, received 30 stitches, almost died</a:t>
            </a:r>
          </a:p>
          <a:p>
            <a:pPr eaLnBrk="1" hangingPunct="1"/>
            <a:r>
              <a:rPr lang="en-GB" altLang="en-US"/>
              <a:t>– 06 Hit by a swing, knocked</a:t>
            </a:r>
          </a:p>
          <a:p>
            <a:pPr eaLnBrk="1" hangingPunct="1"/>
            <a:r>
              <a:rPr lang="en-GB" altLang="en-US"/>
              <a:t>unconscious, caused a deep gash</a:t>
            </a:r>
          </a:p>
          <a:p>
            <a:pPr eaLnBrk="1" hangingPunct="1"/>
            <a:r>
              <a:rPr lang="en-GB" altLang="en-US"/>
              <a:t>– 11 Diagnosed with epilepsy</a:t>
            </a:r>
          </a:p>
        </p:txBody>
      </p:sp>
      <p:pic>
        <p:nvPicPr>
          <p:cNvPr id="43012" name="Picture 4"/>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8759826" y="404813"/>
            <a:ext cx="1700213" cy="2736850"/>
          </a:xfrm>
          <a:noFill/>
        </p:spPr>
      </p:pic>
    </p:spTree>
    <p:extLst>
      <p:ext uri="{BB962C8B-B14F-4D97-AF65-F5344CB8AC3E}">
        <p14:creationId xmlns:p14="http://schemas.microsoft.com/office/powerpoint/2010/main" val="21480879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r>
              <a:rPr lang="en-GB" altLang="en-US" sz="4000"/>
              <a:t>Professional Wrestler Chris Benoit. </a:t>
            </a:r>
          </a:p>
        </p:txBody>
      </p:sp>
      <p:sp>
        <p:nvSpPr>
          <p:cNvPr id="44035" name="Rectangle 3"/>
          <p:cNvSpPr>
            <a:spLocks noGrp="1" noChangeArrowheads="1"/>
          </p:cNvSpPr>
          <p:nvPr>
            <p:ph type="body" sz="half" idx="1"/>
          </p:nvPr>
        </p:nvSpPr>
        <p:spPr/>
        <p:txBody>
          <a:bodyPr/>
          <a:lstStyle/>
          <a:p>
            <a:pPr eaLnBrk="1" hangingPunct="1">
              <a:lnSpc>
                <a:spcPct val="90000"/>
              </a:lnSpc>
            </a:pPr>
            <a:r>
              <a:rPr lang="en-GB" altLang="en-US"/>
              <a:t>2007 – Killed his wife and son. </a:t>
            </a:r>
          </a:p>
          <a:p>
            <a:pPr eaLnBrk="1" hangingPunct="1">
              <a:lnSpc>
                <a:spcPct val="90000"/>
              </a:lnSpc>
            </a:pPr>
            <a:r>
              <a:rPr lang="en-GB" altLang="en-US"/>
              <a:t>Hours later he killed himself. </a:t>
            </a:r>
          </a:p>
          <a:p>
            <a:pPr eaLnBrk="1" hangingPunct="1">
              <a:lnSpc>
                <a:spcPct val="90000"/>
              </a:lnSpc>
            </a:pPr>
            <a:endParaRPr lang="en-GB" altLang="en-US"/>
          </a:p>
          <a:p>
            <a:pPr eaLnBrk="1" hangingPunct="1">
              <a:lnSpc>
                <a:spcPct val="90000"/>
              </a:lnSpc>
            </a:pPr>
            <a:r>
              <a:rPr lang="en-GB" altLang="en-US"/>
              <a:t>Possible causes</a:t>
            </a:r>
          </a:p>
          <a:p>
            <a:pPr lvl="1" eaLnBrk="1" hangingPunct="1">
              <a:lnSpc>
                <a:spcPct val="90000"/>
              </a:lnSpc>
            </a:pPr>
            <a:r>
              <a:rPr lang="en-GB" altLang="en-US"/>
              <a:t>Steroid Abuse (Testosterone)?</a:t>
            </a:r>
          </a:p>
          <a:p>
            <a:pPr lvl="1" eaLnBrk="1" hangingPunct="1">
              <a:lnSpc>
                <a:spcPct val="90000"/>
              </a:lnSpc>
            </a:pPr>
            <a:r>
              <a:rPr lang="en-GB" altLang="en-US"/>
              <a:t>Brain Injury?</a:t>
            </a:r>
          </a:p>
          <a:p>
            <a:pPr lvl="1" eaLnBrk="1" hangingPunct="1">
              <a:lnSpc>
                <a:spcPct val="90000"/>
              </a:lnSpc>
            </a:pPr>
            <a:r>
              <a:rPr lang="en-GB" altLang="en-US"/>
              <a:t>Environment?</a:t>
            </a:r>
          </a:p>
        </p:txBody>
      </p:sp>
      <p:pic>
        <p:nvPicPr>
          <p:cNvPr id="44036" name="Picture 6" descr="0_61_benoit_chris"/>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667500" y="2719388"/>
            <a:ext cx="3048000" cy="2286000"/>
          </a:xfrm>
          <a:noFill/>
        </p:spPr>
      </p:pic>
    </p:spTree>
    <p:extLst>
      <p:ext uri="{BB962C8B-B14F-4D97-AF65-F5344CB8AC3E}">
        <p14:creationId xmlns:p14="http://schemas.microsoft.com/office/powerpoint/2010/main" val="22831541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idx="1"/>
          </p:nvPr>
        </p:nvSpPr>
        <p:spPr>
          <a:xfrm>
            <a:off x="1992313" y="2133600"/>
            <a:ext cx="8229600" cy="2044700"/>
          </a:xfrm>
        </p:spPr>
        <p:txBody>
          <a:bodyPr>
            <a:normAutofit fontScale="92500"/>
          </a:bodyPr>
          <a:lstStyle/>
          <a:p>
            <a:pPr algn="ctr" eaLnBrk="1" hangingPunct="1">
              <a:buFontTx/>
              <a:buNone/>
            </a:pPr>
            <a:r>
              <a:rPr lang="en-US" altLang="en-US"/>
              <a:t>Is aggression purely biological?</a:t>
            </a:r>
          </a:p>
          <a:p>
            <a:pPr algn="ctr" eaLnBrk="1" hangingPunct="1">
              <a:buFontTx/>
              <a:buNone/>
            </a:pPr>
            <a:endParaRPr lang="en-GB" altLang="en-US" sz="4000"/>
          </a:p>
          <a:p>
            <a:pPr algn="ctr" eaLnBrk="1" hangingPunct="1">
              <a:buFontTx/>
              <a:buNone/>
            </a:pPr>
            <a:r>
              <a:rPr lang="en-GB" altLang="en-US" sz="4000"/>
              <a:t>What alternative causes are there?</a:t>
            </a:r>
          </a:p>
        </p:txBody>
      </p:sp>
    </p:spTree>
    <p:extLst>
      <p:ext uri="{BB962C8B-B14F-4D97-AF65-F5344CB8AC3E}">
        <p14:creationId xmlns:p14="http://schemas.microsoft.com/office/powerpoint/2010/main" val="12613919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r>
              <a:rPr lang="en-US" altLang="en-US" sz="4000"/>
              <a:t>Genetic/biological vs. environment</a:t>
            </a:r>
          </a:p>
        </p:txBody>
      </p:sp>
      <p:sp>
        <p:nvSpPr>
          <p:cNvPr id="46083" name="Rectangle 3"/>
          <p:cNvSpPr>
            <a:spLocks noGrp="1" noChangeArrowheads="1"/>
          </p:cNvSpPr>
          <p:nvPr>
            <p:ph idx="1"/>
          </p:nvPr>
        </p:nvSpPr>
        <p:spPr/>
        <p:txBody>
          <a:bodyPr/>
          <a:lstStyle/>
          <a:p>
            <a:pPr>
              <a:lnSpc>
                <a:spcPct val="90000"/>
              </a:lnSpc>
            </a:pPr>
            <a:r>
              <a:rPr lang="en-US" altLang="en-US"/>
              <a:t>Debate:</a:t>
            </a:r>
          </a:p>
          <a:p>
            <a:pPr>
              <a:lnSpc>
                <a:spcPct val="90000"/>
              </a:lnSpc>
            </a:pPr>
            <a:r>
              <a:rPr lang="en-US" altLang="en-US"/>
              <a:t>Aggressive behavior results from an interaction between genetic/biological factors and environmental factors, but aggression is more powerfully influenced by genetic and/or biological factors.</a:t>
            </a:r>
          </a:p>
          <a:p>
            <a:pPr>
              <a:lnSpc>
                <a:spcPct val="90000"/>
              </a:lnSpc>
            </a:pPr>
            <a:r>
              <a:rPr lang="en-US" altLang="en-US"/>
              <a:t>Aggressive behavior results from an interaction between genetic/biological factors and environmental factors, but aggression is more powerfully influenced by environmental factors. </a:t>
            </a:r>
          </a:p>
          <a:p>
            <a:pPr>
              <a:lnSpc>
                <a:spcPct val="90000"/>
              </a:lnSpc>
              <a:buFontTx/>
              <a:buNone/>
            </a:pPr>
            <a:endParaRPr lang="en-US" altLang="en-US"/>
          </a:p>
        </p:txBody>
      </p:sp>
    </p:spTree>
    <p:extLst>
      <p:ext uri="{BB962C8B-B14F-4D97-AF65-F5344CB8AC3E}">
        <p14:creationId xmlns:p14="http://schemas.microsoft.com/office/powerpoint/2010/main" val="30020394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111458-89CE-39DE-6F62-6AA851F2E021}"/>
              </a:ext>
            </a:extLst>
          </p:cNvPr>
          <p:cNvSpPr>
            <a:spLocks noGrp="1"/>
          </p:cNvSpPr>
          <p:nvPr>
            <p:ph type="title"/>
          </p:nvPr>
        </p:nvSpPr>
        <p:spPr/>
        <p:txBody>
          <a:bodyPr/>
          <a:lstStyle/>
          <a:p>
            <a:r>
              <a:rPr lang="en-GB" dirty="0"/>
              <a:t>Task 2 </a:t>
            </a:r>
          </a:p>
        </p:txBody>
      </p:sp>
      <p:sp>
        <p:nvSpPr>
          <p:cNvPr id="3" name="Content Placeholder 2">
            <a:extLst>
              <a:ext uri="{FF2B5EF4-FFF2-40B4-BE49-F238E27FC236}">
                <a16:creationId xmlns:a16="http://schemas.microsoft.com/office/drawing/2014/main" id="{C80A633A-5D5E-55EB-ECF8-BDC69FAA4048}"/>
              </a:ext>
            </a:extLst>
          </p:cNvPr>
          <p:cNvSpPr>
            <a:spLocks noGrp="1"/>
          </p:cNvSpPr>
          <p:nvPr>
            <p:ph idx="1"/>
          </p:nvPr>
        </p:nvSpPr>
        <p:spPr/>
        <p:txBody>
          <a:bodyPr/>
          <a:lstStyle/>
          <a:p>
            <a:r>
              <a:rPr lang="en-GB" dirty="0"/>
              <a:t>Read the following articles and try to synthesise them. </a:t>
            </a:r>
          </a:p>
          <a:p>
            <a:endParaRPr lang="en-GB" dirty="0"/>
          </a:p>
          <a:p>
            <a:r>
              <a:rPr lang="en-GB" dirty="0">
                <a:hlinkClick r:id="rId2"/>
              </a:rPr>
              <a:t>https://cms.bps.org.uk/sites/default/files/2022-11/killcross00.pdf</a:t>
            </a:r>
            <a:endParaRPr lang="en-GB" dirty="0"/>
          </a:p>
          <a:p>
            <a:endParaRPr lang="en-GB" dirty="0"/>
          </a:p>
          <a:p>
            <a:r>
              <a:rPr lang="en-GB" dirty="0">
                <a:hlinkClick r:id="rId3"/>
              </a:rPr>
              <a:t>https://www.bps.org.uk/psychologist/volume-29/june-2016/brain-injury-and-crime</a:t>
            </a:r>
            <a:endParaRPr lang="en-GB" dirty="0"/>
          </a:p>
          <a:p>
            <a:endParaRPr lang="en-GB" dirty="0"/>
          </a:p>
          <a:p>
            <a:r>
              <a:rPr lang="en-GB" dirty="0">
                <a:hlinkClick r:id="rId4"/>
              </a:rPr>
              <a:t>https://www.bps.org.uk/psychologist/how-does-music-make-you-feel</a:t>
            </a:r>
            <a:endParaRPr lang="en-GB" dirty="0"/>
          </a:p>
          <a:p>
            <a:endParaRPr lang="en-GB" dirty="0"/>
          </a:p>
        </p:txBody>
      </p:sp>
    </p:spTree>
    <p:extLst>
      <p:ext uri="{BB962C8B-B14F-4D97-AF65-F5344CB8AC3E}">
        <p14:creationId xmlns:p14="http://schemas.microsoft.com/office/powerpoint/2010/main" val="134399953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1_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224</TotalTime>
  <Words>1160</Words>
  <Application>Microsoft Office PowerPoint</Application>
  <PresentationFormat>Widescreen</PresentationFormat>
  <Paragraphs>240</Paragraphs>
  <Slides>30</Slides>
  <Notes>25</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30</vt:i4>
      </vt:variant>
    </vt:vector>
  </HeadingPairs>
  <TitlesOfParts>
    <vt:vector size="36" baseType="lpstr">
      <vt:lpstr>Arial</vt:lpstr>
      <vt:lpstr>Calibri</vt:lpstr>
      <vt:lpstr>Century Gothic</vt:lpstr>
      <vt:lpstr>Wingdings 3</vt:lpstr>
      <vt:lpstr>Ion</vt:lpstr>
      <vt:lpstr>1_Ion</vt:lpstr>
      <vt:lpstr>Face to Face 4 – Session 4. </vt:lpstr>
      <vt:lpstr>Aggression. </vt:lpstr>
      <vt:lpstr>Aggression – is it Nature or Nurture…… </vt:lpstr>
      <vt:lpstr>Aggression – is it Nature or Nurture. </vt:lpstr>
      <vt:lpstr>Chemical/hormonal influences</vt:lpstr>
      <vt:lpstr>Testosterone in humans</vt:lpstr>
      <vt:lpstr>PowerPoint Presentation</vt:lpstr>
      <vt:lpstr>But wait…… </vt:lpstr>
      <vt:lpstr>Another confounding variable. </vt:lpstr>
      <vt:lpstr>Is Aggression Genetic?</vt:lpstr>
      <vt:lpstr>Serial Killers with Genetic Disorders</vt:lpstr>
      <vt:lpstr>XYY Chromosome. </vt:lpstr>
      <vt:lpstr>XYY Chromosome. </vt:lpstr>
      <vt:lpstr>PowerPoint Presentation</vt:lpstr>
      <vt:lpstr>XYY</vt:lpstr>
      <vt:lpstr>Richard Speck</vt:lpstr>
      <vt:lpstr>Physiological Influences The Amygdala</vt:lpstr>
      <vt:lpstr>PowerPoint Presentation</vt:lpstr>
      <vt:lpstr>Charles Whitman </vt:lpstr>
      <vt:lpstr>Hormones</vt:lpstr>
      <vt:lpstr>Serotonin and Aggression. </vt:lpstr>
      <vt:lpstr>In humans. </vt:lpstr>
      <vt:lpstr>Head Injuries </vt:lpstr>
      <vt:lpstr>Arthur Shawcross</vt:lpstr>
      <vt:lpstr>David Berkowitz</vt:lpstr>
      <vt:lpstr>Richard Ramirez “The Night Stalker”</vt:lpstr>
      <vt:lpstr>Professional Wrestler Chris Benoit. </vt:lpstr>
      <vt:lpstr>PowerPoint Presentation</vt:lpstr>
      <vt:lpstr>Genetic/biological vs. environment</vt:lpstr>
      <vt:lpstr>Task 2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Seminar 9 and 10 – ECAP4002</dc:title>
  <dc:creator>Stuart Jones</dc:creator>
  <cp:lastModifiedBy>Stuart Jones</cp:lastModifiedBy>
  <cp:revision>6</cp:revision>
  <dcterms:created xsi:type="dcterms:W3CDTF">2020-12-03T13:22:16Z</dcterms:created>
  <dcterms:modified xsi:type="dcterms:W3CDTF">2022-12-13T20:33:21Z</dcterms:modified>
</cp:coreProperties>
</file>