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50"/>
  </p:notesMasterIdLst>
  <p:sldIdLst>
    <p:sldId id="256" r:id="rId2"/>
    <p:sldId id="257" r:id="rId3"/>
    <p:sldId id="258" r:id="rId4"/>
    <p:sldId id="259" r:id="rId5"/>
    <p:sldId id="325" r:id="rId6"/>
    <p:sldId id="260" r:id="rId7"/>
    <p:sldId id="261" r:id="rId8"/>
    <p:sldId id="262" r:id="rId9"/>
    <p:sldId id="324" r:id="rId10"/>
    <p:sldId id="310" r:id="rId11"/>
    <p:sldId id="311" r:id="rId12"/>
    <p:sldId id="264" r:id="rId13"/>
    <p:sldId id="265" r:id="rId14"/>
    <p:sldId id="268" r:id="rId15"/>
    <p:sldId id="271" r:id="rId16"/>
    <p:sldId id="326" r:id="rId17"/>
    <p:sldId id="300" r:id="rId18"/>
    <p:sldId id="301" r:id="rId19"/>
    <p:sldId id="302" r:id="rId20"/>
    <p:sldId id="303" r:id="rId21"/>
    <p:sldId id="320" r:id="rId22"/>
    <p:sldId id="273" r:id="rId23"/>
    <p:sldId id="328" r:id="rId24"/>
    <p:sldId id="329" r:id="rId25"/>
    <p:sldId id="330" r:id="rId26"/>
    <p:sldId id="331" r:id="rId27"/>
    <p:sldId id="332" r:id="rId28"/>
    <p:sldId id="333" r:id="rId29"/>
    <p:sldId id="334" r:id="rId30"/>
    <p:sldId id="335" r:id="rId31"/>
    <p:sldId id="336" r:id="rId32"/>
    <p:sldId id="337" r:id="rId33"/>
    <p:sldId id="338" r:id="rId34"/>
    <p:sldId id="339" r:id="rId35"/>
    <p:sldId id="340" r:id="rId36"/>
    <p:sldId id="341" r:id="rId37"/>
    <p:sldId id="274" r:id="rId38"/>
    <p:sldId id="275" r:id="rId39"/>
    <p:sldId id="327" r:id="rId40"/>
    <p:sldId id="279" r:id="rId41"/>
    <p:sldId id="276" r:id="rId42"/>
    <p:sldId id="277" r:id="rId43"/>
    <p:sldId id="317" r:id="rId44"/>
    <p:sldId id="282" r:id="rId45"/>
    <p:sldId id="294" r:id="rId46"/>
    <p:sldId id="295" r:id="rId47"/>
    <p:sldId id="322" r:id="rId48"/>
    <p:sldId id="296" r:id="rId4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006699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059" autoAdjust="0"/>
  </p:normalViewPr>
  <p:slideViewPr>
    <p:cSldViewPr>
      <p:cViewPr varScale="1">
        <p:scale>
          <a:sx n="101" d="100"/>
          <a:sy n="101" d="100"/>
        </p:scale>
        <p:origin x="130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0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6C8ADF4-4236-4F0D-A9D8-4A569E7D8D9B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F483ECA-F055-423A-9674-D4BABC67CA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768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37E8D0-AD14-41D3-96F4-DEAEEA8EF57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666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B0812B-4908-4124-91C2-17832B5201E6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402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22C349-8FD4-41E9-9566-E8ACA555B35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3319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C36896-A8A4-4E9E-8D61-A6249EEE3CAC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8146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33BFCC-05D1-4DA0-BAE3-4B1469DB8E65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962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9F982E-000B-4FFF-B4A6-D5E571CBA322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5027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53B5E8-E964-4E09-AC1E-5F26EB582EB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95757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32243A-DFCA-44A6-BDA0-E9EF78CB3A0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906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B8AFA6-E97C-468C-A529-14D867147B8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8021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9F18F04-C590-4045-8621-0214F0B3D6E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9136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E3A6B2-6972-421A-80D0-351A5D8F989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5561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dirty="0" smtClean="0"/>
              <a:t>Being ‘anal’- where do we think this has come from?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Making a Freudian slip – any examples of this?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Interpreting dreams – has anyone ever had a weird dream and Googled the meaning? This comes from Freud’s dream interpretation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Libido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Repression – pushing threatening or unpleasant experiences into our subconscious; ‘forgetting’ them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Being in denial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Defence mechanisms – techniques of coping that allow us to reduce any anxiety that is the result of a threat or a negative impulse/stimulus</a:t>
            </a:r>
          </a:p>
          <a:p>
            <a:pPr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7295F93-5CEA-4595-8596-14FDEEB8239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558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55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FD7686-54EA-4B29-93A8-8523E5F31B2C}" type="slidenum">
              <a:rPr lang="en-GB" alt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06018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75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EDC4EE7-670C-4E4B-800C-86E0CAD5DE2F}" type="slidenum">
              <a:rPr lang="en-GB" alt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943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96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3BF5B85-49AB-4B49-ABA3-FF5FA14A5F47}" type="slidenum">
              <a:rPr lang="en-GB" alt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5154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8E1C7E-5595-4145-9B75-CD7D1C75990B}" type="slidenum">
              <a:rPr lang="en-GB" alt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GB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334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37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77DE19-85F4-4634-9454-B488A10DB21A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3375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  <a:p>
            <a:pPr>
              <a:spcBef>
                <a:spcPct val="0"/>
              </a:spcBef>
            </a:pPr>
            <a:endParaRPr lang="en-GB" smtClean="0"/>
          </a:p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57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29074F-0E74-4539-9EB1-145462CF3D5E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601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78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4C187E-6617-4400-966F-AA47C0342C77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804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98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1ABB3C-FFFF-4BD4-B20A-3F4C46167137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0495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819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265254-C4F5-4243-8A36-0539B919886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8797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60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8CC9C6-241F-401B-9785-78948B9BFB3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37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5670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DFE353-30EC-48E8-9601-6F4865C4C04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38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2778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01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222058-D864-4A93-AD8E-1F484C9B25A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023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6AB3B9-69F3-43B8-810E-BA936C4F421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41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66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52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051A4-400D-45BF-89D2-A3444DB69CA0}" type="slidenum">
              <a:rPr lang="en-GB" alt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43</a:t>
            </a:fld>
            <a:endParaRPr lang="en-GB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356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C3611-3670-48DC-937D-C8F5D2E9C83E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E631-69B0-4739-B5F6-41D38A30B4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F4C97-B135-4FEE-91A1-5350A14215B5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005D7-7A06-4A05-B119-19DC3251E3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124BA-6B7C-4CB7-985B-675A2C7AB31B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4DE79-BD06-4902-9681-54F241932A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73169-E60A-43B9-BF0F-C32296F22C8E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734AB-64A2-4BE5-BE85-2A0C5C953F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89EE6-1AF6-4EB6-AA8B-415BC3AF3BD5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B9811-078A-42DC-A6F4-E3F5F0E767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99E4E-1D9E-45D9-9270-4FEE5A697D9E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62184-026E-448D-A2EC-1D02E75307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C6BEC-1C4C-4A27-AE41-01058DB4A297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7EB82-8A00-4E85-8876-74C6C11EED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88536-D37D-4B7D-BB0A-DD478B3596DA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70DF1-BD61-412C-95C0-ECEAEBD9E8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70B16-94A7-4E79-B6B7-BCCA3761565C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B3AE5-8498-4C81-B5B3-FEF881FCB3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D5710-6539-47E7-AE7C-656A6322F9BE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886A1-DBCD-46CF-B2D4-B8F3182838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A61BC-CA16-4046-9920-A831164C3111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30D66-E9D3-4A71-A9B8-00EA356EEE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962D77-A28D-4C25-825A-EB6BE399EBE3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23C5E9-8A8C-42C2-993A-1A125D6945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85" r:id="rId2"/>
    <p:sldLayoutId id="2147483793" r:id="rId3"/>
    <p:sldLayoutId id="2147483786" r:id="rId4"/>
    <p:sldLayoutId id="2147483794" r:id="rId5"/>
    <p:sldLayoutId id="2147483787" r:id="rId6"/>
    <p:sldLayoutId id="2147483788" r:id="rId7"/>
    <p:sldLayoutId id="2147483795" r:id="rId8"/>
    <p:sldLayoutId id="2147483789" r:id="rId9"/>
    <p:sldLayoutId id="2147483790" r:id="rId10"/>
    <p:sldLayoutId id="21474837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o.uk/url?sa=i&amp;rct=j&amp;q=&amp;esrc=s&amp;source=images&amp;cd=&amp;cad=rja&amp;uact=8&amp;ved=0CAcQjRw&amp;url=http://allinallnews.com/psychology/what-is-psychology&amp;ei=cTedVajDI6rc7Aa8yrPgDg&amp;bvm=bv.96952980,d.ZGU&amp;psig=AFQjCNGqeNSIRJkjmsrI0UpAtw1v1xuGNg&amp;ust=1436452977282584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rct=j&amp;q=&amp;esrc=s&amp;source=images&amp;cd=&amp;cad=rja&amp;uact=8&amp;ved=0ahUKEwidloG_jYLOAhUqDsAKHdpLBSEQjRwIBw&amp;url=https://www.pinterest.com/pin/292593307015319881/&amp;bvm=bv.127521224,d.ZGg&amp;psig=AFQjCNFj_hcs7FswbUua7xGvW6C-oaixEA&amp;ust=146910623022717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zengerfolkman.com/quit-it-why-leaders-should-stop-answering-questions/question-mark/&amp;ei=ED6dVfb3EK6Q7Aa58qWwBQ&amp;bvm=bv.96952980,d.ZGU&amp;psig=AFQjCNEi7v76bwxxXThMIunpxv0uzS8U1w&amp;ust=1436454738179428" TargetMode="External"/><Relationship Id="rId2" Type="http://schemas.openxmlformats.org/officeDocument/2006/relationships/hyperlink" Target="http://www.google.co.uk/url?sa=i&amp;rct=j&amp;q=&amp;esrc=s&amp;source=images&amp;cd=&amp;cad=rja&amp;uact=8&amp;ved=0CAcQjRw&amp;url=http://cupegraf.com/470041-question-mark.html&amp;ei=7D2dVcbXBMPV7QaG3pyQCA&amp;bvm=bv.96952980,d.ZGU&amp;psig=AFQjCNEi7v76bwxxXThMIunpxv0uzS8U1w&amp;ust=143645473817942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google.co.uk/url?sa=i&amp;rct=j&amp;q=&amp;esrc=s&amp;source=images&amp;cd=&amp;cad=rja&amp;uact=8&amp;ved=0CAcQjRw&amp;url=http://www.zenlifesolutions.com/do-you-know-what-you-want/question-mark/&amp;ei=gj-dVfv-MZHV7AbIvKjwBg&amp;bvm=bv.96952980,d.ZGU&amp;psig=AFQjCNEi7v76bwxxXThMIunpxv0uzS8U1w&amp;ust=1436454738179428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188" y="765175"/>
            <a:ext cx="7848600" cy="6477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4400" cap="none" smtClean="0"/>
              <a:t/>
            </a:r>
            <a:br>
              <a:rPr lang="en-GB" sz="4400" cap="none" smtClean="0"/>
            </a:br>
            <a:r>
              <a:rPr lang="en-GB" sz="4400" cap="none" smtClean="0"/>
              <a:t/>
            </a:r>
            <a:br>
              <a:rPr lang="en-GB" sz="4400" cap="none" smtClean="0"/>
            </a:br>
            <a:r>
              <a:rPr lang="en-GB" sz="4400" cap="none" smtClean="0"/>
              <a:t/>
            </a:r>
            <a:br>
              <a:rPr lang="en-GB" sz="4400" cap="none" smtClean="0"/>
            </a:br>
            <a:r>
              <a:rPr lang="en-GB" sz="4400" cap="none" smtClean="0"/>
              <a:t> </a:t>
            </a:r>
            <a:r>
              <a:rPr lang="en-GB" sz="1600" cap="none" smtClean="0"/>
              <a:t>Introduction to Psychology                                                             Dr Judith Marshall</a:t>
            </a:r>
            <a:r>
              <a:rPr lang="en-GB" sz="1400" cap="none" smtClean="0"/>
              <a:t> </a:t>
            </a:r>
            <a:br>
              <a:rPr lang="en-GB" sz="1400" cap="none" smtClean="0"/>
            </a:br>
            <a:r>
              <a:rPr lang="en-GB" sz="1400" cap="none" smtClean="0"/>
              <a:t/>
            </a:r>
            <a:br>
              <a:rPr lang="en-GB" sz="1400" cap="none" smtClean="0"/>
            </a:br>
            <a:endParaRPr lang="en-GB" sz="1400" cap="none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2276475"/>
            <a:ext cx="6400800" cy="2276475"/>
          </a:xfrm>
        </p:spPr>
        <p:txBody>
          <a:bodyPr>
            <a:normAutofit fontScale="85000" lnSpcReduction="20000"/>
          </a:bodyPr>
          <a:lstStyle/>
          <a:p>
            <a:r>
              <a:rPr lang="en-GB" sz="2800" smtClean="0">
                <a:solidFill>
                  <a:srgbClr val="006699"/>
                </a:solidFill>
              </a:rPr>
              <a:t>LECTURE ONE:</a:t>
            </a:r>
            <a:br>
              <a:rPr lang="en-GB" sz="2800" smtClean="0">
                <a:solidFill>
                  <a:srgbClr val="006699"/>
                </a:solidFill>
              </a:rPr>
            </a:br>
            <a:endParaRPr lang="en-GB" sz="2800" smtClean="0">
              <a:solidFill>
                <a:srgbClr val="006699"/>
              </a:solidFill>
            </a:endParaRPr>
          </a:p>
          <a:p>
            <a:r>
              <a:rPr lang="en-GB" sz="3200" smtClean="0">
                <a:solidFill>
                  <a:srgbClr val="006699"/>
                </a:solidFill>
              </a:rPr>
              <a:t/>
            </a:r>
            <a:br>
              <a:rPr lang="en-GB" sz="3200" smtClean="0">
                <a:solidFill>
                  <a:srgbClr val="006699"/>
                </a:solidFill>
              </a:rPr>
            </a:br>
            <a:endParaRPr lang="en-GB" sz="3200" smtClean="0">
              <a:solidFill>
                <a:srgbClr val="006699"/>
              </a:solidFill>
            </a:endParaRPr>
          </a:p>
          <a:p>
            <a:r>
              <a:rPr lang="en-GB" sz="3200" b="1" smtClean="0">
                <a:solidFill>
                  <a:srgbClr val="006699"/>
                </a:solidFill>
              </a:rPr>
              <a:t>WHAT IS PSYCHOLOGY?</a:t>
            </a:r>
            <a:r>
              <a:rPr lang="en-GB" sz="3200" smtClean="0">
                <a:solidFill>
                  <a:schemeClr val="tx1"/>
                </a:solidFill>
              </a:rPr>
              <a:t> </a:t>
            </a:r>
            <a:br>
              <a:rPr lang="en-GB" sz="3200" smtClean="0">
                <a:solidFill>
                  <a:schemeClr val="tx1"/>
                </a:solidFill>
              </a:rPr>
            </a:br>
            <a:endParaRPr lang="en-GB" sz="3200" smtClean="0">
              <a:solidFill>
                <a:schemeClr val="tx1"/>
              </a:solidFill>
            </a:endParaRPr>
          </a:p>
        </p:txBody>
      </p:sp>
      <p:sp>
        <p:nvSpPr>
          <p:cNvPr id="14339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E4F50A-CD2E-4484-8BCD-FA5768C4A1A5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>
              <a:cs typeface="Arial" charset="0"/>
            </a:endParaRPr>
          </a:p>
        </p:txBody>
      </p:sp>
      <p:pic>
        <p:nvPicPr>
          <p:cNvPr id="14343" name="Picture 7" descr="What-is-psychology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3789363"/>
            <a:ext cx="2806700" cy="246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Module outline</a:t>
            </a:r>
            <a:endParaRPr lang="en-GB" sz="2800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/>
              <a:t>Objectives:</a:t>
            </a:r>
          </a:p>
          <a:p>
            <a:endParaRPr lang="en-GB" smtClean="0"/>
          </a:p>
          <a:p>
            <a:pPr lvl="1"/>
            <a:r>
              <a:rPr lang="en-GB" sz="2400" smtClean="0"/>
              <a:t>To introduce the historical and conceptual background to the discipline of Psychology</a:t>
            </a:r>
          </a:p>
          <a:p>
            <a:pPr lvl="1"/>
            <a:endParaRPr lang="en-GB" sz="2400" smtClean="0"/>
          </a:p>
          <a:p>
            <a:pPr lvl="1"/>
            <a:r>
              <a:rPr lang="en-GB" sz="2400" smtClean="0"/>
              <a:t>To introduce the multiple perspectives in Psychology</a:t>
            </a:r>
          </a:p>
          <a:p>
            <a:pPr lvl="1"/>
            <a:endParaRPr lang="en-GB" sz="2400" smtClean="0"/>
          </a:p>
          <a:p>
            <a:pPr lvl="1"/>
            <a:r>
              <a:rPr lang="en-GB" sz="2400" smtClean="0"/>
              <a:t>Provide students with an awareness of how multiple perspectives can be used to explain certain human behaviours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Module outline</a:t>
            </a:r>
            <a:endParaRPr lang="en-GB" sz="2800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>
          <a:xfrm>
            <a:off x="395288" y="1981200"/>
            <a:ext cx="8229600" cy="4876800"/>
          </a:xfrm>
        </p:spPr>
        <p:txBody>
          <a:bodyPr/>
          <a:lstStyle/>
          <a:p>
            <a:r>
              <a:rPr lang="en-GB" sz="2800" smtClean="0"/>
              <a:t>Semester One module</a:t>
            </a:r>
          </a:p>
          <a:p>
            <a:endParaRPr lang="en-GB" smtClean="0"/>
          </a:p>
          <a:p>
            <a:r>
              <a:rPr lang="en-GB" sz="2800" smtClean="0"/>
              <a:t>Ten x 2 hour weekly lectures</a:t>
            </a:r>
          </a:p>
          <a:p>
            <a:r>
              <a:rPr lang="en-GB" sz="2800" smtClean="0"/>
              <a:t>Ten x 2 hour weekly seminars</a:t>
            </a:r>
          </a:p>
          <a:p>
            <a:pPr lvl="2"/>
            <a:endParaRPr lang="en-GB" sz="2800" smtClean="0"/>
          </a:p>
          <a:p>
            <a:pPr lvl="2"/>
            <a:r>
              <a:rPr lang="en-GB" sz="2000" smtClean="0"/>
              <a:t>List of seminar groups will be available on Moodle</a:t>
            </a:r>
          </a:p>
          <a:p>
            <a:pPr lvl="2"/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Assessment for Introduction to Psychology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7680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Arial" charset="0"/>
              <a:buNone/>
            </a:pPr>
            <a:r>
              <a:rPr lang="en-GB" u="sng" dirty="0" smtClean="0"/>
              <a:t>Two assessments:</a:t>
            </a:r>
          </a:p>
          <a:p>
            <a:pPr marL="514350" indent="-514350">
              <a:buFont typeface="Arial" charset="0"/>
              <a:buNone/>
            </a:pPr>
            <a:endParaRPr lang="en-GB" sz="1400" u="sng" dirty="0" smtClean="0"/>
          </a:p>
          <a:p>
            <a:pPr marL="514350" indent="-514350">
              <a:buFont typeface="Arial" charset="0"/>
              <a:buNone/>
            </a:pPr>
            <a:r>
              <a:rPr lang="en-GB" b="1" dirty="0" smtClean="0"/>
              <a:t>1500 word written assignment</a:t>
            </a:r>
          </a:p>
          <a:p>
            <a:pPr marL="514350" indent="-514350">
              <a:buFont typeface="Arial" charset="0"/>
              <a:buNone/>
            </a:pPr>
            <a:endParaRPr lang="en-GB" b="1" dirty="0" smtClean="0"/>
          </a:p>
          <a:p>
            <a:pPr marL="1314450" lvl="2" indent="-514350"/>
            <a:r>
              <a:rPr lang="en-GB" dirty="0" smtClean="0"/>
              <a:t>Title &amp; submission date w</a:t>
            </a:r>
            <a:r>
              <a:rPr lang="en-GB" dirty="0" smtClean="0"/>
              <a:t>ill </a:t>
            </a:r>
            <a:r>
              <a:rPr lang="en-GB" dirty="0" smtClean="0"/>
              <a:t>be available on </a:t>
            </a:r>
            <a:r>
              <a:rPr lang="en-GB" smtClean="0"/>
              <a:t>Moodle </a:t>
            </a:r>
            <a:r>
              <a:rPr lang="en-GB" smtClean="0"/>
              <a:t>soon</a:t>
            </a:r>
            <a:endParaRPr lang="en-GB" dirty="0" smtClean="0"/>
          </a:p>
          <a:p>
            <a:pPr marL="1314450" lvl="2" indent="-514350"/>
            <a:endParaRPr lang="en-GB" dirty="0" smtClean="0"/>
          </a:p>
          <a:p>
            <a:pPr marL="514350" indent="-514350">
              <a:buFont typeface="Arial" charset="0"/>
              <a:buAutoNum type="arabicParenR"/>
            </a:pPr>
            <a:endParaRPr lang="en-GB" sz="1400" dirty="0" smtClean="0"/>
          </a:p>
          <a:p>
            <a:pPr marL="514350" indent="-514350">
              <a:buFont typeface="Arial" charset="0"/>
              <a:buNone/>
            </a:pPr>
            <a:r>
              <a:rPr lang="en-GB" b="1" dirty="0" smtClean="0"/>
              <a:t>2 hour combined exam: </a:t>
            </a:r>
          </a:p>
          <a:p>
            <a:pPr marL="514350" indent="-514350">
              <a:buFont typeface="Arial" charset="0"/>
              <a:buNone/>
            </a:pPr>
            <a:endParaRPr lang="en-GB" b="1" dirty="0" smtClean="0"/>
          </a:p>
          <a:p>
            <a:pPr marL="514350" indent="-514350">
              <a:buFont typeface="Arial" charset="0"/>
              <a:buNone/>
            </a:pPr>
            <a:r>
              <a:rPr lang="en-GB" dirty="0" smtClean="0"/>
              <a:t>	Section A: multiple choice</a:t>
            </a:r>
          </a:p>
          <a:p>
            <a:pPr marL="514350" indent="-514350">
              <a:buFont typeface="Arial" charset="0"/>
              <a:buNone/>
            </a:pPr>
            <a:r>
              <a:rPr lang="en-GB" sz="1800" dirty="0" smtClean="0"/>
              <a:t>                                50 multiple choice questions – </a:t>
            </a:r>
            <a:r>
              <a:rPr lang="en-GB" sz="1800" dirty="0" smtClean="0">
                <a:solidFill>
                  <a:srgbClr val="FF0000"/>
                </a:solidFill>
              </a:rPr>
              <a:t>required to answer </a:t>
            </a:r>
            <a:r>
              <a:rPr lang="en-GB" sz="1800" b="1" u="sng" dirty="0" smtClean="0">
                <a:solidFill>
                  <a:srgbClr val="FF0000"/>
                </a:solidFill>
              </a:rPr>
              <a:t>all</a:t>
            </a:r>
            <a:r>
              <a:rPr lang="en-GB" sz="1800" dirty="0" smtClean="0">
                <a:solidFill>
                  <a:srgbClr val="FF0000"/>
                </a:solidFill>
              </a:rPr>
              <a:t> questions</a:t>
            </a:r>
          </a:p>
          <a:p>
            <a:pPr marL="514350" indent="-514350">
              <a:buFont typeface="Arial" charset="0"/>
              <a:buNone/>
            </a:pPr>
            <a:r>
              <a:rPr lang="en-GB" dirty="0" smtClean="0"/>
              <a:t>	Section B short answer</a:t>
            </a:r>
          </a:p>
          <a:p>
            <a:pPr marL="514350" indent="-514350">
              <a:buFont typeface="Arial" charset="0"/>
              <a:buNone/>
            </a:pPr>
            <a:r>
              <a:rPr lang="en-GB" sz="1800" dirty="0" smtClean="0"/>
              <a:t>                                10 short answer questions – </a:t>
            </a:r>
            <a:r>
              <a:rPr lang="en-GB" sz="1800" dirty="0" smtClean="0">
                <a:solidFill>
                  <a:srgbClr val="FF0000"/>
                </a:solidFill>
              </a:rPr>
              <a:t>required to answer </a:t>
            </a:r>
            <a:r>
              <a:rPr lang="en-GB" sz="1800" b="1" u="sng" dirty="0" smtClean="0">
                <a:solidFill>
                  <a:srgbClr val="FF0000"/>
                </a:solidFill>
              </a:rPr>
              <a:t>5</a:t>
            </a:r>
            <a:r>
              <a:rPr lang="en-GB" sz="1800" dirty="0" smtClean="0">
                <a:solidFill>
                  <a:srgbClr val="FF0000"/>
                </a:solidFill>
              </a:rPr>
              <a:t> questions</a:t>
            </a:r>
          </a:p>
          <a:p>
            <a:pPr marL="514350" indent="-514350">
              <a:buFont typeface="Arial" charset="0"/>
              <a:buNone/>
            </a:pPr>
            <a:endParaRPr lang="en-GB" dirty="0" smtClean="0"/>
          </a:p>
          <a:p>
            <a:pPr marL="514350" indent="-514350">
              <a:buFont typeface="Arial" charset="0"/>
              <a:buNone/>
            </a:pPr>
            <a:endParaRPr lang="en-GB" dirty="0" smtClean="0"/>
          </a:p>
          <a:p>
            <a:pPr marL="514350" indent="-514350">
              <a:buFont typeface="Arial" charset="0"/>
              <a:buNone/>
            </a:pPr>
            <a:r>
              <a:rPr lang="en-GB" sz="2000" dirty="0" smtClean="0"/>
              <a:t>	</a:t>
            </a:r>
            <a:r>
              <a:rPr lang="en-GB" sz="2200" dirty="0" smtClean="0"/>
              <a:t>Exam: after Christmas break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s-media-cache-ak0.pinimg.com/564x/f2/6f/c6/f26fc6c8eba66d356259ee900d9637d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560840" cy="489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683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Lecture One</a:t>
            </a:r>
            <a:endParaRPr lang="en-GB" sz="2800" dirty="0"/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mtClean="0"/>
              <a:t>What is Psychology?</a:t>
            </a:r>
          </a:p>
          <a:p>
            <a:endParaRPr lang="en-GB" smtClean="0"/>
          </a:p>
          <a:p>
            <a:r>
              <a:rPr lang="en-GB" smtClean="0"/>
              <a:t>Historical and conceptual background</a:t>
            </a:r>
          </a:p>
          <a:p>
            <a:endParaRPr lang="en-GB" smtClean="0"/>
          </a:p>
          <a:p>
            <a:r>
              <a:rPr lang="en-GB" smtClean="0"/>
              <a:t>Psychology as a science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14700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400" dirty="0" smtClean="0"/>
              <a:t>What is Psychology?</a:t>
            </a:r>
            <a:endParaRPr lang="en-GB" sz="4400" dirty="0"/>
          </a:p>
        </p:txBody>
      </p:sp>
      <p:pic>
        <p:nvPicPr>
          <p:cNvPr id="21506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3429000"/>
            <a:ext cx="344805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The overall aims of Psychology:</a:t>
            </a:r>
            <a:endParaRPr lang="en-GB" sz="2800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>
          <a:xfrm>
            <a:off x="179388" y="1600200"/>
            <a:ext cx="8964612" cy="48768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sz="2000" smtClean="0"/>
              <a:t>To:</a:t>
            </a:r>
          </a:p>
          <a:p>
            <a:pPr>
              <a:buFont typeface="Arial" charset="0"/>
              <a:buNone/>
            </a:pPr>
            <a:endParaRPr lang="en-GB" sz="2000" u="sng" smtClean="0"/>
          </a:p>
          <a:p>
            <a:pPr>
              <a:buFont typeface="Arial" charset="0"/>
              <a:buNone/>
            </a:pPr>
            <a:r>
              <a:rPr lang="en-GB" sz="2000" b="1" smtClean="0"/>
              <a:t>DESCRIBE</a:t>
            </a:r>
            <a:r>
              <a:rPr lang="en-GB" sz="2000" smtClean="0"/>
              <a:t>  how people and other species behave</a:t>
            </a:r>
          </a:p>
          <a:p>
            <a:pPr>
              <a:buFont typeface="Arial" charset="0"/>
              <a:buNone/>
            </a:pPr>
            <a:endParaRPr lang="en-GB" sz="2000" smtClean="0"/>
          </a:p>
          <a:p>
            <a:pPr>
              <a:buFont typeface="Arial" charset="0"/>
              <a:buNone/>
            </a:pPr>
            <a:r>
              <a:rPr lang="en-GB" sz="2000" b="1" smtClean="0"/>
              <a:t>UNDERSTAND</a:t>
            </a:r>
            <a:r>
              <a:rPr lang="en-GB" sz="2000" smtClean="0"/>
              <a:t>  the causes of these behaviours</a:t>
            </a:r>
          </a:p>
          <a:p>
            <a:pPr>
              <a:buFont typeface="Arial" charset="0"/>
              <a:buNone/>
            </a:pPr>
            <a:endParaRPr lang="en-GB" sz="2000" smtClean="0"/>
          </a:p>
          <a:p>
            <a:pPr>
              <a:buFont typeface="Arial" charset="0"/>
              <a:buNone/>
            </a:pPr>
            <a:r>
              <a:rPr lang="en-GB" sz="2000" b="1" smtClean="0"/>
              <a:t>PREDICT</a:t>
            </a:r>
            <a:r>
              <a:rPr lang="en-GB" sz="2000" smtClean="0"/>
              <a:t>  how people (and animals) will behave under certain circumstances</a:t>
            </a:r>
          </a:p>
          <a:p>
            <a:pPr>
              <a:buFont typeface="Arial" charset="0"/>
              <a:buNone/>
            </a:pPr>
            <a:endParaRPr lang="en-GB" sz="2000" smtClean="0"/>
          </a:p>
          <a:p>
            <a:pPr>
              <a:buFont typeface="Arial" charset="0"/>
              <a:buNone/>
            </a:pPr>
            <a:r>
              <a:rPr lang="en-GB" sz="2000" b="1" smtClean="0"/>
              <a:t>INFLUENCE</a:t>
            </a:r>
            <a:r>
              <a:rPr lang="en-GB" sz="2000" smtClean="0"/>
              <a:t>  behaviour through the control of its causes</a:t>
            </a:r>
          </a:p>
          <a:p>
            <a:pPr>
              <a:buFont typeface="Arial" charset="0"/>
              <a:buNone/>
            </a:pPr>
            <a:endParaRPr lang="en-GB" sz="2000" smtClean="0"/>
          </a:p>
          <a:p>
            <a:pPr>
              <a:buFont typeface="Arial" charset="0"/>
              <a:buNone/>
            </a:pPr>
            <a:r>
              <a:rPr lang="en-GB" sz="2000" b="1" smtClean="0"/>
              <a:t>APPLY</a:t>
            </a:r>
            <a:r>
              <a:rPr lang="en-GB" sz="2000" smtClean="0"/>
              <a:t>  psychological knowledge in ways that enhance human welfare and</a:t>
            </a:r>
          </a:p>
          <a:p>
            <a:pPr>
              <a:buFont typeface="Arial" charset="0"/>
              <a:buNone/>
            </a:pPr>
            <a:r>
              <a:rPr lang="en-GB" sz="2000" smtClean="0"/>
              <a:t>              quality of life</a:t>
            </a:r>
          </a:p>
        </p:txBody>
      </p:sp>
      <p:sp>
        <p:nvSpPr>
          <p:cNvPr id="23555" name="TextBox 3"/>
          <p:cNvSpPr txBox="1">
            <a:spLocks noChangeArrowheads="1"/>
          </p:cNvSpPr>
          <p:nvPr/>
        </p:nvSpPr>
        <p:spPr bwMode="auto">
          <a:xfrm>
            <a:off x="6011863" y="6165850"/>
            <a:ext cx="313213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i="1" dirty="0"/>
              <a:t>(Passer et al.,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the field of psychology is concerned with… </a:t>
            </a:r>
          </a:p>
          <a:p>
            <a:pPr marL="0" indent="0">
              <a:buNone/>
            </a:pPr>
            <a:endParaRPr lang="en-GB" dirty="0"/>
          </a:p>
          <a:p>
            <a:pPr marL="274637" lvl="1" indent="0">
              <a:buNone/>
            </a:pPr>
            <a:r>
              <a:rPr lang="en-GB" sz="2400" b="1" dirty="0" smtClean="0"/>
              <a:t>the scientific study of directly observable behaviours and internal states and processes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7259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Levels of Analysis</a:t>
            </a:r>
            <a:endParaRPr lang="en-GB" sz="2800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539750" y="1989138"/>
            <a:ext cx="8229600" cy="4352925"/>
          </a:xfrm>
        </p:spPr>
        <p:txBody>
          <a:bodyPr/>
          <a:lstStyle/>
          <a:p>
            <a:r>
              <a:rPr lang="en-GB" sz="2000" b="1" smtClean="0"/>
              <a:t>Biological</a:t>
            </a:r>
            <a:r>
              <a:rPr lang="en-GB" sz="2000" smtClean="0"/>
              <a:t> level – brain processes, genetic influences</a:t>
            </a:r>
          </a:p>
          <a:p>
            <a:endParaRPr lang="en-GB" sz="2000" smtClean="0"/>
          </a:p>
          <a:p>
            <a:endParaRPr lang="en-GB" sz="2000" smtClean="0"/>
          </a:p>
          <a:p>
            <a:endParaRPr lang="en-GB" sz="2000" smtClean="0"/>
          </a:p>
          <a:p>
            <a:r>
              <a:rPr lang="en-GB" sz="2000" b="1" smtClean="0"/>
              <a:t>Psychological</a:t>
            </a:r>
            <a:r>
              <a:rPr lang="en-GB" sz="2000" smtClean="0"/>
              <a:t> level – thoughts, feelings, motives, intentions</a:t>
            </a:r>
          </a:p>
          <a:p>
            <a:endParaRPr lang="en-GB" sz="2000" smtClean="0"/>
          </a:p>
          <a:p>
            <a:endParaRPr lang="en-GB" sz="2000" smtClean="0"/>
          </a:p>
          <a:p>
            <a:endParaRPr lang="en-GB" sz="2000" smtClean="0"/>
          </a:p>
          <a:p>
            <a:r>
              <a:rPr lang="en-GB" sz="2000" b="1" smtClean="0"/>
              <a:t>Environmental</a:t>
            </a:r>
            <a:r>
              <a:rPr lang="en-GB" sz="2000" smtClean="0"/>
              <a:t> level – past and current physical and social environments</a:t>
            </a:r>
          </a:p>
          <a:p>
            <a:endParaRPr lang="en-GB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288" y="620713"/>
            <a:ext cx="5338762" cy="5721350"/>
          </a:xfrm>
        </p:spPr>
        <p:txBody>
          <a:bodyPr/>
          <a:lstStyle/>
          <a:p>
            <a:r>
              <a:rPr lang="en-GB" sz="2000" dirty="0" smtClean="0"/>
              <a:t>Example: Eating </a:t>
            </a:r>
            <a:r>
              <a:rPr lang="en-GB" sz="1800" i="1" dirty="0" smtClean="0"/>
              <a:t>(see Holt et al, 2012)</a:t>
            </a:r>
          </a:p>
          <a:p>
            <a:endParaRPr lang="en-GB" sz="1800" dirty="0" smtClean="0"/>
          </a:p>
          <a:p>
            <a:r>
              <a:rPr lang="en-GB" sz="1800" b="1" dirty="0" smtClean="0"/>
              <a:t>Biological</a:t>
            </a:r>
            <a:r>
              <a:rPr lang="en-GB" sz="1800" dirty="0" smtClean="0"/>
              <a:t> – chemicals, neural circuits, brain structures that regulate intake of food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b="1" dirty="0" smtClean="0"/>
              <a:t>Psychological</a:t>
            </a:r>
            <a:r>
              <a:rPr lang="en-GB" sz="1800" dirty="0" smtClean="0"/>
              <a:t> – mood (happy, bored, stressed…), preferences (chocolate, pizza….)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b="1" dirty="0" smtClean="0"/>
              <a:t>Environmental</a:t>
            </a:r>
            <a:r>
              <a:rPr lang="en-GB" sz="1800" dirty="0" smtClean="0"/>
              <a:t> – social stimuli (adverts, others eating, smell of cakes baking….).  </a:t>
            </a:r>
            <a:endParaRPr lang="en-GB" dirty="0" smtClean="0"/>
          </a:p>
        </p:txBody>
      </p:sp>
      <p:pic>
        <p:nvPicPr>
          <p:cNvPr id="25602" name="Picture 2" descr="http://www.vivo.colostate.edu/hbooks/pathphys/digestion/pregastric/hypocenters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404813"/>
            <a:ext cx="295275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 descr="http://liversnacking.com/images/articles/icecream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2781300"/>
            <a:ext cx="1671637" cy="206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8" descr="http://importfood.com/media/insect_plate_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4941888"/>
            <a:ext cx="21590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3348038" y="5661025"/>
            <a:ext cx="2527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Cultural differences…..</a:t>
            </a:r>
          </a:p>
        </p:txBody>
      </p:sp>
      <p:pic>
        <p:nvPicPr>
          <p:cNvPr id="12296" name="Picture 8" descr="http://1.bp.blogspot.com/-kLsEzPs8fa8/T2OiQc8_aHI/AAAAAAAAB6Q/tYURBoWXTfs/s1600/Nasa+oven+glove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5013325"/>
            <a:ext cx="2303463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Psychology and its link with other sciences</a:t>
            </a:r>
            <a:endParaRPr lang="en-GB" sz="2800" dirty="0"/>
          </a:p>
        </p:txBody>
      </p:sp>
      <p:sp>
        <p:nvSpPr>
          <p:cNvPr id="4" name="Oval 3"/>
          <p:cNvSpPr/>
          <p:nvPr/>
        </p:nvSpPr>
        <p:spPr>
          <a:xfrm>
            <a:off x="3635375" y="2997200"/>
            <a:ext cx="2376488" cy="1781175"/>
          </a:xfrm>
          <a:prstGeom prst="ellipse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</a:rPr>
              <a:t>Psychology</a:t>
            </a:r>
          </a:p>
        </p:txBody>
      </p:sp>
      <p:sp>
        <p:nvSpPr>
          <p:cNvPr id="5" name="Oval 4"/>
          <p:cNvSpPr/>
          <p:nvPr/>
        </p:nvSpPr>
        <p:spPr>
          <a:xfrm>
            <a:off x="2555875" y="1700213"/>
            <a:ext cx="2879725" cy="72072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Medicine</a:t>
            </a:r>
          </a:p>
        </p:txBody>
      </p:sp>
      <p:sp>
        <p:nvSpPr>
          <p:cNvPr id="6" name="Oval 5"/>
          <p:cNvSpPr/>
          <p:nvPr/>
        </p:nvSpPr>
        <p:spPr>
          <a:xfrm>
            <a:off x="1042988" y="5589588"/>
            <a:ext cx="2881312" cy="719137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Anthropology</a:t>
            </a:r>
          </a:p>
        </p:txBody>
      </p:sp>
      <p:sp>
        <p:nvSpPr>
          <p:cNvPr id="7" name="Oval 6"/>
          <p:cNvSpPr/>
          <p:nvPr/>
        </p:nvSpPr>
        <p:spPr>
          <a:xfrm>
            <a:off x="5867400" y="4941888"/>
            <a:ext cx="2881313" cy="719137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Computer Science</a:t>
            </a:r>
          </a:p>
        </p:txBody>
      </p:sp>
      <p:sp>
        <p:nvSpPr>
          <p:cNvPr id="8" name="Oval 7"/>
          <p:cNvSpPr/>
          <p:nvPr/>
        </p:nvSpPr>
        <p:spPr>
          <a:xfrm>
            <a:off x="6011863" y="2587625"/>
            <a:ext cx="2881312" cy="71913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Biology</a:t>
            </a:r>
          </a:p>
        </p:txBody>
      </p:sp>
      <p:sp>
        <p:nvSpPr>
          <p:cNvPr id="9" name="Oval 8"/>
          <p:cNvSpPr/>
          <p:nvPr/>
        </p:nvSpPr>
        <p:spPr>
          <a:xfrm>
            <a:off x="250825" y="2997200"/>
            <a:ext cx="2881313" cy="71913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Sociology</a:t>
            </a:r>
          </a:p>
        </p:txBody>
      </p:sp>
      <p:cxnSp>
        <p:nvCxnSpPr>
          <p:cNvPr id="28" name="Straight Arrow Connector 27"/>
          <p:cNvCxnSpPr/>
          <p:nvPr/>
        </p:nvCxnSpPr>
        <p:spPr>
          <a:xfrm flipH="1" flipV="1">
            <a:off x="4500563" y="2420938"/>
            <a:ext cx="215900" cy="50323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5838825" y="3198813"/>
            <a:ext cx="503238" cy="2159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4" idx="5"/>
          </p:cNvCxnSpPr>
          <p:nvPr/>
        </p:nvCxnSpPr>
        <p:spPr>
          <a:xfrm>
            <a:off x="5664200" y="4518025"/>
            <a:ext cx="347663" cy="5667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H="1" flipV="1">
            <a:off x="2987675" y="3573463"/>
            <a:ext cx="576263" cy="28733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>
            <a:off x="3348038" y="4581525"/>
            <a:ext cx="576262" cy="100806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British Psychological Society (BPS)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Psychology</a:t>
            </a:r>
            <a:endParaRPr lang="en-GB" dirty="0"/>
          </a:p>
          <a:p>
            <a:endParaRPr lang="en-GB" dirty="0" smtClean="0"/>
          </a:p>
          <a:p>
            <a:pPr>
              <a:buFont typeface="Arial" charset="0"/>
              <a:buNone/>
            </a:pPr>
            <a:r>
              <a:rPr lang="en-GB" dirty="0" smtClean="0"/>
              <a:t>“The scientific study of people, the mind and behaviour. It is both a thriving academic principle and a vital professional practice”</a:t>
            </a:r>
          </a:p>
          <a:p>
            <a:pPr algn="ctr">
              <a:buFont typeface="Arial" charset="0"/>
              <a:buNone/>
            </a:pPr>
            <a:endParaRPr lang="en-GB" b="1" i="1" dirty="0" smtClean="0"/>
          </a:p>
          <a:p>
            <a:pPr algn="ctr">
              <a:buFont typeface="Arial" charset="0"/>
              <a:buNone/>
            </a:pPr>
            <a:r>
              <a:rPr lang="en-GB" i="1" dirty="0" smtClean="0"/>
              <a:t>Is psychology a science?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Philosophical roots of psychology</a:t>
            </a:r>
            <a:endParaRPr lang="en-GB" sz="2800" dirty="0"/>
          </a:p>
        </p:txBody>
      </p:sp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04184"/>
          </a:xfrm>
        </p:spPr>
        <p:txBody>
          <a:bodyPr/>
          <a:lstStyle/>
          <a:p>
            <a:r>
              <a:rPr lang="en-GB" b="1" dirty="0" smtClean="0"/>
              <a:t>John Locke and Empiricism (</a:t>
            </a:r>
            <a:r>
              <a:rPr lang="en-GB" b="1" dirty="0" err="1" smtClean="0"/>
              <a:t>17</a:t>
            </a:r>
            <a:r>
              <a:rPr lang="en-GB" b="1" baseline="30000" dirty="0" err="1" smtClean="0"/>
              <a:t>th</a:t>
            </a:r>
            <a:r>
              <a:rPr lang="en-GB" b="1" dirty="0" err="1" smtClean="0"/>
              <a:t>-18</a:t>
            </a:r>
            <a:r>
              <a:rPr lang="en-GB" b="1" baseline="30000" dirty="0" err="1" smtClean="0"/>
              <a:t>th</a:t>
            </a:r>
            <a:r>
              <a:rPr lang="en-GB" b="1" dirty="0" smtClean="0"/>
              <a:t> Century)</a:t>
            </a:r>
          </a:p>
          <a:p>
            <a:endParaRPr lang="en-GB" dirty="0" smtClean="0"/>
          </a:p>
          <a:p>
            <a:pPr lvl="1"/>
            <a:r>
              <a:rPr lang="en-GB" sz="2400" dirty="0" smtClean="0"/>
              <a:t>Knowledge is acquired through our senses i.e., experiences</a:t>
            </a:r>
          </a:p>
          <a:p>
            <a:pPr lvl="1"/>
            <a:endParaRPr lang="en-GB" sz="2400" dirty="0" smtClean="0"/>
          </a:p>
          <a:p>
            <a:pPr lvl="1"/>
            <a:r>
              <a:rPr lang="en-GB" sz="2400" dirty="0" smtClean="0"/>
              <a:t>This idea turned into a method of enquiry that used careful observation and experiments to gather facts and evidence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Philosophical roots of psychology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Kuhn (1970) argues that a scientific revolution of a field of study involves a </a:t>
            </a:r>
            <a:r>
              <a:rPr lang="en-GB" b="1" dirty="0" smtClean="0"/>
              <a:t>paradigm shift</a:t>
            </a:r>
            <a:r>
              <a:rPr lang="en-GB" dirty="0" smtClean="0"/>
              <a:t>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“the practices that define a scientific discipline at certain point in time.”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Psychology has multiple theories/perspectives/schools of thought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 number of paradigm shifts over time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Psychology timeline – examples of paradigm shifts</a:t>
            </a:r>
            <a:endParaRPr lang="en-GB" sz="2800" dirty="0"/>
          </a:p>
        </p:txBody>
      </p:sp>
      <p:sp>
        <p:nvSpPr>
          <p:cNvPr id="12" name="Rounded Rectangle 11"/>
          <p:cNvSpPr/>
          <p:nvPr/>
        </p:nvSpPr>
        <p:spPr>
          <a:xfrm>
            <a:off x="179388" y="4797425"/>
            <a:ext cx="2305050" cy="1584325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The emergence of Psychology as a separate discipline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b="1" dirty="0">
                <a:solidFill>
                  <a:schemeClr val="tx1"/>
                </a:solidFill>
              </a:rPr>
              <a:t>Wilhelm Wundt </a:t>
            </a:r>
            <a:r>
              <a:rPr lang="en-GB" sz="1400" dirty="0">
                <a:solidFill>
                  <a:schemeClr val="tx1"/>
                </a:solidFill>
              </a:rPr>
              <a:t>opened the first Psychology lab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6563" y="973138"/>
            <a:ext cx="2303462" cy="1728787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b="1" dirty="0">
                <a:solidFill>
                  <a:schemeClr val="tx1"/>
                </a:solidFill>
              </a:rPr>
              <a:t>Freud </a:t>
            </a:r>
            <a:r>
              <a:rPr lang="en-GB" sz="1400" dirty="0">
                <a:solidFill>
                  <a:schemeClr val="tx1"/>
                </a:solidFill>
              </a:rPr>
              <a:t>first published his psychoanalytic theory of personality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Focus upon the unconscious mind and the role it has on our behaviours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348038" y="4652963"/>
            <a:ext cx="2303462" cy="1584325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b="1" dirty="0">
                <a:solidFill>
                  <a:schemeClr val="tx1"/>
                </a:solidFill>
              </a:rPr>
              <a:t>John Watson </a:t>
            </a:r>
            <a:r>
              <a:rPr lang="en-GB" sz="1400" dirty="0">
                <a:solidFill>
                  <a:schemeClr val="tx1"/>
                </a:solidFill>
              </a:rPr>
              <a:t>and the birth of behaviourism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Psychology should be concerned with studying behaviour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492500" y="1117600"/>
            <a:ext cx="2303463" cy="1584325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Gestalt Psychology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“The whole is greater than the sum of its parts”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659563" y="4581525"/>
            <a:ext cx="2305050" cy="1584325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The Cognitive Revolution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Humans as information processors</a:t>
            </a:r>
          </a:p>
        </p:txBody>
      </p:sp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250825" y="3429000"/>
          <a:ext cx="856894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158"/>
                <a:gridCol w="1428158"/>
                <a:gridCol w="1428158"/>
                <a:gridCol w="1428158"/>
                <a:gridCol w="1428158"/>
                <a:gridCol w="142815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1879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1954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1956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9" name="Straight Arrow Connector 18"/>
          <p:cNvCxnSpPr/>
          <p:nvPr/>
        </p:nvCxnSpPr>
        <p:spPr>
          <a:xfrm flipV="1">
            <a:off x="900113" y="3860800"/>
            <a:ext cx="287337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3" idx="2"/>
          </p:cNvCxnSpPr>
          <p:nvPr/>
        </p:nvCxnSpPr>
        <p:spPr>
          <a:xfrm>
            <a:off x="1589088" y="2701925"/>
            <a:ext cx="750887" cy="5826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4" idx="0"/>
          </p:cNvCxnSpPr>
          <p:nvPr/>
        </p:nvCxnSpPr>
        <p:spPr>
          <a:xfrm flipH="1" flipV="1">
            <a:off x="3995738" y="3860800"/>
            <a:ext cx="504825" cy="792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5" idx="2"/>
          </p:cNvCxnSpPr>
          <p:nvPr/>
        </p:nvCxnSpPr>
        <p:spPr>
          <a:xfrm>
            <a:off x="4643438" y="2701925"/>
            <a:ext cx="288925" cy="5826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8027988" y="3789363"/>
            <a:ext cx="0" cy="792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6372225" y="1076325"/>
            <a:ext cx="2303463" cy="1584325"/>
          </a:xfrm>
          <a:prstGeom prst="round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Humanistic Psychology emerges as the ‘third force’ in psychology.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>
                <a:solidFill>
                  <a:schemeClr val="tx1"/>
                </a:solidFill>
              </a:rPr>
              <a:t>Carl Rogers and Abraham Maslow</a:t>
            </a:r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6875463" y="2701925"/>
            <a:ext cx="504825" cy="5826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75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Psychology as a Science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257800"/>
          </a:xfrm>
        </p:spPr>
        <p:txBody>
          <a:bodyPr rtlCol="0">
            <a:normAutofit lnSpcReduction="1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The major features of a science:</a:t>
            </a:r>
          </a:p>
          <a:p>
            <a:pPr marL="182880" indent="-18288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 definable subject matter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What are you interested in?</a:t>
            </a:r>
          </a:p>
          <a:p>
            <a:pPr marL="731520" lvl="2" indent="-18288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Theory construction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An explanation of a particular behaviour/cognitive process</a:t>
            </a:r>
          </a:p>
          <a:p>
            <a:pPr marL="731520" lvl="2" indent="-18288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Hypothesis testing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 testable statement which makes a prediction about the behaviour/cognitive process</a:t>
            </a:r>
          </a:p>
          <a:p>
            <a:pPr marL="731520" lvl="2" indent="-18288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Empirical methods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Ways of collecting data to see if your </a:t>
            </a:r>
            <a:r>
              <a:rPr lang="en-GB" b="1" dirty="0" smtClean="0"/>
              <a:t>hypothesis/prediction</a:t>
            </a:r>
            <a:r>
              <a:rPr lang="en-GB" dirty="0" smtClean="0"/>
              <a:t> is correct and if your </a:t>
            </a:r>
            <a:r>
              <a:rPr lang="en-GB" b="1" dirty="0" smtClean="0"/>
              <a:t>theory</a:t>
            </a:r>
            <a:r>
              <a:rPr lang="en-GB" dirty="0" smtClean="0"/>
              <a:t> is supported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533400"/>
            <a:ext cx="8785225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Issues regarding the ‘science’ of psychology</a:t>
            </a:r>
            <a:endParaRPr lang="en-GB" sz="2800" dirty="0"/>
          </a:p>
        </p:txBody>
      </p:sp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r>
              <a:rPr lang="en-GB" smtClean="0"/>
              <a:t>Objectivity</a:t>
            </a:r>
          </a:p>
          <a:p>
            <a:pPr lvl="2"/>
            <a:r>
              <a:rPr lang="en-GB" sz="2000" smtClean="0"/>
              <a:t>Impossible to achieve?</a:t>
            </a:r>
          </a:p>
          <a:p>
            <a:pPr lvl="2"/>
            <a:r>
              <a:rPr lang="en-GB" sz="2000" smtClean="0"/>
              <a:t>The social nature of what we study = subjective</a:t>
            </a:r>
          </a:p>
          <a:p>
            <a:pPr lvl="2"/>
            <a:endParaRPr lang="en-GB" smtClean="0"/>
          </a:p>
          <a:p>
            <a:r>
              <a:rPr lang="en-GB" smtClean="0"/>
              <a:t>Experimenter bias</a:t>
            </a:r>
          </a:p>
          <a:p>
            <a:pPr lvl="2"/>
            <a:r>
              <a:rPr lang="en-GB" sz="2000" smtClean="0"/>
              <a:t>We are influenced by our own expectations and beliefs</a:t>
            </a:r>
          </a:p>
          <a:p>
            <a:pPr lvl="2"/>
            <a:r>
              <a:rPr lang="en-GB" sz="2000" smtClean="0"/>
              <a:t>We may act in a certain way that influences the thing we are studying</a:t>
            </a:r>
          </a:p>
          <a:p>
            <a:pPr lvl="2"/>
            <a:endParaRPr lang="en-GB" sz="2000" smtClean="0"/>
          </a:p>
          <a:p>
            <a:r>
              <a:rPr lang="en-GB" smtClean="0"/>
              <a:t>Demand characteristics</a:t>
            </a:r>
          </a:p>
          <a:p>
            <a:pPr lvl="2"/>
            <a:r>
              <a:rPr lang="en-GB" sz="2000" smtClean="0"/>
              <a:t>Participants are problem solvers</a:t>
            </a:r>
          </a:p>
          <a:p>
            <a:pPr lvl="2"/>
            <a:r>
              <a:rPr lang="en-GB" sz="2000" smtClean="0"/>
              <a:t>Will try and act in a way they think is expected of them – may not be their normal behaviour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533400"/>
            <a:ext cx="8785225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Issues </a:t>
            </a:r>
            <a:r>
              <a:rPr lang="en-GB" sz="2800" dirty="0" smtClean="0"/>
              <a:t>regarding the </a:t>
            </a:r>
            <a:r>
              <a:rPr lang="en-GB" sz="2800" dirty="0"/>
              <a:t>‘science’ of psychology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Representativeness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Can we really ‘generalise’ from small samples to the wider population?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Artificiality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Is the way people behave in a laboratory experiment the same as they would behave normally</a:t>
            </a:r>
            <a:r>
              <a:rPr lang="en-GB" sz="2000" dirty="0" smtClean="0"/>
              <a:t>?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Reliability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Can we ensure that the research is reliable – that it will test the same thing across studies?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Validity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Ecological/external validity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Internal validity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So… is psychology a science?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/>
              <a:t>Psychology tries to be as scientific as possible, but must always acknowledge the limitations of what it can and cannot do.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b="1" dirty="0" smtClean="0"/>
              <a:t>Useful reading </a:t>
            </a:r>
            <a:r>
              <a:rPr lang="en-GB" sz="2000" dirty="0" smtClean="0"/>
              <a:t>: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274320" lvl="1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b="1" dirty="0"/>
              <a:t>Gross, R. D. (2010 ). </a:t>
            </a:r>
            <a:r>
              <a:rPr lang="en-GB" b="1" i="1" dirty="0"/>
              <a:t>Psychology: The science of mind and behaviour.</a:t>
            </a:r>
            <a:r>
              <a:rPr lang="en-GB" b="1" dirty="0"/>
              <a:t> (6</a:t>
            </a:r>
            <a:r>
              <a:rPr lang="en-GB" b="1" baseline="30000" dirty="0"/>
              <a:t>th</a:t>
            </a:r>
            <a:r>
              <a:rPr lang="en-GB" b="1" dirty="0"/>
              <a:t> </a:t>
            </a:r>
            <a:r>
              <a:rPr lang="en-GB" b="1" dirty="0" smtClean="0"/>
              <a:t>ed.) </a:t>
            </a:r>
            <a:r>
              <a:rPr lang="en-GB" b="1" dirty="0"/>
              <a:t>London: Hodder and Stoughton.  </a:t>
            </a:r>
            <a:endParaRPr lang="en-GB" b="1" dirty="0" smtClean="0"/>
          </a:p>
          <a:p>
            <a:pPr marL="274320" lvl="1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b="1" dirty="0"/>
          </a:p>
          <a:p>
            <a:pPr marL="274320" lvl="1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b="1" dirty="0" smtClean="0"/>
              <a:t>Chapter </a:t>
            </a:r>
            <a:r>
              <a:rPr lang="en-GB" b="1" dirty="0"/>
              <a:t>3: Psychology as a Science, pp. 37 – 48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Box 3"/>
          <p:cNvSpPr txBox="1">
            <a:spLocks noChangeArrowheads="1"/>
          </p:cNvSpPr>
          <p:nvPr/>
        </p:nvSpPr>
        <p:spPr bwMode="auto">
          <a:xfrm>
            <a:off x="3444875" y="1074738"/>
            <a:ext cx="21891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>
                <a:solidFill>
                  <a:srgbClr val="292934"/>
                </a:solidFill>
              </a:rPr>
              <a:t>BREAK</a:t>
            </a:r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00388" y="2205038"/>
            <a:ext cx="2878137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TextBox 4"/>
          <p:cNvSpPr txBox="1">
            <a:spLocks noChangeArrowheads="1"/>
          </p:cNvSpPr>
          <p:nvPr/>
        </p:nvSpPr>
        <p:spPr bwMode="auto">
          <a:xfrm>
            <a:off x="2819400" y="5173663"/>
            <a:ext cx="33480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solidFill>
                  <a:srgbClr val="292934"/>
                </a:solidFill>
              </a:rPr>
              <a:t>10 MINUTES!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3200" cap="none" smtClean="0"/>
              <a:t>PSYCHOLOGICAL APPROACHES TO HUMAN BEHAVIOUR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sz="2000" dirty="0" smtClean="0">
              <a:solidFill>
                <a:srgbClr val="57576E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b="1" dirty="0">
                <a:solidFill>
                  <a:srgbClr val="006699"/>
                </a:solidFill>
              </a:rPr>
              <a:t>Psychodynamic </a:t>
            </a:r>
            <a:r>
              <a:rPr lang="en-GB" sz="2800" b="1" dirty="0" smtClean="0">
                <a:solidFill>
                  <a:srgbClr val="006699"/>
                </a:solidFill>
              </a:rPr>
              <a:t>perspective</a:t>
            </a:r>
          </a:p>
          <a:p>
            <a:pPr>
              <a:lnSpc>
                <a:spcPct val="80000"/>
              </a:lnSpc>
            </a:pPr>
            <a:endParaRPr lang="en-GB" sz="2800" b="1" dirty="0">
              <a:solidFill>
                <a:srgbClr val="006699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b="1" dirty="0" smtClean="0">
                <a:solidFill>
                  <a:srgbClr val="006699"/>
                </a:solidFill>
              </a:rPr>
              <a:t>Behaviourism </a:t>
            </a:r>
          </a:p>
          <a:p>
            <a:pPr>
              <a:lnSpc>
                <a:spcPct val="80000"/>
              </a:lnSpc>
            </a:pPr>
            <a:endParaRPr lang="en-GB" sz="2800" b="1" dirty="0" smtClean="0">
              <a:solidFill>
                <a:srgbClr val="006699"/>
              </a:solidFill>
            </a:endParaRPr>
          </a:p>
          <a:p>
            <a:pPr>
              <a:lnSpc>
                <a:spcPct val="80000"/>
              </a:lnSpc>
            </a:pPr>
            <a:endParaRPr lang="en-GB" sz="2800" b="1" dirty="0" smtClean="0">
              <a:solidFill>
                <a:srgbClr val="0066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b="1" smtClean="0"/>
              <a:t>Psychodynamic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703762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en-GB" sz="2000" dirty="0" smtClean="0"/>
              <a:t>Focus on the forces within the personality that motivate behaviour</a:t>
            </a:r>
          </a:p>
          <a:p>
            <a:pPr marL="0" indent="0">
              <a:buFont typeface="Arial" charset="0"/>
              <a:buNone/>
            </a:pPr>
            <a:endParaRPr lang="en-GB" sz="2000" dirty="0" smtClean="0"/>
          </a:p>
          <a:p>
            <a:pPr marL="0" indent="0"/>
            <a:r>
              <a:rPr lang="en-GB" sz="2000" dirty="0" smtClean="0"/>
              <a:t>  Stemmed from </a:t>
            </a:r>
            <a:r>
              <a:rPr lang="en-GB" sz="2000" b="1" dirty="0" smtClean="0"/>
              <a:t>Freud’s</a:t>
            </a:r>
            <a:r>
              <a:rPr lang="en-GB" sz="2000" dirty="0" smtClean="0"/>
              <a:t> psychoanalytic theory</a:t>
            </a:r>
          </a:p>
          <a:p>
            <a:pPr marL="0" indent="0"/>
            <a:endParaRPr lang="en-GB" sz="2000" dirty="0" smtClean="0"/>
          </a:p>
          <a:p>
            <a:pPr marL="0" indent="0"/>
            <a:endParaRPr lang="en-GB" sz="2000" dirty="0" smtClean="0"/>
          </a:p>
          <a:p>
            <a:pPr marL="0" indent="0">
              <a:lnSpc>
                <a:spcPct val="90000"/>
              </a:lnSpc>
            </a:pPr>
            <a:r>
              <a:rPr lang="en-US" sz="2000" b="1" dirty="0" smtClean="0">
                <a:cs typeface="Arial" charset="0"/>
              </a:rPr>
              <a:t>  </a:t>
            </a:r>
            <a:r>
              <a:rPr lang="en-US" sz="2000" b="1" u="sng" dirty="0" smtClean="0">
                <a:cs typeface="Arial" charset="0"/>
              </a:rPr>
              <a:t>Determinism</a:t>
            </a:r>
            <a:r>
              <a:rPr lang="en-US" sz="2000" dirty="0" smtClean="0">
                <a:cs typeface="Arial" charset="0"/>
              </a:rPr>
              <a:t>:  all behaviour has a cause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en-US" sz="2000" dirty="0" smtClean="0">
              <a:cs typeface="Arial" charset="0"/>
            </a:endParaRPr>
          </a:p>
          <a:p>
            <a:pPr marL="0" indent="0">
              <a:lnSpc>
                <a:spcPct val="90000"/>
              </a:lnSpc>
            </a:pPr>
            <a:r>
              <a:rPr lang="en-US" sz="2000" dirty="0" smtClean="0">
                <a:cs typeface="Arial" charset="0"/>
              </a:rPr>
              <a:t>  Freud’s approach </a:t>
            </a:r>
            <a:r>
              <a:rPr lang="en-US" sz="2000" b="1" dirty="0" smtClean="0">
                <a:cs typeface="Arial" charset="0"/>
              </a:rPr>
              <a:t>deterministic</a:t>
            </a:r>
            <a:r>
              <a:rPr lang="en-US" sz="2000" dirty="0" smtClean="0">
                <a:cs typeface="Arial" charset="0"/>
              </a:rPr>
              <a:t>: </a:t>
            </a:r>
          </a:p>
          <a:p>
            <a:pPr marL="0" indent="0">
              <a:lnSpc>
                <a:spcPct val="90000"/>
              </a:lnSpc>
            </a:pPr>
            <a:endParaRPr lang="en-US" sz="2000" dirty="0" smtClean="0">
              <a:cs typeface="Arial" charset="0"/>
            </a:endParaRPr>
          </a:p>
          <a:p>
            <a:pPr marL="742950" lvl="1" indent="-285750">
              <a:lnSpc>
                <a:spcPct val="90000"/>
              </a:lnSpc>
            </a:pPr>
            <a:r>
              <a:rPr lang="en-US" dirty="0" smtClean="0">
                <a:cs typeface="Arial" charset="0"/>
              </a:rPr>
              <a:t>internal ‘</a:t>
            </a:r>
            <a:r>
              <a:rPr lang="en-US" b="1" dirty="0" smtClean="0">
                <a:cs typeface="Arial" charset="0"/>
              </a:rPr>
              <a:t>drives</a:t>
            </a:r>
            <a:r>
              <a:rPr lang="en-US" dirty="0" smtClean="0">
                <a:cs typeface="Arial" charset="0"/>
              </a:rPr>
              <a:t>’ - the forces within</a:t>
            </a:r>
          </a:p>
          <a:p>
            <a:pPr marL="742950" lvl="1" indent="-285750">
              <a:lnSpc>
                <a:spcPct val="90000"/>
              </a:lnSpc>
              <a:buFont typeface="Arial" charset="0"/>
              <a:buNone/>
            </a:pPr>
            <a:r>
              <a:rPr lang="en-US" dirty="0" smtClean="0">
                <a:cs typeface="Arial" charset="0"/>
              </a:rPr>
              <a:t>    the personality motivate (determine) </a:t>
            </a:r>
          </a:p>
          <a:p>
            <a:pPr marL="742950" lvl="1" indent="-285750">
              <a:lnSpc>
                <a:spcPct val="90000"/>
              </a:lnSpc>
              <a:buFont typeface="Arial" charset="0"/>
              <a:buNone/>
            </a:pPr>
            <a:r>
              <a:rPr lang="en-US" dirty="0">
                <a:cs typeface="Arial" charset="0"/>
              </a:rPr>
              <a:t> </a:t>
            </a:r>
            <a:r>
              <a:rPr lang="en-US" dirty="0" smtClean="0">
                <a:cs typeface="Arial" charset="0"/>
              </a:rPr>
              <a:t>   behaviour</a:t>
            </a:r>
          </a:p>
          <a:p>
            <a:pPr marL="742950" lvl="1" indent="-285750">
              <a:lnSpc>
                <a:spcPct val="90000"/>
              </a:lnSpc>
            </a:pPr>
            <a:endParaRPr lang="en-US" dirty="0" smtClean="0"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sz="2000" dirty="0" smtClean="0"/>
          </a:p>
          <a:p>
            <a:pPr marL="0" indent="0" algn="ctr">
              <a:buFont typeface="Arial" charset="0"/>
              <a:buNone/>
            </a:pPr>
            <a:endParaRPr lang="en-GB" sz="2000" dirty="0" smtClean="0"/>
          </a:p>
          <a:p>
            <a:pPr marL="0" indent="0" algn="ctr">
              <a:buFont typeface="Arial" charset="0"/>
              <a:buNone/>
            </a:pPr>
            <a:endParaRPr lang="en-GB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1800225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579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Freud’s Psychoanalytic Theory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600200"/>
            <a:ext cx="8229600" cy="5257800"/>
          </a:xfrm>
        </p:spPr>
        <p:txBody>
          <a:bodyPr>
            <a:no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None/>
            </a:pPr>
            <a:r>
              <a:rPr lang="en-GB" sz="1800" dirty="0" smtClean="0"/>
              <a:t>1.     </a:t>
            </a:r>
            <a:r>
              <a:rPr lang="en-GB" sz="2000" dirty="0" smtClean="0"/>
              <a:t>Most of our thoughts and ideas are in the pre-conscious or unconscious, so a </a:t>
            </a:r>
            <a:r>
              <a:rPr lang="en-GB" sz="2000" b="1" dirty="0" smtClean="0"/>
              <a:t>focus on unconscious processes</a:t>
            </a:r>
          </a:p>
          <a:p>
            <a:pPr marL="457200" indent="-457200"/>
            <a:endParaRPr lang="en-GB" sz="2000" u="sng" dirty="0" smtClean="0"/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2.     Behaviour is determined by </a:t>
            </a:r>
            <a:r>
              <a:rPr lang="en-GB" sz="2000" b="1" dirty="0" smtClean="0"/>
              <a:t>unconscious</a:t>
            </a:r>
            <a:r>
              <a:rPr lang="en-GB" sz="2000" u="sng" dirty="0" smtClean="0"/>
              <a:t> </a:t>
            </a:r>
            <a:r>
              <a:rPr lang="en-GB" sz="2000" dirty="0" smtClean="0"/>
              <a:t>thoughts and desires</a:t>
            </a:r>
          </a:p>
          <a:p>
            <a:pPr marL="457200" indent="-457200"/>
            <a:endParaRPr lang="en-GB" sz="2000" dirty="0" smtClean="0"/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3.     Use of psychoanalytic techniques to bring such thoughts to  </a:t>
            </a:r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        consciousness </a:t>
            </a:r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             – hypnosis, free association, dream interpretation, transference</a:t>
            </a:r>
          </a:p>
          <a:p>
            <a:pPr marL="457200" indent="-457200"/>
            <a:endParaRPr lang="en-GB" sz="2000" dirty="0" smtClean="0"/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4.    Theory of infantile sexuality and defence mechanisms</a:t>
            </a:r>
          </a:p>
          <a:p>
            <a:pPr marL="457200" indent="-457200"/>
            <a:endParaRPr lang="en-GB" sz="2000" dirty="0" smtClean="0"/>
          </a:p>
          <a:p>
            <a:pPr marL="457200" indent="-457200">
              <a:buFont typeface="Arial" charset="0"/>
              <a:buNone/>
            </a:pPr>
            <a:r>
              <a:rPr lang="en-GB" sz="2000" dirty="0" smtClean="0"/>
              <a:t>5.     Impact of early experience on later personality</a:t>
            </a:r>
          </a:p>
        </p:txBody>
      </p:sp>
    </p:spTree>
    <p:extLst>
      <p:ext uri="{BB962C8B-B14F-4D97-AF65-F5344CB8AC3E}">
        <p14:creationId xmlns:p14="http://schemas.microsoft.com/office/powerpoint/2010/main" val="79179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2800" dirty="0" smtClean="0"/>
              <a:t>Psychodynamic Approach</a:t>
            </a:r>
          </a:p>
        </p:txBody>
      </p:sp>
      <p:sp>
        <p:nvSpPr>
          <p:cNvPr id="61444" name="TextBox 5"/>
          <p:cNvSpPr txBox="1">
            <a:spLocks noChangeArrowheads="1"/>
          </p:cNvSpPr>
          <p:nvPr/>
        </p:nvSpPr>
        <p:spPr bwMode="auto">
          <a:xfrm>
            <a:off x="508519" y="5229200"/>
            <a:ext cx="82089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/>
              <a:t>How many everyday terms can you think of that have stemmed from Freud’s Psychoanalytic theory?</a:t>
            </a:r>
          </a:p>
        </p:txBody>
      </p:sp>
      <p:sp>
        <p:nvSpPr>
          <p:cNvPr id="61449" name="AutoShape 9" descr="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5724128" y="1810122"/>
            <a:ext cx="4133850" cy="5438775"/>
          </a:xfrm>
          <a:prstGeom prst="rect">
            <a:avLst/>
          </a:prstGeom>
          <a:noFill/>
        </p:spPr>
        <p:txBody>
          <a:bodyPr/>
          <a:lstStyle/>
          <a:p>
            <a:endParaRPr lang="en-US"/>
          </a:p>
        </p:txBody>
      </p:sp>
      <p:pic>
        <p:nvPicPr>
          <p:cNvPr id="61453" name="Picture 13" descr="question-mar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5976" y="1268759"/>
            <a:ext cx="3816424" cy="34607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954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0838"/>
            <a:ext cx="8229600" cy="990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 smtClean="0"/>
              <a:t>Psychoanalytic approach</a:t>
            </a:r>
            <a:endParaRPr lang="en-GB" sz="2800" dirty="0"/>
          </a:p>
        </p:txBody>
      </p:sp>
      <p:sp>
        <p:nvSpPr>
          <p:cNvPr id="5" name="Oval 4"/>
          <p:cNvSpPr/>
          <p:nvPr/>
        </p:nvSpPr>
        <p:spPr>
          <a:xfrm>
            <a:off x="6675438" y="5403850"/>
            <a:ext cx="1944687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Interpreting dreams</a:t>
            </a:r>
          </a:p>
        </p:txBody>
      </p:sp>
      <p:sp>
        <p:nvSpPr>
          <p:cNvPr id="6" name="Oval 5"/>
          <p:cNvSpPr/>
          <p:nvPr/>
        </p:nvSpPr>
        <p:spPr>
          <a:xfrm>
            <a:off x="6675438" y="1341438"/>
            <a:ext cx="1944687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Being ‘anal’</a:t>
            </a:r>
          </a:p>
        </p:txBody>
      </p:sp>
      <p:sp>
        <p:nvSpPr>
          <p:cNvPr id="7" name="Oval 6"/>
          <p:cNvSpPr/>
          <p:nvPr/>
        </p:nvSpPr>
        <p:spPr>
          <a:xfrm>
            <a:off x="539750" y="5403850"/>
            <a:ext cx="1944688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Repression</a:t>
            </a:r>
          </a:p>
        </p:txBody>
      </p:sp>
      <p:sp>
        <p:nvSpPr>
          <p:cNvPr id="8" name="Oval 7"/>
          <p:cNvSpPr/>
          <p:nvPr/>
        </p:nvSpPr>
        <p:spPr>
          <a:xfrm>
            <a:off x="539750" y="3389313"/>
            <a:ext cx="1944688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In denial</a:t>
            </a:r>
          </a:p>
        </p:txBody>
      </p:sp>
      <p:sp>
        <p:nvSpPr>
          <p:cNvPr id="9" name="Oval 8"/>
          <p:cNvSpPr/>
          <p:nvPr/>
        </p:nvSpPr>
        <p:spPr>
          <a:xfrm>
            <a:off x="468313" y="1370013"/>
            <a:ext cx="2087562" cy="108108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Defence mechanisms</a:t>
            </a:r>
          </a:p>
        </p:txBody>
      </p:sp>
      <p:sp>
        <p:nvSpPr>
          <p:cNvPr id="10" name="Oval 9"/>
          <p:cNvSpPr/>
          <p:nvPr/>
        </p:nvSpPr>
        <p:spPr>
          <a:xfrm>
            <a:off x="6675438" y="3389313"/>
            <a:ext cx="1944687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Making a ‘Freudian slip’</a:t>
            </a:r>
          </a:p>
        </p:txBody>
      </p:sp>
      <p:sp>
        <p:nvSpPr>
          <p:cNvPr id="11" name="Oval 10"/>
          <p:cNvSpPr/>
          <p:nvPr/>
        </p:nvSpPr>
        <p:spPr>
          <a:xfrm>
            <a:off x="3600450" y="5403850"/>
            <a:ext cx="1943100" cy="1079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‘Neurotic’</a:t>
            </a:r>
          </a:p>
        </p:txBody>
      </p:sp>
      <p:pic>
        <p:nvPicPr>
          <p:cNvPr id="624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1713" y="1341438"/>
            <a:ext cx="1963737" cy="110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950" y="2767807"/>
            <a:ext cx="2039600" cy="2322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220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628775"/>
            <a:ext cx="4787900" cy="4968577"/>
          </a:xfrm>
        </p:spPr>
        <p:txBody>
          <a:bodyPr>
            <a:normAutofit lnSpcReduction="10000"/>
          </a:bodyPr>
          <a:lstStyle/>
          <a:p>
            <a:pPr marL="273050" indent="-273050">
              <a:lnSpc>
                <a:spcPct val="90000"/>
              </a:lnSpc>
              <a:buFont typeface="Wingdings 2" pitchFamily="18" charset="2"/>
              <a:buChar char=""/>
            </a:pPr>
            <a:endParaRPr lang="en-US" sz="2000" dirty="0" smtClean="0"/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1800" dirty="0" smtClean="0">
                <a:cs typeface="Arial" charset="0"/>
              </a:rPr>
              <a:t>Conscious mind </a:t>
            </a:r>
          </a:p>
          <a:p>
            <a:pPr marL="547688" lvl="1" indent="-273050">
              <a:lnSpc>
                <a:spcPct val="90000"/>
              </a:lnSpc>
              <a:buFont typeface="Arial" charset="0"/>
              <a:buNone/>
            </a:pPr>
            <a:r>
              <a:rPr lang="en-US" sz="1800" dirty="0" smtClean="0">
                <a:cs typeface="Arial" charset="0"/>
              </a:rPr>
              <a:t>              - awareness</a:t>
            </a: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endParaRPr lang="en-US" sz="1800" dirty="0" smtClean="0">
              <a:cs typeface="Arial" charset="0"/>
            </a:endParaRP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1800" dirty="0" smtClean="0">
                <a:cs typeface="Arial" charset="0"/>
              </a:rPr>
              <a:t>Subconscious mind</a:t>
            </a:r>
          </a:p>
          <a:p>
            <a:pPr marL="1314450" lvl="3" indent="0">
              <a:lnSpc>
                <a:spcPct val="90000"/>
              </a:lnSpc>
              <a:buClr>
                <a:srgbClr val="4C5A6A"/>
              </a:buClr>
              <a:buFont typeface="Arial" charset="0"/>
              <a:buNone/>
            </a:pPr>
            <a:r>
              <a:rPr lang="en-US" sz="1800" dirty="0" smtClean="0">
                <a:cs typeface="Arial" charset="0"/>
              </a:rPr>
              <a:t>- preconscious</a:t>
            </a:r>
          </a:p>
          <a:p>
            <a:pPr marL="1314450" lvl="3" indent="0">
              <a:lnSpc>
                <a:spcPct val="90000"/>
              </a:lnSpc>
              <a:buClr>
                <a:srgbClr val="4C5A6A"/>
              </a:buClr>
              <a:buFont typeface="Arial" charset="0"/>
              <a:buNone/>
            </a:pPr>
            <a:r>
              <a:rPr lang="en-US" sz="1800" dirty="0" smtClean="0">
                <a:cs typeface="Arial" charset="0"/>
              </a:rPr>
              <a:t>- unconscious</a:t>
            </a:r>
          </a:p>
          <a:p>
            <a:pPr marL="1314450" lvl="3" indent="0">
              <a:lnSpc>
                <a:spcPct val="90000"/>
              </a:lnSpc>
              <a:buClr>
                <a:srgbClr val="4C5A6A"/>
              </a:buClr>
              <a:buFont typeface="Arial" charset="0"/>
              <a:buNone/>
            </a:pPr>
            <a:endParaRPr lang="en-US" sz="1800" dirty="0" smtClean="0">
              <a:cs typeface="Arial" charset="0"/>
            </a:endParaRPr>
          </a:p>
          <a:p>
            <a:pPr marL="1314450" lvl="3" indent="0">
              <a:lnSpc>
                <a:spcPct val="90000"/>
              </a:lnSpc>
              <a:buClr>
                <a:srgbClr val="4C5A6A"/>
              </a:buClr>
              <a:buFont typeface="Arial" charset="0"/>
              <a:buNone/>
            </a:pPr>
            <a:endParaRPr lang="en-US" sz="1800" dirty="0" smtClean="0">
              <a:cs typeface="Arial" charset="0"/>
            </a:endParaRP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1800" dirty="0" smtClean="0">
                <a:cs typeface="Arial" charset="0"/>
              </a:rPr>
              <a:t>Thoughts and ideas </a:t>
            </a:r>
          </a:p>
          <a:p>
            <a:pPr marL="274638" lvl="1" indent="0">
              <a:lnSpc>
                <a:spcPct val="90000"/>
              </a:lnSpc>
              <a:buNone/>
            </a:pPr>
            <a:r>
              <a:rPr lang="en-US" sz="1800" dirty="0">
                <a:cs typeface="Arial" charset="0"/>
              </a:rPr>
              <a:t> </a:t>
            </a:r>
            <a:r>
              <a:rPr lang="en-US" sz="1800" dirty="0" smtClean="0">
                <a:cs typeface="Arial" charset="0"/>
              </a:rPr>
              <a:t>    underpinned by </a:t>
            </a:r>
          </a:p>
          <a:p>
            <a:pPr marL="274638" lvl="1" indent="0">
              <a:lnSpc>
                <a:spcPct val="90000"/>
              </a:lnSpc>
              <a:buNone/>
            </a:pPr>
            <a:r>
              <a:rPr lang="en-US" sz="1800" dirty="0">
                <a:cs typeface="Arial" charset="0"/>
              </a:rPr>
              <a:t> </a:t>
            </a:r>
            <a:r>
              <a:rPr lang="en-US" sz="1800" dirty="0" smtClean="0">
                <a:cs typeface="Arial" charset="0"/>
              </a:rPr>
              <a:t>    pre-conscious or </a:t>
            </a:r>
            <a:endParaRPr lang="en-US" sz="1800" dirty="0">
              <a:cs typeface="Arial" charset="0"/>
            </a:endParaRPr>
          </a:p>
          <a:p>
            <a:pPr marL="547688" lvl="1" indent="-273050">
              <a:lnSpc>
                <a:spcPct val="90000"/>
              </a:lnSpc>
              <a:buFont typeface="Wingdings" pitchFamily="2" charset="2"/>
              <a:buNone/>
            </a:pPr>
            <a:r>
              <a:rPr lang="en-US" sz="1800" dirty="0" smtClean="0">
                <a:cs typeface="Arial" charset="0"/>
              </a:rPr>
              <a:t>     unconscious </a:t>
            </a: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endParaRPr lang="en-US" sz="1800" dirty="0" smtClean="0">
              <a:cs typeface="Arial" charset="0"/>
            </a:endParaRP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1800" dirty="0" smtClean="0">
                <a:cs typeface="Arial" charset="0"/>
              </a:rPr>
              <a:t>Behaviour determined by </a:t>
            </a:r>
          </a:p>
          <a:p>
            <a:pPr marL="274638" lvl="1" indent="0">
              <a:lnSpc>
                <a:spcPct val="90000"/>
              </a:lnSpc>
              <a:buNone/>
            </a:pPr>
            <a:r>
              <a:rPr lang="en-US" sz="1800" dirty="0">
                <a:cs typeface="Arial" charset="0"/>
              </a:rPr>
              <a:t> </a:t>
            </a:r>
            <a:r>
              <a:rPr lang="en-US" sz="1800" dirty="0" smtClean="0">
                <a:cs typeface="Arial" charset="0"/>
              </a:rPr>
              <a:t>   unconscious thoughts and </a:t>
            </a:r>
          </a:p>
          <a:p>
            <a:pPr marL="274638" lvl="1" indent="0">
              <a:lnSpc>
                <a:spcPct val="90000"/>
              </a:lnSpc>
              <a:buNone/>
            </a:pPr>
            <a:r>
              <a:rPr lang="en-US" sz="1800" dirty="0">
                <a:cs typeface="Arial" charset="0"/>
              </a:rPr>
              <a:t> </a:t>
            </a:r>
            <a:r>
              <a:rPr lang="en-US" sz="1800" dirty="0" smtClean="0">
                <a:cs typeface="Arial" charset="0"/>
              </a:rPr>
              <a:t>   desires</a:t>
            </a: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endParaRPr lang="en-US" sz="1800" dirty="0" smtClean="0">
              <a:cs typeface="Arial" charset="0"/>
            </a:endParaRPr>
          </a:p>
          <a:p>
            <a:pPr marL="547688" lvl="1" indent="-273050">
              <a:lnSpc>
                <a:spcPct val="90000"/>
              </a:lnSpc>
              <a:buFont typeface="Wingdings" pitchFamily="2" charset="2"/>
              <a:buChar char="Ø"/>
            </a:pPr>
            <a:endParaRPr lang="en-US" dirty="0" smtClean="0">
              <a:cs typeface="Arial" charset="0"/>
            </a:endParaRPr>
          </a:p>
          <a:p>
            <a:pPr marL="273050" indent="-273050">
              <a:buFont typeface="Wingdings 2" pitchFamily="18" charset="2"/>
              <a:buChar char=""/>
            </a:pPr>
            <a:endParaRPr lang="en-GB" sz="1800" dirty="0" smtClean="0">
              <a:cs typeface="Arial" charset="0"/>
            </a:endParaRPr>
          </a:p>
        </p:txBody>
      </p:sp>
      <p:pic>
        <p:nvPicPr>
          <p:cNvPr id="64514" name="Picture 2" descr="http://faculty.knox.edu/fmcandre/freudoh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889" y="404664"/>
            <a:ext cx="5580112" cy="7284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5" name="TextBox 1"/>
          <p:cNvSpPr txBox="1">
            <a:spLocks noChangeArrowheads="1"/>
          </p:cNvSpPr>
          <p:nvPr/>
        </p:nvSpPr>
        <p:spPr bwMode="auto">
          <a:xfrm>
            <a:off x="25574" y="654051"/>
            <a:ext cx="334078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altLang="en-US" sz="2400" dirty="0">
                <a:solidFill>
                  <a:schemeClr val="tx2"/>
                </a:solidFill>
              </a:rPr>
              <a:t>The ‘Iceberg’ metaphor</a:t>
            </a:r>
          </a:p>
        </p:txBody>
      </p:sp>
    </p:spTree>
    <p:extLst>
      <p:ext uri="{BB962C8B-B14F-4D97-AF65-F5344CB8AC3E}">
        <p14:creationId xmlns:p14="http://schemas.microsoft.com/office/powerpoint/2010/main" val="272516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2800" dirty="0" smtClean="0">
                <a:cs typeface="Arial" charset="0"/>
              </a:rPr>
              <a:t>Freud’s models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1628775"/>
            <a:ext cx="8504238" cy="4470400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</a:pPr>
            <a:endParaRPr lang="en-GB" sz="180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smtClean="0">
                <a:cs typeface="Arial" charset="0"/>
              </a:rPr>
              <a:t>The driving forces behind human behaviour</a:t>
            </a:r>
          </a:p>
          <a:p>
            <a:pPr marL="0" indent="0">
              <a:buFont typeface="Wingdings 2" pitchFamily="18" charset="2"/>
              <a:buChar char=""/>
            </a:pPr>
            <a:endParaRPr lang="en-GB" sz="2000" smtClean="0">
              <a:cs typeface="Arial" charset="0"/>
            </a:endParaRPr>
          </a:p>
          <a:p>
            <a:pPr marL="0" indent="0">
              <a:buFont typeface="Wingdings 2" pitchFamily="18" charset="2"/>
              <a:buChar char=""/>
            </a:pPr>
            <a:endParaRPr lang="en-GB" sz="2000" smtClean="0">
              <a:cs typeface="Arial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mtClean="0">
                <a:cs typeface="Arial" charset="0"/>
              </a:rPr>
              <a:t>Pleasure v Unpleasure (Pleasure Principle)</a:t>
            </a:r>
          </a:p>
          <a:p>
            <a:pPr marL="742950" lvl="1" indent="-285750">
              <a:buFont typeface="Wingdings" pitchFamily="2" charset="2"/>
              <a:buChar char="Ø"/>
            </a:pPr>
            <a:endParaRPr lang="en-GB" smtClean="0">
              <a:cs typeface="Arial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endParaRPr lang="en-GB" smtClean="0">
              <a:cs typeface="Arial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mtClean="0">
                <a:cs typeface="Arial" charset="0"/>
              </a:rPr>
              <a:t>Sexuality v Aggression (to explain sadism and masochism)</a:t>
            </a:r>
          </a:p>
          <a:p>
            <a:pPr marL="742950" lvl="1" indent="-285750">
              <a:buFont typeface="Wingdings" pitchFamily="2" charset="2"/>
              <a:buChar char="Ø"/>
            </a:pPr>
            <a:endParaRPr lang="en-GB" smtClean="0">
              <a:cs typeface="Arial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endParaRPr lang="en-GB" smtClean="0">
              <a:cs typeface="Arial" charset="0"/>
            </a:endParaRP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mtClean="0">
                <a:cs typeface="Arial" charset="0"/>
              </a:rPr>
              <a:t>Eros v Thanatos (Greek: Love/Death)</a:t>
            </a:r>
          </a:p>
        </p:txBody>
      </p:sp>
    </p:spTree>
    <p:extLst>
      <p:ext uri="{BB962C8B-B14F-4D97-AF65-F5344CB8AC3E}">
        <p14:creationId xmlns:p14="http://schemas.microsoft.com/office/powerpoint/2010/main" val="13271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/>
          <p:cNvSpPr>
            <a:spLocks noGrp="1"/>
          </p:cNvSpPr>
          <p:nvPr>
            <p:ph type="title"/>
          </p:nvPr>
        </p:nvSpPr>
        <p:spPr>
          <a:xfrm>
            <a:off x="250825" y="404813"/>
            <a:ext cx="8534400" cy="7588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2800" dirty="0" smtClean="0">
                <a:cs typeface="Arial" charset="0"/>
              </a:rPr>
              <a:t>Freud’s Psychodynamic Model of Personality</a:t>
            </a:r>
          </a:p>
        </p:txBody>
      </p:sp>
      <p:sp>
        <p:nvSpPr>
          <p:cNvPr id="68610" name="Content Placeholder 4"/>
          <p:cNvSpPr>
            <a:spLocks noGrp="1"/>
          </p:cNvSpPr>
          <p:nvPr>
            <p:ph sz="half" idx="1"/>
          </p:nvPr>
        </p:nvSpPr>
        <p:spPr>
          <a:xfrm>
            <a:off x="468313" y="1412875"/>
            <a:ext cx="4487862" cy="5068888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altLang="en-US" sz="2400" b="1" dirty="0" smtClean="0">
                <a:cs typeface="Arial" charset="0"/>
              </a:rPr>
              <a:t>Id</a:t>
            </a:r>
            <a:r>
              <a:rPr lang="en-GB" altLang="en-US" sz="1800" b="1" dirty="0" smtClean="0">
                <a:cs typeface="Arial" charset="0"/>
              </a:rPr>
              <a:t> </a:t>
            </a:r>
          </a:p>
          <a:p>
            <a:pPr marL="0" indent="0">
              <a:buFont typeface="Wingdings" pitchFamily="2" charset="2"/>
              <a:buNone/>
            </a:pPr>
            <a:endParaRPr lang="en-GB" altLang="en-US" sz="1800" b="1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altLang="en-US" sz="2000" dirty="0" smtClean="0">
                <a:cs typeface="Arial" charset="0"/>
              </a:rPr>
              <a:t>Governed by the pleasure principle</a:t>
            </a: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altLang="en-US" sz="2000" dirty="0" smtClean="0">
                <a:cs typeface="Arial" charset="0"/>
              </a:rPr>
              <a:t>Reduction of tension 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sz="2000" dirty="0" smtClean="0">
                <a:cs typeface="Arial" charset="0"/>
              </a:rPr>
              <a:t>Immediate gratification</a:t>
            </a: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altLang="en-US" sz="2000" dirty="0" smtClean="0">
                <a:cs typeface="Arial" charset="0"/>
              </a:rPr>
              <a:t>Chaotic; No conception of reality</a:t>
            </a: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altLang="en-US" sz="2000" dirty="0" smtClean="0">
                <a:cs typeface="Arial" charset="0"/>
              </a:rPr>
              <a:t>Adults – demands of id in unconscious</a:t>
            </a:r>
          </a:p>
          <a:p>
            <a:pPr marL="0" indent="0">
              <a:buFont typeface="Wingdings" pitchFamily="2" charset="2"/>
              <a:buNone/>
            </a:pPr>
            <a:endParaRPr lang="en-GB" altLang="en-US" sz="2000" dirty="0" smtClean="0"/>
          </a:p>
        </p:txBody>
      </p:sp>
      <p:pic>
        <p:nvPicPr>
          <p:cNvPr id="68611" name="Picture 2" descr="http://upload.wikimedia.org/wikipedia/commons/thumb/b/be/Structural-Iceberg.svg/250px-Structural-Iceberg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056" y="1412875"/>
            <a:ext cx="396044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0722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123950"/>
            <a:ext cx="4535487" cy="5578475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</a:pPr>
            <a:r>
              <a:rPr lang="en-GB" sz="2000" b="1" dirty="0" smtClean="0">
                <a:cs typeface="Arial" charset="0"/>
              </a:rPr>
              <a:t>Superego</a:t>
            </a:r>
          </a:p>
          <a:p>
            <a:pPr marL="0" indent="0">
              <a:buFont typeface="Wingdings" pitchFamily="2" charset="2"/>
              <a:buNone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Governed by moral constraints</a:t>
            </a:r>
          </a:p>
          <a:p>
            <a:pPr marL="0" indent="0">
              <a:buFont typeface="Wingdings" pitchFamily="2" charset="2"/>
              <a:buNone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Conscience</a:t>
            </a:r>
          </a:p>
          <a:p>
            <a:pPr marL="0" indent="0">
              <a:buFont typeface="Wingdings" pitchFamily="2" charset="2"/>
              <a:buNone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Conflict with the id</a:t>
            </a:r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b="1" dirty="0" smtClean="0">
                <a:cs typeface="Arial" charset="0"/>
              </a:rPr>
              <a:t>Ego</a:t>
            </a:r>
            <a:r>
              <a:rPr lang="en-GB" sz="2000" dirty="0" smtClean="0">
                <a:cs typeface="Arial" charset="0"/>
              </a:rPr>
              <a:t> (executive mediator)</a:t>
            </a:r>
          </a:p>
          <a:p>
            <a:pPr marL="0" indent="0">
              <a:buFont typeface="Wingdings" pitchFamily="2" charset="2"/>
              <a:buNone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Governed </a:t>
            </a:r>
            <a:r>
              <a:rPr lang="en-GB" sz="2000" smtClean="0">
                <a:cs typeface="Arial" charset="0"/>
              </a:rPr>
              <a:t>by the reality principle </a:t>
            </a: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sz="2000" dirty="0" smtClean="0"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Mediates between id and superego </a:t>
            </a:r>
          </a:p>
          <a:p>
            <a:pPr marL="0" indent="0">
              <a:buFont typeface="Wingdings" pitchFamily="2" charset="2"/>
              <a:buNone/>
            </a:pPr>
            <a:r>
              <a:rPr lang="en-GB" sz="2000" dirty="0" smtClean="0">
                <a:cs typeface="Arial" charset="0"/>
              </a:rPr>
              <a:t>          – manages demands of both</a:t>
            </a:r>
          </a:p>
          <a:p>
            <a:pPr marL="0" indent="0">
              <a:buFont typeface="Wingdings" pitchFamily="2" charset="2"/>
              <a:buNone/>
            </a:pPr>
            <a:endParaRPr lang="en-GB" sz="2000" dirty="0" smtClean="0"/>
          </a:p>
          <a:p>
            <a:pPr marL="0" indent="0">
              <a:buFont typeface="Wingdings" pitchFamily="2" charset="2"/>
              <a:buNone/>
            </a:pPr>
            <a:endParaRPr lang="en-GB" sz="2000" dirty="0" smtClean="0"/>
          </a:p>
          <a:p>
            <a:pPr marL="0" indent="0">
              <a:buFont typeface="Wingdings" pitchFamily="2" charset="2"/>
              <a:buNone/>
            </a:pPr>
            <a:endParaRPr lang="en-GB" sz="2000" dirty="0" smtClean="0"/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/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/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/>
          </a:p>
          <a:p>
            <a:pPr marL="0" indent="0">
              <a:buFont typeface="Wingdings 2" pitchFamily="18" charset="2"/>
              <a:buChar char=""/>
            </a:pPr>
            <a:endParaRPr lang="en-GB" sz="2000" dirty="0" smtClean="0"/>
          </a:p>
        </p:txBody>
      </p:sp>
      <p:pic>
        <p:nvPicPr>
          <p:cNvPr id="70658" name="Picture 2" descr="http://upload.wikimedia.org/wikipedia/commons/thumb/b/be/Structural-Iceberg.svg/250px-Structural-Iceberg.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27613" y="1412875"/>
            <a:ext cx="4008883" cy="4972050"/>
          </a:xfrm>
        </p:spPr>
      </p:pic>
      <p:sp>
        <p:nvSpPr>
          <p:cNvPr id="70659" name="TextBox 1"/>
          <p:cNvSpPr txBox="1">
            <a:spLocks noChangeArrowheads="1"/>
          </p:cNvSpPr>
          <p:nvPr/>
        </p:nvSpPr>
        <p:spPr bwMode="auto">
          <a:xfrm>
            <a:off x="323850" y="473075"/>
            <a:ext cx="8507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altLang="en-US" sz="2000" b="1"/>
              <a:t>If all our behaviour was determined by the id we would not last long!</a:t>
            </a:r>
          </a:p>
        </p:txBody>
      </p:sp>
    </p:spTree>
    <p:extLst>
      <p:ext uri="{BB962C8B-B14F-4D97-AF65-F5344CB8AC3E}">
        <p14:creationId xmlns:p14="http://schemas.microsoft.com/office/powerpoint/2010/main" val="272661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9906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Freud’s Psychosexual Stages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7950" y="1268413"/>
          <a:ext cx="8928990" cy="55547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1"/>
                <a:gridCol w="1080120"/>
                <a:gridCol w="6120679"/>
              </a:tblGrid>
              <a:tr h="447824"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Stage</a:t>
                      </a:r>
                      <a:endParaRPr lang="en-GB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Age</a:t>
                      </a:r>
                      <a:endParaRPr lang="en-GB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Main pleasure &amp; influence on adult personality</a:t>
                      </a:r>
                      <a:endParaRPr lang="en-GB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Oral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Infancy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Pleasure</a:t>
                      </a:r>
                      <a:r>
                        <a:rPr lang="en-GB" baseline="0" dirty="0" smtClean="0"/>
                        <a:t> from food/breast feeding/thumb sucking</a:t>
                      </a:r>
                    </a:p>
                    <a:p>
                      <a:r>
                        <a:rPr lang="en-GB" baseline="0" dirty="0" smtClean="0"/>
                        <a:t>Deprivation or overindulgence = fixation on oral themes, self-indulgence and dependency</a:t>
                      </a:r>
                    </a:p>
                  </a:txBody>
                  <a:tcPr anchor="ctr"/>
                </a:tc>
              </a:tr>
              <a:tr h="102981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2-3 years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Pleasure</a:t>
                      </a:r>
                      <a:r>
                        <a:rPr lang="en-GB" baseline="0" dirty="0" smtClean="0"/>
                        <a:t> from the process of elimination – toilet training</a:t>
                      </a:r>
                    </a:p>
                    <a:p>
                      <a:r>
                        <a:rPr lang="en-GB" baseline="0" dirty="0" smtClean="0"/>
                        <a:t>Harsh toilet training = cleanliness, obsessiveness, rigid rules</a:t>
                      </a:r>
                    </a:p>
                    <a:p>
                      <a:r>
                        <a:rPr lang="en-GB" baseline="0" dirty="0" smtClean="0"/>
                        <a:t>Lax toilet training = messy, negative, dominant</a:t>
                      </a:r>
                      <a:endParaRPr lang="en-GB" dirty="0"/>
                    </a:p>
                  </a:txBody>
                  <a:tcPr anchor="ctr"/>
                </a:tc>
              </a:tr>
              <a:tr h="155557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Phallic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4-5 years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Pleasure from sexual organs</a:t>
                      </a:r>
                    </a:p>
                    <a:p>
                      <a:r>
                        <a:rPr lang="en-GB" dirty="0" smtClean="0"/>
                        <a:t>Oedipus complex in</a:t>
                      </a:r>
                      <a:r>
                        <a:rPr lang="en-GB" baseline="0" dirty="0" smtClean="0"/>
                        <a:t> boys = sexual love for mother/ hostility towards father</a:t>
                      </a:r>
                    </a:p>
                    <a:p>
                      <a:r>
                        <a:rPr lang="en-GB" baseline="0" dirty="0" smtClean="0"/>
                        <a:t>Electra complex in girls = blame mother for not having a penis and desire their father</a:t>
                      </a:r>
                      <a:endParaRPr lang="en-GB" dirty="0"/>
                    </a:p>
                  </a:txBody>
                  <a:tcPr anchor="ctr"/>
                </a:tc>
              </a:tr>
              <a:tr h="67727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Latency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6-7</a:t>
                      </a:r>
                      <a:r>
                        <a:rPr lang="en-GB" baseline="0" dirty="0" smtClean="0"/>
                        <a:t> years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Sexuality</a:t>
                      </a:r>
                      <a:r>
                        <a:rPr lang="en-GB" baseline="0" dirty="0" smtClean="0"/>
                        <a:t> becomes dominant</a:t>
                      </a:r>
                      <a:endParaRPr lang="en-GB" dirty="0"/>
                    </a:p>
                  </a:txBody>
                  <a:tcPr anchor="ctr"/>
                </a:tc>
              </a:tr>
              <a:tr h="67727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Genital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Adolescence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Sexuality</a:t>
                      </a:r>
                      <a:r>
                        <a:rPr lang="en-GB" baseline="0" dirty="0" smtClean="0"/>
                        <a:t> re-emerges through sexual relationships</a:t>
                      </a:r>
                      <a:endParaRPr lang="en-GB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239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9906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Defence Mechanisms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341438"/>
          <a:ext cx="9144002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7706"/>
                <a:gridCol w="4536504"/>
                <a:gridCol w="26997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Defence mechanism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Description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Example</a:t>
                      </a:r>
                      <a:endParaRPr lang="en-GB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Repression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An active defence process that pushes anxiety-arousing impulses or memories into the unconscious mind, and seeks to stop them becoming conscious</a:t>
                      </a:r>
                      <a:endParaRPr lang="en-GB" sz="16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person who was abused during childhood develops amnesia for the event</a:t>
                      </a:r>
                      <a:endParaRPr lang="en-GB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Denial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Refusing to acknowledge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anxiety-arousing events. If a situation is too much to handle, the person just refuses to experience it.</a:t>
                      </a:r>
                      <a:endParaRPr lang="en-GB" sz="16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man who is told he has terminal cancer refuses to consider the possibility that he will not recover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Displacement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An unacceptable or dangerous impulse (e.g. aggression) is repressed, and then directed at a safer substitute target</a:t>
                      </a:r>
                    </a:p>
                    <a:p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woman who is harassed by her boss experiences no anger at work but then goes home and abuses her husband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Projection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Attributing unacceptable thoughts, feelings or impulses which have been repressed onto other people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woman with a strong repressed desire to have an affair continually accuses her husband of being unfaithful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29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341800"/>
              </p:ext>
            </p:extLst>
          </p:nvPr>
        </p:nvGraphicFramePr>
        <p:xfrm>
          <a:off x="-108520" y="404664"/>
          <a:ext cx="9144002" cy="6453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4427986"/>
                <a:gridCol w="2699792"/>
              </a:tblGrid>
              <a:tr h="58387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Defence mechanism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Description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Example</a:t>
                      </a:r>
                      <a:endParaRPr lang="en-GB" sz="1600" dirty="0"/>
                    </a:p>
                  </a:txBody>
                  <a:tcPr anchor="ctr"/>
                </a:tc>
              </a:tr>
              <a:tr h="156723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Rationalisation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Constructing a false but plausible explanation/excuse for an anxiety-arousing behaviour that has already occurred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student caught cheating in an exam justifies the act by stating that the test was unfair and, besides, everyone else was cheating too</a:t>
                      </a:r>
                    </a:p>
                  </a:txBody>
                  <a:tcPr anchor="ctr"/>
                </a:tc>
              </a:tr>
              <a:tr h="1321397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Reaction formation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An anxiety-arousing impulse is repressed, and its energy is released in an exaggerated expression of the opposite behaviour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mother who harbours feelings of resentment towards her child represses them and becomes overprotective of the child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829714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Sublimation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Satisfying a repressed impulse (e.g. aggression) in the form of a socially acceptable or even admired behaviour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Sport is an example of putting emotions into something constructive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0755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movement back in time – a psychological retreat to an earlier psychosexual stage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child may begin to suck their thumb again or wet the bed when they need to spend time in hospital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0755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Intellectualization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6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Problems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</a:rPr>
                        <a:t> are analysed in intellectual terms, while emotion, affect and feeling are ignored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A person may discuss the concept of anxiety, rather than disclosing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</a:rPr>
                        <a:t> how anxiety manifests for them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189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533400"/>
            <a:ext cx="8712200" cy="99060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Evaluation of the Psychodynamic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700213"/>
            <a:ext cx="8229600" cy="51371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Much criticism of Freud’s emphasis on childhood sexuality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Unscientific: unfalsifiable - individual case studies cannot be replicated 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-  Subjective interpretation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-  Theory built upon a small sample 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-  Specific type of initial sample (initially middle class women)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-  The theories are ‘unscientific’ as they can’t be disproved – they are unfalsifiable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 lvl="2">
              <a:lnSpc>
                <a:spcPct val="80000"/>
              </a:lnSpc>
            </a:pPr>
            <a:r>
              <a:rPr lang="en-GB" sz="2000" smtClean="0"/>
              <a:t>Freud believed clinic observations to be more valid than laboratory experiments</a:t>
            </a:r>
          </a:p>
          <a:p>
            <a:pPr lvl="2">
              <a:lnSpc>
                <a:spcPct val="80000"/>
              </a:lnSpc>
            </a:pPr>
            <a:endParaRPr lang="en-GB" sz="2000" smtClean="0"/>
          </a:p>
        </p:txBody>
      </p:sp>
    </p:spTree>
    <p:extLst>
      <p:ext uri="{BB962C8B-B14F-4D97-AF65-F5344CB8AC3E}">
        <p14:creationId xmlns:p14="http://schemas.microsoft.com/office/powerpoint/2010/main" val="194028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3200" smtClean="0"/>
              <a:t>Evaluation of the Psychodynamic approach</a:t>
            </a:r>
          </a:p>
        </p:txBody>
      </p:sp>
      <p:sp>
        <p:nvSpPr>
          <p:cNvPr id="90115" name="Rectangle 3"/>
          <p:cNvSpPr>
            <a:spLocks noGrp="1"/>
          </p:cNvSpPr>
          <p:nvPr>
            <p:ph type="body" idx="1"/>
          </p:nvPr>
        </p:nvSpPr>
        <p:spPr>
          <a:xfrm>
            <a:off x="395288" y="1700213"/>
            <a:ext cx="8229600" cy="4876800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+ Psychologists generally agree that consciousness is only ‘the tip of the iceberg’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+  Introduced the ‘clinical interview’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+  Elements of Freud’s theory have improved thinking about the human mind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+ Does provide an explanation for deeper mental processes and how we access these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smtClean="0"/>
              <a:t>+ Some evidence from other areas of psychology that behaviour is influenced by non-conscious processes e.g., information-processing approaches</a:t>
            </a:r>
          </a:p>
          <a:p>
            <a:endParaRPr lang="en-GB" sz="2000" smtClean="0"/>
          </a:p>
        </p:txBody>
      </p:sp>
    </p:spTree>
    <p:extLst>
      <p:ext uri="{BB962C8B-B14F-4D97-AF65-F5344CB8AC3E}">
        <p14:creationId xmlns:p14="http://schemas.microsoft.com/office/powerpoint/2010/main" val="346434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Psychodynamic Approach</a:t>
            </a:r>
            <a:endParaRPr lang="en-GB" sz="2800" dirty="0"/>
          </a:p>
        </p:txBody>
      </p:sp>
      <p:sp>
        <p:nvSpPr>
          <p:cNvPr id="8089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Alternative theories are derived from Freud but are </a:t>
            </a:r>
            <a:r>
              <a:rPr lang="en-GB" u="sng" smtClean="0"/>
              <a:t>Psychodynamic </a:t>
            </a:r>
            <a:r>
              <a:rPr lang="en-GB" b="1" smtClean="0"/>
              <a:t>not</a:t>
            </a:r>
            <a:r>
              <a:rPr lang="en-GB" smtClean="0"/>
              <a:t> </a:t>
            </a:r>
            <a:r>
              <a:rPr lang="en-GB" u="sng" smtClean="0"/>
              <a:t>Psychoanalytic.</a:t>
            </a:r>
          </a:p>
          <a:p>
            <a:endParaRPr lang="en-GB" u="sng" smtClean="0"/>
          </a:p>
          <a:p>
            <a:r>
              <a:rPr lang="en-GB" smtClean="0"/>
              <a:t>De-emphasize the role of childhood sexuality and focus on how early family relationships and other factors shape our personalities:</a:t>
            </a:r>
          </a:p>
          <a:p>
            <a:endParaRPr lang="en-GB" smtClean="0"/>
          </a:p>
          <a:p>
            <a:pPr lvl="1"/>
            <a:r>
              <a:rPr lang="en-GB" sz="2400" smtClean="0"/>
              <a:t>Anna Freud</a:t>
            </a:r>
          </a:p>
          <a:p>
            <a:pPr lvl="1"/>
            <a:r>
              <a:rPr lang="en-GB" sz="2400" smtClean="0"/>
              <a:t>Erikson</a:t>
            </a:r>
          </a:p>
          <a:p>
            <a:pPr lvl="1"/>
            <a:r>
              <a:rPr lang="en-GB" sz="2400" smtClean="0"/>
              <a:t>Jung</a:t>
            </a:r>
          </a:p>
          <a:p>
            <a:pPr lvl="1"/>
            <a:r>
              <a:rPr lang="en-GB" sz="2400" smtClean="0"/>
              <a:t>Adler</a:t>
            </a:r>
          </a:p>
        </p:txBody>
      </p:sp>
    </p:spTree>
    <p:extLst>
      <p:ext uri="{BB962C8B-B14F-4D97-AF65-F5344CB8AC3E}">
        <p14:creationId xmlns:p14="http://schemas.microsoft.com/office/powerpoint/2010/main" val="347962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b="1" smtClean="0"/>
              <a:t>The Behaviourist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76374"/>
            <a:ext cx="8229600" cy="5381625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Focuses on the role of the external environment in governing our actions</a:t>
            </a:r>
          </a:p>
          <a:p>
            <a:pPr algn="ctr">
              <a:buFont typeface="Arial" charset="0"/>
              <a:buNone/>
            </a:pPr>
            <a:endParaRPr lang="en-GB" sz="2000" dirty="0" smtClean="0"/>
          </a:p>
          <a:p>
            <a:r>
              <a:rPr lang="en-GB" dirty="0" smtClean="0"/>
              <a:t>John Watson (1913) – </a:t>
            </a:r>
            <a:br>
              <a:rPr lang="en-GB" dirty="0" smtClean="0"/>
            </a:br>
            <a:r>
              <a:rPr lang="en-GB" dirty="0" smtClean="0"/>
              <a:t>The Behaviourist Manifesto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Focus on observable behaviour</a:t>
            </a:r>
          </a:p>
          <a:p>
            <a:pPr lvl="1"/>
            <a:r>
              <a:rPr lang="en-GB" dirty="0" smtClean="0"/>
              <a:t>Focus on learning/conditioning</a:t>
            </a:r>
          </a:p>
          <a:p>
            <a:pPr lvl="1"/>
            <a:r>
              <a:rPr lang="en-GB" dirty="0" smtClean="0"/>
              <a:t>Stimulus-Response/associative </a:t>
            </a:r>
            <a:br>
              <a:rPr lang="en-GB" dirty="0" smtClean="0"/>
            </a:br>
            <a:r>
              <a:rPr lang="en-GB" dirty="0" smtClean="0"/>
              <a:t>learning</a:t>
            </a:r>
          </a:p>
          <a:p>
            <a:endParaRPr lang="en-GB" dirty="0" smtClean="0"/>
          </a:p>
          <a:p>
            <a:r>
              <a:rPr lang="en-US" sz="2000" b="1" u="sng" dirty="0">
                <a:cs typeface="Arial" charset="0"/>
              </a:rPr>
              <a:t>Determinism</a:t>
            </a:r>
            <a:r>
              <a:rPr lang="en-US" sz="2000" dirty="0">
                <a:cs typeface="Arial" charset="0"/>
              </a:rPr>
              <a:t>:  all behaviour has a </a:t>
            </a:r>
            <a:r>
              <a:rPr lang="en-US" sz="2000" dirty="0" smtClean="0">
                <a:cs typeface="Arial" charset="0"/>
              </a:rPr>
              <a:t>cause</a:t>
            </a:r>
          </a:p>
          <a:p>
            <a:r>
              <a:rPr lang="en-US" sz="2000" dirty="0" smtClean="0">
                <a:cs typeface="Arial" charset="0"/>
              </a:rPr>
              <a:t>We respond to our environment, thus the </a:t>
            </a:r>
          </a:p>
          <a:p>
            <a:pPr marL="0" indent="0">
              <a:buNone/>
            </a:pPr>
            <a:r>
              <a:rPr lang="en-US" sz="2000" dirty="0" smtClean="0">
                <a:cs typeface="Arial" charset="0"/>
              </a:rPr>
              <a:t>   external world shapes (determines) our </a:t>
            </a:r>
          </a:p>
          <a:p>
            <a:pPr marL="0" indent="0">
              <a:buNone/>
            </a:pPr>
            <a:r>
              <a:rPr lang="en-US" sz="2000" dirty="0" smtClean="0">
                <a:cs typeface="Arial" charset="0"/>
              </a:rPr>
              <a:t>   behaviour</a:t>
            </a:r>
            <a:endParaRPr lang="en-GB" dirty="0"/>
          </a:p>
        </p:txBody>
      </p:sp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2924175"/>
            <a:ext cx="2557463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Classical Conditioning</a:t>
            </a:r>
            <a:endParaRPr lang="en-GB" sz="2800" dirty="0"/>
          </a:p>
        </p:txBody>
      </p:sp>
      <p:sp>
        <p:nvSpPr>
          <p:cNvPr id="471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/>
              <a:t>Ivan Pavlov (1900’s) – Pavlov’s dogs</a:t>
            </a:r>
          </a:p>
          <a:p>
            <a:endParaRPr lang="en-GB" smtClean="0"/>
          </a:p>
          <a:p>
            <a:pPr lvl="1"/>
            <a:r>
              <a:rPr lang="en-GB" smtClean="0"/>
              <a:t>Managed to condition dogs to salivate to the sound of a bell through repeated association of the sound of the bell and food.</a:t>
            </a:r>
          </a:p>
        </p:txBody>
      </p:sp>
      <p:pic>
        <p:nvPicPr>
          <p:cNvPr id="4710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51188" y="3860800"/>
            <a:ext cx="3652837" cy="243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6" descr="UNFG_07_01b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476672"/>
            <a:ext cx="2376487" cy="2632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6" descr="UNFG_07_02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276872"/>
            <a:ext cx="3816350" cy="248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6" descr="UNFG_07_03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919538"/>
            <a:ext cx="2579688" cy="282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55875" y="513546"/>
            <a:ext cx="2672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Unconditioned stimulus</a:t>
            </a:r>
          </a:p>
          <a:p>
            <a:r>
              <a:rPr lang="en-GB" dirty="0" smtClean="0"/>
              <a:t>Unconditioned response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892138" y="6098957"/>
            <a:ext cx="2428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Conditioned stimulus</a:t>
            </a:r>
          </a:p>
          <a:p>
            <a:r>
              <a:rPr lang="en-GB" dirty="0" smtClean="0"/>
              <a:t>Conditioned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20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88" y="533400"/>
            <a:ext cx="8507412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Classical Conditioning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1592263"/>
            <a:ext cx="4897437" cy="479901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Watson (1920) – ‘Little Albert’</a:t>
            </a: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0825" y="2565400"/>
            <a:ext cx="8364538" cy="423227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en-GB" sz="1700" b="1" dirty="0" smtClean="0"/>
              <a:t>Aim</a:t>
            </a:r>
          </a:p>
          <a:p>
            <a:pPr marL="0" indent="0">
              <a:lnSpc>
                <a:spcPct val="90000"/>
              </a:lnSpc>
            </a:pPr>
            <a:r>
              <a:rPr lang="en-GB" sz="1700" dirty="0" smtClean="0"/>
              <a:t>  To test whether fear was an innate or a conditioned response.</a:t>
            </a:r>
          </a:p>
          <a:p>
            <a:pPr marL="0" indent="0">
              <a:lnSpc>
                <a:spcPct val="90000"/>
              </a:lnSpc>
            </a:pPr>
            <a:endParaRPr lang="en-GB" sz="1700" dirty="0" smtClean="0"/>
          </a:p>
          <a:p>
            <a:pPr marL="0" indent="0">
              <a:lnSpc>
                <a:spcPct val="90000"/>
              </a:lnSpc>
            </a:pPr>
            <a:endParaRPr lang="en-GB" sz="800" dirty="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en-GB" sz="1700" b="1" dirty="0" smtClean="0"/>
              <a:t>Procedure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en-GB" sz="1700" b="1" dirty="0" smtClean="0"/>
          </a:p>
          <a:p>
            <a:pPr marL="0" indent="0">
              <a:lnSpc>
                <a:spcPct val="90000"/>
              </a:lnSpc>
            </a:pPr>
            <a:r>
              <a:rPr lang="en-GB" sz="1700" dirty="0" smtClean="0"/>
              <a:t>  9 month old Albert was exposed to a series of objects for 2 months without any conditioning.</a:t>
            </a:r>
          </a:p>
          <a:p>
            <a:pPr marL="0" indent="0">
              <a:lnSpc>
                <a:spcPct val="90000"/>
              </a:lnSpc>
            </a:pPr>
            <a:endParaRPr lang="en-GB" sz="1700" dirty="0" smtClean="0"/>
          </a:p>
          <a:p>
            <a:pPr marL="0" indent="0">
              <a:lnSpc>
                <a:spcPct val="90000"/>
              </a:lnSpc>
            </a:pPr>
            <a:r>
              <a:rPr lang="en-GB" sz="1700" dirty="0" smtClean="0"/>
              <a:t>  Albert showed no fear of the rat  until he learned to associate the rat with a loud noise.</a:t>
            </a:r>
          </a:p>
          <a:p>
            <a:pPr marL="0" indent="0">
              <a:lnSpc>
                <a:spcPct val="90000"/>
              </a:lnSpc>
            </a:pPr>
            <a:endParaRPr lang="en-GB" sz="1700" dirty="0" smtClean="0"/>
          </a:p>
          <a:p>
            <a:pPr marL="0" indent="0">
              <a:lnSpc>
                <a:spcPct val="90000"/>
              </a:lnSpc>
            </a:pPr>
            <a:r>
              <a:rPr lang="en-GB" sz="1700" dirty="0" smtClean="0"/>
              <a:t>  Little Albert experienced stimulus generalisation to other objects.</a:t>
            </a:r>
          </a:p>
          <a:p>
            <a:pPr marL="0" indent="0">
              <a:lnSpc>
                <a:spcPct val="90000"/>
              </a:lnSpc>
            </a:pPr>
            <a:endParaRPr lang="en-GB" sz="1700" dirty="0" smtClean="0"/>
          </a:p>
          <a:p>
            <a:pPr marL="0" indent="0">
              <a:lnSpc>
                <a:spcPct val="90000"/>
              </a:lnSpc>
            </a:pPr>
            <a:r>
              <a:rPr lang="en-GB" sz="1700" dirty="0" smtClean="0"/>
              <a:t>  Watson concluded that fear could be learnt through classical conditioning.</a:t>
            </a:r>
          </a:p>
          <a:p>
            <a:pPr marL="0" indent="0">
              <a:lnSpc>
                <a:spcPct val="90000"/>
              </a:lnSpc>
            </a:pPr>
            <a:endParaRPr lang="en-GB" sz="1700" dirty="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en-GB" sz="1700" dirty="0" smtClean="0"/>
          </a:p>
        </p:txBody>
      </p:sp>
      <p:pic>
        <p:nvPicPr>
          <p:cNvPr id="4915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77838"/>
            <a:ext cx="3527425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Operant Conditioning</a:t>
            </a:r>
            <a:endParaRPr lang="en-GB" sz="2800" dirty="0"/>
          </a:p>
        </p:txBody>
      </p:sp>
      <p:pic>
        <p:nvPicPr>
          <p:cNvPr id="51202" name="Picture 2" descr="Skinner Box illustration operant condition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4008" y="3933056"/>
            <a:ext cx="4606925" cy="265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50825" y="1414414"/>
            <a:ext cx="8353623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>
                <a:latin typeface="+mn-lt"/>
                <a:cs typeface="+mn-cs"/>
              </a:rPr>
              <a:t> </a:t>
            </a:r>
            <a:r>
              <a:rPr lang="en-GB" sz="2000" b="1" dirty="0">
                <a:latin typeface="+mn-lt"/>
                <a:cs typeface="+mn-cs"/>
              </a:rPr>
              <a:t>Skinner</a:t>
            </a:r>
            <a:r>
              <a:rPr lang="en-GB" sz="2000" dirty="0">
                <a:latin typeface="+mn-lt"/>
                <a:cs typeface="+mn-cs"/>
              </a:rPr>
              <a:t> (1904-1990</a:t>
            </a:r>
            <a:r>
              <a:rPr lang="en-GB" sz="2000" dirty="0" smtClean="0">
                <a:latin typeface="+mn-lt"/>
                <a:cs typeface="+mn-cs"/>
              </a:rPr>
              <a:t>) – </a:t>
            </a:r>
            <a:r>
              <a:rPr lang="en-GB" sz="2000" b="1" dirty="0" smtClean="0">
                <a:latin typeface="+mn-lt"/>
                <a:cs typeface="+mn-cs"/>
              </a:rPr>
              <a:t>Radical behaviourism: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+mn-lt"/>
                <a:cs typeface="+mn-cs"/>
              </a:rPr>
              <a:t>Cannot consider emotions, sensations etc. to explain behaviour, as cannot be observed and measured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+mn-lt"/>
                <a:cs typeface="+mn-cs"/>
              </a:rPr>
              <a:t>Operant condition based on </a:t>
            </a:r>
            <a:r>
              <a:rPr lang="en-GB" sz="2000" b="1" dirty="0" smtClean="0">
                <a:latin typeface="+mn-lt"/>
                <a:cs typeface="+mn-cs"/>
              </a:rPr>
              <a:t>reinforcement theory</a:t>
            </a:r>
            <a:r>
              <a:rPr lang="en-GB" sz="1600" dirty="0" smtClean="0">
                <a:latin typeface="+mn-lt"/>
                <a:cs typeface="+mn-cs"/>
              </a:rPr>
              <a:t> </a:t>
            </a:r>
            <a:endParaRPr lang="en-GB" sz="2000" dirty="0">
              <a:latin typeface="+mn-lt"/>
              <a:cs typeface="+mn-cs"/>
            </a:endParaRPr>
          </a:p>
          <a:p>
            <a:pPr lvl="1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  <a:cs typeface="+mn-cs"/>
              </a:rPr>
              <a:t>Basic principles of learning apply in all organisms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  <a:cs typeface="+mn-cs"/>
              </a:rPr>
              <a:t>Principles of reward and punishment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  <a:cs typeface="+mn-cs"/>
              </a:rPr>
              <a:t>Behaviour occurs for a reason: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  <a:cs typeface="+mn-cs"/>
            </a:endParaRP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rgbClr val="FF0000"/>
                </a:solidFill>
                <a:latin typeface="+mn-lt"/>
                <a:cs typeface="+mn-cs"/>
              </a:rPr>
              <a:t>positive</a:t>
            </a:r>
            <a:r>
              <a:rPr lang="en-GB" sz="2000" dirty="0">
                <a:latin typeface="+mn-lt"/>
                <a:cs typeface="+mn-cs"/>
              </a:rPr>
              <a:t> reinforcement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rgbClr val="0070C0"/>
                </a:solidFill>
                <a:latin typeface="+mn-lt"/>
                <a:cs typeface="+mn-cs"/>
              </a:rPr>
              <a:t>negative</a:t>
            </a:r>
            <a:r>
              <a:rPr lang="en-GB" sz="2000" dirty="0">
                <a:latin typeface="+mn-lt"/>
                <a:cs typeface="+mn-cs"/>
              </a:rPr>
              <a:t> reinforcement</a:t>
            </a:r>
          </a:p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punishment</a:t>
            </a:r>
            <a:r>
              <a:rPr lang="en-GB" sz="2400" dirty="0">
                <a:latin typeface="+mn-lt"/>
                <a:cs typeface="+mn-cs"/>
              </a:rPr>
              <a:t/>
            </a:r>
            <a:br>
              <a:rPr lang="en-GB" sz="2400" dirty="0">
                <a:latin typeface="+mn-lt"/>
                <a:cs typeface="+mn-cs"/>
              </a:rPr>
            </a:br>
            <a:endParaRPr lang="en-GB" sz="2400" dirty="0">
              <a:latin typeface="+mn-lt"/>
              <a:cs typeface="+mn-cs"/>
            </a:endParaRP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>
              <a:latin typeface="+mn-lt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947470" y="6505816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Skinner box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2800" smtClean="0"/>
              <a:t>The Behaviourist Approach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>
          <a:xfrm>
            <a:off x="468313" y="1978025"/>
            <a:ext cx="8229600" cy="4876800"/>
          </a:xfrm>
        </p:spPr>
        <p:txBody>
          <a:bodyPr/>
          <a:lstStyle/>
          <a:p>
            <a:r>
              <a:rPr lang="en-GB" sz="2800" smtClean="0"/>
              <a:t>Behaviourism has been used for:</a:t>
            </a:r>
          </a:p>
          <a:p>
            <a:endParaRPr lang="en-GB" sz="2800" smtClean="0"/>
          </a:p>
          <a:p>
            <a:pPr lvl="1"/>
            <a:r>
              <a:rPr lang="en-GB" sz="2400" smtClean="0"/>
              <a:t>Behaviour therapy/modification</a:t>
            </a:r>
          </a:p>
          <a:p>
            <a:pPr lvl="1"/>
            <a:endParaRPr lang="en-GB" sz="2400" smtClean="0"/>
          </a:p>
          <a:p>
            <a:pPr lvl="1"/>
            <a:r>
              <a:rPr lang="en-GB" sz="2400" smtClean="0"/>
              <a:t>Biofeedback</a:t>
            </a:r>
          </a:p>
          <a:p>
            <a:pPr lvl="1"/>
            <a:endParaRPr lang="en-GB" sz="2400" smtClean="0"/>
          </a:p>
          <a:p>
            <a:pPr lvl="1"/>
            <a:r>
              <a:rPr lang="en-GB" sz="2400" smtClean="0"/>
              <a:t>Learning techniques</a:t>
            </a:r>
          </a:p>
          <a:p>
            <a:pPr lvl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9366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2800" dirty="0" smtClean="0">
                <a:cs typeface="Arial" charset="0"/>
              </a:rPr>
              <a:t>Evaluation of Behaviourist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8313" y="1484313"/>
            <a:ext cx="8567737" cy="5113337"/>
          </a:xfrm>
        </p:spPr>
        <p:txBody>
          <a:bodyPr rtlCol="0">
            <a:normAutofit lnSpcReduction="10000"/>
          </a:bodyPr>
          <a:lstStyle/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>
                <a:cs typeface="Arial" charset="0"/>
              </a:rPr>
              <a:t>+</a:t>
            </a:r>
            <a:r>
              <a:rPr lang="en-GB" altLang="en-US" sz="2000" dirty="0" smtClean="0"/>
              <a:t> </a:t>
            </a:r>
            <a:r>
              <a:rPr lang="en-GB" altLang="en-US" sz="1800" dirty="0" smtClean="0">
                <a:cs typeface="Arial" charset="0"/>
              </a:rPr>
              <a:t>Huge contribution to psychology -  e.g. scientific methods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>
                <a:cs typeface="Arial" charset="0"/>
              </a:rPr>
              <a:t>+</a:t>
            </a:r>
            <a:r>
              <a:rPr lang="en-GB" altLang="en-US" sz="2000" dirty="0" smtClean="0">
                <a:cs typeface="Arial" charset="0"/>
              </a:rPr>
              <a:t> </a:t>
            </a:r>
            <a:r>
              <a:rPr lang="en-GB" altLang="en-US" sz="1800" dirty="0" smtClean="0">
                <a:cs typeface="Arial" charset="0"/>
              </a:rPr>
              <a:t>Contribution to educational practices 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>
                <a:cs typeface="Arial" charset="0"/>
              </a:rPr>
              <a:t>+</a:t>
            </a:r>
            <a:r>
              <a:rPr lang="en-GB" altLang="en-US" sz="3300" dirty="0" smtClean="0">
                <a:cs typeface="Arial" charset="0"/>
              </a:rPr>
              <a:t> </a:t>
            </a:r>
            <a:r>
              <a:rPr lang="en-GB" altLang="en-US" sz="1800" dirty="0" smtClean="0">
                <a:cs typeface="Arial" charset="0"/>
              </a:rPr>
              <a:t>Contribution to many non-medical treatments/therapies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3600" dirty="0" smtClean="0">
                <a:cs typeface="Arial" charset="0"/>
              </a:rPr>
              <a:t>- </a:t>
            </a:r>
            <a:r>
              <a:rPr lang="en-GB" altLang="en-US" sz="2000" dirty="0" smtClean="0">
                <a:cs typeface="Arial" charset="0"/>
              </a:rPr>
              <a:t> </a:t>
            </a:r>
            <a:r>
              <a:rPr lang="en-GB" altLang="en-US" sz="1800" dirty="0" smtClean="0">
                <a:cs typeface="Arial" charset="0"/>
              </a:rPr>
              <a:t>Reliance on frequency of behaviour as measurement (no. of words in essay?)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3600" dirty="0" smtClean="0">
                <a:cs typeface="Arial" charset="0"/>
              </a:rPr>
              <a:t>- </a:t>
            </a:r>
            <a:r>
              <a:rPr lang="en-GB" altLang="en-US" sz="1800" dirty="0" smtClean="0">
                <a:cs typeface="Arial" charset="0"/>
              </a:rPr>
              <a:t>Generalisation of animal study findings to humans? 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3600" dirty="0" smtClean="0">
                <a:cs typeface="Arial" charset="0"/>
              </a:rPr>
              <a:t>-</a:t>
            </a:r>
            <a:r>
              <a:rPr lang="en-GB" altLang="en-US" sz="4000" dirty="0" smtClean="0">
                <a:cs typeface="Arial" charset="0"/>
              </a:rPr>
              <a:t> </a:t>
            </a:r>
            <a:r>
              <a:rPr lang="en-GB" altLang="en-US" sz="1800" dirty="0" smtClean="0">
                <a:cs typeface="Arial" charset="0"/>
              </a:rPr>
              <a:t>Laboratory-based studies </a:t>
            </a:r>
            <a:endParaRPr lang="en-GB" altLang="en-US" sz="1800" dirty="0">
              <a:cs typeface="Arial" charset="0"/>
            </a:endParaRP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600" dirty="0" smtClean="0"/>
              <a:t>-</a:t>
            </a:r>
            <a:r>
              <a:rPr lang="en-GB" sz="1800" dirty="0" smtClean="0"/>
              <a:t>  Ignores </a:t>
            </a:r>
            <a:r>
              <a:rPr lang="en-GB" sz="1800" dirty="0"/>
              <a:t>other possible explanations</a:t>
            </a:r>
          </a:p>
          <a:p>
            <a:pPr marL="114300" indent="0" fontAlgn="auto">
              <a:spcBef>
                <a:spcPct val="5000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1800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2800" smtClean="0"/>
              <a:t>The Behaviourist Approach</a:t>
            </a:r>
          </a:p>
        </p:txBody>
      </p:sp>
      <p:sp>
        <p:nvSpPr>
          <p:cNvPr id="56322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074025" cy="4679950"/>
          </a:xfrm>
        </p:spPr>
        <p:txBody>
          <a:bodyPr/>
          <a:lstStyle/>
          <a:p>
            <a:r>
              <a:rPr lang="en-GB" sz="2000" dirty="0" smtClean="0"/>
              <a:t>Do you think human behaviour can be controlled in the same way as non-human animal behaviour?</a:t>
            </a:r>
          </a:p>
          <a:p>
            <a:endParaRPr lang="en-GB" sz="2000" dirty="0" smtClean="0"/>
          </a:p>
          <a:p>
            <a:r>
              <a:rPr lang="en-GB" sz="2000" dirty="0" smtClean="0"/>
              <a:t>In what way are humans different from non-human animals and why?</a:t>
            </a:r>
          </a:p>
          <a:p>
            <a:endParaRPr lang="en-GB" sz="2000" dirty="0" smtClean="0"/>
          </a:p>
          <a:p>
            <a:r>
              <a:rPr lang="en-GB" sz="2000" dirty="0" smtClean="0"/>
              <a:t>What about the role of language and thought?</a:t>
            </a:r>
          </a:p>
          <a:p>
            <a:pPr>
              <a:buFont typeface="Arial" charset="0"/>
              <a:buNone/>
            </a:pPr>
            <a:endParaRPr lang="en-GB" sz="2000" dirty="0" smtClean="0"/>
          </a:p>
          <a:p>
            <a:pPr lvl="1"/>
            <a:r>
              <a:rPr lang="en-GB" sz="1800" dirty="0" smtClean="0"/>
              <a:t>What we say and think influences what we do</a:t>
            </a:r>
          </a:p>
          <a:p>
            <a:pPr lvl="1"/>
            <a:endParaRPr lang="en-GB" dirty="0" smtClean="0"/>
          </a:p>
          <a:p>
            <a:r>
              <a:rPr lang="en-GB" sz="2000" dirty="0" smtClean="0"/>
              <a:t>Creativity? – cannot account for our skills in music, art, dance, etc.</a:t>
            </a:r>
          </a:p>
          <a:p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800" dirty="0" smtClean="0"/>
              <a:t>So how do Psychodynamic </a:t>
            </a:r>
            <a:r>
              <a:rPr lang="en-GB" sz="2800" dirty="0"/>
              <a:t>and Behaviourist </a:t>
            </a:r>
            <a:r>
              <a:rPr lang="en-GB" sz="2800" dirty="0" smtClean="0"/>
              <a:t>approaches differ?</a:t>
            </a:r>
          </a:p>
        </p:txBody>
      </p:sp>
      <p:sp>
        <p:nvSpPr>
          <p:cNvPr id="82946" name="Content Placeholder 2"/>
          <p:cNvSpPr>
            <a:spLocks noGrp="1"/>
          </p:cNvSpPr>
          <p:nvPr>
            <p:ph idx="1"/>
          </p:nvPr>
        </p:nvSpPr>
        <p:spPr>
          <a:xfrm>
            <a:off x="395288" y="2060575"/>
            <a:ext cx="8229600" cy="4997450"/>
          </a:xfrm>
        </p:spPr>
        <p:txBody>
          <a:bodyPr/>
          <a:lstStyle/>
          <a:p>
            <a:r>
              <a:rPr lang="en-GB" sz="2000" smtClean="0"/>
              <a:t>Does one explain certain behaviours or processes better than the other?</a:t>
            </a:r>
          </a:p>
          <a:p>
            <a:endParaRPr lang="en-GB" sz="2000" smtClean="0"/>
          </a:p>
          <a:p>
            <a:r>
              <a:rPr lang="en-GB" sz="2000" smtClean="0"/>
              <a:t>Does either approach offer an ‘all encompassing’ or ‘perfect’ account of the psychology of mind and behaviour?</a:t>
            </a:r>
          </a:p>
          <a:p>
            <a:endParaRPr lang="en-GB" sz="2000" smtClean="0"/>
          </a:p>
          <a:p>
            <a:r>
              <a:rPr lang="en-GB" sz="2000" smtClean="0"/>
              <a:t>Is one more ‘scientific’ than the other?</a:t>
            </a:r>
          </a:p>
        </p:txBody>
      </p:sp>
      <p:pic>
        <p:nvPicPr>
          <p:cNvPr id="82950" name="Picture 6" descr="question-mark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4005263"/>
            <a:ext cx="2100263" cy="2303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Summary</a:t>
            </a:r>
          </a:p>
        </p:txBody>
      </p:sp>
      <p:sp>
        <p:nvSpPr>
          <p:cNvPr id="83970" name="Content Placeholder 2"/>
          <p:cNvSpPr>
            <a:spLocks noGrp="1"/>
          </p:cNvSpPr>
          <p:nvPr>
            <p:ph idx="1"/>
          </p:nvPr>
        </p:nvSpPr>
        <p:spPr>
          <a:xfrm>
            <a:off x="468313" y="1700213"/>
            <a:ext cx="8229600" cy="4876800"/>
          </a:xfrm>
        </p:spPr>
        <p:txBody>
          <a:bodyPr/>
          <a:lstStyle/>
          <a:p>
            <a:r>
              <a:rPr lang="en-GB" sz="2000" dirty="0" smtClean="0"/>
              <a:t>Psychology is the science of mind and behaviour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Psychology has multiple schools of thought or perspective so has been described as a </a:t>
            </a:r>
            <a:r>
              <a:rPr lang="en-GB" sz="2000" i="1" dirty="0" smtClean="0"/>
              <a:t>pre-science</a:t>
            </a:r>
          </a:p>
          <a:p>
            <a:endParaRPr lang="en-GB" sz="2000" i="1" dirty="0" smtClean="0"/>
          </a:p>
          <a:p>
            <a:endParaRPr lang="en-GB" sz="2000" i="1" dirty="0" smtClean="0"/>
          </a:p>
          <a:p>
            <a:r>
              <a:rPr lang="en-GB" sz="2000" dirty="0"/>
              <a:t>The psychodynamic approach focuses on the forces within the personality that motivate behaviour</a:t>
            </a:r>
            <a:r>
              <a:rPr lang="en-GB" sz="2000" dirty="0" smtClean="0"/>
              <a:t>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smtClean="0"/>
              <a:t>Behaviourism  focuses on the role of the external environment in governing our actions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67945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latin typeface="Arial" charset="0"/>
                <a:cs typeface="Arial" charset="0"/>
              </a:rPr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0825" y="1700212"/>
            <a:ext cx="8785225" cy="5041155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itchFamily="2" charset="2"/>
              <a:buNone/>
            </a:pPr>
            <a:r>
              <a:rPr lang="en-GB" sz="2000" b="1" dirty="0" smtClean="0">
                <a:latin typeface="Arial" charset="0"/>
                <a:cs typeface="Arial" charset="0"/>
              </a:rPr>
              <a:t>Gross, R. D. (2010). </a:t>
            </a:r>
            <a:r>
              <a:rPr lang="en-GB" sz="2000" b="1" i="1" dirty="0" smtClean="0">
                <a:latin typeface="Arial" charset="0"/>
                <a:cs typeface="Arial" charset="0"/>
              </a:rPr>
              <a:t>Psychology: The science of mind and behaviour.</a:t>
            </a:r>
            <a:r>
              <a:rPr lang="en-GB" sz="2000" b="1" dirty="0" smtClean="0">
                <a:latin typeface="Arial" charset="0"/>
                <a:cs typeface="Arial" charset="0"/>
              </a:rPr>
              <a:t> (6</a:t>
            </a:r>
            <a:r>
              <a:rPr lang="en-GB" sz="2000" b="1" baseline="30000" dirty="0" smtClean="0">
                <a:latin typeface="Arial" charset="0"/>
                <a:cs typeface="Arial" charset="0"/>
              </a:rPr>
              <a:t>th</a:t>
            </a:r>
            <a:r>
              <a:rPr lang="en-GB" sz="2000" b="1" dirty="0" smtClean="0">
                <a:latin typeface="Arial" charset="0"/>
                <a:cs typeface="Arial" charset="0"/>
              </a:rPr>
              <a:t> </a:t>
            </a:r>
            <a:r>
              <a:rPr lang="en-GB" sz="2000" b="1" dirty="0" err="1" smtClean="0">
                <a:latin typeface="Arial" charset="0"/>
                <a:cs typeface="Arial" charset="0"/>
              </a:rPr>
              <a:t>ed</a:t>
            </a:r>
            <a:r>
              <a:rPr lang="en-GB" sz="2000" b="1" dirty="0" smtClean="0">
                <a:latin typeface="Arial" charset="0"/>
                <a:cs typeface="Arial" charset="0"/>
              </a:rPr>
              <a:t>) London: Hodder and Stoughton.  </a:t>
            </a:r>
          </a:p>
          <a:p>
            <a:pPr marL="0" indent="0">
              <a:buFont typeface="Wingdings" pitchFamily="2" charset="2"/>
              <a:buNone/>
            </a:pPr>
            <a:endParaRPr lang="en-GB" sz="2000" b="1" dirty="0" smtClean="0">
              <a:latin typeface="Arial" charset="0"/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sz="2000" b="1" dirty="0" smtClean="0">
              <a:latin typeface="Arial" charset="0"/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r>
              <a:rPr lang="en-GB" sz="2000" b="1" dirty="0" smtClean="0">
                <a:latin typeface="Arial" charset="0"/>
                <a:cs typeface="Arial" charset="0"/>
              </a:rPr>
              <a:t>Passer, M., Smith, R., Holt, N., </a:t>
            </a:r>
            <a:r>
              <a:rPr lang="en-GB" sz="2000" b="1" dirty="0" err="1" smtClean="0">
                <a:latin typeface="Arial" charset="0"/>
                <a:cs typeface="Arial" charset="0"/>
              </a:rPr>
              <a:t>Bremner</a:t>
            </a:r>
            <a:r>
              <a:rPr lang="en-GB" sz="2000" b="1" dirty="0" smtClean="0">
                <a:latin typeface="Arial" charset="0"/>
                <a:cs typeface="Arial" charset="0"/>
              </a:rPr>
              <a:t>, A., Sutherland, E., &amp; </a:t>
            </a:r>
            <a:r>
              <a:rPr lang="en-GB" sz="2000" b="1" dirty="0" err="1" smtClean="0">
                <a:latin typeface="Arial" charset="0"/>
                <a:cs typeface="Arial" charset="0"/>
              </a:rPr>
              <a:t>Vliek</a:t>
            </a:r>
            <a:r>
              <a:rPr lang="en-GB" sz="2000" b="1" dirty="0" smtClean="0">
                <a:latin typeface="Arial" charset="0"/>
                <a:cs typeface="Arial" charset="0"/>
              </a:rPr>
              <a:t>, M. (2009). </a:t>
            </a:r>
            <a:r>
              <a:rPr lang="en-GB" sz="2000" b="1" i="1" dirty="0" smtClean="0">
                <a:latin typeface="Arial" charset="0"/>
                <a:cs typeface="Arial" charset="0"/>
              </a:rPr>
              <a:t> Psychology: The science of mind and behaviour </a:t>
            </a:r>
            <a:r>
              <a:rPr lang="en-GB" sz="2000" b="1" dirty="0" smtClean="0">
                <a:latin typeface="Arial" charset="0"/>
                <a:cs typeface="Arial" charset="0"/>
              </a:rPr>
              <a:t>(European Edition).</a:t>
            </a:r>
            <a:r>
              <a:rPr lang="en-GB" sz="2000" b="1" i="1" dirty="0" smtClean="0">
                <a:latin typeface="Arial" charset="0"/>
                <a:cs typeface="Arial" charset="0"/>
              </a:rPr>
              <a:t> </a:t>
            </a:r>
            <a:r>
              <a:rPr lang="en-GB" sz="2000" b="1" dirty="0" smtClean="0">
                <a:latin typeface="Arial" charset="0"/>
                <a:cs typeface="Arial" charset="0"/>
              </a:rPr>
              <a:t>London: McGraw-Hill.</a:t>
            </a:r>
          </a:p>
          <a:p>
            <a:pPr marL="0" indent="0">
              <a:buFont typeface="Wingdings" pitchFamily="2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0" indent="0">
              <a:buFont typeface="Wingdings" pitchFamily="2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0" indent="0"/>
            <a:r>
              <a:rPr lang="en-GB" sz="1800" dirty="0" smtClean="0">
                <a:latin typeface="Arial" charset="0"/>
                <a:cs typeface="Arial" charset="0"/>
              </a:rPr>
              <a:t>  Make clear notes on these approaches.</a:t>
            </a:r>
          </a:p>
          <a:p>
            <a:pPr marL="0" indent="0"/>
            <a:endParaRPr lang="en-GB" sz="1800" dirty="0" smtClean="0">
              <a:latin typeface="Arial" charset="0"/>
              <a:cs typeface="Arial" charset="0"/>
            </a:endParaRPr>
          </a:p>
          <a:p>
            <a:pPr marL="0" indent="0"/>
            <a:r>
              <a:rPr lang="en-GB" sz="1800" dirty="0" smtClean="0">
                <a:latin typeface="Arial" charset="0"/>
                <a:cs typeface="Arial" charset="0"/>
              </a:rPr>
              <a:t>  Be prepared to discuss approaches in the seminar</a:t>
            </a:r>
          </a:p>
          <a:p>
            <a:pPr marL="0" indent="0"/>
            <a:endParaRPr lang="en-GB" sz="1800" dirty="0" smtClean="0">
              <a:latin typeface="Arial" charset="0"/>
              <a:cs typeface="Arial" charset="0"/>
            </a:endParaRPr>
          </a:p>
          <a:p>
            <a:pPr marL="0" indent="0"/>
            <a:endParaRPr lang="en-GB" sz="1800" dirty="0" smtClean="0">
              <a:latin typeface="Arial" charset="0"/>
              <a:cs typeface="Arial" charset="0"/>
            </a:endParaRPr>
          </a:p>
          <a:p>
            <a:pPr marL="0" indent="0" algn="ctr">
              <a:buFont typeface="Wingdings 2" pitchFamily="18" charset="2"/>
              <a:buNone/>
            </a:pPr>
            <a:r>
              <a:rPr lang="en-GB" sz="2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Avoidance of seminars:  a BAD idea that you are highly likely to regret</a:t>
            </a:r>
          </a:p>
          <a:p>
            <a:pPr marL="0" indent="0">
              <a:buFont typeface="Wingdings 2" pitchFamily="18" charset="2"/>
              <a:buChar char="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1684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Next week…</a:t>
            </a:r>
          </a:p>
        </p:txBody>
      </p:sp>
      <p:sp>
        <p:nvSpPr>
          <p:cNvPr id="84994" name="Content Placeholder 2"/>
          <p:cNvSpPr>
            <a:spLocks noGrp="1"/>
          </p:cNvSpPr>
          <p:nvPr>
            <p:ph idx="1"/>
          </p:nvPr>
        </p:nvSpPr>
        <p:spPr>
          <a:xfrm>
            <a:off x="468313" y="1700213"/>
            <a:ext cx="8229600" cy="4876800"/>
          </a:xfrm>
        </p:spPr>
        <p:txBody>
          <a:bodyPr/>
          <a:lstStyle/>
          <a:p>
            <a:r>
              <a:rPr lang="en-GB" sz="2000" smtClean="0"/>
              <a:t>Psychological approaches continued: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Humanistic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Cognitive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Socio-cultural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Evolutionary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Biological</a:t>
            </a:r>
          </a:p>
          <a:p>
            <a:pPr lvl="1"/>
            <a:endParaRPr lang="en-GB" smtClean="0"/>
          </a:p>
          <a:p>
            <a:pPr lvl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larity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1141</TotalTime>
  <Words>2448</Words>
  <Application>Microsoft Office PowerPoint</Application>
  <PresentationFormat>On-screen Show (4:3)</PresentationFormat>
  <Paragraphs>547</Paragraphs>
  <Slides>48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Wingdings</vt:lpstr>
      <vt:lpstr>Wingdings 2</vt:lpstr>
      <vt:lpstr>Clarity</vt:lpstr>
      <vt:lpstr>    Introduction to Psychology                                                             Dr Judith Marshall   </vt:lpstr>
      <vt:lpstr>Module outline</vt:lpstr>
      <vt:lpstr>Module outline</vt:lpstr>
      <vt:lpstr>Assessment for Introduction to Psychology</vt:lpstr>
      <vt:lpstr>PowerPoint Presentation</vt:lpstr>
      <vt:lpstr>Lecture One</vt:lpstr>
      <vt:lpstr>What is Psychology?</vt:lpstr>
      <vt:lpstr>The overall aims of Psychology:</vt:lpstr>
      <vt:lpstr>PowerPoint Presentation</vt:lpstr>
      <vt:lpstr>Levels of Analysis</vt:lpstr>
      <vt:lpstr>PowerPoint Presentation</vt:lpstr>
      <vt:lpstr>Psychology and its link with other sciences</vt:lpstr>
      <vt:lpstr>British Psychological Society (BPS)</vt:lpstr>
      <vt:lpstr>Philosophical roots of psychology</vt:lpstr>
      <vt:lpstr>Philosophical roots of psychology</vt:lpstr>
      <vt:lpstr>Psychology timeline – examples of paradigm shifts</vt:lpstr>
      <vt:lpstr>Psychology as a Science</vt:lpstr>
      <vt:lpstr>Issues regarding the ‘science’ of psychology</vt:lpstr>
      <vt:lpstr>Issues regarding the ‘science’ of psychology</vt:lpstr>
      <vt:lpstr>So… is psychology a science?</vt:lpstr>
      <vt:lpstr>PowerPoint Presentation</vt:lpstr>
      <vt:lpstr>PSYCHOLOGICAL APPROACHES TO HUMAN BEHAVIOUR</vt:lpstr>
      <vt:lpstr>Psychodynamic Approach</vt:lpstr>
      <vt:lpstr>Freud’s Psychoanalytic Theory</vt:lpstr>
      <vt:lpstr>Psychodynamic Approach</vt:lpstr>
      <vt:lpstr>Psychoanalytic approach</vt:lpstr>
      <vt:lpstr>PowerPoint Presentation</vt:lpstr>
      <vt:lpstr>Freud’s models of Motivation</vt:lpstr>
      <vt:lpstr>Freud’s Psychodynamic Model of Personality</vt:lpstr>
      <vt:lpstr>PowerPoint Presentation</vt:lpstr>
      <vt:lpstr>Freud’s Psychosexual Stages</vt:lpstr>
      <vt:lpstr>Defence Mechanisms</vt:lpstr>
      <vt:lpstr>PowerPoint Presentation</vt:lpstr>
      <vt:lpstr>Evaluation of the Psychodynamic approach</vt:lpstr>
      <vt:lpstr>Evaluation of the Psychodynamic approach</vt:lpstr>
      <vt:lpstr>Psychodynamic Approach</vt:lpstr>
      <vt:lpstr>The Behaviourist Approach</vt:lpstr>
      <vt:lpstr>Classical Conditioning</vt:lpstr>
      <vt:lpstr>PowerPoint Presentation</vt:lpstr>
      <vt:lpstr>Classical Conditioning</vt:lpstr>
      <vt:lpstr>Operant Conditioning</vt:lpstr>
      <vt:lpstr>The Behaviourist Approach</vt:lpstr>
      <vt:lpstr>Evaluation of Behaviourist Approach</vt:lpstr>
      <vt:lpstr>The Behaviourist Approach</vt:lpstr>
      <vt:lpstr>So how do Psychodynamic and Behaviourist approaches differ?</vt:lpstr>
      <vt:lpstr>Summary</vt:lpstr>
      <vt:lpstr>Reading</vt:lpstr>
      <vt:lpstr>Next week…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Psychology</dc:title>
  <dc:creator>edu-sc</dc:creator>
  <cp:lastModifiedBy>Judith Marshall</cp:lastModifiedBy>
  <cp:revision>99</cp:revision>
  <dcterms:created xsi:type="dcterms:W3CDTF">2014-07-31T12:35:17Z</dcterms:created>
  <dcterms:modified xsi:type="dcterms:W3CDTF">2017-09-14T10:29:13Z</dcterms:modified>
</cp:coreProperties>
</file>