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1"/>
  </p:sldMasterIdLst>
  <p:sldIdLst>
    <p:sldId id="257" r:id="rId2"/>
    <p:sldId id="261" r:id="rId3"/>
    <p:sldId id="258" r:id="rId4"/>
    <p:sldId id="259" r:id="rId5"/>
    <p:sldId id="260" r:id="rId6"/>
    <p:sldId id="265" r:id="rId7"/>
    <p:sldId id="263" r:id="rId8"/>
    <p:sldId id="264"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36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3/5/2020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3/5/2020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3/5/2020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3/5/2020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3/5/2020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commons.wikimedia.org/wiki/file:lewis_henry_morgan.jpg" TargetMode="External"/><Relationship Id="rId7" Type="http://schemas.openxmlformats.org/officeDocument/2006/relationships/image" Target="../media/image7.pn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9.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9.xml"/><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Bhajan" TargetMode="External"/><Relationship Id="rId7" Type="http://schemas.openxmlformats.org/officeDocument/2006/relationships/hyperlink" Target="http://www.flickr.com/photos/michelle_stevens/3823061237/" TargetMode="External"/><Relationship Id="rId2" Type="http://schemas.openxmlformats.org/officeDocument/2006/relationships/image" Target="../media/image22.jpg"/><Relationship Id="rId1" Type="http://schemas.openxmlformats.org/officeDocument/2006/relationships/slideLayout" Target="../slideLayouts/slideLayout8.xml"/><Relationship Id="rId6" Type="http://schemas.openxmlformats.org/officeDocument/2006/relationships/image" Target="../media/image24.jpg"/><Relationship Id="rId5" Type="http://schemas.openxmlformats.org/officeDocument/2006/relationships/hyperlink" Target="https://pxhere.com/en/photo/1072553" TargetMode="External"/><Relationship Id="rId4" Type="http://schemas.openxmlformats.org/officeDocument/2006/relationships/image" Target="../media/image2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abric, table, red, covered&#10;&#10;Description automatically generated">
            <a:extLst>
              <a:ext uri="{FF2B5EF4-FFF2-40B4-BE49-F238E27FC236}">
                <a16:creationId xmlns:a16="http://schemas.microsoft.com/office/drawing/2014/main" id="{6D3BA21E-E6C8-4E14-8E53-C5DF567E9D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64" name="Rectangle 59">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65" name="Rectangle 61">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276055" y="2350017"/>
            <a:ext cx="4775075" cy="1630906"/>
          </a:xfrm>
        </p:spPr>
        <p:txBody>
          <a:bodyPr>
            <a:normAutofit/>
          </a:bodyPr>
          <a:lstStyle/>
          <a:p>
            <a:r>
              <a:rPr lang="en-US" sz="6000" b="1" dirty="0">
                <a:solidFill>
                  <a:srgbClr val="7030A0"/>
                </a:solidFill>
              </a:rPr>
              <a:t>Kinship</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276055" y="3990546"/>
            <a:ext cx="4775075" cy="559656"/>
          </a:xfrm>
        </p:spPr>
        <p:txBody>
          <a:bodyPr>
            <a:normAutofit/>
          </a:bodyPr>
          <a:lstStyle/>
          <a:p>
            <a:r>
              <a:rPr lang="en-US" sz="2400" dirty="0">
                <a:solidFill>
                  <a:schemeClr val="tx1"/>
                </a:solidFill>
              </a:rPr>
              <a:t>An auto-ethnography.</a:t>
            </a:r>
          </a:p>
        </p:txBody>
      </p:sp>
    </p:spTree>
    <p:extLst>
      <p:ext uri="{BB962C8B-B14F-4D97-AF65-F5344CB8AC3E}">
        <p14:creationId xmlns:p14="http://schemas.microsoft.com/office/powerpoint/2010/main" val="173669318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DB696-23F9-444D-9B91-6BD9D8C52C92}"/>
              </a:ext>
            </a:extLst>
          </p:cNvPr>
          <p:cNvSpPr>
            <a:spLocks noGrp="1"/>
          </p:cNvSpPr>
          <p:nvPr>
            <p:ph type="title"/>
          </p:nvPr>
        </p:nvSpPr>
        <p:spPr>
          <a:xfrm>
            <a:off x="583947" y="455829"/>
            <a:ext cx="3943405" cy="881711"/>
          </a:xfrm>
        </p:spPr>
        <p:txBody>
          <a:bodyPr/>
          <a:lstStyle/>
          <a:p>
            <a:r>
              <a:rPr lang="en-GB" b="1" dirty="0">
                <a:solidFill>
                  <a:srgbClr val="7030A0"/>
                </a:solidFill>
              </a:rPr>
              <a:t>What is Kinship?</a:t>
            </a:r>
          </a:p>
        </p:txBody>
      </p:sp>
      <p:sp>
        <p:nvSpPr>
          <p:cNvPr id="3" name="Content Placeholder 2">
            <a:extLst>
              <a:ext uri="{FF2B5EF4-FFF2-40B4-BE49-F238E27FC236}">
                <a16:creationId xmlns:a16="http://schemas.microsoft.com/office/drawing/2014/main" id="{9E8AE71F-E630-4269-961C-BB12D5CB496A}"/>
              </a:ext>
            </a:extLst>
          </p:cNvPr>
          <p:cNvSpPr>
            <a:spLocks noGrp="1"/>
          </p:cNvSpPr>
          <p:nvPr>
            <p:ph idx="1"/>
          </p:nvPr>
        </p:nvSpPr>
        <p:spPr>
          <a:xfrm>
            <a:off x="562190" y="1270796"/>
            <a:ext cx="4640470" cy="1855570"/>
          </a:xfrm>
        </p:spPr>
        <p:txBody>
          <a:bodyPr>
            <a:noAutofit/>
          </a:bodyPr>
          <a:lstStyle/>
          <a:p>
            <a:r>
              <a:rPr lang="en-GB" sz="1800" dirty="0"/>
              <a:t>Henry Morgan – original perspective</a:t>
            </a:r>
          </a:p>
          <a:p>
            <a:r>
              <a:rPr lang="en-GB" sz="1800" dirty="0"/>
              <a:t>Marilyn Boxer - Feminist perspective</a:t>
            </a:r>
          </a:p>
          <a:p>
            <a:r>
              <a:rPr lang="en-GB" sz="1800" dirty="0"/>
              <a:t>Tim Ingold – Contemporary perspective</a:t>
            </a:r>
          </a:p>
          <a:p>
            <a:r>
              <a:rPr lang="en-GB" sz="1800" dirty="0"/>
              <a:t>Auto ethnography – Ego’s perspective</a:t>
            </a:r>
          </a:p>
        </p:txBody>
      </p:sp>
      <p:pic>
        <p:nvPicPr>
          <p:cNvPr id="5" name="Picture 4" descr="A person wearing a suit and tie&#10;&#10;Description automatically generated">
            <a:extLst>
              <a:ext uri="{FF2B5EF4-FFF2-40B4-BE49-F238E27FC236}">
                <a16:creationId xmlns:a16="http://schemas.microsoft.com/office/drawing/2014/main" id="{D3D981A1-B8E2-4237-8633-B003F580BB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33133" y="470145"/>
            <a:ext cx="1870201" cy="2580495"/>
          </a:xfrm>
          <a:prstGeom prst="rect">
            <a:avLst/>
          </a:prstGeom>
        </p:spPr>
      </p:pic>
      <p:pic>
        <p:nvPicPr>
          <p:cNvPr id="7" name="Picture 6">
            <a:extLst>
              <a:ext uri="{FF2B5EF4-FFF2-40B4-BE49-F238E27FC236}">
                <a16:creationId xmlns:a16="http://schemas.microsoft.com/office/drawing/2014/main" id="{58EE98EC-95A8-421D-938B-C820115F6729}"/>
              </a:ext>
            </a:extLst>
          </p:cNvPr>
          <p:cNvPicPr>
            <a:picLocks noChangeAspect="1"/>
          </p:cNvPicPr>
          <p:nvPr/>
        </p:nvPicPr>
        <p:blipFill>
          <a:blip r:embed="rId4"/>
          <a:stretch>
            <a:fillRect/>
          </a:stretch>
        </p:blipFill>
        <p:spPr>
          <a:xfrm>
            <a:off x="7529541" y="470145"/>
            <a:ext cx="1870201" cy="2565521"/>
          </a:xfrm>
          <a:prstGeom prst="rect">
            <a:avLst/>
          </a:prstGeom>
        </p:spPr>
      </p:pic>
      <p:pic>
        <p:nvPicPr>
          <p:cNvPr id="8" name="Picture 7">
            <a:extLst>
              <a:ext uri="{FF2B5EF4-FFF2-40B4-BE49-F238E27FC236}">
                <a16:creationId xmlns:a16="http://schemas.microsoft.com/office/drawing/2014/main" id="{427174F2-8B93-48B1-9105-22CB7A9589B9}"/>
              </a:ext>
            </a:extLst>
          </p:cNvPr>
          <p:cNvPicPr>
            <a:picLocks noChangeAspect="1"/>
          </p:cNvPicPr>
          <p:nvPr/>
        </p:nvPicPr>
        <p:blipFill>
          <a:blip r:embed="rId5"/>
          <a:stretch>
            <a:fillRect/>
          </a:stretch>
        </p:blipFill>
        <p:spPr>
          <a:xfrm>
            <a:off x="9623302" y="470145"/>
            <a:ext cx="1984751" cy="2580495"/>
          </a:xfrm>
          <a:prstGeom prst="rect">
            <a:avLst/>
          </a:prstGeom>
        </p:spPr>
      </p:pic>
      <p:pic>
        <p:nvPicPr>
          <p:cNvPr id="4" name="Picture 3">
            <a:extLst>
              <a:ext uri="{FF2B5EF4-FFF2-40B4-BE49-F238E27FC236}">
                <a16:creationId xmlns:a16="http://schemas.microsoft.com/office/drawing/2014/main" id="{9670AD62-35AF-4ED2-9B95-D3071A0A5A08}"/>
              </a:ext>
            </a:extLst>
          </p:cNvPr>
          <p:cNvPicPr>
            <a:picLocks noChangeAspect="1"/>
          </p:cNvPicPr>
          <p:nvPr/>
        </p:nvPicPr>
        <p:blipFill>
          <a:blip r:embed="rId6"/>
          <a:stretch>
            <a:fillRect/>
          </a:stretch>
        </p:blipFill>
        <p:spPr>
          <a:xfrm>
            <a:off x="753183" y="2965141"/>
            <a:ext cx="4324760" cy="3437030"/>
          </a:xfrm>
          <a:prstGeom prst="rect">
            <a:avLst/>
          </a:prstGeom>
        </p:spPr>
      </p:pic>
      <p:pic>
        <p:nvPicPr>
          <p:cNvPr id="6" name="Picture 5">
            <a:extLst>
              <a:ext uri="{FF2B5EF4-FFF2-40B4-BE49-F238E27FC236}">
                <a16:creationId xmlns:a16="http://schemas.microsoft.com/office/drawing/2014/main" id="{EB0F161F-9AED-42DC-80AC-40881EBDE42F}"/>
              </a:ext>
            </a:extLst>
          </p:cNvPr>
          <p:cNvPicPr>
            <a:picLocks noChangeAspect="1"/>
          </p:cNvPicPr>
          <p:nvPr/>
        </p:nvPicPr>
        <p:blipFill>
          <a:blip r:embed="rId7"/>
          <a:stretch>
            <a:fillRect/>
          </a:stretch>
        </p:blipFill>
        <p:spPr>
          <a:xfrm>
            <a:off x="5484855" y="3915052"/>
            <a:ext cx="3790931" cy="2300352"/>
          </a:xfrm>
          <a:prstGeom prst="rect">
            <a:avLst/>
          </a:prstGeom>
        </p:spPr>
      </p:pic>
      <p:pic>
        <p:nvPicPr>
          <p:cNvPr id="9" name="Picture 8">
            <a:extLst>
              <a:ext uri="{FF2B5EF4-FFF2-40B4-BE49-F238E27FC236}">
                <a16:creationId xmlns:a16="http://schemas.microsoft.com/office/drawing/2014/main" id="{F08E2693-4A34-4864-85DD-F9847C1E501A}"/>
              </a:ext>
            </a:extLst>
          </p:cNvPr>
          <p:cNvPicPr>
            <a:picLocks noChangeAspect="1"/>
          </p:cNvPicPr>
          <p:nvPr/>
        </p:nvPicPr>
        <p:blipFill>
          <a:blip r:embed="rId8"/>
          <a:stretch>
            <a:fillRect/>
          </a:stretch>
        </p:blipFill>
        <p:spPr>
          <a:xfrm>
            <a:off x="9738804" y="3807362"/>
            <a:ext cx="1869249" cy="2408042"/>
          </a:xfrm>
          <a:prstGeom prst="rect">
            <a:avLst/>
          </a:prstGeom>
        </p:spPr>
      </p:pic>
      <p:sp>
        <p:nvSpPr>
          <p:cNvPr id="19" name="TextBox 18">
            <a:extLst>
              <a:ext uri="{FF2B5EF4-FFF2-40B4-BE49-F238E27FC236}">
                <a16:creationId xmlns:a16="http://schemas.microsoft.com/office/drawing/2014/main" id="{FE089B8A-9604-42DB-AA0B-173F1FAC4954}"/>
              </a:ext>
            </a:extLst>
          </p:cNvPr>
          <p:cNvSpPr txBox="1"/>
          <p:nvPr/>
        </p:nvSpPr>
        <p:spPr>
          <a:xfrm>
            <a:off x="3059023" y="3012381"/>
            <a:ext cx="8939814" cy="1077218"/>
          </a:xfrm>
          <a:prstGeom prst="rect">
            <a:avLst/>
          </a:prstGeom>
          <a:noFill/>
        </p:spPr>
        <p:txBody>
          <a:bodyPr wrap="square" rtlCol="0">
            <a:spAutoFit/>
          </a:bodyPr>
          <a:lstStyle/>
          <a:p>
            <a:r>
              <a:rPr lang="en-GB" sz="1600" dirty="0"/>
              <a:t>                                          H.Morgan:1818 – 1889     M. Boxer 1930                Tim Ingold – 1948</a:t>
            </a:r>
          </a:p>
          <a:p>
            <a:r>
              <a:rPr lang="en-GB" sz="1600" dirty="0"/>
              <a:t>                                          Pioneered ethnography   pioneer of women’s     rejects  egocentric </a:t>
            </a:r>
          </a:p>
          <a:p>
            <a:r>
              <a:rPr lang="en-GB" sz="1600" dirty="0"/>
              <a:t>                                           and kinship system.          studies.                           biological approach.</a:t>
            </a:r>
          </a:p>
          <a:p>
            <a:r>
              <a:rPr lang="en-GB" sz="1600" dirty="0"/>
              <a:t>                                                                                                                             </a:t>
            </a:r>
          </a:p>
        </p:txBody>
      </p:sp>
      <p:sp>
        <p:nvSpPr>
          <p:cNvPr id="20" name="TextBox 19">
            <a:extLst>
              <a:ext uri="{FF2B5EF4-FFF2-40B4-BE49-F238E27FC236}">
                <a16:creationId xmlns:a16="http://schemas.microsoft.com/office/drawing/2014/main" id="{904D640B-FFFB-4A0F-BB7C-B531ED3177F3}"/>
              </a:ext>
            </a:extLst>
          </p:cNvPr>
          <p:cNvSpPr txBox="1"/>
          <p:nvPr/>
        </p:nvSpPr>
        <p:spPr>
          <a:xfrm>
            <a:off x="9827580" y="6175161"/>
            <a:ext cx="1953087" cy="338554"/>
          </a:xfrm>
          <a:prstGeom prst="rect">
            <a:avLst/>
          </a:prstGeom>
          <a:noFill/>
        </p:spPr>
        <p:txBody>
          <a:bodyPr wrap="square" rtlCol="0">
            <a:spAutoFit/>
          </a:bodyPr>
          <a:lstStyle/>
          <a:p>
            <a:r>
              <a:rPr lang="en-GB" sz="1600" dirty="0"/>
              <a:t>Rebecca Lolosoli</a:t>
            </a:r>
          </a:p>
        </p:txBody>
      </p:sp>
      <p:sp>
        <p:nvSpPr>
          <p:cNvPr id="21" name="TextBox 20">
            <a:extLst>
              <a:ext uri="{FF2B5EF4-FFF2-40B4-BE49-F238E27FC236}">
                <a16:creationId xmlns:a16="http://schemas.microsoft.com/office/drawing/2014/main" id="{7052E195-DCFF-412C-881C-227146D1CD50}"/>
              </a:ext>
            </a:extLst>
          </p:cNvPr>
          <p:cNvSpPr txBox="1"/>
          <p:nvPr/>
        </p:nvSpPr>
        <p:spPr>
          <a:xfrm>
            <a:off x="5397016" y="6175161"/>
            <a:ext cx="4111491" cy="338554"/>
          </a:xfrm>
          <a:prstGeom prst="rect">
            <a:avLst/>
          </a:prstGeom>
          <a:noFill/>
        </p:spPr>
        <p:txBody>
          <a:bodyPr wrap="square" rtlCol="0">
            <a:spAutoFit/>
          </a:bodyPr>
          <a:lstStyle/>
          <a:p>
            <a:r>
              <a:rPr lang="en-GB" sz="1600" dirty="0"/>
              <a:t>Number of homeless people rising in UK</a:t>
            </a:r>
          </a:p>
        </p:txBody>
      </p:sp>
    </p:spTree>
    <p:extLst>
      <p:ext uri="{BB962C8B-B14F-4D97-AF65-F5344CB8AC3E}">
        <p14:creationId xmlns:p14="http://schemas.microsoft.com/office/powerpoint/2010/main" val="120175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fabric, table, red, covered&#10;&#10;Description automatically generated">
            <a:extLst>
              <a:ext uri="{FF2B5EF4-FFF2-40B4-BE49-F238E27FC236}">
                <a16:creationId xmlns:a16="http://schemas.microsoft.com/office/drawing/2014/main" id="{5C002EE5-E4FF-463C-8DAA-9AC0B6D407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470" y="-14484"/>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5231363" y="379774"/>
            <a:ext cx="5094675" cy="1215169"/>
          </a:xfrm>
        </p:spPr>
        <p:txBody>
          <a:bodyPr>
            <a:normAutofit/>
          </a:bodyPr>
          <a:lstStyle/>
          <a:p>
            <a:r>
              <a:rPr lang="en-US" sz="2400" b="1" dirty="0">
                <a:solidFill>
                  <a:srgbClr val="7030A0"/>
                </a:solidFill>
              </a:rPr>
              <a:t>          </a:t>
            </a:r>
            <a:r>
              <a:rPr lang="en-US" sz="3600" b="1" dirty="0">
                <a:solidFill>
                  <a:srgbClr val="7030A0"/>
                </a:solidFill>
              </a:rPr>
              <a:t>When, why &amp; how?</a:t>
            </a:r>
          </a:p>
        </p:txBody>
      </p:sp>
      <p:sp>
        <p:nvSpPr>
          <p:cNvPr id="3" name="TextBox 2">
            <a:extLst>
              <a:ext uri="{FF2B5EF4-FFF2-40B4-BE49-F238E27FC236}">
                <a16:creationId xmlns:a16="http://schemas.microsoft.com/office/drawing/2014/main" id="{73578C7B-47E6-4AAA-99BC-2A0D8549CBE4}"/>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5" name="TextBox 4">
            <a:extLst>
              <a:ext uri="{FF2B5EF4-FFF2-40B4-BE49-F238E27FC236}">
                <a16:creationId xmlns:a16="http://schemas.microsoft.com/office/drawing/2014/main" id="{2BF6C718-9A3E-477C-8172-79F797CC8A0E}"/>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6" name="TextBox 5">
            <a:extLst>
              <a:ext uri="{FF2B5EF4-FFF2-40B4-BE49-F238E27FC236}">
                <a16:creationId xmlns:a16="http://schemas.microsoft.com/office/drawing/2014/main" id="{B8F22FFE-0D13-4A63-A8DE-7535C7487DDD}"/>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7" name="TextBox 6">
            <a:extLst>
              <a:ext uri="{FF2B5EF4-FFF2-40B4-BE49-F238E27FC236}">
                <a16:creationId xmlns:a16="http://schemas.microsoft.com/office/drawing/2014/main" id="{45E7EFE1-06E2-49EE-A0A6-3BBE94069B19}"/>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8" name="TextBox 7">
            <a:extLst>
              <a:ext uri="{FF2B5EF4-FFF2-40B4-BE49-F238E27FC236}">
                <a16:creationId xmlns:a16="http://schemas.microsoft.com/office/drawing/2014/main" id="{A65BAB7B-4EBB-4C22-9025-DA3170E18491}"/>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9" name="TextBox 8">
            <a:extLst>
              <a:ext uri="{FF2B5EF4-FFF2-40B4-BE49-F238E27FC236}">
                <a16:creationId xmlns:a16="http://schemas.microsoft.com/office/drawing/2014/main" id="{2ED18F4B-0881-425A-A46D-0DA8988554BA}"/>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10" name="TextBox 9">
            <a:extLst>
              <a:ext uri="{FF2B5EF4-FFF2-40B4-BE49-F238E27FC236}">
                <a16:creationId xmlns:a16="http://schemas.microsoft.com/office/drawing/2014/main" id="{CF04B613-B24C-4640-97F9-48EE2D13D4C7}"/>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11" name="TextBox 10">
            <a:extLst>
              <a:ext uri="{FF2B5EF4-FFF2-40B4-BE49-F238E27FC236}">
                <a16:creationId xmlns:a16="http://schemas.microsoft.com/office/drawing/2014/main" id="{B64610F9-0035-453E-8078-6852081707A9}"/>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12" name="TextBox 11">
            <a:extLst>
              <a:ext uri="{FF2B5EF4-FFF2-40B4-BE49-F238E27FC236}">
                <a16:creationId xmlns:a16="http://schemas.microsoft.com/office/drawing/2014/main" id="{022173B7-6BF9-4017-8E28-71BD97B126B6}"/>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13" name="TextBox 12">
            <a:extLst>
              <a:ext uri="{FF2B5EF4-FFF2-40B4-BE49-F238E27FC236}">
                <a16:creationId xmlns:a16="http://schemas.microsoft.com/office/drawing/2014/main" id="{6AE92BE1-39C4-4EE4-B05F-D27FB06CB604}"/>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14" name="TextBox 13">
            <a:extLst>
              <a:ext uri="{FF2B5EF4-FFF2-40B4-BE49-F238E27FC236}">
                <a16:creationId xmlns:a16="http://schemas.microsoft.com/office/drawing/2014/main" id="{241551D8-1D1C-46C8-A64D-C4A5078A3DC1}"/>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15" name="TextBox 14">
            <a:extLst>
              <a:ext uri="{FF2B5EF4-FFF2-40B4-BE49-F238E27FC236}">
                <a16:creationId xmlns:a16="http://schemas.microsoft.com/office/drawing/2014/main" id="{C908E49B-73ED-41A9-9F17-1FF9E68D13FF}"/>
              </a:ext>
            </a:extLst>
          </p:cNvPr>
          <p:cNvSpPr txBox="1"/>
          <p:nvPr/>
        </p:nvSpPr>
        <p:spPr>
          <a:xfrm>
            <a:off x="5637320" y="2974019"/>
            <a:ext cx="914400" cy="914400"/>
          </a:xfrm>
          <a:prstGeom prst="rect">
            <a:avLst/>
          </a:prstGeom>
          <a:noFill/>
        </p:spPr>
        <p:txBody>
          <a:bodyPr wrap="square" rtlCol="0">
            <a:spAutoFit/>
          </a:bodyPr>
          <a:lstStyle/>
          <a:p>
            <a:endParaRPr lang="en-GB"/>
          </a:p>
        </p:txBody>
      </p:sp>
      <p:sp>
        <p:nvSpPr>
          <p:cNvPr id="17" name="TextBox 16">
            <a:extLst>
              <a:ext uri="{FF2B5EF4-FFF2-40B4-BE49-F238E27FC236}">
                <a16:creationId xmlns:a16="http://schemas.microsoft.com/office/drawing/2014/main" id="{B15F7D2D-C08E-465A-A91C-5B04B01214A8}"/>
              </a:ext>
            </a:extLst>
          </p:cNvPr>
          <p:cNvSpPr txBox="1"/>
          <p:nvPr/>
        </p:nvSpPr>
        <p:spPr>
          <a:xfrm>
            <a:off x="9037468" y="5113538"/>
            <a:ext cx="781235" cy="369332"/>
          </a:xfrm>
          <a:prstGeom prst="rect">
            <a:avLst/>
          </a:prstGeom>
          <a:noFill/>
        </p:spPr>
        <p:txBody>
          <a:bodyPr wrap="square" rtlCol="0">
            <a:spAutoFit/>
          </a:bodyPr>
          <a:lstStyle/>
          <a:p>
            <a:endParaRPr lang="en-GB" dirty="0"/>
          </a:p>
        </p:txBody>
      </p:sp>
      <p:sp>
        <p:nvSpPr>
          <p:cNvPr id="18" name="TextBox 17">
            <a:extLst>
              <a:ext uri="{FF2B5EF4-FFF2-40B4-BE49-F238E27FC236}">
                <a16:creationId xmlns:a16="http://schemas.microsoft.com/office/drawing/2014/main" id="{B261DB5A-18D3-4DBE-83B3-DBF6C8AC4751}"/>
              </a:ext>
            </a:extLst>
          </p:cNvPr>
          <p:cNvSpPr txBox="1"/>
          <p:nvPr/>
        </p:nvSpPr>
        <p:spPr>
          <a:xfrm>
            <a:off x="4625714" y="1590073"/>
            <a:ext cx="7112367" cy="1169551"/>
          </a:xfrm>
          <a:prstGeom prst="rect">
            <a:avLst/>
          </a:prstGeom>
          <a:noFill/>
        </p:spPr>
        <p:txBody>
          <a:bodyPr wrap="square" rtlCol="0">
            <a:spAutoFit/>
          </a:bodyPr>
          <a:lstStyle/>
          <a:p>
            <a:endParaRPr lang="en-GB" sz="1600" b="1" dirty="0">
              <a:solidFill>
                <a:srgbClr val="7030A0"/>
              </a:solidFill>
            </a:endParaRPr>
          </a:p>
          <a:p>
            <a:r>
              <a:rPr lang="en-GB" b="1" dirty="0"/>
              <a:t>A time-line of significant people and events  that changed my entire kinship diagram.</a:t>
            </a:r>
          </a:p>
          <a:p>
            <a:endParaRPr lang="en-GB" dirty="0"/>
          </a:p>
        </p:txBody>
      </p:sp>
      <p:sp>
        <p:nvSpPr>
          <p:cNvPr id="16" name="Arrow: Left-Right 15">
            <a:extLst>
              <a:ext uri="{FF2B5EF4-FFF2-40B4-BE49-F238E27FC236}">
                <a16:creationId xmlns:a16="http://schemas.microsoft.com/office/drawing/2014/main" id="{AA218357-8959-43B8-AE04-E27D43A8B856}"/>
              </a:ext>
            </a:extLst>
          </p:cNvPr>
          <p:cNvSpPr/>
          <p:nvPr/>
        </p:nvSpPr>
        <p:spPr>
          <a:xfrm>
            <a:off x="4702196" y="2884312"/>
            <a:ext cx="6608189" cy="102076"/>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Down 18">
            <a:extLst>
              <a:ext uri="{FF2B5EF4-FFF2-40B4-BE49-F238E27FC236}">
                <a16:creationId xmlns:a16="http://schemas.microsoft.com/office/drawing/2014/main" id="{EF681C36-E05D-4686-9BC2-58EC51C500CD}"/>
              </a:ext>
            </a:extLst>
          </p:cNvPr>
          <p:cNvSpPr/>
          <p:nvPr/>
        </p:nvSpPr>
        <p:spPr>
          <a:xfrm>
            <a:off x="4735231" y="2951042"/>
            <a:ext cx="45719" cy="11636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Down 19">
            <a:extLst>
              <a:ext uri="{FF2B5EF4-FFF2-40B4-BE49-F238E27FC236}">
                <a16:creationId xmlns:a16="http://schemas.microsoft.com/office/drawing/2014/main" id="{0CEEB1AB-3B31-4D4C-B374-CB685E130404}"/>
              </a:ext>
            </a:extLst>
          </p:cNvPr>
          <p:cNvSpPr/>
          <p:nvPr/>
        </p:nvSpPr>
        <p:spPr>
          <a:xfrm>
            <a:off x="11247203" y="2954951"/>
            <a:ext cx="45719" cy="12099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Down 20">
            <a:extLst>
              <a:ext uri="{FF2B5EF4-FFF2-40B4-BE49-F238E27FC236}">
                <a16:creationId xmlns:a16="http://schemas.microsoft.com/office/drawing/2014/main" id="{1043937A-1BA7-42BE-AB14-EC0EA057AB32}"/>
              </a:ext>
            </a:extLst>
          </p:cNvPr>
          <p:cNvSpPr/>
          <p:nvPr/>
        </p:nvSpPr>
        <p:spPr>
          <a:xfrm>
            <a:off x="7164532" y="2909853"/>
            <a:ext cx="45719" cy="11430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Down 21">
            <a:extLst>
              <a:ext uri="{FF2B5EF4-FFF2-40B4-BE49-F238E27FC236}">
                <a16:creationId xmlns:a16="http://schemas.microsoft.com/office/drawing/2014/main" id="{82B16999-93F9-4B52-A1E2-0C94547E56CF}"/>
              </a:ext>
            </a:extLst>
          </p:cNvPr>
          <p:cNvSpPr/>
          <p:nvPr/>
        </p:nvSpPr>
        <p:spPr>
          <a:xfrm>
            <a:off x="5885285" y="2935350"/>
            <a:ext cx="45719" cy="11538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9EF9B686-0EAC-405C-AF08-7B410C00CEDD}"/>
              </a:ext>
            </a:extLst>
          </p:cNvPr>
          <p:cNvSpPr/>
          <p:nvPr/>
        </p:nvSpPr>
        <p:spPr>
          <a:xfrm>
            <a:off x="6505354" y="2909853"/>
            <a:ext cx="64572" cy="18497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Down 23">
            <a:extLst>
              <a:ext uri="{FF2B5EF4-FFF2-40B4-BE49-F238E27FC236}">
                <a16:creationId xmlns:a16="http://schemas.microsoft.com/office/drawing/2014/main" id="{76F08B79-DFC0-403D-9076-AAF1B4F0309A}"/>
              </a:ext>
            </a:extLst>
          </p:cNvPr>
          <p:cNvSpPr/>
          <p:nvPr/>
        </p:nvSpPr>
        <p:spPr>
          <a:xfrm>
            <a:off x="5363171" y="2949897"/>
            <a:ext cx="45719" cy="187704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Down 24">
            <a:extLst>
              <a:ext uri="{FF2B5EF4-FFF2-40B4-BE49-F238E27FC236}">
                <a16:creationId xmlns:a16="http://schemas.microsoft.com/office/drawing/2014/main" id="{23E5FF26-ACDD-4E09-9695-78EEE882836D}"/>
              </a:ext>
            </a:extLst>
          </p:cNvPr>
          <p:cNvSpPr/>
          <p:nvPr/>
        </p:nvSpPr>
        <p:spPr>
          <a:xfrm>
            <a:off x="8317276" y="2946159"/>
            <a:ext cx="45719" cy="11430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Down 25">
            <a:extLst>
              <a:ext uri="{FF2B5EF4-FFF2-40B4-BE49-F238E27FC236}">
                <a16:creationId xmlns:a16="http://schemas.microsoft.com/office/drawing/2014/main" id="{13F41277-435B-4261-B47F-26BC08ADBDFD}"/>
              </a:ext>
            </a:extLst>
          </p:cNvPr>
          <p:cNvSpPr/>
          <p:nvPr/>
        </p:nvSpPr>
        <p:spPr>
          <a:xfrm>
            <a:off x="7778701" y="2949079"/>
            <a:ext cx="45719" cy="187034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Down 26">
            <a:extLst>
              <a:ext uri="{FF2B5EF4-FFF2-40B4-BE49-F238E27FC236}">
                <a16:creationId xmlns:a16="http://schemas.microsoft.com/office/drawing/2014/main" id="{63CFCEAF-E7DD-4A83-A2D4-9F3247655CF8}"/>
              </a:ext>
            </a:extLst>
          </p:cNvPr>
          <p:cNvSpPr/>
          <p:nvPr/>
        </p:nvSpPr>
        <p:spPr>
          <a:xfrm>
            <a:off x="8807242" y="2968168"/>
            <a:ext cx="45719" cy="187704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3E7DD170-3099-41D0-B288-9641174C1A20}"/>
              </a:ext>
            </a:extLst>
          </p:cNvPr>
          <p:cNvSpPr txBox="1"/>
          <p:nvPr/>
        </p:nvSpPr>
        <p:spPr>
          <a:xfrm>
            <a:off x="4406463" y="4034412"/>
            <a:ext cx="662776" cy="584775"/>
          </a:xfrm>
          <a:prstGeom prst="rect">
            <a:avLst/>
          </a:prstGeom>
          <a:noFill/>
        </p:spPr>
        <p:txBody>
          <a:bodyPr wrap="square" rtlCol="0">
            <a:spAutoFit/>
          </a:bodyPr>
          <a:lstStyle/>
          <a:p>
            <a:r>
              <a:rPr lang="en-GB" sz="1600" dirty="0"/>
              <a:t>    B</a:t>
            </a:r>
          </a:p>
          <a:p>
            <a:r>
              <a:rPr lang="en-GB" sz="1600" dirty="0"/>
              <a:t>1972</a:t>
            </a:r>
          </a:p>
        </p:txBody>
      </p:sp>
      <p:sp>
        <p:nvSpPr>
          <p:cNvPr id="31" name="TextBox 30">
            <a:extLst>
              <a:ext uri="{FF2B5EF4-FFF2-40B4-BE49-F238E27FC236}">
                <a16:creationId xmlns:a16="http://schemas.microsoft.com/office/drawing/2014/main" id="{10B49D1C-96B6-4462-A6AB-32A8C8CB27B2}"/>
              </a:ext>
            </a:extLst>
          </p:cNvPr>
          <p:cNvSpPr txBox="1"/>
          <p:nvPr/>
        </p:nvSpPr>
        <p:spPr>
          <a:xfrm>
            <a:off x="5117165" y="4792936"/>
            <a:ext cx="662776" cy="584775"/>
          </a:xfrm>
          <a:prstGeom prst="rect">
            <a:avLst/>
          </a:prstGeom>
          <a:noFill/>
        </p:spPr>
        <p:txBody>
          <a:bodyPr wrap="square" rtlCol="0">
            <a:spAutoFit/>
          </a:bodyPr>
          <a:lstStyle/>
          <a:p>
            <a:r>
              <a:rPr lang="en-GB" sz="1600" dirty="0"/>
              <a:t>FSA</a:t>
            </a:r>
          </a:p>
          <a:p>
            <a:r>
              <a:rPr lang="en-GB" sz="1600" dirty="0"/>
              <a:t>1975</a:t>
            </a:r>
          </a:p>
        </p:txBody>
      </p:sp>
      <p:sp>
        <p:nvSpPr>
          <p:cNvPr id="32" name="TextBox 31">
            <a:extLst>
              <a:ext uri="{FF2B5EF4-FFF2-40B4-BE49-F238E27FC236}">
                <a16:creationId xmlns:a16="http://schemas.microsoft.com/office/drawing/2014/main" id="{A8FABEC3-9A93-44E9-8BBB-78F0C07B2588}"/>
              </a:ext>
            </a:extLst>
          </p:cNvPr>
          <p:cNvSpPr txBox="1"/>
          <p:nvPr/>
        </p:nvSpPr>
        <p:spPr>
          <a:xfrm>
            <a:off x="5599616" y="4076362"/>
            <a:ext cx="662776" cy="584775"/>
          </a:xfrm>
          <a:prstGeom prst="rect">
            <a:avLst/>
          </a:prstGeom>
          <a:noFill/>
        </p:spPr>
        <p:txBody>
          <a:bodyPr wrap="square" rtlCol="0">
            <a:spAutoFit/>
          </a:bodyPr>
          <a:lstStyle/>
          <a:p>
            <a:r>
              <a:rPr lang="en-GB" sz="1600" dirty="0"/>
              <a:t>USA</a:t>
            </a:r>
          </a:p>
          <a:p>
            <a:r>
              <a:rPr lang="en-GB" sz="1600" dirty="0"/>
              <a:t>1978</a:t>
            </a:r>
          </a:p>
        </p:txBody>
      </p:sp>
      <p:sp>
        <p:nvSpPr>
          <p:cNvPr id="33" name="TextBox 32">
            <a:extLst>
              <a:ext uri="{FF2B5EF4-FFF2-40B4-BE49-F238E27FC236}">
                <a16:creationId xmlns:a16="http://schemas.microsoft.com/office/drawing/2014/main" id="{627DD005-5D71-44D1-9E47-2C383CCAB6E0}"/>
              </a:ext>
            </a:extLst>
          </p:cNvPr>
          <p:cNvSpPr txBox="1"/>
          <p:nvPr/>
        </p:nvSpPr>
        <p:spPr>
          <a:xfrm>
            <a:off x="6227383" y="4680121"/>
            <a:ext cx="662776" cy="584775"/>
          </a:xfrm>
          <a:prstGeom prst="rect">
            <a:avLst/>
          </a:prstGeom>
          <a:noFill/>
        </p:spPr>
        <p:txBody>
          <a:bodyPr wrap="square" rtlCol="0">
            <a:spAutoFit/>
          </a:bodyPr>
          <a:lstStyle/>
          <a:p>
            <a:r>
              <a:rPr lang="en-GB" sz="1600" dirty="0"/>
              <a:t>  LH</a:t>
            </a:r>
          </a:p>
          <a:p>
            <a:r>
              <a:rPr lang="en-GB" sz="1600" dirty="0"/>
              <a:t>1989</a:t>
            </a:r>
          </a:p>
        </p:txBody>
      </p:sp>
      <p:sp>
        <p:nvSpPr>
          <p:cNvPr id="35" name="TextBox 34">
            <a:extLst>
              <a:ext uri="{FF2B5EF4-FFF2-40B4-BE49-F238E27FC236}">
                <a16:creationId xmlns:a16="http://schemas.microsoft.com/office/drawing/2014/main" id="{994B72FC-7B09-4B39-9F03-D6C503D9F6DE}"/>
              </a:ext>
            </a:extLst>
          </p:cNvPr>
          <p:cNvSpPr txBox="1"/>
          <p:nvPr/>
        </p:nvSpPr>
        <p:spPr>
          <a:xfrm>
            <a:off x="6882239" y="3767648"/>
            <a:ext cx="737588" cy="1323439"/>
          </a:xfrm>
          <a:prstGeom prst="rect">
            <a:avLst/>
          </a:prstGeom>
          <a:noFill/>
        </p:spPr>
        <p:txBody>
          <a:bodyPr wrap="square" rtlCol="0">
            <a:spAutoFit/>
          </a:bodyPr>
          <a:lstStyle/>
          <a:p>
            <a:r>
              <a:rPr lang="en-GB" sz="1600" dirty="0"/>
              <a:t>    D&amp;P</a:t>
            </a:r>
          </a:p>
          <a:p>
            <a:r>
              <a:rPr lang="en-GB" sz="1600" dirty="0"/>
              <a:t>1993</a:t>
            </a:r>
          </a:p>
          <a:p>
            <a:r>
              <a:rPr lang="en-GB" sz="1600" dirty="0"/>
              <a:t>   KC</a:t>
            </a:r>
          </a:p>
          <a:p>
            <a:r>
              <a:rPr lang="en-GB" sz="1600" dirty="0"/>
              <a:t> </a:t>
            </a:r>
          </a:p>
        </p:txBody>
      </p:sp>
      <p:sp>
        <p:nvSpPr>
          <p:cNvPr id="36" name="TextBox 35">
            <a:extLst>
              <a:ext uri="{FF2B5EF4-FFF2-40B4-BE49-F238E27FC236}">
                <a16:creationId xmlns:a16="http://schemas.microsoft.com/office/drawing/2014/main" id="{D2F99A5A-FEDB-49AE-8AEF-F4310B507389}"/>
              </a:ext>
            </a:extLst>
          </p:cNvPr>
          <p:cNvSpPr txBox="1"/>
          <p:nvPr/>
        </p:nvSpPr>
        <p:spPr>
          <a:xfrm>
            <a:off x="7429857" y="4518848"/>
            <a:ext cx="931260" cy="1323439"/>
          </a:xfrm>
          <a:prstGeom prst="rect">
            <a:avLst/>
          </a:prstGeom>
          <a:noFill/>
        </p:spPr>
        <p:txBody>
          <a:bodyPr wrap="square" rtlCol="0">
            <a:spAutoFit/>
          </a:bodyPr>
          <a:lstStyle/>
          <a:p>
            <a:r>
              <a:rPr lang="en-GB" sz="1600" dirty="0"/>
              <a:t>   NFA/H</a:t>
            </a:r>
          </a:p>
          <a:p>
            <a:r>
              <a:rPr lang="en-GB" sz="1600" dirty="0"/>
              <a:t>1993- 1999</a:t>
            </a:r>
          </a:p>
          <a:p>
            <a:endParaRPr lang="en-GB" sz="1600" dirty="0"/>
          </a:p>
        </p:txBody>
      </p:sp>
      <p:sp>
        <p:nvSpPr>
          <p:cNvPr id="37" name="TextBox 36">
            <a:extLst>
              <a:ext uri="{FF2B5EF4-FFF2-40B4-BE49-F238E27FC236}">
                <a16:creationId xmlns:a16="http://schemas.microsoft.com/office/drawing/2014/main" id="{B8A68093-83A6-4B52-A77E-075C7BE1F21E}"/>
              </a:ext>
            </a:extLst>
          </p:cNvPr>
          <p:cNvSpPr txBox="1"/>
          <p:nvPr/>
        </p:nvSpPr>
        <p:spPr>
          <a:xfrm>
            <a:off x="8011782" y="4046421"/>
            <a:ext cx="685371" cy="584775"/>
          </a:xfrm>
          <a:prstGeom prst="rect">
            <a:avLst/>
          </a:prstGeom>
          <a:noFill/>
        </p:spPr>
        <p:txBody>
          <a:bodyPr wrap="square" rtlCol="0">
            <a:spAutoFit/>
          </a:bodyPr>
          <a:lstStyle/>
          <a:p>
            <a:r>
              <a:rPr lang="en-GB" sz="1600" dirty="0"/>
              <a:t>  DF</a:t>
            </a:r>
          </a:p>
          <a:p>
            <a:r>
              <a:rPr lang="en-GB" sz="1600" dirty="0"/>
              <a:t>1998</a:t>
            </a:r>
          </a:p>
        </p:txBody>
      </p:sp>
      <p:sp>
        <p:nvSpPr>
          <p:cNvPr id="38" name="TextBox 37">
            <a:extLst>
              <a:ext uri="{FF2B5EF4-FFF2-40B4-BE49-F238E27FC236}">
                <a16:creationId xmlns:a16="http://schemas.microsoft.com/office/drawing/2014/main" id="{CBDF8B09-143B-4816-B0B8-A7A22B43D44D}"/>
              </a:ext>
            </a:extLst>
          </p:cNvPr>
          <p:cNvSpPr txBox="1"/>
          <p:nvPr/>
        </p:nvSpPr>
        <p:spPr>
          <a:xfrm>
            <a:off x="8544021" y="4765824"/>
            <a:ext cx="667631" cy="615553"/>
          </a:xfrm>
          <a:prstGeom prst="rect">
            <a:avLst/>
          </a:prstGeom>
          <a:noFill/>
        </p:spPr>
        <p:txBody>
          <a:bodyPr wrap="square" rtlCol="0">
            <a:spAutoFit/>
          </a:bodyPr>
          <a:lstStyle/>
          <a:p>
            <a:r>
              <a:rPr lang="en-GB" dirty="0"/>
              <a:t> </a:t>
            </a:r>
            <a:r>
              <a:rPr lang="en-GB" sz="1600" dirty="0"/>
              <a:t>DB</a:t>
            </a:r>
          </a:p>
          <a:p>
            <a:r>
              <a:rPr lang="en-GB" sz="1600" dirty="0"/>
              <a:t>1999 </a:t>
            </a:r>
          </a:p>
        </p:txBody>
      </p:sp>
      <p:sp>
        <p:nvSpPr>
          <p:cNvPr id="40" name="TextBox 39">
            <a:extLst>
              <a:ext uri="{FF2B5EF4-FFF2-40B4-BE49-F238E27FC236}">
                <a16:creationId xmlns:a16="http://schemas.microsoft.com/office/drawing/2014/main" id="{989A272D-7A33-4DC7-A395-3AE9BEB07D23}"/>
              </a:ext>
            </a:extLst>
          </p:cNvPr>
          <p:cNvSpPr txBox="1"/>
          <p:nvPr/>
        </p:nvSpPr>
        <p:spPr>
          <a:xfrm>
            <a:off x="9938649" y="4213682"/>
            <a:ext cx="655657" cy="584775"/>
          </a:xfrm>
          <a:prstGeom prst="rect">
            <a:avLst/>
          </a:prstGeom>
          <a:noFill/>
        </p:spPr>
        <p:txBody>
          <a:bodyPr wrap="square" rtlCol="0">
            <a:spAutoFit/>
          </a:bodyPr>
          <a:lstStyle/>
          <a:p>
            <a:r>
              <a:rPr lang="en-GB" sz="1600" dirty="0"/>
              <a:t>   V</a:t>
            </a:r>
          </a:p>
          <a:p>
            <a:r>
              <a:rPr lang="en-GB" sz="1600" dirty="0"/>
              <a:t>2016  </a:t>
            </a:r>
          </a:p>
        </p:txBody>
      </p:sp>
      <p:sp>
        <p:nvSpPr>
          <p:cNvPr id="41" name="Arrow: Down 40">
            <a:extLst>
              <a:ext uri="{FF2B5EF4-FFF2-40B4-BE49-F238E27FC236}">
                <a16:creationId xmlns:a16="http://schemas.microsoft.com/office/drawing/2014/main" id="{16EFFF84-78EB-48AD-80DD-57F48C7C6C5B}"/>
              </a:ext>
            </a:extLst>
          </p:cNvPr>
          <p:cNvSpPr/>
          <p:nvPr/>
        </p:nvSpPr>
        <p:spPr>
          <a:xfrm>
            <a:off x="9249695" y="2929435"/>
            <a:ext cx="58584" cy="129090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B2F5DB26-970C-48F1-83C1-ADD8F7B87E6D}"/>
              </a:ext>
            </a:extLst>
          </p:cNvPr>
          <p:cNvSpPr txBox="1"/>
          <p:nvPr/>
        </p:nvSpPr>
        <p:spPr>
          <a:xfrm>
            <a:off x="8974548" y="4160491"/>
            <a:ext cx="712301" cy="584775"/>
          </a:xfrm>
          <a:prstGeom prst="rect">
            <a:avLst/>
          </a:prstGeom>
          <a:noFill/>
        </p:spPr>
        <p:txBody>
          <a:bodyPr wrap="square" rtlCol="0">
            <a:spAutoFit/>
          </a:bodyPr>
          <a:lstStyle/>
          <a:p>
            <a:r>
              <a:rPr lang="en-GB" sz="1600" dirty="0"/>
              <a:t> DA</a:t>
            </a:r>
          </a:p>
          <a:p>
            <a:r>
              <a:rPr lang="en-GB" sz="1600" dirty="0"/>
              <a:t>2007</a:t>
            </a:r>
          </a:p>
        </p:txBody>
      </p:sp>
      <p:sp>
        <p:nvSpPr>
          <p:cNvPr id="43" name="TextBox 42">
            <a:extLst>
              <a:ext uri="{FF2B5EF4-FFF2-40B4-BE49-F238E27FC236}">
                <a16:creationId xmlns:a16="http://schemas.microsoft.com/office/drawing/2014/main" id="{1B7C0094-0CC2-424C-A7F0-A8AD84D16DFA}"/>
              </a:ext>
            </a:extLst>
          </p:cNvPr>
          <p:cNvSpPr txBox="1"/>
          <p:nvPr/>
        </p:nvSpPr>
        <p:spPr>
          <a:xfrm>
            <a:off x="9464730" y="4506070"/>
            <a:ext cx="659155" cy="615553"/>
          </a:xfrm>
          <a:prstGeom prst="rect">
            <a:avLst/>
          </a:prstGeom>
          <a:noFill/>
        </p:spPr>
        <p:txBody>
          <a:bodyPr wrap="none" rtlCol="0">
            <a:spAutoFit/>
          </a:bodyPr>
          <a:lstStyle/>
          <a:p>
            <a:r>
              <a:rPr lang="en-GB" dirty="0">
                <a:solidFill>
                  <a:srgbClr val="FF0000"/>
                </a:solidFill>
              </a:rPr>
              <a:t> </a:t>
            </a:r>
            <a:r>
              <a:rPr lang="en-GB" sz="1600" dirty="0"/>
              <a:t>GD</a:t>
            </a:r>
          </a:p>
          <a:p>
            <a:r>
              <a:rPr lang="en-GB" sz="1600" dirty="0"/>
              <a:t>2012</a:t>
            </a:r>
          </a:p>
        </p:txBody>
      </p:sp>
      <p:sp>
        <p:nvSpPr>
          <p:cNvPr id="44" name="Arrow: Down 43">
            <a:extLst>
              <a:ext uri="{FF2B5EF4-FFF2-40B4-BE49-F238E27FC236}">
                <a16:creationId xmlns:a16="http://schemas.microsoft.com/office/drawing/2014/main" id="{886BBB74-3C4C-46F0-88F2-9DB188732179}"/>
              </a:ext>
            </a:extLst>
          </p:cNvPr>
          <p:cNvSpPr/>
          <p:nvPr/>
        </p:nvSpPr>
        <p:spPr>
          <a:xfrm>
            <a:off x="9751820" y="2954951"/>
            <a:ext cx="45719" cy="162539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Arrow: Down 44">
            <a:extLst>
              <a:ext uri="{FF2B5EF4-FFF2-40B4-BE49-F238E27FC236}">
                <a16:creationId xmlns:a16="http://schemas.microsoft.com/office/drawing/2014/main" id="{18B4BB8D-E27F-41BF-A7FC-CF90DEB92BD6}"/>
              </a:ext>
            </a:extLst>
          </p:cNvPr>
          <p:cNvSpPr/>
          <p:nvPr/>
        </p:nvSpPr>
        <p:spPr>
          <a:xfrm flipH="1">
            <a:off x="10212857" y="2948288"/>
            <a:ext cx="45719" cy="135331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Arrow: Down 45">
            <a:extLst>
              <a:ext uri="{FF2B5EF4-FFF2-40B4-BE49-F238E27FC236}">
                <a16:creationId xmlns:a16="http://schemas.microsoft.com/office/drawing/2014/main" id="{04AEB810-EDD7-45A1-B969-DE9AB49A99CC}"/>
              </a:ext>
            </a:extLst>
          </p:cNvPr>
          <p:cNvSpPr/>
          <p:nvPr/>
        </p:nvSpPr>
        <p:spPr>
          <a:xfrm>
            <a:off x="10651426" y="2974630"/>
            <a:ext cx="45719" cy="187034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a:extLst>
              <a:ext uri="{FF2B5EF4-FFF2-40B4-BE49-F238E27FC236}">
                <a16:creationId xmlns:a16="http://schemas.microsoft.com/office/drawing/2014/main" id="{E5663C38-62B2-4820-A143-8FD5C42C4286}"/>
              </a:ext>
            </a:extLst>
          </p:cNvPr>
          <p:cNvSpPr txBox="1"/>
          <p:nvPr/>
        </p:nvSpPr>
        <p:spPr>
          <a:xfrm>
            <a:off x="10370022" y="4749346"/>
            <a:ext cx="655657" cy="584775"/>
          </a:xfrm>
          <a:prstGeom prst="rect">
            <a:avLst/>
          </a:prstGeom>
          <a:noFill/>
        </p:spPr>
        <p:txBody>
          <a:bodyPr wrap="square" rtlCol="0">
            <a:spAutoFit/>
          </a:bodyPr>
          <a:lstStyle/>
          <a:p>
            <a:r>
              <a:rPr lang="en-GB" sz="1600" dirty="0"/>
              <a:t>  SS</a:t>
            </a:r>
          </a:p>
          <a:p>
            <a:r>
              <a:rPr lang="en-GB" sz="1600" dirty="0"/>
              <a:t>2019</a:t>
            </a:r>
          </a:p>
        </p:txBody>
      </p:sp>
      <p:sp>
        <p:nvSpPr>
          <p:cNvPr id="48" name="TextBox 47">
            <a:extLst>
              <a:ext uri="{FF2B5EF4-FFF2-40B4-BE49-F238E27FC236}">
                <a16:creationId xmlns:a16="http://schemas.microsoft.com/office/drawing/2014/main" id="{320CE7A3-DD08-4639-AEC0-9E6C83E02E1C}"/>
              </a:ext>
            </a:extLst>
          </p:cNvPr>
          <p:cNvSpPr txBox="1"/>
          <p:nvPr/>
        </p:nvSpPr>
        <p:spPr>
          <a:xfrm>
            <a:off x="10949828" y="4084754"/>
            <a:ext cx="674435" cy="338554"/>
          </a:xfrm>
          <a:prstGeom prst="rect">
            <a:avLst/>
          </a:prstGeom>
          <a:noFill/>
        </p:spPr>
        <p:txBody>
          <a:bodyPr wrap="square" rtlCol="0">
            <a:spAutoFit/>
          </a:bodyPr>
          <a:lstStyle/>
          <a:p>
            <a:r>
              <a:rPr lang="en-GB" sz="1600" dirty="0"/>
              <a:t>2020</a:t>
            </a:r>
          </a:p>
        </p:txBody>
      </p:sp>
      <p:sp>
        <p:nvSpPr>
          <p:cNvPr id="49" name="Arrow: Right 48">
            <a:extLst>
              <a:ext uri="{FF2B5EF4-FFF2-40B4-BE49-F238E27FC236}">
                <a16:creationId xmlns:a16="http://schemas.microsoft.com/office/drawing/2014/main" id="{B8570634-1CA5-4A66-9C03-198805E1C9EC}"/>
              </a:ext>
            </a:extLst>
          </p:cNvPr>
          <p:cNvSpPr/>
          <p:nvPr/>
        </p:nvSpPr>
        <p:spPr>
          <a:xfrm flipV="1">
            <a:off x="4606039" y="5367008"/>
            <a:ext cx="1945681" cy="192502"/>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51" name="Arrow: Right 50">
            <a:extLst>
              <a:ext uri="{FF2B5EF4-FFF2-40B4-BE49-F238E27FC236}">
                <a16:creationId xmlns:a16="http://schemas.microsoft.com/office/drawing/2014/main" id="{2E781464-33A1-4648-A21C-FBF7696A1B73}"/>
              </a:ext>
            </a:extLst>
          </p:cNvPr>
          <p:cNvSpPr/>
          <p:nvPr/>
        </p:nvSpPr>
        <p:spPr>
          <a:xfrm>
            <a:off x="6572263" y="5509166"/>
            <a:ext cx="1682437" cy="2139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Arrow: Right 51">
            <a:extLst>
              <a:ext uri="{FF2B5EF4-FFF2-40B4-BE49-F238E27FC236}">
                <a16:creationId xmlns:a16="http://schemas.microsoft.com/office/drawing/2014/main" id="{0AFDD465-D860-414F-A679-56B167F19A4D}"/>
              </a:ext>
            </a:extLst>
          </p:cNvPr>
          <p:cNvSpPr/>
          <p:nvPr/>
        </p:nvSpPr>
        <p:spPr>
          <a:xfrm>
            <a:off x="8308896" y="5657287"/>
            <a:ext cx="2938307" cy="179414"/>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3" name="Arrow: Right 52">
            <a:extLst>
              <a:ext uri="{FF2B5EF4-FFF2-40B4-BE49-F238E27FC236}">
                <a16:creationId xmlns:a16="http://schemas.microsoft.com/office/drawing/2014/main" id="{0DDAFC5C-C85D-417D-9DAE-6B784FD062B5}"/>
              </a:ext>
            </a:extLst>
          </p:cNvPr>
          <p:cNvSpPr/>
          <p:nvPr/>
        </p:nvSpPr>
        <p:spPr>
          <a:xfrm>
            <a:off x="9269779" y="5888953"/>
            <a:ext cx="1994132" cy="201385"/>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4" name="TextBox 53">
            <a:extLst>
              <a:ext uri="{FF2B5EF4-FFF2-40B4-BE49-F238E27FC236}">
                <a16:creationId xmlns:a16="http://schemas.microsoft.com/office/drawing/2014/main" id="{D64B7875-8F5C-4B4D-A15B-6E9ECE24EC32}"/>
              </a:ext>
            </a:extLst>
          </p:cNvPr>
          <p:cNvSpPr txBox="1"/>
          <p:nvPr/>
        </p:nvSpPr>
        <p:spPr>
          <a:xfrm>
            <a:off x="4526189" y="5484158"/>
            <a:ext cx="542809" cy="369332"/>
          </a:xfrm>
          <a:prstGeom prst="rect">
            <a:avLst/>
          </a:prstGeom>
          <a:noFill/>
        </p:spPr>
        <p:txBody>
          <a:bodyPr wrap="square" rtlCol="0">
            <a:spAutoFit/>
          </a:bodyPr>
          <a:lstStyle/>
          <a:p>
            <a:r>
              <a:rPr lang="en-GB" dirty="0"/>
              <a:t>BK</a:t>
            </a:r>
          </a:p>
        </p:txBody>
      </p:sp>
      <p:sp>
        <p:nvSpPr>
          <p:cNvPr id="55" name="TextBox 54">
            <a:extLst>
              <a:ext uri="{FF2B5EF4-FFF2-40B4-BE49-F238E27FC236}">
                <a16:creationId xmlns:a16="http://schemas.microsoft.com/office/drawing/2014/main" id="{85CC26AB-55FA-48D1-A2C0-3E94C088C94F}"/>
              </a:ext>
            </a:extLst>
          </p:cNvPr>
          <p:cNvSpPr txBox="1"/>
          <p:nvPr/>
        </p:nvSpPr>
        <p:spPr>
          <a:xfrm>
            <a:off x="6454360" y="5619114"/>
            <a:ext cx="529693" cy="369332"/>
          </a:xfrm>
          <a:prstGeom prst="rect">
            <a:avLst/>
          </a:prstGeom>
          <a:noFill/>
        </p:spPr>
        <p:txBody>
          <a:bodyPr wrap="square" rtlCol="0">
            <a:spAutoFit/>
          </a:bodyPr>
          <a:lstStyle/>
          <a:p>
            <a:r>
              <a:rPr lang="en-GB" dirty="0"/>
              <a:t>NK</a:t>
            </a:r>
          </a:p>
        </p:txBody>
      </p:sp>
      <p:sp>
        <p:nvSpPr>
          <p:cNvPr id="56" name="TextBox 55">
            <a:extLst>
              <a:ext uri="{FF2B5EF4-FFF2-40B4-BE49-F238E27FC236}">
                <a16:creationId xmlns:a16="http://schemas.microsoft.com/office/drawing/2014/main" id="{F34E0CD0-B78C-471A-B50F-EB2D0B5D7E1B}"/>
              </a:ext>
            </a:extLst>
          </p:cNvPr>
          <p:cNvSpPr txBox="1"/>
          <p:nvPr/>
        </p:nvSpPr>
        <p:spPr>
          <a:xfrm>
            <a:off x="8206329" y="5768564"/>
            <a:ext cx="646632" cy="369332"/>
          </a:xfrm>
          <a:prstGeom prst="rect">
            <a:avLst/>
          </a:prstGeom>
          <a:noFill/>
        </p:spPr>
        <p:txBody>
          <a:bodyPr wrap="square" rtlCol="0">
            <a:spAutoFit/>
          </a:bodyPr>
          <a:lstStyle/>
          <a:p>
            <a:r>
              <a:rPr lang="en-GB" dirty="0"/>
              <a:t>CBK</a:t>
            </a:r>
          </a:p>
        </p:txBody>
      </p:sp>
      <p:sp>
        <p:nvSpPr>
          <p:cNvPr id="57" name="TextBox 56">
            <a:extLst>
              <a:ext uri="{FF2B5EF4-FFF2-40B4-BE49-F238E27FC236}">
                <a16:creationId xmlns:a16="http://schemas.microsoft.com/office/drawing/2014/main" id="{94F80A09-1313-4CDF-BC49-49B1A18F9620}"/>
              </a:ext>
            </a:extLst>
          </p:cNvPr>
          <p:cNvSpPr txBox="1"/>
          <p:nvPr/>
        </p:nvSpPr>
        <p:spPr>
          <a:xfrm>
            <a:off x="9210150" y="5996563"/>
            <a:ext cx="487362" cy="369332"/>
          </a:xfrm>
          <a:prstGeom prst="rect">
            <a:avLst/>
          </a:prstGeom>
          <a:noFill/>
        </p:spPr>
        <p:txBody>
          <a:bodyPr wrap="square" rtlCol="0">
            <a:spAutoFit/>
          </a:bodyPr>
          <a:lstStyle/>
          <a:p>
            <a:r>
              <a:rPr lang="en-GB" dirty="0"/>
              <a:t>VK</a:t>
            </a:r>
          </a:p>
        </p:txBody>
      </p:sp>
    </p:spTree>
    <p:extLst>
      <p:ext uri="{BB962C8B-B14F-4D97-AF65-F5344CB8AC3E}">
        <p14:creationId xmlns:p14="http://schemas.microsoft.com/office/powerpoint/2010/main" val="12160103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F74CCF0-71D9-45DE-9C18-B1EC8E909025}"/>
              </a:ext>
            </a:extLst>
          </p:cNvPr>
          <p:cNvPicPr>
            <a:picLocks noChangeAspect="1"/>
          </p:cNvPicPr>
          <p:nvPr/>
        </p:nvPicPr>
        <p:blipFill rotWithShape="1">
          <a:blip r:embed="rId2"/>
          <a:srcRect t="18253" r="-1" b="8767"/>
          <a:stretch/>
        </p:blipFill>
        <p:spPr>
          <a:xfrm>
            <a:off x="228599" y="237744"/>
            <a:ext cx="7750663" cy="6427678"/>
          </a:xfrm>
          <a:prstGeom prst="rect">
            <a:avLst/>
          </a:prstGeom>
          <a:noFill/>
          <a:ln>
            <a:noFill/>
          </a:ln>
        </p:spPr>
      </p:pic>
      <p:sp>
        <p:nvSpPr>
          <p:cNvPr id="12" name="Subtitle 2">
            <a:extLst>
              <a:ext uri="{FF2B5EF4-FFF2-40B4-BE49-F238E27FC236}">
                <a16:creationId xmlns:a16="http://schemas.microsoft.com/office/drawing/2014/main" id="{D60FC80C-9E71-4999-8B6B-A1FE7FD764BF}"/>
              </a:ext>
            </a:extLst>
          </p:cNvPr>
          <p:cNvSpPr>
            <a:spLocks noGrp="1"/>
          </p:cNvSpPr>
          <p:nvPr>
            <p:ph type="body" sz="half" idx="2"/>
          </p:nvPr>
        </p:nvSpPr>
        <p:spPr>
          <a:xfrm>
            <a:off x="8359891" y="2965108"/>
            <a:ext cx="3355760" cy="923278"/>
          </a:xfrm>
          <a:prstGeom prst="rect">
            <a:avLst/>
          </a:prstGeom>
        </p:spPr>
        <p:txBody>
          <a:bodyPr>
            <a:noAutofit/>
          </a:bodyPr>
          <a:lstStyle/>
          <a:p>
            <a:r>
              <a:rPr lang="en-US" sz="2000" dirty="0">
                <a:solidFill>
                  <a:srgbClr val="7030A0"/>
                </a:solidFill>
              </a:rPr>
              <a:t>Who are my biological kin?</a:t>
            </a:r>
          </a:p>
          <a:p>
            <a:r>
              <a:rPr lang="en-US" sz="1600" dirty="0"/>
              <a:t>  See biological kinship diagram</a:t>
            </a:r>
          </a:p>
        </p:txBody>
      </p:sp>
      <p:pic>
        <p:nvPicPr>
          <p:cNvPr id="4" name="Picture 3">
            <a:extLst>
              <a:ext uri="{FF2B5EF4-FFF2-40B4-BE49-F238E27FC236}">
                <a16:creationId xmlns:a16="http://schemas.microsoft.com/office/drawing/2014/main" id="{0AABDCFF-A877-42E8-9DBB-995363E0C041}"/>
              </a:ext>
            </a:extLst>
          </p:cNvPr>
          <p:cNvPicPr>
            <a:picLocks noChangeAspect="1"/>
          </p:cNvPicPr>
          <p:nvPr/>
        </p:nvPicPr>
        <p:blipFill rotWithShape="1">
          <a:blip r:embed="rId3"/>
          <a:srcRect t="40936" r="49708"/>
          <a:stretch/>
        </p:blipFill>
        <p:spPr>
          <a:xfrm>
            <a:off x="8288784" y="4190783"/>
            <a:ext cx="1748987" cy="2205382"/>
          </a:xfrm>
          <a:prstGeom prst="rect">
            <a:avLst/>
          </a:prstGeom>
        </p:spPr>
      </p:pic>
      <p:pic>
        <p:nvPicPr>
          <p:cNvPr id="5" name="Picture 4">
            <a:extLst>
              <a:ext uri="{FF2B5EF4-FFF2-40B4-BE49-F238E27FC236}">
                <a16:creationId xmlns:a16="http://schemas.microsoft.com/office/drawing/2014/main" id="{A3C9C077-18FD-4547-94B8-C6CE0D58D332}"/>
              </a:ext>
            </a:extLst>
          </p:cNvPr>
          <p:cNvPicPr>
            <a:picLocks noChangeAspect="1"/>
          </p:cNvPicPr>
          <p:nvPr/>
        </p:nvPicPr>
        <p:blipFill rotWithShape="1">
          <a:blip r:embed="rId4"/>
          <a:srcRect t="22980" r="51816" b="29134"/>
          <a:stretch/>
        </p:blipFill>
        <p:spPr>
          <a:xfrm>
            <a:off x="10166179" y="403414"/>
            <a:ext cx="1606364" cy="2257043"/>
          </a:xfrm>
          <a:prstGeom prst="rect">
            <a:avLst/>
          </a:prstGeom>
        </p:spPr>
      </p:pic>
      <p:pic>
        <p:nvPicPr>
          <p:cNvPr id="14" name="Picture 13">
            <a:extLst>
              <a:ext uri="{FF2B5EF4-FFF2-40B4-BE49-F238E27FC236}">
                <a16:creationId xmlns:a16="http://schemas.microsoft.com/office/drawing/2014/main" id="{35768F71-7539-45A8-ABCF-D2AC6043CD41}"/>
              </a:ext>
            </a:extLst>
          </p:cNvPr>
          <p:cNvPicPr>
            <a:picLocks noChangeAspect="1"/>
          </p:cNvPicPr>
          <p:nvPr/>
        </p:nvPicPr>
        <p:blipFill>
          <a:blip r:embed="rId5"/>
          <a:stretch>
            <a:fillRect/>
          </a:stretch>
        </p:blipFill>
        <p:spPr>
          <a:xfrm>
            <a:off x="9985265" y="4193037"/>
            <a:ext cx="1787278" cy="2205382"/>
          </a:xfrm>
          <a:prstGeom prst="rect">
            <a:avLst/>
          </a:prstGeom>
        </p:spPr>
      </p:pic>
      <p:pic>
        <p:nvPicPr>
          <p:cNvPr id="16" name="Picture 15">
            <a:extLst>
              <a:ext uri="{FF2B5EF4-FFF2-40B4-BE49-F238E27FC236}">
                <a16:creationId xmlns:a16="http://schemas.microsoft.com/office/drawing/2014/main" id="{693F26B9-1ADB-4796-8E49-0A13BB7A87EE}"/>
              </a:ext>
            </a:extLst>
          </p:cNvPr>
          <p:cNvPicPr>
            <a:picLocks noChangeAspect="1"/>
          </p:cNvPicPr>
          <p:nvPr/>
        </p:nvPicPr>
        <p:blipFill rotWithShape="1">
          <a:blip r:embed="rId6"/>
          <a:srcRect l="34819" t="-1350" r="34517" b="34645"/>
          <a:stretch/>
        </p:blipFill>
        <p:spPr>
          <a:xfrm>
            <a:off x="419457" y="3888386"/>
            <a:ext cx="1562528" cy="2170545"/>
          </a:xfrm>
          <a:prstGeom prst="rect">
            <a:avLst/>
          </a:prstGeom>
        </p:spPr>
      </p:pic>
      <p:pic>
        <p:nvPicPr>
          <p:cNvPr id="9" name="Picture 8">
            <a:extLst>
              <a:ext uri="{FF2B5EF4-FFF2-40B4-BE49-F238E27FC236}">
                <a16:creationId xmlns:a16="http://schemas.microsoft.com/office/drawing/2014/main" id="{D6655309-A669-417D-9C01-47092B42F3C8}"/>
              </a:ext>
            </a:extLst>
          </p:cNvPr>
          <p:cNvPicPr>
            <a:picLocks noChangeAspect="1"/>
          </p:cNvPicPr>
          <p:nvPr/>
        </p:nvPicPr>
        <p:blipFill rotWithShape="1">
          <a:blip r:embed="rId7"/>
          <a:srcRect l="10854" r="17354" b="17886"/>
          <a:stretch/>
        </p:blipFill>
        <p:spPr>
          <a:xfrm>
            <a:off x="8288785" y="401159"/>
            <a:ext cx="1908028" cy="2266057"/>
          </a:xfrm>
          <a:prstGeom prst="rect">
            <a:avLst/>
          </a:prstGeom>
        </p:spPr>
      </p:pic>
    </p:spTree>
    <p:extLst>
      <p:ext uri="{BB962C8B-B14F-4D97-AF65-F5344CB8AC3E}">
        <p14:creationId xmlns:p14="http://schemas.microsoft.com/office/powerpoint/2010/main" val="3979835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 Placeholder 2">
            <a:extLst>
              <a:ext uri="{FF2B5EF4-FFF2-40B4-BE49-F238E27FC236}">
                <a16:creationId xmlns:a16="http://schemas.microsoft.com/office/drawing/2014/main" id="{67251D2F-D617-498E-8E93-512003B5D609}"/>
              </a:ext>
            </a:extLst>
          </p:cNvPr>
          <p:cNvSpPr>
            <a:spLocks noGrp="1"/>
          </p:cNvSpPr>
          <p:nvPr>
            <p:ph type="body" sz="half" idx="2"/>
          </p:nvPr>
        </p:nvSpPr>
        <p:spPr>
          <a:xfrm>
            <a:off x="8368146" y="3278375"/>
            <a:ext cx="3370918" cy="645671"/>
          </a:xfrm>
          <a:prstGeom prst="rect">
            <a:avLst/>
          </a:prstGeom>
        </p:spPr>
        <p:txBody>
          <a:bodyPr>
            <a:noAutofit/>
          </a:bodyPr>
          <a:lstStyle/>
          <a:p>
            <a:r>
              <a:rPr lang="en-US" sz="1600" dirty="0"/>
              <a:t>   </a:t>
            </a:r>
            <a:r>
              <a:rPr lang="en-US" sz="2000" dirty="0"/>
              <a:t>Who are my chosen kin?</a:t>
            </a:r>
          </a:p>
          <a:p>
            <a:r>
              <a:rPr lang="en-US" sz="1600" dirty="0"/>
              <a:t>    See Vaisnava kinship diagram</a:t>
            </a:r>
          </a:p>
        </p:txBody>
      </p:sp>
      <p:pic>
        <p:nvPicPr>
          <p:cNvPr id="4" name="Picture 3">
            <a:extLst>
              <a:ext uri="{FF2B5EF4-FFF2-40B4-BE49-F238E27FC236}">
                <a16:creationId xmlns:a16="http://schemas.microsoft.com/office/drawing/2014/main" id="{6600A1F0-A4C1-4318-B97A-0795D8439870}"/>
              </a:ext>
            </a:extLst>
          </p:cNvPr>
          <p:cNvPicPr>
            <a:picLocks noChangeAspect="1"/>
          </p:cNvPicPr>
          <p:nvPr/>
        </p:nvPicPr>
        <p:blipFill>
          <a:blip r:embed="rId2"/>
          <a:stretch>
            <a:fillRect/>
          </a:stretch>
        </p:blipFill>
        <p:spPr>
          <a:xfrm>
            <a:off x="8368146" y="429610"/>
            <a:ext cx="3370918" cy="2848765"/>
          </a:xfrm>
          <a:prstGeom prst="rect">
            <a:avLst/>
          </a:prstGeom>
        </p:spPr>
      </p:pic>
      <p:pic>
        <p:nvPicPr>
          <p:cNvPr id="1026" name="c0bb4e5e-b56c-4ea4-85ff-34a5676c5985" descr="Image">
            <a:extLst>
              <a:ext uri="{FF2B5EF4-FFF2-40B4-BE49-F238E27FC236}">
                <a16:creationId xmlns:a16="http://schemas.microsoft.com/office/drawing/2014/main" id="{58CC930D-DD23-473B-924F-9FC4CE496D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097" y="146429"/>
            <a:ext cx="7632263" cy="6565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53469C20-ECA0-4E15-881E-7E52B343F711}"/>
              </a:ext>
            </a:extLst>
          </p:cNvPr>
          <p:cNvPicPr>
            <a:picLocks noChangeAspect="1"/>
          </p:cNvPicPr>
          <p:nvPr/>
        </p:nvPicPr>
        <p:blipFill>
          <a:blip r:embed="rId4"/>
          <a:stretch>
            <a:fillRect/>
          </a:stretch>
        </p:blipFill>
        <p:spPr>
          <a:xfrm>
            <a:off x="8993080" y="4024486"/>
            <a:ext cx="2125485" cy="2403904"/>
          </a:xfrm>
          <a:prstGeom prst="rect">
            <a:avLst/>
          </a:prstGeom>
        </p:spPr>
      </p:pic>
    </p:spTree>
    <p:extLst>
      <p:ext uri="{BB962C8B-B14F-4D97-AF65-F5344CB8AC3E}">
        <p14:creationId xmlns:p14="http://schemas.microsoft.com/office/powerpoint/2010/main" val="229298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FDAFD5-013F-47C5-B15D-97E7CCF25FE4}"/>
              </a:ext>
            </a:extLst>
          </p:cNvPr>
          <p:cNvSpPr>
            <a:spLocks noGrp="1"/>
          </p:cNvSpPr>
          <p:nvPr>
            <p:ph type="title"/>
          </p:nvPr>
        </p:nvSpPr>
        <p:spPr>
          <a:xfrm>
            <a:off x="8292674" y="355107"/>
            <a:ext cx="3470238" cy="1411549"/>
          </a:xfrm>
        </p:spPr>
        <p:txBody>
          <a:bodyPr/>
          <a:lstStyle/>
          <a:p>
            <a:r>
              <a:rPr lang="en-GB" sz="3600" b="1" dirty="0">
                <a:solidFill>
                  <a:srgbClr val="7030A0"/>
                </a:solidFill>
              </a:rPr>
              <a:t>What are the similarities?</a:t>
            </a:r>
          </a:p>
        </p:txBody>
      </p:sp>
      <p:sp>
        <p:nvSpPr>
          <p:cNvPr id="4" name="Text Placeholder 3">
            <a:extLst>
              <a:ext uri="{FF2B5EF4-FFF2-40B4-BE49-F238E27FC236}">
                <a16:creationId xmlns:a16="http://schemas.microsoft.com/office/drawing/2014/main" id="{74F58C88-8018-4E45-A6B1-9075E85EDA35}"/>
              </a:ext>
            </a:extLst>
          </p:cNvPr>
          <p:cNvSpPr>
            <a:spLocks noGrp="1"/>
          </p:cNvSpPr>
          <p:nvPr>
            <p:ph type="body" sz="half" idx="2"/>
          </p:nvPr>
        </p:nvSpPr>
        <p:spPr>
          <a:xfrm>
            <a:off x="8364177" y="1766656"/>
            <a:ext cx="3398735" cy="4651416"/>
          </a:xfrm>
        </p:spPr>
        <p:txBody>
          <a:bodyPr>
            <a:normAutofit fontScale="92500" lnSpcReduction="20000"/>
          </a:bodyPr>
          <a:lstStyle/>
          <a:p>
            <a:r>
              <a:rPr lang="en-GB" sz="2200" b="1" dirty="0">
                <a:solidFill>
                  <a:srgbClr val="7030A0"/>
                </a:solidFill>
              </a:rPr>
              <a:t>*</a:t>
            </a:r>
            <a:r>
              <a:rPr lang="en-GB" sz="2200" dirty="0"/>
              <a:t>Women are held responsible for men’s ‘uncontrollable’ lust</a:t>
            </a:r>
          </a:p>
          <a:p>
            <a:r>
              <a:rPr lang="en-GB" sz="2200" dirty="0">
                <a:solidFill>
                  <a:srgbClr val="7030A0"/>
                </a:solidFill>
              </a:rPr>
              <a:t>*</a:t>
            </a:r>
            <a:r>
              <a:rPr lang="en-GB" sz="2200" dirty="0"/>
              <a:t>Public displays of unity despite private conflict.</a:t>
            </a:r>
          </a:p>
          <a:p>
            <a:r>
              <a:rPr lang="en-GB" sz="2200" b="1" dirty="0">
                <a:solidFill>
                  <a:srgbClr val="7030A0"/>
                </a:solidFill>
              </a:rPr>
              <a:t>*</a:t>
            </a:r>
            <a:r>
              <a:rPr lang="en-GB" sz="2200" dirty="0"/>
              <a:t>A women’s success is measured by her husband’s achievements and not her own </a:t>
            </a:r>
          </a:p>
          <a:p>
            <a:r>
              <a:rPr lang="en-GB" sz="2200" b="1" dirty="0">
                <a:solidFill>
                  <a:srgbClr val="7030A0"/>
                </a:solidFill>
              </a:rPr>
              <a:t>*</a:t>
            </a:r>
            <a:r>
              <a:rPr lang="en-GB" sz="2200" dirty="0"/>
              <a:t>If a women chooses to have no children she is pitied by the women and considered a rebel by the men</a:t>
            </a:r>
          </a:p>
          <a:p>
            <a:endParaRPr lang="en-GB" dirty="0"/>
          </a:p>
        </p:txBody>
      </p:sp>
      <p:pic>
        <p:nvPicPr>
          <p:cNvPr id="7" name="Picture 6">
            <a:extLst>
              <a:ext uri="{FF2B5EF4-FFF2-40B4-BE49-F238E27FC236}">
                <a16:creationId xmlns:a16="http://schemas.microsoft.com/office/drawing/2014/main" id="{1A3559E0-FA25-4E7F-997F-1494B1AEC44B}"/>
              </a:ext>
            </a:extLst>
          </p:cNvPr>
          <p:cNvPicPr>
            <a:picLocks noChangeAspect="1"/>
          </p:cNvPicPr>
          <p:nvPr/>
        </p:nvPicPr>
        <p:blipFill>
          <a:blip r:embed="rId2"/>
          <a:stretch>
            <a:fillRect/>
          </a:stretch>
        </p:blipFill>
        <p:spPr>
          <a:xfrm>
            <a:off x="788270" y="4801644"/>
            <a:ext cx="1980155" cy="1980155"/>
          </a:xfrm>
          <a:prstGeom prst="rect">
            <a:avLst/>
          </a:prstGeom>
        </p:spPr>
      </p:pic>
      <p:pic>
        <p:nvPicPr>
          <p:cNvPr id="8" name="Picture 7">
            <a:extLst>
              <a:ext uri="{FF2B5EF4-FFF2-40B4-BE49-F238E27FC236}">
                <a16:creationId xmlns:a16="http://schemas.microsoft.com/office/drawing/2014/main" id="{60A0481D-8B11-42D5-8395-FAE7E1C42513}"/>
              </a:ext>
            </a:extLst>
          </p:cNvPr>
          <p:cNvPicPr>
            <a:picLocks noChangeAspect="1"/>
          </p:cNvPicPr>
          <p:nvPr/>
        </p:nvPicPr>
        <p:blipFill>
          <a:blip r:embed="rId3"/>
          <a:stretch>
            <a:fillRect/>
          </a:stretch>
        </p:blipFill>
        <p:spPr>
          <a:xfrm>
            <a:off x="3685868" y="3667432"/>
            <a:ext cx="4288092" cy="2959510"/>
          </a:xfrm>
          <a:prstGeom prst="rect">
            <a:avLst/>
          </a:prstGeom>
        </p:spPr>
      </p:pic>
      <p:pic>
        <p:nvPicPr>
          <p:cNvPr id="10" name="Picture 9">
            <a:extLst>
              <a:ext uri="{FF2B5EF4-FFF2-40B4-BE49-F238E27FC236}">
                <a16:creationId xmlns:a16="http://schemas.microsoft.com/office/drawing/2014/main" id="{29C823CC-2928-4016-A126-0E6539BFF389}"/>
              </a:ext>
            </a:extLst>
          </p:cNvPr>
          <p:cNvPicPr>
            <a:picLocks noChangeAspect="1"/>
          </p:cNvPicPr>
          <p:nvPr/>
        </p:nvPicPr>
        <p:blipFill>
          <a:blip r:embed="rId4"/>
          <a:stretch>
            <a:fillRect/>
          </a:stretch>
        </p:blipFill>
        <p:spPr>
          <a:xfrm>
            <a:off x="261046" y="163703"/>
            <a:ext cx="3034604" cy="4549632"/>
          </a:xfrm>
          <a:prstGeom prst="rect">
            <a:avLst/>
          </a:prstGeom>
        </p:spPr>
      </p:pic>
      <p:pic>
        <p:nvPicPr>
          <p:cNvPr id="11" name="Picture 10">
            <a:extLst>
              <a:ext uri="{FF2B5EF4-FFF2-40B4-BE49-F238E27FC236}">
                <a16:creationId xmlns:a16="http://schemas.microsoft.com/office/drawing/2014/main" id="{E477AAFE-521D-4404-A215-8DC57BCBBD16}"/>
              </a:ext>
            </a:extLst>
          </p:cNvPr>
          <p:cNvPicPr>
            <a:picLocks noChangeAspect="1"/>
          </p:cNvPicPr>
          <p:nvPr/>
        </p:nvPicPr>
        <p:blipFill>
          <a:blip r:embed="rId5"/>
          <a:stretch>
            <a:fillRect/>
          </a:stretch>
        </p:blipFill>
        <p:spPr>
          <a:xfrm>
            <a:off x="3994828" y="284227"/>
            <a:ext cx="3598668" cy="3144774"/>
          </a:xfrm>
          <a:prstGeom prst="rect">
            <a:avLst/>
          </a:prstGeom>
        </p:spPr>
      </p:pic>
    </p:spTree>
    <p:extLst>
      <p:ext uri="{BB962C8B-B14F-4D97-AF65-F5344CB8AC3E}">
        <p14:creationId xmlns:p14="http://schemas.microsoft.com/office/powerpoint/2010/main" val="823954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19753-EBC5-4CDD-83CE-5F0D90ED1580}"/>
              </a:ext>
            </a:extLst>
          </p:cNvPr>
          <p:cNvSpPr>
            <a:spLocks noGrp="1"/>
          </p:cNvSpPr>
          <p:nvPr>
            <p:ph type="title"/>
          </p:nvPr>
        </p:nvSpPr>
        <p:spPr>
          <a:xfrm>
            <a:off x="8750324" y="414931"/>
            <a:ext cx="2617398" cy="1137958"/>
          </a:xfrm>
          <a:prstGeom prst="rect">
            <a:avLst/>
          </a:prstGeom>
        </p:spPr>
        <p:txBody>
          <a:bodyPr anchor="b">
            <a:noAutofit/>
          </a:bodyPr>
          <a:lstStyle/>
          <a:p>
            <a:r>
              <a:rPr lang="en-GB" b="1" dirty="0">
                <a:solidFill>
                  <a:srgbClr val="7030A0"/>
                </a:solidFill>
              </a:rPr>
              <a:t>What are the differences?</a:t>
            </a:r>
          </a:p>
        </p:txBody>
      </p:sp>
      <p:pic>
        <p:nvPicPr>
          <p:cNvPr id="5" name="Picture 4" descr="A group of people in a room&#10;&#10;Description automatically generated">
            <a:extLst>
              <a:ext uri="{FF2B5EF4-FFF2-40B4-BE49-F238E27FC236}">
                <a16:creationId xmlns:a16="http://schemas.microsoft.com/office/drawing/2014/main" id="{A3A7C00B-40C1-455D-A5EF-D1F9D0651C6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732" r="17197"/>
          <a:stretch/>
        </p:blipFill>
        <p:spPr>
          <a:xfrm>
            <a:off x="264699" y="2388093"/>
            <a:ext cx="4246972" cy="4154751"/>
          </a:xfrm>
          <a:prstGeom prst="rect">
            <a:avLst/>
          </a:prstGeom>
          <a:noFill/>
        </p:spPr>
      </p:pic>
      <p:sp>
        <p:nvSpPr>
          <p:cNvPr id="3" name="Content Placeholder 2">
            <a:extLst>
              <a:ext uri="{FF2B5EF4-FFF2-40B4-BE49-F238E27FC236}">
                <a16:creationId xmlns:a16="http://schemas.microsoft.com/office/drawing/2014/main" id="{904716E6-E917-4A63-96E6-A5F77A63EA0F}"/>
              </a:ext>
            </a:extLst>
          </p:cNvPr>
          <p:cNvSpPr>
            <a:spLocks noGrp="1"/>
          </p:cNvSpPr>
          <p:nvPr>
            <p:ph type="body" sz="half" idx="2"/>
          </p:nvPr>
        </p:nvSpPr>
        <p:spPr>
          <a:xfrm>
            <a:off x="8383550" y="1552889"/>
            <a:ext cx="3350946" cy="4652602"/>
          </a:xfrm>
          <a:prstGeom prst="rect">
            <a:avLst/>
          </a:prstGeom>
        </p:spPr>
        <p:txBody>
          <a:bodyPr>
            <a:normAutofit/>
          </a:bodyPr>
          <a:lstStyle/>
          <a:p>
            <a:pPr>
              <a:lnSpc>
                <a:spcPct val="100000"/>
              </a:lnSpc>
            </a:pPr>
            <a:endParaRPr lang="en-GB" sz="1700" b="1" dirty="0"/>
          </a:p>
          <a:p>
            <a:pPr>
              <a:lnSpc>
                <a:spcPct val="100000"/>
              </a:lnSpc>
            </a:pPr>
            <a:r>
              <a:rPr lang="en-GB" sz="2000" dirty="0">
                <a:solidFill>
                  <a:srgbClr val="002060"/>
                </a:solidFill>
              </a:rPr>
              <a:t>Always have unconditional access to Vaisnava family </a:t>
            </a:r>
            <a:r>
              <a:rPr lang="en-GB" sz="2000" dirty="0"/>
              <a:t> </a:t>
            </a:r>
            <a:r>
              <a:rPr lang="en-GB" sz="2000" dirty="0">
                <a:solidFill>
                  <a:srgbClr val="7030A0"/>
                </a:solidFill>
              </a:rPr>
              <a:t>Conditional access to biological family</a:t>
            </a:r>
          </a:p>
          <a:p>
            <a:pPr>
              <a:lnSpc>
                <a:spcPct val="100000"/>
              </a:lnSpc>
            </a:pPr>
            <a:endParaRPr lang="en-GB" sz="2000" dirty="0">
              <a:solidFill>
                <a:srgbClr val="002060"/>
              </a:solidFill>
            </a:endParaRPr>
          </a:p>
          <a:p>
            <a:pPr>
              <a:lnSpc>
                <a:spcPct val="100000"/>
              </a:lnSpc>
            </a:pPr>
            <a:r>
              <a:rPr lang="en-GB" sz="2000" dirty="0">
                <a:solidFill>
                  <a:srgbClr val="002060"/>
                </a:solidFill>
              </a:rPr>
              <a:t>Cruelty free diet </a:t>
            </a:r>
            <a:r>
              <a:rPr lang="en-GB" sz="2000" dirty="0">
                <a:solidFill>
                  <a:schemeClr val="accent1"/>
                </a:solidFill>
              </a:rPr>
              <a:t> </a:t>
            </a:r>
          </a:p>
          <a:p>
            <a:pPr>
              <a:lnSpc>
                <a:spcPct val="100000"/>
              </a:lnSpc>
            </a:pPr>
            <a:r>
              <a:rPr lang="en-GB" sz="2000" dirty="0">
                <a:solidFill>
                  <a:srgbClr val="7030A0"/>
                </a:solidFill>
              </a:rPr>
              <a:t>Meat with every meal</a:t>
            </a:r>
          </a:p>
          <a:p>
            <a:pPr>
              <a:lnSpc>
                <a:spcPct val="100000"/>
              </a:lnSpc>
            </a:pPr>
            <a:endParaRPr lang="en-GB" sz="2000" dirty="0">
              <a:solidFill>
                <a:srgbClr val="002060"/>
              </a:solidFill>
            </a:endParaRPr>
          </a:p>
          <a:p>
            <a:pPr>
              <a:lnSpc>
                <a:spcPct val="100000"/>
              </a:lnSpc>
            </a:pPr>
            <a:r>
              <a:rPr lang="en-GB" sz="2000" dirty="0">
                <a:solidFill>
                  <a:srgbClr val="002060"/>
                </a:solidFill>
              </a:rPr>
              <a:t>Name given by Guru</a:t>
            </a:r>
          </a:p>
          <a:p>
            <a:pPr>
              <a:lnSpc>
                <a:spcPct val="100000"/>
              </a:lnSpc>
            </a:pPr>
            <a:r>
              <a:rPr lang="en-GB" sz="2000" dirty="0">
                <a:solidFill>
                  <a:srgbClr val="7030A0"/>
                </a:solidFill>
              </a:rPr>
              <a:t>Name chosen by parents</a:t>
            </a:r>
          </a:p>
          <a:p>
            <a:pPr>
              <a:lnSpc>
                <a:spcPct val="100000"/>
              </a:lnSpc>
            </a:pPr>
            <a:endParaRPr lang="en-GB" sz="1100" b="1" dirty="0"/>
          </a:p>
          <a:p>
            <a:pPr>
              <a:lnSpc>
                <a:spcPct val="100000"/>
              </a:lnSpc>
            </a:pPr>
            <a:endParaRPr lang="en-GB" sz="1100" dirty="0"/>
          </a:p>
        </p:txBody>
      </p:sp>
      <p:pic>
        <p:nvPicPr>
          <p:cNvPr id="8" name="Picture 7" descr="A group of people posing for the camera&#10;&#10;Description automatically generated">
            <a:extLst>
              <a:ext uri="{FF2B5EF4-FFF2-40B4-BE49-F238E27FC236}">
                <a16:creationId xmlns:a16="http://schemas.microsoft.com/office/drawing/2014/main" id="{A45D4BC0-CEB2-4A61-AFBA-8F00559794B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816182" y="3010091"/>
            <a:ext cx="3160800" cy="2031079"/>
          </a:xfrm>
          <a:prstGeom prst="rect">
            <a:avLst/>
          </a:prstGeom>
        </p:spPr>
      </p:pic>
      <p:pic>
        <p:nvPicPr>
          <p:cNvPr id="10" name="Picture 9" descr="A group of people standing in a room&#10;&#10;Description automatically generated">
            <a:extLst>
              <a:ext uri="{FF2B5EF4-FFF2-40B4-BE49-F238E27FC236}">
                <a16:creationId xmlns:a16="http://schemas.microsoft.com/office/drawing/2014/main" id="{A91095F5-1934-4C18-8B09-34E0BCC21D6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816180" y="247170"/>
            <a:ext cx="3160801" cy="2611439"/>
          </a:xfrm>
          <a:prstGeom prst="rect">
            <a:avLst/>
          </a:prstGeom>
        </p:spPr>
      </p:pic>
      <p:sp>
        <p:nvSpPr>
          <p:cNvPr id="15" name="TextBox 14">
            <a:extLst>
              <a:ext uri="{FF2B5EF4-FFF2-40B4-BE49-F238E27FC236}">
                <a16:creationId xmlns:a16="http://schemas.microsoft.com/office/drawing/2014/main" id="{5CF05A11-D4A4-46B2-BA5C-889BDC9C3280}"/>
              </a:ext>
            </a:extLst>
          </p:cNvPr>
          <p:cNvSpPr txBox="1"/>
          <p:nvPr/>
        </p:nvSpPr>
        <p:spPr>
          <a:xfrm>
            <a:off x="4716289" y="5041170"/>
            <a:ext cx="3256650" cy="1569660"/>
          </a:xfrm>
          <a:prstGeom prst="rect">
            <a:avLst/>
          </a:prstGeom>
          <a:noFill/>
        </p:spPr>
        <p:txBody>
          <a:bodyPr wrap="square" rtlCol="0">
            <a:spAutoFit/>
          </a:bodyPr>
          <a:lstStyle/>
          <a:p>
            <a:r>
              <a:rPr lang="en-GB" sz="1600" b="1" dirty="0"/>
              <a:t>Pictured above</a:t>
            </a:r>
            <a:r>
              <a:rPr lang="en-GB" sz="1600" dirty="0"/>
              <a:t>: As a child my family would socialise at the pub. Adults and children were usually separated and sweets were used to bribe us into being ‘good’ i:e leaving them alone.</a:t>
            </a:r>
          </a:p>
        </p:txBody>
      </p:sp>
      <p:sp>
        <p:nvSpPr>
          <p:cNvPr id="16" name="TextBox 15">
            <a:extLst>
              <a:ext uri="{FF2B5EF4-FFF2-40B4-BE49-F238E27FC236}">
                <a16:creationId xmlns:a16="http://schemas.microsoft.com/office/drawing/2014/main" id="{02FA28B7-4FA3-4161-87FA-AA805992CD8F}"/>
              </a:ext>
            </a:extLst>
          </p:cNvPr>
          <p:cNvSpPr txBox="1"/>
          <p:nvPr/>
        </p:nvSpPr>
        <p:spPr>
          <a:xfrm>
            <a:off x="647649" y="247170"/>
            <a:ext cx="3864021" cy="2062103"/>
          </a:xfrm>
          <a:prstGeom prst="rect">
            <a:avLst/>
          </a:prstGeom>
          <a:noFill/>
        </p:spPr>
        <p:txBody>
          <a:bodyPr wrap="square" rtlCol="0">
            <a:spAutoFit/>
          </a:bodyPr>
          <a:lstStyle/>
          <a:p>
            <a:r>
              <a:rPr lang="en-GB" sz="1600" b="1" dirty="0"/>
              <a:t>Pictured below</a:t>
            </a:r>
            <a:r>
              <a:rPr lang="en-GB" sz="1600" dirty="0"/>
              <a:t>: Vaisnavas socialise at each others homes. Each invited guest brings a food preparation that they share with all the guests. People bring instruments and take turns to sing for the deities. Adults and children sit together, everyone’s presence is valued equally.</a:t>
            </a:r>
          </a:p>
        </p:txBody>
      </p:sp>
    </p:spTree>
    <p:extLst>
      <p:ext uri="{BB962C8B-B14F-4D97-AF65-F5344CB8AC3E}">
        <p14:creationId xmlns:p14="http://schemas.microsoft.com/office/powerpoint/2010/main" val="1319309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FD741-35F8-4FAD-99DD-37CA3121E945}"/>
              </a:ext>
            </a:extLst>
          </p:cNvPr>
          <p:cNvSpPr>
            <a:spLocks noGrp="1"/>
          </p:cNvSpPr>
          <p:nvPr>
            <p:ph type="title"/>
          </p:nvPr>
        </p:nvSpPr>
        <p:spPr>
          <a:xfrm>
            <a:off x="1083076" y="687301"/>
            <a:ext cx="2556769" cy="823569"/>
          </a:xfrm>
        </p:spPr>
        <p:txBody>
          <a:bodyPr>
            <a:noAutofit/>
          </a:bodyPr>
          <a:lstStyle/>
          <a:p>
            <a:r>
              <a:rPr lang="en-GB" sz="3600" b="1" dirty="0">
                <a:solidFill>
                  <a:srgbClr val="7030A0"/>
                </a:solidFill>
              </a:rPr>
              <a:t>Conclusion</a:t>
            </a:r>
          </a:p>
        </p:txBody>
      </p:sp>
      <p:sp>
        <p:nvSpPr>
          <p:cNvPr id="3" name="Content Placeholder 2">
            <a:extLst>
              <a:ext uri="{FF2B5EF4-FFF2-40B4-BE49-F238E27FC236}">
                <a16:creationId xmlns:a16="http://schemas.microsoft.com/office/drawing/2014/main" id="{3179D690-E9CC-420E-906A-2410BDE428AC}"/>
              </a:ext>
            </a:extLst>
          </p:cNvPr>
          <p:cNvSpPr>
            <a:spLocks noGrp="1"/>
          </p:cNvSpPr>
          <p:nvPr>
            <p:ph idx="1"/>
          </p:nvPr>
        </p:nvSpPr>
        <p:spPr>
          <a:xfrm>
            <a:off x="1050524" y="1269507"/>
            <a:ext cx="10058400" cy="4972142"/>
          </a:xfrm>
        </p:spPr>
        <p:txBody>
          <a:bodyPr>
            <a:normAutofit/>
          </a:bodyPr>
          <a:lstStyle/>
          <a:p>
            <a:pPr marL="0" indent="0">
              <a:buNone/>
            </a:pPr>
            <a:r>
              <a:rPr lang="en-GB" sz="1600" dirty="0"/>
              <a:t> When deciding who the ego’s kin are consider four vital questions; </a:t>
            </a:r>
          </a:p>
          <a:p>
            <a:pPr marL="0" indent="0">
              <a:buNone/>
            </a:pPr>
            <a:r>
              <a:rPr lang="en-GB" sz="1600" dirty="0"/>
              <a:t>1) Who is key to the ego’s survival?</a:t>
            </a:r>
          </a:p>
          <a:p>
            <a:pPr marL="0" indent="0">
              <a:buNone/>
            </a:pPr>
            <a:r>
              <a:rPr lang="en-GB" sz="1600" dirty="0"/>
              <a:t>2) Who has the same social values and cultural codes as the ego?</a:t>
            </a:r>
          </a:p>
          <a:p>
            <a:pPr marL="0" indent="0">
              <a:buNone/>
            </a:pPr>
            <a:r>
              <a:rPr lang="en-GB" sz="1600" dirty="0"/>
              <a:t>3) Who loves or accepts the ego?</a:t>
            </a:r>
          </a:p>
          <a:p>
            <a:pPr marL="0" indent="0">
              <a:buNone/>
            </a:pPr>
            <a:r>
              <a:rPr lang="en-GB" sz="1600" dirty="0"/>
              <a:t>4)  Who does the ego regards as kin?</a:t>
            </a:r>
          </a:p>
          <a:p>
            <a:pPr marL="0" indent="0">
              <a:buNone/>
            </a:pPr>
            <a:r>
              <a:rPr lang="en-GB" sz="1600" dirty="0"/>
              <a:t>The ego may regard their grandmother as their mother, a great friend to be their sister or their Guru to be their father. Contemporary anthropologists’ are beginning to take a more individual approach to being human. Kinship is constantly changing to accommodate the contemporary concept of family, transgender couples for example. As Beattie states ‘a purely biological approach is doomed to fail’ ( J. Beattie 1964)</a:t>
            </a:r>
          </a:p>
          <a:p>
            <a:pPr marL="0" indent="0">
              <a:buNone/>
            </a:pPr>
            <a:r>
              <a:rPr lang="en-GB" sz="1600" dirty="0"/>
              <a:t> </a:t>
            </a:r>
          </a:p>
          <a:p>
            <a:pPr marL="0" indent="0">
              <a:buNone/>
            </a:pPr>
            <a:r>
              <a:rPr lang="en-GB" sz="1800" b="1" dirty="0">
                <a:solidFill>
                  <a:srgbClr val="7030A0"/>
                </a:solidFill>
              </a:rPr>
              <a:t>“We create egalitarian social values if, like Marilyn Boxer, we are “challenging of previously accepted authorities of text and tradition” (C. R. Stimpson 2001).</a:t>
            </a:r>
          </a:p>
          <a:p>
            <a:pPr marL="0" indent="0">
              <a:buNone/>
            </a:pPr>
            <a:endParaRPr lang="en-GB" sz="1600" dirty="0"/>
          </a:p>
          <a:p>
            <a:pPr marL="0" indent="0">
              <a:buNone/>
            </a:pPr>
            <a:endParaRPr lang="en-GB" sz="18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35986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0C9E0E-2DFB-4542-937A-D9DBD79141EE}"/>
              </a:ext>
            </a:extLst>
          </p:cNvPr>
          <p:cNvSpPr>
            <a:spLocks noGrp="1"/>
          </p:cNvSpPr>
          <p:nvPr>
            <p:ph idx="1"/>
          </p:nvPr>
        </p:nvSpPr>
        <p:spPr>
          <a:xfrm>
            <a:off x="372862" y="390616"/>
            <a:ext cx="11469950" cy="6107837"/>
          </a:xfrm>
        </p:spPr>
        <p:txBody>
          <a:bodyPr>
            <a:normAutofit fontScale="55000" lnSpcReduction="20000"/>
          </a:bodyPr>
          <a:lstStyle/>
          <a:p>
            <a:r>
              <a:rPr lang="en-GB" sz="3600" b="1" dirty="0">
                <a:solidFill>
                  <a:srgbClr val="7030A0"/>
                </a:solidFill>
              </a:rPr>
              <a:t>Annotated Bibliography:</a:t>
            </a:r>
          </a:p>
          <a:p>
            <a:r>
              <a:rPr lang="en-GB" sz="2500" b="1" dirty="0"/>
              <a:t>Boxer, M. (1998). When women ask the questions. Baltimore (Ma.): The John Hopkins University Press. </a:t>
            </a:r>
            <a:r>
              <a:rPr lang="en-GB" sz="2500" dirty="0"/>
              <a:t>Marilyn Boxer has been making valuable contributions to women’s studies since it began in 1969. Chapter four examines the necessary changes needed to the current methods of teaching everything through the ‘male gaze’. Boxer challenges the idea of ‘add women and stir’ and concludes it is not a viable solution. This book forces anthropologists to see the complexities of introducing the feminist perspective in a male dominated environment, and the conflict it creates amongst both women and men giving rise to ‘bourgeoise feminism.’ </a:t>
            </a:r>
          </a:p>
          <a:p>
            <a:r>
              <a:rPr lang="en-GB" sz="2500" b="1" dirty="0"/>
              <a:t>Ingold, T. (2006). Key debates in anthropology. London: Routledge</a:t>
            </a:r>
            <a:r>
              <a:rPr lang="en-GB" sz="2500" dirty="0"/>
              <a:t>. This book contains six debates which span from 1988 to 1993. Each debate has four principle speakers; one proposes the motion another opposes the motion and the remaining two are the seconders. My main source was the fifth debate, it questions how we view the past in relation to the present. This unique debate format highlights complexities within the current theoretical agenda.</a:t>
            </a:r>
          </a:p>
          <a:p>
            <a:r>
              <a:rPr lang="en-GB" sz="2500" b="1" dirty="0"/>
              <a:t>Ingold, T. (2007). Beyond biology and culture. The meaning of evolution in a relational world. Social Anthropology, 12(2), pp.209-221.  </a:t>
            </a:r>
            <a:r>
              <a:rPr lang="en-GB" sz="2500" dirty="0"/>
              <a:t>Tim Ingold explores the relevance of biological kinship within social anthropology. Whilst he exposes the floors of using biology alone to define a person’s kinship, he does not dismiss its contribution entirely. He concludes that if biology and genetics are used together with other more contemporary methods of gathering information then it can be a useful attribute but warns that focusing entirely on biology creates a scientific study as opposed to an anthropological study.</a:t>
            </a:r>
          </a:p>
          <a:p>
            <a:r>
              <a:rPr lang="en-GB" sz="2500" b="1" dirty="0"/>
              <a:t>Beattie, J. (1964). Other cultures: Aims, Methods and achievements in Social Anthropology. New York: Free Press of Glencoe</a:t>
            </a:r>
            <a:r>
              <a:rPr lang="en-GB" sz="2500" dirty="0"/>
              <a:t>. As the title suggests John Beattie takes an in depth look at the different methods used in social anthropology and examines what anthropologists are aiming for. He looks at what has been achieved and how contemporary anthropologists are changing their approach to ethnography by slowly dismantling the one size fits all biological kinship system. Social change is an important theme throughout the book.</a:t>
            </a:r>
          </a:p>
          <a:p>
            <a:r>
              <a:rPr lang="en-GB" sz="2500" b="1" dirty="0"/>
              <a:t>where women Rule - Kenya. (2020). [film] journeyman pictures. </a:t>
            </a:r>
            <a:r>
              <a:rPr lang="en-GB" sz="2500" dirty="0"/>
              <a:t>A short film about the </a:t>
            </a:r>
            <a:r>
              <a:rPr lang="en-GB" sz="2500" dirty="0" err="1"/>
              <a:t>Omajan</a:t>
            </a:r>
            <a:r>
              <a:rPr lang="en-GB" sz="2500" dirty="0"/>
              <a:t> women that were accused of bringing shame to their families after British soldiers raped them. Their solution was to set up a separate village consisting only of women. The camp is run with great success and the chief from the men’s village clearly has no authority. The women rule their village and they are living in safety, free from abuse. This is a fascinating insight into patriarchal and matriarchal social groups. By examining the methods each group uses to maintain social order it exposes the deterioration of the men’s camp once the women have departed.</a:t>
            </a:r>
            <a:endParaRPr lang="en-GB" sz="2500" b="1" dirty="0"/>
          </a:p>
          <a:p>
            <a:r>
              <a:rPr lang="en-GB" sz="2500" b="1" dirty="0"/>
              <a:t>  Oed.com. (2020). Home: Oxford English Dictionary. [online] Available at: https://www.oed.com/ [Accessed 29 Feb. 2020]. </a:t>
            </a:r>
            <a:r>
              <a:rPr lang="en-GB" sz="2500" dirty="0"/>
              <a:t>This is the online Oxford English dictionary.</a:t>
            </a:r>
          </a:p>
          <a:p>
            <a:endParaRPr lang="en-GB" dirty="0"/>
          </a:p>
        </p:txBody>
      </p:sp>
    </p:spTree>
    <p:extLst>
      <p:ext uri="{BB962C8B-B14F-4D97-AF65-F5344CB8AC3E}">
        <p14:creationId xmlns:p14="http://schemas.microsoft.com/office/powerpoint/2010/main" val="36981409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38">
      <a:dk1>
        <a:sysClr val="windowText" lastClr="000000"/>
      </a:dk1>
      <a:lt1>
        <a:sysClr val="window" lastClr="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NE.pptx" id="{5330A5D3-B581-4B4A-9313-9275B6EF2E52}" vid="{516C64E9-C0AA-46DA-9991-9C0EC881A8B4}"/>
    </a:ext>
  </a:extLst>
</a:theme>
</file>

<file path=docProps/app.xml><?xml version="1.0" encoding="utf-8"?>
<Properties xmlns="http://schemas.openxmlformats.org/officeDocument/2006/extended-properties" xmlns:vt="http://schemas.openxmlformats.org/officeDocument/2006/docPropsVTypes">
  <TotalTime>0</TotalTime>
  <Words>1081</Words>
  <Application>Microsoft Office PowerPoint</Application>
  <PresentationFormat>Widescreen</PresentationFormat>
  <Paragraphs>85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Avenir Next LT Pro</vt:lpstr>
      <vt:lpstr>Avenir Next LT Pro Light</vt:lpstr>
      <vt:lpstr>Garamond</vt:lpstr>
      <vt:lpstr>SavonVTI</vt:lpstr>
      <vt:lpstr>Kinship</vt:lpstr>
      <vt:lpstr>What is Kinship?</vt:lpstr>
      <vt:lpstr>          When, why &amp; how?</vt:lpstr>
      <vt:lpstr>PowerPoint Presentation</vt:lpstr>
      <vt:lpstr>PowerPoint Presentation</vt:lpstr>
      <vt:lpstr>What are the similarities?</vt:lpstr>
      <vt:lpstr>What are the differences?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2020-03-01T18:13:52Z</dcterms:created>
  <dcterms:modified xsi:type="dcterms:W3CDTF">2020-03-05T12:55:00Z</dcterms:modified>
</cp:coreProperties>
</file>