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4" r:id="rId3"/>
    <p:sldId id="258" r:id="rId4"/>
    <p:sldId id="261" r:id="rId5"/>
    <p:sldId id="262" r:id="rId6"/>
    <p:sldId id="259" r:id="rId7"/>
    <p:sldId id="260"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81262" autoAdjust="0"/>
  </p:normalViewPr>
  <p:slideViewPr>
    <p:cSldViewPr snapToGrid="0">
      <p:cViewPr varScale="1">
        <p:scale>
          <a:sx n="58" d="100"/>
          <a:sy n="58" d="100"/>
        </p:scale>
        <p:origin x="1248" y="78"/>
      </p:cViewPr>
      <p:guideLst/>
    </p:cSldViewPr>
  </p:slideViewPr>
  <p:notesTextViewPr>
    <p:cViewPr>
      <p:scale>
        <a:sx n="1" d="1"/>
        <a:sy n="1" d="1"/>
      </p:scale>
      <p:origin x="0" y="-37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1E36F1-5D33-4B11-8A79-5B4F3B6F5468}" type="datetimeFigureOut">
              <a:rPr lang="en-GB" smtClean="0"/>
              <a:t>06/06/2019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077A82-F90D-4893-8A7B-3CBF294CA2BE}" type="slidenum">
              <a:rPr lang="en-GB" smtClean="0"/>
              <a:t>‹#›</a:t>
            </a:fld>
            <a:endParaRPr lang="en-GB"/>
          </a:p>
        </p:txBody>
      </p:sp>
    </p:spTree>
    <p:extLst>
      <p:ext uri="{BB962C8B-B14F-4D97-AF65-F5344CB8AC3E}">
        <p14:creationId xmlns:p14="http://schemas.microsoft.com/office/powerpoint/2010/main" val="231983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what makes a hero has developed over time from the athletically strong individual of ancient Greece to the morally driven figure of the present day.</a:t>
            </a:r>
          </a:p>
        </p:txBody>
      </p:sp>
      <p:sp>
        <p:nvSpPr>
          <p:cNvPr id="4" name="Slide Number Placeholder 3"/>
          <p:cNvSpPr>
            <a:spLocks noGrp="1"/>
          </p:cNvSpPr>
          <p:nvPr>
            <p:ph type="sldNum" sz="quarter" idx="5"/>
          </p:nvPr>
        </p:nvSpPr>
        <p:spPr/>
        <p:txBody>
          <a:bodyPr/>
          <a:lstStyle/>
          <a:p>
            <a:fld id="{DB077A82-F90D-4893-8A7B-3CBF294CA2BE}" type="slidenum">
              <a:rPr lang="en-GB" smtClean="0"/>
              <a:t>2</a:t>
            </a:fld>
            <a:endParaRPr lang="en-GB"/>
          </a:p>
        </p:txBody>
      </p:sp>
    </p:spTree>
    <p:extLst>
      <p:ext uri="{BB962C8B-B14F-4D97-AF65-F5344CB8AC3E}">
        <p14:creationId xmlns:p14="http://schemas.microsoft.com/office/powerpoint/2010/main" val="2318666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different structures that can be used when looking at the format of myth. </a:t>
            </a:r>
            <a:r>
              <a:rPr lang="en-GB" dirty="0" err="1"/>
              <a:t>Matyszak</a:t>
            </a:r>
            <a:r>
              <a:rPr lang="en-GB" dirty="0"/>
              <a:t> gives a nine part structure that fits the majority of myths quite well, although not all aspects will feature in every myth. </a:t>
            </a:r>
          </a:p>
          <a:p>
            <a:r>
              <a:rPr lang="en-GB" dirty="0"/>
              <a:t>These aspects can also be seen within modern stories of heroes. </a:t>
            </a:r>
          </a:p>
        </p:txBody>
      </p:sp>
      <p:sp>
        <p:nvSpPr>
          <p:cNvPr id="4" name="Slide Number Placeholder 3"/>
          <p:cNvSpPr>
            <a:spLocks noGrp="1"/>
          </p:cNvSpPr>
          <p:nvPr>
            <p:ph type="sldNum" sz="quarter" idx="5"/>
          </p:nvPr>
        </p:nvSpPr>
        <p:spPr/>
        <p:txBody>
          <a:bodyPr/>
          <a:lstStyle/>
          <a:p>
            <a:fld id="{DB077A82-F90D-4893-8A7B-3CBF294CA2BE}" type="slidenum">
              <a:rPr lang="en-GB" smtClean="0"/>
              <a:t>3</a:t>
            </a:fld>
            <a:endParaRPr lang="en-GB"/>
          </a:p>
        </p:txBody>
      </p:sp>
    </p:spTree>
    <p:extLst>
      <p:ext uri="{BB962C8B-B14F-4D97-AF65-F5344CB8AC3E}">
        <p14:creationId xmlns:p14="http://schemas.microsoft.com/office/powerpoint/2010/main" val="2756246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what makes a hero has changed from ancient times. While some aspects have staying the same, such as the look of a hero, some aspects have changed. </a:t>
            </a:r>
          </a:p>
          <a:p>
            <a:endParaRPr lang="en-GB" dirty="0"/>
          </a:p>
          <a:p>
            <a:r>
              <a:rPr lang="en-GB" dirty="0"/>
              <a:t>One focus is the ‘maleness’ of a hero. Being strong, athletic and brave are concepts that society often associated with men. Heroes, in the way the are depicted, reinforce this idea and help contribute to male stereotypes. The idea that to be a hero you must act this way means that only men are seen as suitable to be heroes and if a man wants to achieve ‘hero status’ he must live up to this view. In modern times this view is changing, with characters such as Captain Marvel and Wonder Woman being depicted in this fashion. These characters are still, however, seen as secondary heroes to their male counterparts.</a:t>
            </a:r>
          </a:p>
          <a:p>
            <a:endParaRPr lang="en-GB" dirty="0"/>
          </a:p>
          <a:p>
            <a:r>
              <a:rPr lang="en-GB" dirty="0"/>
              <a:t>Another aspects of representing a hero is that they are instantly recognisable. An individual can tell who is meant to be a hero and who is not in the way they are depicted. In an ancient hero this comes in two forms, literary and artistic. In literary forms it is easy to say who is a hero as they will have sagas telling their story in great detail. In artistic forms this may be a little more difficult but there are way in which an observer can tell. When looking at Herakles, an individual will recognise him from his lion skin and club. As well as this, he is often depicted completing one of the twelve labours. Therefore, he is instantly recognisable as Herakles, or at least a here if you don’t know his name. </a:t>
            </a:r>
          </a:p>
          <a:p>
            <a:endParaRPr lang="en-GB" dirty="0"/>
          </a:p>
          <a:p>
            <a:r>
              <a:rPr lang="en-GB" dirty="0"/>
              <a:t>The major focus of the ancient Greek hero was the beauty of the male body.</a:t>
            </a:r>
          </a:p>
        </p:txBody>
      </p:sp>
      <p:sp>
        <p:nvSpPr>
          <p:cNvPr id="4" name="Slide Number Placeholder 3"/>
          <p:cNvSpPr>
            <a:spLocks noGrp="1"/>
          </p:cNvSpPr>
          <p:nvPr>
            <p:ph type="sldNum" sz="quarter" idx="5"/>
          </p:nvPr>
        </p:nvSpPr>
        <p:spPr/>
        <p:txBody>
          <a:bodyPr/>
          <a:lstStyle/>
          <a:p>
            <a:fld id="{DB077A82-F90D-4893-8A7B-3CBF294CA2BE}" type="slidenum">
              <a:rPr lang="en-GB" smtClean="0"/>
              <a:t>4</a:t>
            </a:fld>
            <a:endParaRPr lang="en-GB"/>
          </a:p>
        </p:txBody>
      </p:sp>
    </p:spTree>
    <p:extLst>
      <p:ext uri="{BB962C8B-B14F-4D97-AF65-F5344CB8AC3E}">
        <p14:creationId xmlns:p14="http://schemas.microsoft.com/office/powerpoint/2010/main" val="2375316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all the heroes from ancient Greece, Herakles is one of most recognisable but he has under gone some changes. </a:t>
            </a:r>
          </a:p>
          <a:p>
            <a:endParaRPr lang="en-GB" dirty="0"/>
          </a:p>
          <a:p>
            <a:r>
              <a:rPr lang="en-GB" dirty="0"/>
              <a:t>This image is the Farnese Hercules. Facts. </a:t>
            </a:r>
          </a:p>
          <a:p>
            <a:r>
              <a:rPr lang="en-GB" dirty="0"/>
              <a:t>The statue depicts an older, world-weary Herakles. He holds the golden apples from the garden of the Hesperides, showing this to be him before his final task. This thoughtful depiction shows that he is not only physically strong but has inner strength as well that has allowed him to complete his impossible tasks. He resonates with all who have to face hardship and difficulty in their lives.</a:t>
            </a:r>
          </a:p>
          <a:p>
            <a:endParaRPr lang="en-GB" dirty="0"/>
          </a:p>
          <a:p>
            <a:r>
              <a:rPr lang="en-GB" dirty="0"/>
              <a:t>The central image is from the 2014 film Hercules. He is a typical, strong man with physical strength emphasised over inner strength. The Disney Hercules is more friendly and youthful. The naked body has been clothed as nakedness is typically seen as a sexual thing within the </a:t>
            </a:r>
            <a:r>
              <a:rPr lang="en-GB"/>
              <a:t>modern world.</a:t>
            </a:r>
            <a:endParaRPr lang="en-GB" dirty="0"/>
          </a:p>
        </p:txBody>
      </p:sp>
      <p:sp>
        <p:nvSpPr>
          <p:cNvPr id="4" name="Slide Number Placeholder 3"/>
          <p:cNvSpPr>
            <a:spLocks noGrp="1"/>
          </p:cNvSpPr>
          <p:nvPr>
            <p:ph type="sldNum" sz="quarter" idx="5"/>
          </p:nvPr>
        </p:nvSpPr>
        <p:spPr/>
        <p:txBody>
          <a:bodyPr/>
          <a:lstStyle/>
          <a:p>
            <a:fld id="{DB077A82-F90D-4893-8A7B-3CBF294CA2BE}" type="slidenum">
              <a:rPr lang="en-GB" smtClean="0"/>
              <a:t>5</a:t>
            </a:fld>
            <a:endParaRPr lang="en-GB"/>
          </a:p>
        </p:txBody>
      </p:sp>
    </p:spTree>
    <p:extLst>
      <p:ext uri="{BB962C8B-B14F-4D97-AF65-F5344CB8AC3E}">
        <p14:creationId xmlns:p14="http://schemas.microsoft.com/office/powerpoint/2010/main" val="4027048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story of Herakles has very much been sanitised for the modern audience. Many aspects of his story have been taken out or changed so that he is viewed in a more positive or sympathetic way.</a:t>
            </a:r>
          </a:p>
          <a:p>
            <a:r>
              <a:rPr lang="en-GB" dirty="0"/>
              <a:t>This can be seen in the Disney adaptation of the myth. In Disney’s </a:t>
            </a:r>
            <a:r>
              <a:rPr lang="en-GB" i="1" dirty="0"/>
              <a:t>Hercules</a:t>
            </a:r>
            <a:r>
              <a:rPr lang="en-GB" i="0" dirty="0"/>
              <a:t> he is represented as clumsy teen who becomes a man. It is almost a typical coming of age film where the protagonist has to prove their worth to achieve their goal. </a:t>
            </a:r>
          </a:p>
          <a:p>
            <a:r>
              <a:rPr lang="en-GB" i="0" dirty="0"/>
              <a:t>Within the film, two main qualities of Herakles are represented, his strength and his semi-divinity. His strength is the skill that he is most notable for so it is understandable why that would be seen as his defining characteristic. Herakles is synonymous with super-human strength.</a:t>
            </a:r>
          </a:p>
          <a:p>
            <a:r>
              <a:rPr lang="en-GB" i="0" dirty="0"/>
              <a:t>An interesting difference in the film is his semi-divinity. In myth, he is the son of Zeus with a mortal woman named Alcmene. This is changed in the Disney version to him being the son of Zeus and Hera, making him a full god. In the film he is given a potion to make him mortal but doesn’t drink the last drop, which is how he retains his god-like strength. </a:t>
            </a:r>
          </a:p>
          <a:p>
            <a:r>
              <a:rPr lang="en-GB" i="0" dirty="0"/>
              <a:t>This change has come along with others to make the myth more suitable for the films target audience. By heavily sanitising the myth, Disney is able to make it into a fun family film. It would not be in good taste for Disney to present Zeus as an adulterous husband and Hera as his jealous with. Instead, they would present it as a happy family with no issues between them, even though this was very much not the case. In addition to this, Disney would be unable to present Hera as someone who would kill a child. Therefore, they changed the story from Hera sending the snakes to kill Herakles to Hades wanting to kill Herakles. This makes it easier to present Hera as the loving queen of the gods and Hades as the evil lord of the underworld. </a:t>
            </a:r>
          </a:p>
        </p:txBody>
      </p:sp>
      <p:sp>
        <p:nvSpPr>
          <p:cNvPr id="4" name="Slide Number Placeholder 3"/>
          <p:cNvSpPr>
            <a:spLocks noGrp="1"/>
          </p:cNvSpPr>
          <p:nvPr>
            <p:ph type="sldNum" sz="quarter" idx="5"/>
          </p:nvPr>
        </p:nvSpPr>
        <p:spPr/>
        <p:txBody>
          <a:bodyPr/>
          <a:lstStyle/>
          <a:p>
            <a:fld id="{DB077A82-F90D-4893-8A7B-3CBF294CA2BE}" type="slidenum">
              <a:rPr lang="en-GB" smtClean="0"/>
              <a:t>6</a:t>
            </a:fld>
            <a:endParaRPr lang="en-GB"/>
          </a:p>
        </p:txBody>
      </p:sp>
    </p:spTree>
    <p:extLst>
      <p:ext uri="{BB962C8B-B14F-4D97-AF65-F5344CB8AC3E}">
        <p14:creationId xmlns:p14="http://schemas.microsoft.com/office/powerpoint/2010/main" val="80357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ancient heroes of Greece were very different from the heroes of today. The heroes of Greece were from divine or noble stock. They had the ability and the money to obtain armour and weaponry. They were strong, cunning and would always be able to win a fight without much of an issue. The heroes of the Greek were something other than fully human. They were other-worldly, something more than mortal man. All Greek heroes, with divine parentage or without, had a superhuman quality that others could never achieve.</a:t>
            </a:r>
          </a:p>
          <a:p>
            <a:r>
              <a:rPr lang="en-GB" dirty="0"/>
              <a:t>While some aspects of the ancient heroes may appeal to a modern audience, there is often more that is expected. A modern hero may still have strength and cunning but they will often need more than that to be popular. A modern day hero will need to have a moral aspect to them, a clear view of good and evil. The hero must always fight for what is good or he wouldn’t be a hero. If he just went around killing things that got in his way then what makes him any different to the villain? By having a moral code, the hero can be seen as someone who fights for what is right, no matter what, and as someone who’s judgment can be trusted. This may also tie into a sense of patriotism, with the hero protecting the country he loves and fulfilling his duty towards it. These ideas, that the hero is courageous and dutiful and willing to sacrifice himself, make him seem better than an ordinary person. He is, as the Greek heroes were, above the normal people of society. He has more power, more bravery, more skills than anyone else so is, therefore, better. However, unlike the Greek heroes, this would never be a view displayed by the hero. To him, he is just like everyone else and is only doing what he feels is the right thing to do. This attitude, usually with an origins story of him coming from nothing, makes it seem like anyone can be a hero. </a:t>
            </a:r>
          </a:p>
          <a:p>
            <a:r>
              <a:rPr lang="en-GB" dirty="0"/>
              <a:t>This, I believe, is the major difference between the two representations of a hero. To the Greeks, there was a checklist you had to complete in order to be considered a hero. To a modern day audience, the ability to become a hero, no matter who you are is much more important. </a:t>
            </a:r>
          </a:p>
        </p:txBody>
      </p:sp>
      <p:sp>
        <p:nvSpPr>
          <p:cNvPr id="4" name="Slide Number Placeholder 3"/>
          <p:cNvSpPr>
            <a:spLocks noGrp="1"/>
          </p:cNvSpPr>
          <p:nvPr>
            <p:ph type="sldNum" sz="quarter" idx="5"/>
          </p:nvPr>
        </p:nvSpPr>
        <p:spPr/>
        <p:txBody>
          <a:bodyPr/>
          <a:lstStyle/>
          <a:p>
            <a:fld id="{DB077A82-F90D-4893-8A7B-3CBF294CA2BE}" type="slidenum">
              <a:rPr lang="en-GB" smtClean="0"/>
              <a:t>7</a:t>
            </a:fld>
            <a:endParaRPr lang="en-GB"/>
          </a:p>
        </p:txBody>
      </p:sp>
    </p:spTree>
    <p:extLst>
      <p:ext uri="{BB962C8B-B14F-4D97-AF65-F5344CB8AC3E}">
        <p14:creationId xmlns:p14="http://schemas.microsoft.com/office/powerpoint/2010/main" val="3958099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DAC618B-F0E4-4B3C-ACD1-88B2D8FFA424}"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CB79F-C082-4A80-B12E-C24EE26325B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8277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AC618B-F0E4-4B3C-ACD1-88B2D8FFA424}"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CB79F-C082-4A80-B12E-C24EE26325B3}" type="slidenum">
              <a:rPr lang="en-GB" smtClean="0"/>
              <a:t>‹#›</a:t>
            </a:fld>
            <a:endParaRPr lang="en-GB"/>
          </a:p>
        </p:txBody>
      </p:sp>
    </p:spTree>
    <p:extLst>
      <p:ext uri="{BB962C8B-B14F-4D97-AF65-F5344CB8AC3E}">
        <p14:creationId xmlns:p14="http://schemas.microsoft.com/office/powerpoint/2010/main" val="2806808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AC618B-F0E4-4B3C-ACD1-88B2D8FFA424}"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CB79F-C082-4A80-B12E-C24EE26325B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9444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AC618B-F0E4-4B3C-ACD1-88B2D8FFA424}"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CB79F-C082-4A80-B12E-C24EE26325B3}" type="slidenum">
              <a:rPr lang="en-GB" smtClean="0"/>
              <a:t>‹#›</a:t>
            </a:fld>
            <a:endParaRPr lang="en-GB"/>
          </a:p>
        </p:txBody>
      </p:sp>
    </p:spTree>
    <p:extLst>
      <p:ext uri="{BB962C8B-B14F-4D97-AF65-F5344CB8AC3E}">
        <p14:creationId xmlns:p14="http://schemas.microsoft.com/office/powerpoint/2010/main" val="3007115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AC618B-F0E4-4B3C-ACD1-88B2D8FFA424}" type="datetimeFigureOut">
              <a:rPr lang="en-GB" smtClean="0"/>
              <a:t>06/06/2019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ACB79F-C082-4A80-B12E-C24EE26325B3}" type="slidenum">
              <a:rPr lang="en-GB" smtClean="0"/>
              <a:t>‹#›</a:t>
            </a:fld>
            <a:endParaRPr lang="en-GB"/>
          </a:p>
        </p:txBody>
      </p:sp>
    </p:spTree>
    <p:extLst>
      <p:ext uri="{BB962C8B-B14F-4D97-AF65-F5344CB8AC3E}">
        <p14:creationId xmlns:p14="http://schemas.microsoft.com/office/powerpoint/2010/main" val="2100754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AC618B-F0E4-4B3C-ACD1-88B2D8FFA424}" type="datetimeFigureOut">
              <a:rPr lang="en-GB" smtClean="0"/>
              <a:t>06/06/2019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ACB79F-C082-4A80-B12E-C24EE26325B3}" type="slidenum">
              <a:rPr lang="en-GB" smtClean="0"/>
              <a:t>‹#›</a:t>
            </a:fld>
            <a:endParaRPr lang="en-GB"/>
          </a:p>
        </p:txBody>
      </p:sp>
    </p:spTree>
    <p:extLst>
      <p:ext uri="{BB962C8B-B14F-4D97-AF65-F5344CB8AC3E}">
        <p14:creationId xmlns:p14="http://schemas.microsoft.com/office/powerpoint/2010/main" val="2855264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AC618B-F0E4-4B3C-ACD1-88B2D8FFA424}" type="datetimeFigureOut">
              <a:rPr lang="en-GB" smtClean="0"/>
              <a:t>06/06/2019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ACB79F-C082-4A80-B12E-C24EE26325B3}" type="slidenum">
              <a:rPr lang="en-GB" smtClean="0"/>
              <a:t>‹#›</a:t>
            </a:fld>
            <a:endParaRPr lang="en-GB"/>
          </a:p>
        </p:txBody>
      </p:sp>
    </p:spTree>
    <p:extLst>
      <p:ext uri="{BB962C8B-B14F-4D97-AF65-F5344CB8AC3E}">
        <p14:creationId xmlns:p14="http://schemas.microsoft.com/office/powerpoint/2010/main" val="2422650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AC618B-F0E4-4B3C-ACD1-88B2D8FFA424}"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CB79F-C082-4A80-B12E-C24EE26325B3}" type="slidenum">
              <a:rPr lang="en-GB" smtClean="0"/>
              <a:t>‹#›</a:t>
            </a:fld>
            <a:endParaRPr lang="en-GB"/>
          </a:p>
        </p:txBody>
      </p:sp>
    </p:spTree>
    <p:extLst>
      <p:ext uri="{BB962C8B-B14F-4D97-AF65-F5344CB8AC3E}">
        <p14:creationId xmlns:p14="http://schemas.microsoft.com/office/powerpoint/2010/main" val="3085700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AC618B-F0E4-4B3C-ACD1-88B2D8FFA424}"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CB79F-C082-4A80-B12E-C24EE26325B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0127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AC618B-F0E4-4B3C-ACD1-88B2D8FFA424}"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CB79F-C082-4A80-B12E-C24EE26325B3}" type="slidenum">
              <a:rPr lang="en-GB" smtClean="0"/>
              <a:t>‹#›</a:t>
            </a:fld>
            <a:endParaRPr lang="en-GB"/>
          </a:p>
        </p:txBody>
      </p:sp>
    </p:spTree>
    <p:extLst>
      <p:ext uri="{BB962C8B-B14F-4D97-AF65-F5344CB8AC3E}">
        <p14:creationId xmlns:p14="http://schemas.microsoft.com/office/powerpoint/2010/main" val="4083909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AC618B-F0E4-4B3C-ACD1-88B2D8FFA424}"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CB79F-C082-4A80-B12E-C24EE26325B3}"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143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DAC618B-F0E4-4B3C-ACD1-88B2D8FFA424}" type="datetimeFigureOut">
              <a:rPr lang="en-GB" smtClean="0"/>
              <a:t>06/06/2019</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7ACB79F-C082-4A80-B12E-C24EE26325B3}"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6144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youtube.com/watch?v=nIIjhAuC76g&amp;t=1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chrisrusak.com/herakles-hellenic-sculptu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F6D4-1DE3-45E0-9D0D-8264BDD6687E}"/>
              </a:ext>
            </a:extLst>
          </p:cNvPr>
          <p:cNvSpPr>
            <a:spLocks noGrp="1"/>
          </p:cNvSpPr>
          <p:nvPr>
            <p:ph type="ctrTitle"/>
          </p:nvPr>
        </p:nvSpPr>
        <p:spPr/>
        <p:txBody>
          <a:bodyPr/>
          <a:lstStyle/>
          <a:p>
            <a:r>
              <a:rPr lang="en-GB" dirty="0"/>
              <a:t>The Modern Hero</a:t>
            </a:r>
          </a:p>
        </p:txBody>
      </p:sp>
      <p:sp>
        <p:nvSpPr>
          <p:cNvPr id="3" name="Subtitle 2">
            <a:extLst>
              <a:ext uri="{FF2B5EF4-FFF2-40B4-BE49-F238E27FC236}">
                <a16:creationId xmlns:a16="http://schemas.microsoft.com/office/drawing/2014/main" id="{AB0E0761-EA05-43D6-984D-E78439904DE7}"/>
              </a:ext>
            </a:extLst>
          </p:cNvPr>
          <p:cNvSpPr>
            <a:spLocks noGrp="1"/>
          </p:cNvSpPr>
          <p:nvPr>
            <p:ph type="subTitle" idx="1"/>
          </p:nvPr>
        </p:nvSpPr>
        <p:spPr/>
        <p:txBody>
          <a:bodyPr/>
          <a:lstStyle/>
          <a:p>
            <a:r>
              <a:rPr lang="en-GB" dirty="0"/>
              <a:t>Rhiannon Watts-Robinson</a:t>
            </a:r>
          </a:p>
        </p:txBody>
      </p:sp>
    </p:spTree>
    <p:extLst>
      <p:ext uri="{BB962C8B-B14F-4D97-AF65-F5344CB8AC3E}">
        <p14:creationId xmlns:p14="http://schemas.microsoft.com/office/powerpoint/2010/main" val="1512605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EF4D4-6714-4278-9F8A-76E1D0F38FE8}"/>
              </a:ext>
            </a:extLst>
          </p:cNvPr>
          <p:cNvSpPr>
            <a:spLocks noGrp="1"/>
          </p:cNvSpPr>
          <p:nvPr>
            <p:ph type="title"/>
          </p:nvPr>
        </p:nvSpPr>
        <p:spPr>
          <a:xfrm>
            <a:off x="1024127" y="48936"/>
            <a:ext cx="9720072" cy="1499616"/>
          </a:xfrm>
        </p:spPr>
        <p:txBody>
          <a:bodyPr/>
          <a:lstStyle/>
          <a:p>
            <a:r>
              <a:rPr lang="en-GB" dirty="0"/>
              <a:t>Thesis</a:t>
            </a:r>
          </a:p>
        </p:txBody>
      </p:sp>
      <p:sp>
        <p:nvSpPr>
          <p:cNvPr id="3" name="Content Placeholder 2">
            <a:extLst>
              <a:ext uri="{FF2B5EF4-FFF2-40B4-BE49-F238E27FC236}">
                <a16:creationId xmlns:a16="http://schemas.microsoft.com/office/drawing/2014/main" id="{4E500B2B-8721-43C4-9F91-BA7D8E8EC79F}"/>
              </a:ext>
            </a:extLst>
          </p:cNvPr>
          <p:cNvSpPr>
            <a:spLocks noGrp="1"/>
          </p:cNvSpPr>
          <p:nvPr>
            <p:ph idx="1"/>
          </p:nvPr>
        </p:nvSpPr>
        <p:spPr>
          <a:xfrm>
            <a:off x="1024126" y="1144261"/>
            <a:ext cx="9720073" cy="4023360"/>
          </a:xfrm>
        </p:spPr>
        <p:txBody>
          <a:bodyPr/>
          <a:lstStyle/>
          <a:p>
            <a:r>
              <a:rPr lang="en-GB" dirty="0"/>
              <a:t>The modern concept of a hero has origins in the ancient world but modern heroes, whilst outwardly displaying many of the distinguishing features of ancient heroes, embody the moral values of the modern world.</a:t>
            </a:r>
          </a:p>
          <a:p>
            <a:r>
              <a:rPr lang="en-GB" dirty="0"/>
              <a:t>Mythic Structure</a:t>
            </a:r>
          </a:p>
          <a:p>
            <a:r>
              <a:rPr lang="en-GB" dirty="0"/>
              <a:t>Heroic Qualities</a:t>
            </a:r>
          </a:p>
          <a:p>
            <a:r>
              <a:rPr lang="en-GB" dirty="0"/>
              <a:t>Herakles – Ancient to Modern</a:t>
            </a:r>
          </a:p>
          <a:p>
            <a:r>
              <a:rPr lang="en-GB" dirty="0"/>
              <a:t>Modern American Hero</a:t>
            </a:r>
          </a:p>
          <a:p>
            <a:endParaRPr lang="en-GB" dirty="0"/>
          </a:p>
        </p:txBody>
      </p:sp>
      <p:pic>
        <p:nvPicPr>
          <p:cNvPr id="5" name="Picture 4" descr="A person wearing a black shirt&#10;&#10;Description automatically generated">
            <a:extLst>
              <a:ext uri="{FF2B5EF4-FFF2-40B4-BE49-F238E27FC236}">
                <a16:creationId xmlns:a16="http://schemas.microsoft.com/office/drawing/2014/main" id="{B1A576B0-25FC-469A-A281-E9EB71FB05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306" y="4135697"/>
            <a:ext cx="3912061" cy="2386357"/>
          </a:xfrm>
          <a:prstGeom prst="rect">
            <a:avLst/>
          </a:prstGeom>
        </p:spPr>
      </p:pic>
      <p:pic>
        <p:nvPicPr>
          <p:cNvPr id="7" name="Picture 6" descr="A group of people posing for the camera&#10;&#10;Description automatically generated">
            <a:extLst>
              <a:ext uri="{FF2B5EF4-FFF2-40B4-BE49-F238E27FC236}">
                <a16:creationId xmlns:a16="http://schemas.microsoft.com/office/drawing/2014/main" id="{F1828A4F-E279-4A2D-8EF5-66AAAA0626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8690" y="2660523"/>
            <a:ext cx="3551843" cy="1989032"/>
          </a:xfrm>
          <a:prstGeom prst="rect">
            <a:avLst/>
          </a:prstGeom>
        </p:spPr>
      </p:pic>
      <p:pic>
        <p:nvPicPr>
          <p:cNvPr id="9" name="Picture 8" descr="A group of people standing in front of a crowd posing for the camera&#10;&#10;Description automatically generated">
            <a:extLst>
              <a:ext uri="{FF2B5EF4-FFF2-40B4-BE49-F238E27FC236}">
                <a16:creationId xmlns:a16="http://schemas.microsoft.com/office/drawing/2014/main" id="{736721F7-D266-4445-BEEF-1EB9CE9C2E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75203" y="4044811"/>
            <a:ext cx="2804231" cy="2245619"/>
          </a:xfrm>
          <a:prstGeom prst="rect">
            <a:avLst/>
          </a:prstGeom>
        </p:spPr>
      </p:pic>
      <p:pic>
        <p:nvPicPr>
          <p:cNvPr id="11" name="Picture 10" descr="A picture containing doll, indoor, toy, brown&#10;&#10;Description automatically generated">
            <a:extLst>
              <a:ext uri="{FF2B5EF4-FFF2-40B4-BE49-F238E27FC236}">
                <a16:creationId xmlns:a16="http://schemas.microsoft.com/office/drawing/2014/main" id="{694BD496-3CEC-4D9E-BE38-29B9283AF4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94357" y="922552"/>
            <a:ext cx="1185077" cy="2429300"/>
          </a:xfrm>
          <a:prstGeom prst="rect">
            <a:avLst/>
          </a:prstGeom>
        </p:spPr>
      </p:pic>
    </p:spTree>
    <p:extLst>
      <p:ext uri="{BB962C8B-B14F-4D97-AF65-F5344CB8AC3E}">
        <p14:creationId xmlns:p14="http://schemas.microsoft.com/office/powerpoint/2010/main" val="1172400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94BAE-F97D-4D5B-99CE-475E29E871C8}"/>
              </a:ext>
            </a:extLst>
          </p:cNvPr>
          <p:cNvSpPr>
            <a:spLocks noGrp="1"/>
          </p:cNvSpPr>
          <p:nvPr>
            <p:ph type="title"/>
          </p:nvPr>
        </p:nvSpPr>
        <p:spPr>
          <a:xfrm>
            <a:off x="1024128" y="585216"/>
            <a:ext cx="9720072" cy="1499616"/>
          </a:xfrm>
        </p:spPr>
        <p:txBody>
          <a:bodyPr/>
          <a:lstStyle/>
          <a:p>
            <a:r>
              <a:rPr lang="en-GB" dirty="0"/>
              <a:t>Mythic Structure</a:t>
            </a:r>
          </a:p>
        </p:txBody>
      </p:sp>
      <p:sp>
        <p:nvSpPr>
          <p:cNvPr id="3" name="Content Placeholder 2">
            <a:extLst>
              <a:ext uri="{FF2B5EF4-FFF2-40B4-BE49-F238E27FC236}">
                <a16:creationId xmlns:a16="http://schemas.microsoft.com/office/drawing/2014/main" id="{EB096F5B-BB8E-428C-9296-B78CB537B49C}"/>
              </a:ext>
            </a:extLst>
          </p:cNvPr>
          <p:cNvSpPr>
            <a:spLocks noGrp="1"/>
          </p:cNvSpPr>
          <p:nvPr>
            <p:ph idx="1"/>
          </p:nvPr>
        </p:nvSpPr>
        <p:spPr/>
        <p:txBody>
          <a:bodyPr/>
          <a:lstStyle/>
          <a:p>
            <a:r>
              <a:rPr lang="en-GB" dirty="0"/>
              <a:t>9-part structure (</a:t>
            </a:r>
            <a:r>
              <a:rPr lang="en-GB" dirty="0" err="1"/>
              <a:t>Matyszak</a:t>
            </a:r>
            <a:r>
              <a:rPr lang="en-GB" dirty="0"/>
              <a:t>, 2017, p.127-8)</a:t>
            </a:r>
          </a:p>
          <a:p>
            <a:pPr lvl="1"/>
            <a:r>
              <a:rPr lang="en-GB" dirty="0"/>
              <a:t>Origins</a:t>
            </a:r>
          </a:p>
          <a:p>
            <a:pPr lvl="1"/>
            <a:r>
              <a:rPr lang="en-GB" dirty="0"/>
              <a:t>Destiny</a:t>
            </a:r>
          </a:p>
          <a:p>
            <a:pPr lvl="1"/>
            <a:r>
              <a:rPr lang="en-GB" dirty="0"/>
              <a:t>Servitude to king</a:t>
            </a:r>
          </a:p>
          <a:p>
            <a:pPr lvl="1"/>
            <a:r>
              <a:rPr lang="en-GB" dirty="0"/>
              <a:t>Suicide mission</a:t>
            </a:r>
          </a:p>
          <a:p>
            <a:pPr lvl="1"/>
            <a:r>
              <a:rPr lang="en-GB" dirty="0"/>
              <a:t>Help with task</a:t>
            </a:r>
          </a:p>
          <a:p>
            <a:pPr lvl="1"/>
            <a:r>
              <a:rPr lang="en-GB" dirty="0"/>
              <a:t>The journey</a:t>
            </a:r>
          </a:p>
          <a:p>
            <a:pPr lvl="1"/>
            <a:r>
              <a:rPr lang="en-GB" dirty="0"/>
              <a:t>Completing the task</a:t>
            </a:r>
          </a:p>
          <a:p>
            <a:pPr lvl="1"/>
            <a:r>
              <a:rPr lang="en-GB" dirty="0"/>
              <a:t>Return journey</a:t>
            </a:r>
          </a:p>
          <a:p>
            <a:pPr lvl="1"/>
            <a:r>
              <a:rPr lang="en-GB" dirty="0"/>
              <a:t>Aftermath</a:t>
            </a:r>
          </a:p>
          <a:p>
            <a:pPr marL="0" indent="0">
              <a:buNone/>
            </a:pPr>
            <a:endParaRPr lang="en-GB" dirty="0"/>
          </a:p>
        </p:txBody>
      </p:sp>
      <p:grpSp>
        <p:nvGrpSpPr>
          <p:cNvPr id="7" name="Group 6">
            <a:extLst>
              <a:ext uri="{FF2B5EF4-FFF2-40B4-BE49-F238E27FC236}">
                <a16:creationId xmlns:a16="http://schemas.microsoft.com/office/drawing/2014/main" id="{F1EC787A-498B-4377-B536-5D2BC96B10A7}"/>
              </a:ext>
            </a:extLst>
          </p:cNvPr>
          <p:cNvGrpSpPr/>
          <p:nvPr/>
        </p:nvGrpSpPr>
        <p:grpSpPr>
          <a:xfrm>
            <a:off x="6402705" y="784773"/>
            <a:ext cx="5238750" cy="4627007"/>
            <a:chOff x="6402705" y="784773"/>
            <a:chExt cx="5238750" cy="4627007"/>
          </a:xfrm>
        </p:grpSpPr>
        <p:pic>
          <p:nvPicPr>
            <p:cNvPr id="5" name="Picture 4" descr="Herakles fights triple-bodied Geryon, Black figure vase">
              <a:extLst>
                <a:ext uri="{FF2B5EF4-FFF2-40B4-BE49-F238E27FC236}">
                  <a16:creationId xmlns:a16="http://schemas.microsoft.com/office/drawing/2014/main" id="{E8EEA6E5-D498-4183-8A99-9D6CB4316983}"/>
                </a:ext>
                <a:ext uri="{C183D7F6-B498-43B3-948B-1728B52AA6E4}">
                  <adec:decorative xmlns:adec="http://schemas.microsoft.com/office/drawing/2017/decorative" val="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2705" y="784773"/>
              <a:ext cx="5238750" cy="4257675"/>
            </a:xfrm>
            <a:prstGeom prst="rect">
              <a:avLst/>
            </a:prstGeom>
          </p:spPr>
        </p:pic>
        <p:sp>
          <p:nvSpPr>
            <p:cNvPr id="6" name="TextBox 5">
              <a:extLst>
                <a:ext uri="{FF2B5EF4-FFF2-40B4-BE49-F238E27FC236}">
                  <a16:creationId xmlns:a16="http://schemas.microsoft.com/office/drawing/2014/main" id="{24BC2852-D7C9-4717-BAB2-733765C8C620}"/>
                </a:ext>
              </a:extLst>
            </p:cNvPr>
            <p:cNvSpPr txBox="1"/>
            <p:nvPr/>
          </p:nvSpPr>
          <p:spPr>
            <a:xfrm>
              <a:off x="6539345" y="5042448"/>
              <a:ext cx="5102110" cy="369332"/>
            </a:xfrm>
            <a:prstGeom prst="rect">
              <a:avLst/>
            </a:prstGeom>
            <a:noFill/>
          </p:spPr>
          <p:txBody>
            <a:bodyPr wrap="square" rtlCol="0">
              <a:spAutoFit/>
            </a:bodyPr>
            <a:lstStyle/>
            <a:p>
              <a:r>
                <a:rPr lang="en-GB" dirty="0"/>
                <a:t>Herakles fights Geryon, Black figure vase</a:t>
              </a:r>
            </a:p>
          </p:txBody>
        </p:sp>
      </p:grpSp>
    </p:spTree>
    <p:extLst>
      <p:ext uri="{BB962C8B-B14F-4D97-AF65-F5344CB8AC3E}">
        <p14:creationId xmlns:p14="http://schemas.microsoft.com/office/powerpoint/2010/main" val="4149940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FB8D5-D9B3-48CB-B968-8077DF35E5D0}"/>
              </a:ext>
            </a:extLst>
          </p:cNvPr>
          <p:cNvSpPr>
            <a:spLocks noGrp="1"/>
          </p:cNvSpPr>
          <p:nvPr>
            <p:ph type="title"/>
          </p:nvPr>
        </p:nvSpPr>
        <p:spPr/>
        <p:txBody>
          <a:bodyPr/>
          <a:lstStyle/>
          <a:p>
            <a:r>
              <a:rPr lang="en-GB" dirty="0"/>
              <a:t>Heroic qualities</a:t>
            </a:r>
          </a:p>
        </p:txBody>
      </p:sp>
      <p:sp>
        <p:nvSpPr>
          <p:cNvPr id="4" name="Text Placeholder 3">
            <a:extLst>
              <a:ext uri="{FF2B5EF4-FFF2-40B4-BE49-F238E27FC236}">
                <a16:creationId xmlns:a16="http://schemas.microsoft.com/office/drawing/2014/main" id="{74AC1B4C-56AB-4048-8434-93A1BF5B00B6}"/>
              </a:ext>
            </a:extLst>
          </p:cNvPr>
          <p:cNvSpPr>
            <a:spLocks noGrp="1"/>
          </p:cNvSpPr>
          <p:nvPr>
            <p:ph type="body" idx="1"/>
          </p:nvPr>
        </p:nvSpPr>
        <p:spPr/>
        <p:txBody>
          <a:bodyPr/>
          <a:lstStyle/>
          <a:p>
            <a:r>
              <a:rPr lang="en-GB" dirty="0"/>
              <a:t>Ancient</a:t>
            </a:r>
          </a:p>
        </p:txBody>
      </p:sp>
      <p:sp>
        <p:nvSpPr>
          <p:cNvPr id="5" name="Content Placeholder 4">
            <a:extLst>
              <a:ext uri="{FF2B5EF4-FFF2-40B4-BE49-F238E27FC236}">
                <a16:creationId xmlns:a16="http://schemas.microsoft.com/office/drawing/2014/main" id="{D2B59875-7CF4-42EF-80A8-20EB9C57203E}"/>
              </a:ext>
            </a:extLst>
          </p:cNvPr>
          <p:cNvSpPr>
            <a:spLocks noGrp="1"/>
          </p:cNvSpPr>
          <p:nvPr>
            <p:ph sz="half" idx="2"/>
          </p:nvPr>
        </p:nvSpPr>
        <p:spPr/>
        <p:txBody>
          <a:bodyPr>
            <a:normAutofit fontScale="92500" lnSpcReduction="10000"/>
          </a:bodyPr>
          <a:lstStyle/>
          <a:p>
            <a:r>
              <a:rPr lang="en-GB" dirty="0"/>
              <a:t>Male</a:t>
            </a:r>
          </a:p>
          <a:p>
            <a:r>
              <a:rPr lang="en-GB" dirty="0"/>
              <a:t>Tanned skin, naked</a:t>
            </a:r>
          </a:p>
          <a:p>
            <a:r>
              <a:rPr lang="en-GB" dirty="0"/>
              <a:t>Muscular, Athletic</a:t>
            </a:r>
          </a:p>
          <a:p>
            <a:r>
              <a:rPr lang="en-GB" dirty="0"/>
              <a:t>Brave</a:t>
            </a:r>
          </a:p>
          <a:p>
            <a:r>
              <a:rPr lang="en-GB" dirty="0"/>
              <a:t>Skilful</a:t>
            </a:r>
          </a:p>
          <a:p>
            <a:r>
              <a:rPr lang="en-GB" dirty="0"/>
              <a:t>Semi-divine (in most cases)</a:t>
            </a:r>
          </a:p>
          <a:p>
            <a:r>
              <a:rPr lang="en-GB" dirty="0"/>
              <a:t>Fulfilling impossible task</a:t>
            </a:r>
          </a:p>
          <a:p>
            <a:r>
              <a:rPr lang="en-GB" dirty="0"/>
              <a:t>Fate</a:t>
            </a:r>
          </a:p>
        </p:txBody>
      </p:sp>
      <p:sp>
        <p:nvSpPr>
          <p:cNvPr id="6" name="Text Placeholder 5">
            <a:extLst>
              <a:ext uri="{FF2B5EF4-FFF2-40B4-BE49-F238E27FC236}">
                <a16:creationId xmlns:a16="http://schemas.microsoft.com/office/drawing/2014/main" id="{FF931531-A89E-42F8-8678-234068F2AB11}"/>
              </a:ext>
            </a:extLst>
          </p:cNvPr>
          <p:cNvSpPr>
            <a:spLocks noGrp="1"/>
          </p:cNvSpPr>
          <p:nvPr>
            <p:ph type="body" sz="quarter" idx="3"/>
          </p:nvPr>
        </p:nvSpPr>
        <p:spPr/>
        <p:txBody>
          <a:bodyPr/>
          <a:lstStyle/>
          <a:p>
            <a:r>
              <a:rPr lang="en-GB" dirty="0"/>
              <a:t>Modern</a:t>
            </a:r>
          </a:p>
        </p:txBody>
      </p:sp>
      <p:sp>
        <p:nvSpPr>
          <p:cNvPr id="7" name="Content Placeholder 6">
            <a:extLst>
              <a:ext uri="{FF2B5EF4-FFF2-40B4-BE49-F238E27FC236}">
                <a16:creationId xmlns:a16="http://schemas.microsoft.com/office/drawing/2014/main" id="{FF81D2AC-7B0C-456B-9700-E83B02244080}"/>
              </a:ext>
            </a:extLst>
          </p:cNvPr>
          <p:cNvSpPr>
            <a:spLocks noGrp="1"/>
          </p:cNvSpPr>
          <p:nvPr>
            <p:ph sz="quarter" idx="4"/>
          </p:nvPr>
        </p:nvSpPr>
        <p:spPr/>
        <p:txBody>
          <a:bodyPr>
            <a:normAutofit fontScale="92500" lnSpcReduction="10000"/>
          </a:bodyPr>
          <a:lstStyle/>
          <a:p>
            <a:r>
              <a:rPr lang="en-GB" dirty="0"/>
              <a:t>Male</a:t>
            </a:r>
          </a:p>
          <a:p>
            <a:r>
              <a:rPr lang="en-GB" dirty="0"/>
              <a:t>Tanned or suited</a:t>
            </a:r>
          </a:p>
          <a:p>
            <a:r>
              <a:rPr lang="en-GB" dirty="0"/>
              <a:t>Body builder, six pack</a:t>
            </a:r>
          </a:p>
          <a:p>
            <a:r>
              <a:rPr lang="en-GB" dirty="0"/>
              <a:t>Honour, emotional aspects</a:t>
            </a:r>
          </a:p>
          <a:p>
            <a:r>
              <a:rPr lang="en-GB" dirty="0"/>
              <a:t>Sense of responsibility</a:t>
            </a:r>
          </a:p>
          <a:p>
            <a:r>
              <a:rPr lang="en-GB" dirty="0"/>
              <a:t>Human, possible super powers</a:t>
            </a:r>
          </a:p>
          <a:p>
            <a:r>
              <a:rPr lang="en-GB" dirty="0"/>
              <a:t>Overcoming obstacles</a:t>
            </a:r>
          </a:p>
          <a:p>
            <a:r>
              <a:rPr lang="en-GB" dirty="0"/>
              <a:t>Fulfilling a destiny</a:t>
            </a:r>
          </a:p>
        </p:txBody>
      </p:sp>
      <p:pic>
        <p:nvPicPr>
          <p:cNvPr id="8" name="Picture 7" descr="A close up of a sign&#10;&#10;Description automatically generated">
            <a:extLst>
              <a:ext uri="{FF2B5EF4-FFF2-40B4-BE49-F238E27FC236}">
                <a16:creationId xmlns:a16="http://schemas.microsoft.com/office/drawing/2014/main" id="{B8D0F136-09C2-4FE7-A850-3D46EB483F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02510" y="362466"/>
            <a:ext cx="2441690" cy="2422908"/>
          </a:xfrm>
          <a:prstGeom prst="rect">
            <a:avLst/>
          </a:prstGeom>
        </p:spPr>
      </p:pic>
      <p:pic>
        <p:nvPicPr>
          <p:cNvPr id="10" name="Picture 9" descr="A person wearing a costume&#10;&#10;Description automatically generated">
            <a:extLst>
              <a:ext uri="{FF2B5EF4-FFF2-40B4-BE49-F238E27FC236}">
                <a16:creationId xmlns:a16="http://schemas.microsoft.com/office/drawing/2014/main" id="{56E48946-7DCD-471F-9805-347E38AD21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71213" y="3045908"/>
            <a:ext cx="2356701" cy="3429000"/>
          </a:xfrm>
          <a:prstGeom prst="rect">
            <a:avLst/>
          </a:prstGeom>
        </p:spPr>
      </p:pic>
    </p:spTree>
    <p:extLst>
      <p:ext uri="{BB962C8B-B14F-4D97-AF65-F5344CB8AC3E}">
        <p14:creationId xmlns:p14="http://schemas.microsoft.com/office/powerpoint/2010/main" val="1711500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1807DB3-DC6A-409D-924C-BECC1312F2FC}"/>
              </a:ext>
            </a:extLst>
          </p:cNvPr>
          <p:cNvSpPr>
            <a:spLocks noGrp="1"/>
          </p:cNvSpPr>
          <p:nvPr>
            <p:ph type="title"/>
          </p:nvPr>
        </p:nvSpPr>
        <p:spPr/>
        <p:txBody>
          <a:bodyPr/>
          <a:lstStyle/>
          <a:p>
            <a:r>
              <a:rPr lang="en-GB" dirty="0"/>
              <a:t>Herakles depictions – Ancient and modern</a:t>
            </a:r>
          </a:p>
        </p:txBody>
      </p:sp>
      <p:sp>
        <p:nvSpPr>
          <p:cNvPr id="19" name="TextBox 18">
            <a:extLst>
              <a:ext uri="{FF2B5EF4-FFF2-40B4-BE49-F238E27FC236}">
                <a16:creationId xmlns:a16="http://schemas.microsoft.com/office/drawing/2014/main" id="{2A3BC447-D780-4B2E-A029-FEACA389F0B7}"/>
              </a:ext>
            </a:extLst>
          </p:cNvPr>
          <p:cNvSpPr txBox="1"/>
          <p:nvPr/>
        </p:nvSpPr>
        <p:spPr>
          <a:xfrm>
            <a:off x="797070" y="2657209"/>
            <a:ext cx="2368744" cy="3139321"/>
          </a:xfrm>
          <a:prstGeom prst="rect">
            <a:avLst/>
          </a:prstGeom>
          <a:noFill/>
        </p:spPr>
        <p:txBody>
          <a:bodyPr wrap="square" rtlCol="0">
            <a:spAutoFit/>
          </a:bodyPr>
          <a:lstStyle/>
          <a:p>
            <a:r>
              <a:rPr lang="en-GB" sz="2200" dirty="0"/>
              <a:t>Hercules Farnese</a:t>
            </a:r>
          </a:p>
          <a:p>
            <a:pPr marL="285750" indent="-285750">
              <a:buClr>
                <a:schemeClr val="accent1"/>
              </a:buClr>
              <a:buFont typeface="Arial" panose="020B0604020202020204" pitchFamily="34" charset="0"/>
              <a:buChar char="•"/>
            </a:pPr>
            <a:r>
              <a:rPr lang="en-GB" sz="2200" dirty="0"/>
              <a:t>3</a:t>
            </a:r>
            <a:r>
              <a:rPr lang="en-GB" sz="2200" baseline="30000" dirty="0"/>
              <a:t>rd</a:t>
            </a:r>
            <a:r>
              <a:rPr lang="en-GB" sz="2200" dirty="0"/>
              <a:t> Century CE</a:t>
            </a:r>
          </a:p>
          <a:p>
            <a:pPr marL="285750" indent="-285750">
              <a:buClr>
                <a:schemeClr val="accent1"/>
              </a:buClr>
              <a:buFont typeface="Arial" panose="020B0604020202020204" pitchFamily="34" charset="0"/>
              <a:buChar char="•"/>
            </a:pPr>
            <a:r>
              <a:rPr lang="en-GB" sz="2200" dirty="0"/>
              <a:t>Roman copy</a:t>
            </a:r>
          </a:p>
          <a:p>
            <a:pPr marL="285750" indent="-285750">
              <a:buClr>
                <a:schemeClr val="accent1"/>
              </a:buClr>
              <a:buFont typeface="Arial" panose="020B0604020202020204" pitchFamily="34" charset="0"/>
              <a:buChar char="•"/>
            </a:pPr>
            <a:r>
              <a:rPr lang="en-GB" sz="2200" dirty="0"/>
              <a:t>10 feet, 4 inches</a:t>
            </a:r>
          </a:p>
          <a:p>
            <a:pPr marL="285750" indent="-285750">
              <a:buClr>
                <a:schemeClr val="accent1"/>
              </a:buClr>
              <a:buFont typeface="Arial" panose="020B0604020202020204" pitchFamily="34" charset="0"/>
              <a:buChar char="•"/>
            </a:pPr>
            <a:r>
              <a:rPr lang="en-GB" sz="2200" dirty="0"/>
              <a:t>Leaning on club with lion skin draped over it.</a:t>
            </a:r>
          </a:p>
          <a:p>
            <a:pPr marL="285750" indent="-285750">
              <a:buClr>
                <a:schemeClr val="accent1"/>
              </a:buClr>
              <a:buFont typeface="Arial" panose="020B0604020202020204" pitchFamily="34" charset="0"/>
              <a:buChar char="•"/>
            </a:pPr>
            <a:r>
              <a:rPr lang="en-GB" sz="2200" dirty="0"/>
              <a:t>Muscular body</a:t>
            </a:r>
          </a:p>
          <a:p>
            <a:pPr>
              <a:buClr>
                <a:schemeClr val="accent1"/>
              </a:buClr>
            </a:pPr>
            <a:r>
              <a:rPr lang="en-GB" sz="2200" dirty="0"/>
              <a:t>(</a:t>
            </a:r>
            <a:r>
              <a:rPr lang="en-GB" sz="2200" dirty="0" err="1"/>
              <a:t>Rusak</a:t>
            </a:r>
            <a:r>
              <a:rPr lang="en-GB" sz="2200" dirty="0"/>
              <a:t>, 2013)</a:t>
            </a:r>
          </a:p>
        </p:txBody>
      </p:sp>
      <p:pic>
        <p:nvPicPr>
          <p:cNvPr id="3" name="Content Placeholder 2" descr="A sculpture of a person&#10;&#10;Description automatically generated">
            <a:extLst>
              <a:ext uri="{FF2B5EF4-FFF2-40B4-BE49-F238E27FC236}">
                <a16:creationId xmlns:a16="http://schemas.microsoft.com/office/drawing/2014/main" id="{AE6C13E2-3EEB-45B9-BBD3-A985C4E2E92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17636" y="2084832"/>
            <a:ext cx="2527612" cy="4022725"/>
          </a:xfrm>
        </p:spPr>
      </p:pic>
      <p:pic>
        <p:nvPicPr>
          <p:cNvPr id="4" name="Picture 3" descr="A picture containing doll, indoor, toy, brown&#10;&#10;Description automatically generated">
            <a:extLst>
              <a:ext uri="{FF2B5EF4-FFF2-40B4-BE49-F238E27FC236}">
                <a16:creationId xmlns:a16="http://schemas.microsoft.com/office/drawing/2014/main" id="{5C27DD36-24F7-467A-A5BF-745326E525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22442" y="1889626"/>
            <a:ext cx="2064081" cy="4231178"/>
          </a:xfrm>
          <a:prstGeom prst="rect">
            <a:avLst/>
          </a:prstGeom>
        </p:spPr>
      </p:pic>
      <p:sp>
        <p:nvSpPr>
          <p:cNvPr id="2" name="TextBox 1">
            <a:extLst>
              <a:ext uri="{FF2B5EF4-FFF2-40B4-BE49-F238E27FC236}">
                <a16:creationId xmlns:a16="http://schemas.microsoft.com/office/drawing/2014/main" id="{C4F2D3D2-DB1B-48CD-837C-05594C8F992B}"/>
              </a:ext>
            </a:extLst>
          </p:cNvPr>
          <p:cNvSpPr txBox="1"/>
          <p:nvPr/>
        </p:nvSpPr>
        <p:spPr>
          <a:xfrm>
            <a:off x="4595112" y="2657209"/>
            <a:ext cx="1903360" cy="1446550"/>
          </a:xfrm>
          <a:prstGeom prst="rect">
            <a:avLst/>
          </a:prstGeom>
          <a:noFill/>
        </p:spPr>
        <p:txBody>
          <a:bodyPr wrap="square" rtlCol="0">
            <a:spAutoFit/>
          </a:bodyPr>
          <a:lstStyle/>
          <a:p>
            <a:r>
              <a:rPr lang="en-GB" sz="2200" dirty="0"/>
              <a:t>Hercules in film</a:t>
            </a:r>
          </a:p>
          <a:p>
            <a:pPr marL="285750" indent="-285750">
              <a:buClr>
                <a:schemeClr val="accent1"/>
              </a:buClr>
              <a:buFont typeface="Arial" panose="020B0604020202020204" pitchFamily="34" charset="0"/>
              <a:buChar char="•"/>
            </a:pPr>
            <a:r>
              <a:rPr lang="en-GB" sz="2200" dirty="0"/>
              <a:t>1997, 2014</a:t>
            </a:r>
          </a:p>
          <a:p>
            <a:pPr marL="285750" indent="-285750">
              <a:buClr>
                <a:schemeClr val="accent1"/>
              </a:buClr>
              <a:buFont typeface="Arial" panose="020B0604020202020204" pitchFamily="34" charset="0"/>
              <a:buChar char="•"/>
            </a:pPr>
            <a:r>
              <a:rPr lang="en-GB" sz="2200" dirty="0"/>
              <a:t>Muscular</a:t>
            </a:r>
          </a:p>
          <a:p>
            <a:pPr marL="285750" indent="-285750">
              <a:buClr>
                <a:schemeClr val="accent1"/>
              </a:buClr>
              <a:buFont typeface="Arial" panose="020B0604020202020204" pitchFamily="34" charset="0"/>
              <a:buChar char="•"/>
            </a:pPr>
            <a:r>
              <a:rPr lang="en-GB" sz="2200" dirty="0"/>
              <a:t>Clothing</a:t>
            </a:r>
          </a:p>
        </p:txBody>
      </p:sp>
      <p:pic>
        <p:nvPicPr>
          <p:cNvPr id="6" name="Picture 5">
            <a:extLst>
              <a:ext uri="{FF2B5EF4-FFF2-40B4-BE49-F238E27FC236}">
                <a16:creationId xmlns:a16="http://schemas.microsoft.com/office/drawing/2014/main" id="{18A961A2-951B-4796-96DD-E1A088DA56DA}"/>
              </a:ext>
            </a:extLst>
          </p:cNvPr>
          <p:cNvPicPr>
            <a:picLocks noChangeAspect="1"/>
          </p:cNvPicPr>
          <p:nvPr/>
        </p:nvPicPr>
        <p:blipFill>
          <a:blip r:embed="rId5"/>
          <a:stretch>
            <a:fillRect/>
          </a:stretch>
        </p:blipFill>
        <p:spPr>
          <a:xfrm>
            <a:off x="3867984" y="2465841"/>
            <a:ext cx="4615072" cy="3078747"/>
          </a:xfrm>
          <a:prstGeom prst="rect">
            <a:avLst/>
          </a:prstGeom>
        </p:spPr>
      </p:pic>
    </p:spTree>
    <p:extLst>
      <p:ext uri="{BB962C8B-B14F-4D97-AF65-F5344CB8AC3E}">
        <p14:creationId xmlns:p14="http://schemas.microsoft.com/office/powerpoint/2010/main" val="149861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A23AA-BAD9-445D-8763-2140FC0A5D7D}"/>
              </a:ext>
            </a:extLst>
          </p:cNvPr>
          <p:cNvSpPr>
            <a:spLocks noGrp="1"/>
          </p:cNvSpPr>
          <p:nvPr>
            <p:ph type="title"/>
          </p:nvPr>
        </p:nvSpPr>
        <p:spPr/>
        <p:txBody>
          <a:bodyPr/>
          <a:lstStyle/>
          <a:p>
            <a:r>
              <a:rPr lang="en-GB" dirty="0"/>
              <a:t>Modern Herakles</a:t>
            </a:r>
          </a:p>
        </p:txBody>
      </p:sp>
      <p:sp>
        <p:nvSpPr>
          <p:cNvPr id="3" name="Content Placeholder 2">
            <a:extLst>
              <a:ext uri="{FF2B5EF4-FFF2-40B4-BE49-F238E27FC236}">
                <a16:creationId xmlns:a16="http://schemas.microsoft.com/office/drawing/2014/main" id="{CD6465B0-55E3-40EF-9FFE-78F646F06FAD}"/>
              </a:ext>
            </a:extLst>
          </p:cNvPr>
          <p:cNvSpPr>
            <a:spLocks noGrp="1"/>
          </p:cNvSpPr>
          <p:nvPr>
            <p:ph idx="1"/>
          </p:nvPr>
        </p:nvSpPr>
        <p:spPr/>
        <p:txBody>
          <a:bodyPr/>
          <a:lstStyle/>
          <a:p>
            <a:r>
              <a:rPr lang="en-GB" sz="2800" dirty="0"/>
              <a:t>Disney</a:t>
            </a:r>
          </a:p>
          <a:p>
            <a:pPr lvl="1"/>
            <a:r>
              <a:rPr lang="en-GB" sz="2400" dirty="0"/>
              <a:t>Main qualities represented:</a:t>
            </a:r>
          </a:p>
          <a:p>
            <a:pPr lvl="2"/>
            <a:r>
              <a:rPr lang="en-GB" sz="1800" dirty="0"/>
              <a:t>Strong</a:t>
            </a:r>
          </a:p>
          <a:p>
            <a:pPr lvl="2"/>
            <a:r>
              <a:rPr lang="en-GB" sz="1800" dirty="0"/>
              <a:t>Semi-divine </a:t>
            </a:r>
          </a:p>
          <a:p>
            <a:pPr lvl="1"/>
            <a:r>
              <a:rPr lang="en-GB" sz="2400" dirty="0"/>
              <a:t>How has he been sanitised :</a:t>
            </a:r>
          </a:p>
          <a:p>
            <a:pPr lvl="2"/>
            <a:r>
              <a:rPr lang="en-GB" sz="1800" dirty="0"/>
              <a:t>Zeus and Hera as his parent, not Zeus and Alcmene</a:t>
            </a:r>
          </a:p>
          <a:p>
            <a:pPr lvl="2"/>
            <a:r>
              <a:rPr lang="en-GB" sz="1800" dirty="0"/>
              <a:t>Completing tasks to prove himself, not to get purified</a:t>
            </a:r>
          </a:p>
          <a:p>
            <a:pPr lvl="2"/>
            <a:r>
              <a:rPr lang="en-GB" sz="1800" dirty="0"/>
              <a:t>Snakes sent by Hades, not Hera</a:t>
            </a:r>
          </a:p>
          <a:p>
            <a:r>
              <a:rPr lang="en-GB" sz="2800" dirty="0"/>
              <a:t>Huge liberties taken</a:t>
            </a:r>
          </a:p>
          <a:p>
            <a:pPr marL="0" indent="0">
              <a:buNone/>
            </a:pPr>
            <a:endParaRPr lang="en-GB" dirty="0"/>
          </a:p>
        </p:txBody>
      </p:sp>
      <p:pic>
        <p:nvPicPr>
          <p:cNvPr id="5" name="Picture 4">
            <a:extLst>
              <a:ext uri="{FF2B5EF4-FFF2-40B4-BE49-F238E27FC236}">
                <a16:creationId xmlns:a16="http://schemas.microsoft.com/office/drawing/2014/main" id="{EA84A0F9-0B88-41ED-A114-695B710D23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43825" y="1239428"/>
            <a:ext cx="3000375" cy="4238625"/>
          </a:xfrm>
          <a:prstGeom prst="rect">
            <a:avLst/>
          </a:prstGeom>
        </p:spPr>
      </p:pic>
      <p:sp>
        <p:nvSpPr>
          <p:cNvPr id="6" name="TextBox 5">
            <a:extLst>
              <a:ext uri="{FF2B5EF4-FFF2-40B4-BE49-F238E27FC236}">
                <a16:creationId xmlns:a16="http://schemas.microsoft.com/office/drawing/2014/main" id="{BEC853AB-1C9B-4288-8ED0-6B98309815AF}"/>
              </a:ext>
            </a:extLst>
          </p:cNvPr>
          <p:cNvSpPr txBox="1"/>
          <p:nvPr/>
        </p:nvSpPr>
        <p:spPr>
          <a:xfrm>
            <a:off x="6521334" y="311705"/>
            <a:ext cx="5498869" cy="369332"/>
          </a:xfrm>
          <a:prstGeom prst="rect">
            <a:avLst/>
          </a:prstGeom>
          <a:noFill/>
        </p:spPr>
        <p:txBody>
          <a:bodyPr wrap="square" rtlCol="0">
            <a:spAutoFit/>
          </a:bodyPr>
          <a:lstStyle/>
          <a:p>
            <a:r>
              <a:rPr lang="en-GB" dirty="0">
                <a:hlinkClick r:id="rId4"/>
              </a:rPr>
              <a:t>https://www.youtube.com/watch?v=nIIjhAuC76g&amp;t=1s</a:t>
            </a:r>
            <a:endParaRPr lang="en-GB" dirty="0"/>
          </a:p>
        </p:txBody>
      </p:sp>
    </p:spTree>
    <p:extLst>
      <p:ext uri="{BB962C8B-B14F-4D97-AF65-F5344CB8AC3E}">
        <p14:creationId xmlns:p14="http://schemas.microsoft.com/office/powerpoint/2010/main" val="1597306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99AD7-ED58-4F8A-BB2B-D49241CA09A8}"/>
              </a:ext>
            </a:extLst>
          </p:cNvPr>
          <p:cNvSpPr>
            <a:spLocks noGrp="1"/>
          </p:cNvSpPr>
          <p:nvPr>
            <p:ph type="title"/>
          </p:nvPr>
        </p:nvSpPr>
        <p:spPr/>
        <p:txBody>
          <a:bodyPr/>
          <a:lstStyle/>
          <a:p>
            <a:r>
              <a:rPr lang="en-GB" dirty="0"/>
              <a:t>Final Analysis</a:t>
            </a:r>
          </a:p>
        </p:txBody>
      </p:sp>
      <p:sp>
        <p:nvSpPr>
          <p:cNvPr id="3" name="Content Placeholder 2">
            <a:extLst>
              <a:ext uri="{FF2B5EF4-FFF2-40B4-BE49-F238E27FC236}">
                <a16:creationId xmlns:a16="http://schemas.microsoft.com/office/drawing/2014/main" id="{39C6BFA3-1DF0-4B2E-8F7D-6B9FEF396D8C}"/>
              </a:ext>
            </a:extLst>
          </p:cNvPr>
          <p:cNvSpPr>
            <a:spLocks noGrp="1"/>
          </p:cNvSpPr>
          <p:nvPr>
            <p:ph idx="1"/>
          </p:nvPr>
        </p:nvSpPr>
        <p:spPr/>
        <p:txBody>
          <a:bodyPr>
            <a:normAutofit lnSpcReduction="10000"/>
          </a:bodyPr>
          <a:lstStyle/>
          <a:p>
            <a:r>
              <a:rPr lang="en-GB" dirty="0"/>
              <a:t>What do people want in modern heroes today compared to what the ancients wanted? </a:t>
            </a:r>
          </a:p>
          <a:p>
            <a:r>
              <a:rPr lang="en-GB" dirty="0"/>
              <a:t>American hero </a:t>
            </a:r>
          </a:p>
          <a:p>
            <a:pPr lvl="1"/>
            <a:r>
              <a:rPr lang="en-GB" dirty="0"/>
              <a:t>Moral Compass</a:t>
            </a:r>
          </a:p>
          <a:p>
            <a:pPr lvl="1"/>
            <a:r>
              <a:rPr lang="en-GB" dirty="0"/>
              <a:t>Physical and Moral Strength</a:t>
            </a:r>
          </a:p>
          <a:p>
            <a:pPr lvl="1"/>
            <a:r>
              <a:rPr lang="en-GB" dirty="0"/>
              <a:t>Courage</a:t>
            </a:r>
          </a:p>
          <a:p>
            <a:pPr lvl="1"/>
            <a:r>
              <a:rPr lang="en-GB" dirty="0"/>
              <a:t>Sacrifice</a:t>
            </a:r>
          </a:p>
          <a:p>
            <a:pPr lvl="1"/>
            <a:r>
              <a:rPr lang="en-GB" dirty="0"/>
              <a:t>Duty</a:t>
            </a:r>
          </a:p>
          <a:p>
            <a:pPr lvl="1"/>
            <a:r>
              <a:rPr lang="en-GB" dirty="0"/>
              <a:t>Wholesome</a:t>
            </a:r>
          </a:p>
          <a:p>
            <a:pPr lvl="1"/>
            <a:r>
              <a:rPr lang="en-GB" dirty="0"/>
              <a:t>Good Guy Role Model</a:t>
            </a:r>
          </a:p>
          <a:p>
            <a:pPr lvl="1"/>
            <a:r>
              <a:rPr lang="en-GB" dirty="0"/>
              <a:t>Handsome</a:t>
            </a:r>
          </a:p>
          <a:p>
            <a:pPr lvl="1"/>
            <a:r>
              <a:rPr lang="en-GB" dirty="0"/>
              <a:t>Potential of all to become heroes</a:t>
            </a:r>
          </a:p>
        </p:txBody>
      </p:sp>
      <p:pic>
        <p:nvPicPr>
          <p:cNvPr id="5" name="Picture 4" descr="A stage with a crowd of people&#10;&#10;Description automatically generated">
            <a:extLst>
              <a:ext uri="{FF2B5EF4-FFF2-40B4-BE49-F238E27FC236}">
                <a16:creationId xmlns:a16="http://schemas.microsoft.com/office/drawing/2014/main" id="{43135072-1F3C-46CE-908F-F48B6569B9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4420" y="2842381"/>
            <a:ext cx="4254193" cy="3183602"/>
          </a:xfrm>
          <a:prstGeom prst="rect">
            <a:avLst/>
          </a:prstGeom>
        </p:spPr>
      </p:pic>
    </p:spTree>
    <p:extLst>
      <p:ext uri="{BB962C8B-B14F-4D97-AF65-F5344CB8AC3E}">
        <p14:creationId xmlns:p14="http://schemas.microsoft.com/office/powerpoint/2010/main" val="3759249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385D8-49C6-4939-9423-3070E3F8B31E}"/>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D638130-5191-46BC-A03C-50341F0385CB}"/>
              </a:ext>
            </a:extLst>
          </p:cNvPr>
          <p:cNvSpPr>
            <a:spLocks noGrp="1"/>
          </p:cNvSpPr>
          <p:nvPr>
            <p:ph idx="1"/>
          </p:nvPr>
        </p:nvSpPr>
        <p:spPr/>
        <p:txBody>
          <a:bodyPr/>
          <a:lstStyle/>
          <a:p>
            <a:pPr marL="0" indent="0">
              <a:buNone/>
            </a:pPr>
            <a:r>
              <a:rPr lang="en-GB" dirty="0" err="1"/>
              <a:t>Matyszak</a:t>
            </a:r>
            <a:r>
              <a:rPr lang="en-GB" dirty="0"/>
              <a:t>, P (2017) </a:t>
            </a:r>
            <a:r>
              <a:rPr lang="en-GB" i="1" dirty="0"/>
              <a:t>The Greek and Roman Myths: A Guide to the Classical Stories, </a:t>
            </a:r>
            <a:r>
              <a:rPr lang="en-GB" dirty="0"/>
              <a:t>London: Thames and Hudson</a:t>
            </a:r>
          </a:p>
          <a:p>
            <a:pPr marL="0" indent="0">
              <a:buNone/>
            </a:pPr>
            <a:r>
              <a:rPr lang="en-GB" dirty="0" err="1"/>
              <a:t>Rusak</a:t>
            </a:r>
            <a:r>
              <a:rPr lang="en-GB" dirty="0"/>
              <a:t>, C (2013) </a:t>
            </a:r>
            <a:r>
              <a:rPr lang="en-GB" i="1" dirty="0"/>
              <a:t>Herakles in Hellenic Sculpture: A Hero for All, </a:t>
            </a:r>
            <a:r>
              <a:rPr lang="en-GB" dirty="0"/>
              <a:t>Available at: </a:t>
            </a:r>
            <a:r>
              <a:rPr lang="en-GB" dirty="0">
                <a:hlinkClick r:id="rId2"/>
              </a:rPr>
              <a:t>https://chrisrusak.com/herakles-hellenic-sculpture/</a:t>
            </a:r>
            <a:r>
              <a:rPr lang="en-GB" dirty="0"/>
              <a:t> (Accessed: 30/05/2019)</a:t>
            </a:r>
          </a:p>
        </p:txBody>
      </p:sp>
    </p:spTree>
    <p:extLst>
      <p:ext uri="{BB962C8B-B14F-4D97-AF65-F5344CB8AC3E}">
        <p14:creationId xmlns:p14="http://schemas.microsoft.com/office/powerpoint/2010/main" val="20787046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1260</TotalTime>
  <Words>1728</Words>
  <Application>Microsoft Office PowerPoint</Application>
  <PresentationFormat>Widescreen</PresentationFormat>
  <Paragraphs>107</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Tw Cen MT</vt:lpstr>
      <vt:lpstr>Tw Cen MT Condensed</vt:lpstr>
      <vt:lpstr>Wingdings 3</vt:lpstr>
      <vt:lpstr>Integral</vt:lpstr>
      <vt:lpstr>The Modern Hero</vt:lpstr>
      <vt:lpstr>Thesis</vt:lpstr>
      <vt:lpstr>Mythic Structure</vt:lpstr>
      <vt:lpstr>Heroic qualities</vt:lpstr>
      <vt:lpstr>Herakles depictions – Ancient and modern</vt:lpstr>
      <vt:lpstr>Modern Herakles</vt:lpstr>
      <vt:lpstr>Final Analysis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Herakles: The Popular Hero</dc:title>
  <dc:creator>Rhiannon Watts-robinson (1801842)</dc:creator>
  <cp:lastModifiedBy>Rhiannon Watts-robinson (1801842)</cp:lastModifiedBy>
  <cp:revision>65</cp:revision>
  <dcterms:created xsi:type="dcterms:W3CDTF">2019-05-23T10:14:45Z</dcterms:created>
  <dcterms:modified xsi:type="dcterms:W3CDTF">2019-06-06T10:53:06Z</dcterms:modified>
</cp:coreProperties>
</file>