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76" r:id="rId4"/>
    <p:sldId id="278" r:id="rId5"/>
    <p:sldId id="280" r:id="rId6"/>
    <p:sldId id="275" r:id="rId7"/>
    <p:sldId id="257" r:id="rId8"/>
    <p:sldId id="281" r:id="rId9"/>
    <p:sldId id="258" r:id="rId10"/>
    <p:sldId id="261" r:id="rId11"/>
    <p:sldId id="260" r:id="rId12"/>
    <p:sldId id="291" r:id="rId13"/>
    <p:sldId id="298" r:id="rId14"/>
    <p:sldId id="262" r:id="rId15"/>
    <p:sldId id="294" r:id="rId16"/>
    <p:sldId id="295" r:id="rId17"/>
    <p:sldId id="264" r:id="rId18"/>
    <p:sldId id="296" r:id="rId19"/>
    <p:sldId id="265" r:id="rId20"/>
    <p:sldId id="299" r:id="rId21"/>
    <p:sldId id="266" r:id="rId22"/>
    <p:sldId id="286" r:id="rId23"/>
    <p:sldId id="282" r:id="rId24"/>
    <p:sldId id="283" r:id="rId25"/>
    <p:sldId id="300" r:id="rId26"/>
    <p:sldId id="297" r:id="rId27"/>
    <p:sldId id="267" r:id="rId28"/>
    <p:sldId id="285" r:id="rId29"/>
    <p:sldId id="293" r:id="rId30"/>
    <p:sldId id="273" r:id="rId31"/>
    <p:sldId id="268" r:id="rId32"/>
    <p:sldId id="269" r:id="rId33"/>
    <p:sldId id="288" r:id="rId34"/>
    <p:sldId id="287" r:id="rId35"/>
    <p:sldId id="271" r:id="rId36"/>
    <p:sldId id="289" r:id="rId37"/>
    <p:sldId id="272" r:id="rId38"/>
    <p:sldId id="290" r:id="rId39"/>
    <p:sldId id="292" r:id="rId40"/>
    <p:sldId id="274"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B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45" autoAdjust="0"/>
    <p:restoredTop sz="86372" autoAdjust="0"/>
  </p:normalViewPr>
  <p:slideViewPr>
    <p:cSldViewPr snapToObjects="1">
      <p:cViewPr varScale="1">
        <p:scale>
          <a:sx n="95" d="100"/>
          <a:sy n="95" d="100"/>
        </p:scale>
        <p:origin x="-104" y="-528"/>
      </p:cViewPr>
      <p:guideLst>
        <p:guide orient="horz" pos="2160"/>
        <p:guide pos="2880"/>
      </p:guideLst>
    </p:cSldViewPr>
  </p:slideViewPr>
  <p:outlineViewPr>
    <p:cViewPr>
      <p:scale>
        <a:sx n="33" d="100"/>
        <a:sy n="33" d="100"/>
      </p:scale>
      <p:origin x="0" y="2756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printerSettings" Target="printerSettings/printerSettings1.bin"/><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DDAC55-1200-F240-AF4D-437A037F928A}" type="datetimeFigureOut">
              <a:rPr lang="en-US" smtClean="0"/>
              <a:pPr/>
              <a:t>02/03/2016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B14A29-86A3-1745-9260-4EF2E8DDACC6}"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 Id="rId3" Type="http://schemas.openxmlformats.org/officeDocument/2006/relationships/image" Target="../media/image1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7.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 Id="rId3" Type="http://schemas.openxmlformats.org/officeDocument/2006/relationships/image" Target="../media/image25.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Satan and his World of Darkness</a:t>
            </a:r>
            <a:endParaRPr lang="en-US" dirty="0"/>
          </a:p>
        </p:txBody>
      </p:sp>
      <p:sp>
        <p:nvSpPr>
          <p:cNvPr id="3" name="Subtitle 2"/>
          <p:cNvSpPr>
            <a:spLocks noGrp="1"/>
          </p:cNvSpPr>
          <p:nvPr>
            <p:ph type="subTitle" idx="1"/>
          </p:nvPr>
        </p:nvSpPr>
        <p:spPr/>
        <p:txBody>
          <a:bodyPr/>
          <a:lstStyle/>
          <a:p>
            <a:r>
              <a:rPr lang="en-US" dirty="0" smtClean="0"/>
              <a:t>The Devil and the Jews</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Jews as the Agents of </a:t>
            </a:r>
            <a:r>
              <a:rPr lang="en-US" dirty="0" smtClean="0"/>
              <a:t>Satan:</a:t>
            </a:r>
            <a:br>
              <a:rPr lang="en-US" dirty="0" smtClean="0"/>
            </a:br>
            <a:r>
              <a:rPr lang="en-US" dirty="0" smtClean="0"/>
              <a:t>Origins of the Concept</a:t>
            </a:r>
            <a:endParaRPr lang="en-US" dirty="0"/>
          </a:p>
        </p:txBody>
      </p:sp>
      <p:sp>
        <p:nvSpPr>
          <p:cNvPr id="3" name="Content Placeholder 2"/>
          <p:cNvSpPr>
            <a:spLocks noGrp="1"/>
          </p:cNvSpPr>
          <p:nvPr>
            <p:ph idx="1"/>
          </p:nvPr>
        </p:nvSpPr>
        <p:spPr>
          <a:xfrm>
            <a:off x="457200" y="1600200"/>
            <a:ext cx="8229600" cy="4800600"/>
          </a:xfrm>
        </p:spPr>
        <p:txBody>
          <a:bodyPr>
            <a:normAutofit fontScale="62500" lnSpcReduction="20000"/>
          </a:bodyPr>
          <a:lstStyle/>
          <a:p>
            <a:pPr>
              <a:buNone/>
            </a:pPr>
            <a:r>
              <a:rPr lang="en-US" dirty="0" smtClean="0"/>
              <a:t>	</a:t>
            </a:r>
          </a:p>
          <a:p>
            <a:pPr>
              <a:buNone/>
            </a:pPr>
            <a:r>
              <a:rPr lang="en-US" dirty="0"/>
              <a:t>	</a:t>
            </a:r>
            <a:r>
              <a:rPr lang="en-US" dirty="0" smtClean="0"/>
              <a:t>They answered him, ‘Abraham is our father’. Jesus said to them, ‘If you were Abraham’s children, you would be doing what Abraham did, but now you are trying to kill me, a man who has told you the truth that I heard from God. This is not what Abraham did. You are indeed doing what your father does’. They said to him, ‘We are not illegitimate children; we have one father, God himself.’ Jesus said to them, ‘If God were your Father, you would love me, for I came from God and now I am here. I did not come on my own, but he sent me. Why do you not understand what I say? It is because you cannot accept my word. </a:t>
            </a:r>
            <a:r>
              <a:rPr lang="en-US" dirty="0" smtClean="0">
                <a:solidFill>
                  <a:srgbClr val="FFFF00"/>
                </a:solidFill>
              </a:rPr>
              <a:t>You are from your father the devil, and you choose to do your father’s desires. He was a murderer from the beginning and does not stand in the truth, because there is no truth in him.</a:t>
            </a:r>
            <a:r>
              <a:rPr lang="en-US" dirty="0" smtClean="0"/>
              <a:t> When he lies, he speaks according to his own nature, for he is a liar and the father of lies. But because I tell the truth, you do not believe me. Which of you convicts me of sin? If I tell the truth, why  do you not believe me? Whoever is from God hears the words of God. The reason you do not hear them is that you are not from God’.    John 8:39-47</a:t>
            </a:r>
          </a:p>
          <a:p>
            <a:pPr>
              <a:buNone/>
            </a:pPr>
            <a:r>
              <a:rPr lang="en-US" dirty="0" smtClean="0"/>
              <a:t>	</a:t>
            </a:r>
            <a:endParaRPr lang="en-US" dirty="0"/>
          </a:p>
        </p:txBody>
      </p:sp>
      <p:sp>
        <p:nvSpPr>
          <p:cNvPr id="4" name="Content Placeholder 3"/>
          <p:cNvSpPr>
            <a:spLocks noGrp="1"/>
          </p:cNvSpPr>
          <p:nvPr>
            <p:ph sz="half" idx="4294967295"/>
          </p:nvPr>
        </p:nvSpPr>
        <p:spPr>
          <a:xfrm>
            <a:off x="5105400" y="1600200"/>
            <a:ext cx="4038600" cy="4525963"/>
          </a:xfrm>
        </p:spPr>
        <p:txBody>
          <a:bodyPr/>
          <a:lstStyle/>
          <a:p>
            <a:pPr>
              <a:buNone/>
            </a:pPr>
            <a:r>
              <a:rPr lang="en-US" dirty="0" smtClean="0"/>
              <a:t>	</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Gospel of John and Judaism</a:t>
            </a:r>
            <a:endParaRPr lang="en-US" dirty="0"/>
          </a:p>
        </p:txBody>
      </p:sp>
      <p:sp>
        <p:nvSpPr>
          <p:cNvPr id="3" name="Content Placeholder 2"/>
          <p:cNvSpPr>
            <a:spLocks noGrp="1"/>
          </p:cNvSpPr>
          <p:nvPr>
            <p:ph idx="1"/>
          </p:nvPr>
        </p:nvSpPr>
        <p:spPr/>
        <p:txBody>
          <a:bodyPr>
            <a:normAutofit/>
          </a:bodyPr>
          <a:lstStyle/>
          <a:p>
            <a:r>
              <a:rPr lang="en-US" dirty="0" smtClean="0"/>
              <a:t>Is there an anti-Semitic potential to be discovered in John’s Gospel?</a:t>
            </a:r>
          </a:p>
          <a:p>
            <a:pPr>
              <a:buNone/>
            </a:pPr>
            <a:r>
              <a:rPr lang="en-US" dirty="0" smtClean="0">
                <a:solidFill>
                  <a:srgbClr val="18FF3F"/>
                </a:solidFill>
              </a:rPr>
              <a:t>	‘The Gospel of John has proved to be a dangerous document, for although it may not itself be anti-Semitic, it has given aid and comfort to anti-Semites’ (D. Moody Smith).</a:t>
            </a:r>
          </a:p>
          <a:p>
            <a:r>
              <a:rPr lang="en-US" sz="2800" dirty="0" smtClean="0"/>
              <a:t>References to ‘the Jews’: a group that embodies opposition against Jesus and is ultimately responsible for Jesus’ death.  </a:t>
            </a:r>
          </a:p>
          <a:p>
            <a:pPr lvl="1">
              <a:buNone/>
            </a:pPr>
            <a:endParaRPr lang="en-US" dirty="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are ‘the Jews’ in John?</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Symbol of unbelief.</a:t>
            </a:r>
          </a:p>
          <a:p>
            <a:r>
              <a:rPr lang="en-US" dirty="0" smtClean="0"/>
              <a:t>Judaeans  - i.e. inhabitants of Judaea (but see 12:9, 11; 19:20).</a:t>
            </a:r>
          </a:p>
          <a:p>
            <a:r>
              <a:rPr lang="en-US" dirty="0" smtClean="0"/>
              <a:t>Jewish religious authorities, often linked closely to ‘the Pharisees’ (11:46-52; 18:1-3; 18:12-14).</a:t>
            </a:r>
          </a:p>
          <a:p>
            <a:r>
              <a:rPr lang="en-US" dirty="0" smtClean="0"/>
              <a:t>Those who are themselves Jews fear ‘the Jews’ (7:13; 19:22).</a:t>
            </a:r>
            <a:endParaRPr lang="en-US" dirty="0"/>
          </a:p>
        </p:txBody>
      </p:sp>
      <p:pic>
        <p:nvPicPr>
          <p:cNvPr id="5" name="Content Placeholder 4" descr="1277754210jesus01.jpg"/>
          <p:cNvPicPr>
            <a:picLocks noGrp="1" noChangeAspect="1"/>
          </p:cNvPicPr>
          <p:nvPr>
            <p:ph sz="half" idx="2"/>
          </p:nvPr>
        </p:nvPicPr>
        <p:blipFill>
          <a:blip r:embed="rId2"/>
          <a:stretch>
            <a:fillRect/>
          </a:stretch>
        </p:blipFill>
        <p:spPr>
          <a:xfrm>
            <a:off x="4648200" y="2544763"/>
            <a:ext cx="4038600" cy="3581400"/>
          </a:xfrm>
        </p:spPr>
      </p:pic>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Socio-Historical Context</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	Tension between Johannine Christians and synagogue Jews (see John 9:22; 16:2).</a:t>
            </a:r>
          </a:p>
          <a:p>
            <a:endParaRPr lang="en-US" dirty="0" smtClean="0"/>
          </a:p>
          <a:p>
            <a:pPr>
              <a:buNone/>
            </a:pPr>
            <a:r>
              <a:rPr lang="en-US" dirty="0" smtClean="0"/>
              <a:t>	</a:t>
            </a:r>
            <a:r>
              <a:rPr lang="en-US" dirty="0" smtClean="0">
                <a:solidFill>
                  <a:srgbClr val="18FF3F"/>
                </a:solidFill>
              </a:rPr>
              <a:t>‘In an era when there were ill feelings between the Church and the synagogue, ‘the Jews’ was a term used with a connotation of hostility to Christians….. This does not mean that the evangelist has forgotten the true circumstances of Jesus’ ministry in the anachronistic use of ‘the Jews’. By this term he indicates his belief that the Jews of his own time are the spiritual descendants of the Jewish authorities who were hostile to Jesus during the ministry’ (R.E. Brown, </a:t>
            </a:r>
            <a:r>
              <a:rPr lang="en-US" i="1" dirty="0" smtClean="0">
                <a:solidFill>
                  <a:srgbClr val="18FF3F"/>
                </a:solidFill>
              </a:rPr>
              <a:t>The Gospel according to John, </a:t>
            </a:r>
            <a:r>
              <a:rPr lang="en-US" dirty="0" smtClean="0">
                <a:solidFill>
                  <a:srgbClr val="18FF3F"/>
                </a:solidFill>
              </a:rPr>
              <a:t>page lxxii).</a:t>
            </a:r>
            <a:endParaRPr lang="en-US" dirty="0">
              <a:solidFill>
                <a:srgbClr val="18FF3F"/>
              </a:solidFill>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Further Biblical ‘Proof-texts’</a:t>
            </a:r>
            <a:endParaRPr lang="en-US" dirty="0"/>
          </a:p>
        </p:txBody>
      </p:sp>
      <p:sp>
        <p:nvSpPr>
          <p:cNvPr id="4" name="Content Placeholder 3"/>
          <p:cNvSpPr>
            <a:spLocks noGrp="1"/>
          </p:cNvSpPr>
          <p:nvPr>
            <p:ph sz="half" idx="1"/>
          </p:nvPr>
        </p:nvSpPr>
        <p:spPr/>
        <p:txBody>
          <a:bodyPr/>
          <a:lstStyle/>
          <a:p>
            <a:pPr>
              <a:buNone/>
            </a:pPr>
            <a:r>
              <a:rPr lang="en-US" dirty="0" smtClean="0"/>
              <a:t>	‘I know your affliction and your poverty, even though you are rich. I know the slander on the part of those who say that they are Jews and are not, but are a synagogue of Satan’ (Revelation 2:9).</a:t>
            </a:r>
          </a:p>
          <a:p>
            <a:pPr>
              <a:buNone/>
            </a:pPr>
            <a:r>
              <a:rPr lang="en-US" dirty="0" smtClean="0"/>
              <a:t>	</a:t>
            </a:r>
            <a:endParaRPr lang="en-US" dirty="0"/>
          </a:p>
        </p:txBody>
      </p:sp>
      <p:sp>
        <p:nvSpPr>
          <p:cNvPr id="5" name="Content Placeholder 4"/>
          <p:cNvSpPr>
            <a:spLocks noGrp="1"/>
          </p:cNvSpPr>
          <p:nvPr>
            <p:ph sz="half" idx="2"/>
          </p:nvPr>
        </p:nvSpPr>
        <p:spPr/>
        <p:txBody>
          <a:bodyPr/>
          <a:lstStyle/>
          <a:p>
            <a:pPr>
              <a:buNone/>
            </a:pPr>
            <a:r>
              <a:rPr lang="en-US" dirty="0" smtClean="0"/>
              <a:t>	‘I will make those of the synagogue of Satan who say that they are Jews and are not, but are lying – I will make them come and bow down before your feet, and they will learn that I have loved you’ (Revelation 3:9).</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Hostility towards the Jews: </a:t>
            </a:r>
            <a:br>
              <a:rPr lang="en-US" dirty="0" smtClean="0"/>
            </a:br>
            <a:r>
              <a:rPr lang="en-US" dirty="0" smtClean="0"/>
              <a:t>The Early Church</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FFFF00"/>
                </a:solidFill>
              </a:rPr>
              <a:t>Hatred and persecution</a:t>
            </a:r>
          </a:p>
          <a:p>
            <a:pPr>
              <a:buNone/>
            </a:pPr>
            <a:r>
              <a:rPr lang="en-US" dirty="0" smtClean="0"/>
              <a:t>	</a:t>
            </a:r>
            <a:r>
              <a:rPr lang="en-US" sz="2400" dirty="0" smtClean="0"/>
              <a:t>- condemnation of the Jews by several Church fathers for their refusal to accept Christ, indeed for deicide</a:t>
            </a:r>
          </a:p>
          <a:p>
            <a:r>
              <a:rPr lang="en-US" dirty="0" smtClean="0">
                <a:solidFill>
                  <a:srgbClr val="FFFF00"/>
                </a:solidFill>
              </a:rPr>
              <a:t>Limited tolerance</a:t>
            </a:r>
          </a:p>
          <a:p>
            <a:pPr>
              <a:buNone/>
            </a:pPr>
            <a:r>
              <a:rPr lang="en-US" dirty="0" smtClean="0"/>
              <a:t>	</a:t>
            </a:r>
            <a:r>
              <a:rPr lang="en-US" sz="2400" dirty="0" smtClean="0"/>
              <a:t>- the survival of the Jews meant that they had a purpose in the divine plan (e.g. Augustine). This was the prevalent position during the Middle Ages:</a:t>
            </a:r>
          </a:p>
          <a:p>
            <a:pPr>
              <a:buNone/>
            </a:pPr>
            <a:r>
              <a:rPr lang="en-US" sz="2400" dirty="0" smtClean="0"/>
              <a:t>	</a:t>
            </a:r>
            <a:r>
              <a:rPr lang="en-US" sz="2400" dirty="0" smtClean="0">
                <a:solidFill>
                  <a:srgbClr val="48BFFF"/>
                </a:solidFill>
              </a:rPr>
              <a:t>a) the Jews were the possessors of the books that prophesied the coming of Christ</a:t>
            </a:r>
          </a:p>
          <a:p>
            <a:pPr>
              <a:buNone/>
            </a:pPr>
            <a:r>
              <a:rPr lang="en-US" sz="2400" dirty="0" smtClean="0">
                <a:solidFill>
                  <a:srgbClr val="48BFFF"/>
                </a:solidFill>
              </a:rPr>
              <a:t>	b) the Jews were witnesses by their own error to the truth of Christianity: homeless, the wandering Jews.</a:t>
            </a: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Theological Interpretations</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solidFill>
                  <a:srgbClr val="FFFF00"/>
                </a:solidFill>
              </a:rPr>
              <a:t>John Chrysostom</a:t>
            </a:r>
            <a:r>
              <a:rPr lang="en-US" dirty="0" smtClean="0"/>
              <a:t>: the synagogues of the Jews are the homes of idolatry and devils’. Satan himself ‘inhabits the soul of a Jew’ (</a:t>
            </a:r>
            <a:r>
              <a:rPr lang="en-US" i="1" dirty="0" smtClean="0"/>
              <a:t>Adversus Iudaeos </a:t>
            </a:r>
            <a:r>
              <a:rPr lang="en-US" dirty="0" smtClean="0"/>
              <a:t>ca. 386/7 CE).</a:t>
            </a:r>
          </a:p>
          <a:p>
            <a:pPr>
              <a:buNone/>
            </a:pPr>
            <a:endParaRPr lang="en-US" dirty="0" smtClean="0"/>
          </a:p>
          <a:p>
            <a:r>
              <a:rPr lang="en-US" dirty="0" smtClean="0">
                <a:solidFill>
                  <a:srgbClr val="FFFF00"/>
                </a:solidFill>
              </a:rPr>
              <a:t>Gregory of Nyssa</a:t>
            </a:r>
            <a:r>
              <a:rPr lang="en-US" dirty="0" smtClean="0"/>
              <a:t>: Jews are ‘advocates of the devil’ and ‘the congregation of demons’.</a:t>
            </a:r>
          </a:p>
          <a:p>
            <a:r>
              <a:rPr lang="en-US" dirty="0" smtClean="0"/>
              <a:t>The Devil prevented the Jews from understanding their own Scriptures; they were blinded by Satan.</a:t>
            </a:r>
            <a:endParaRPr lang="en-US" dirty="0"/>
          </a:p>
        </p:txBody>
      </p:sp>
      <p:pic>
        <p:nvPicPr>
          <p:cNvPr id="6" name="Content Placeholder 5" descr="415-PHXoCLL._SY344_BO1,204,203,200_.jpg"/>
          <p:cNvPicPr>
            <a:picLocks noGrp="1" noChangeAspect="1"/>
          </p:cNvPicPr>
          <p:nvPr>
            <p:ph sz="half" idx="2"/>
          </p:nvPr>
        </p:nvPicPr>
        <p:blipFill>
          <a:blip r:embed="rId2"/>
          <a:stretch>
            <a:fillRect/>
          </a:stretch>
        </p:blipFill>
        <p:spPr>
          <a:xfrm>
            <a:off x="5175250" y="1574800"/>
            <a:ext cx="2984500" cy="4394200"/>
          </a:xfrm>
        </p:spPr>
      </p:pic>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Shift in Attitudes</a:t>
            </a:r>
            <a:endParaRPr lang="en-US" dirty="0"/>
          </a:p>
        </p:txBody>
      </p:sp>
      <p:sp>
        <p:nvSpPr>
          <p:cNvPr id="3" name="Content Placeholder 2"/>
          <p:cNvSpPr>
            <a:spLocks noGrp="1"/>
          </p:cNvSpPr>
          <p:nvPr>
            <p:ph idx="1"/>
          </p:nvPr>
        </p:nvSpPr>
        <p:spPr/>
        <p:txBody>
          <a:bodyPr>
            <a:normAutofit/>
          </a:bodyPr>
          <a:lstStyle/>
          <a:p>
            <a:r>
              <a:rPr lang="en-US" dirty="0" smtClean="0"/>
              <a:t>From 1000 onwards the official policy of ‘limited toleration’ disintegrates:</a:t>
            </a:r>
          </a:p>
          <a:p>
            <a:pPr>
              <a:buNone/>
            </a:pPr>
            <a:r>
              <a:rPr lang="en-US" dirty="0" smtClean="0"/>
              <a:t>	</a:t>
            </a:r>
            <a:r>
              <a:rPr lang="en-US" sz="2595" dirty="0" smtClean="0">
                <a:solidFill>
                  <a:srgbClr val="48BFFF"/>
                </a:solidFill>
              </a:rPr>
              <a:t>- banning of Judaism by local authorities</a:t>
            </a:r>
          </a:p>
          <a:p>
            <a:pPr>
              <a:buNone/>
            </a:pPr>
            <a:r>
              <a:rPr lang="en-US" sz="2595" dirty="0" smtClean="0">
                <a:solidFill>
                  <a:srgbClr val="48BFFF"/>
                </a:solidFill>
              </a:rPr>
              <a:t>	- closure of synagogues and enforced baptisms</a:t>
            </a:r>
          </a:p>
          <a:p>
            <a:pPr>
              <a:buNone/>
            </a:pPr>
            <a:r>
              <a:rPr lang="en-US" sz="2595" dirty="0" smtClean="0">
                <a:solidFill>
                  <a:srgbClr val="48BFFF"/>
                </a:solidFill>
              </a:rPr>
              <a:t>	- accusations by priests during the period of the Crusades (murder and expulsion)</a:t>
            </a:r>
          </a:p>
          <a:p>
            <a:pPr>
              <a:buNone/>
            </a:pPr>
            <a:r>
              <a:rPr lang="en-US" sz="2595" dirty="0" smtClean="0">
                <a:solidFill>
                  <a:srgbClr val="48BFFF"/>
                </a:solidFill>
              </a:rPr>
              <a:t>	- expositions of the Christian Scriptures in a negative way towards the Jews</a:t>
            </a:r>
          </a:p>
          <a:p>
            <a:pPr>
              <a:buNone/>
            </a:pPr>
            <a:r>
              <a:rPr lang="en-US" sz="2595" dirty="0" smtClean="0">
                <a:solidFill>
                  <a:srgbClr val="48BFFF"/>
                </a:solidFill>
              </a:rPr>
              <a:t>	- negative visual representations of the Jews</a:t>
            </a:r>
            <a:endParaRPr lang="en-US" sz="2595" dirty="0">
              <a:solidFill>
                <a:srgbClr val="48BFFF"/>
              </a:solidFill>
            </a:endParaRP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Popular Interpretations</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Shift form restricted theological circles to the popular masses through the work of preachers and playwrights.</a:t>
            </a:r>
          </a:p>
          <a:p>
            <a:r>
              <a:rPr lang="en-US" dirty="0" smtClean="0"/>
              <a:t>Condemnation in sermons of Jews as Christ-killers.</a:t>
            </a:r>
          </a:p>
          <a:p>
            <a:r>
              <a:rPr lang="en-US" dirty="0" smtClean="0"/>
              <a:t>Denunciation in passion plays: evil demons ‘invest the Jews with courage to kill him by their outrage and to hate him just as we do’ (French Mystery Play). </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solidFill>
                  <a:srgbClr val="FFFF00"/>
                </a:solidFill>
              </a:rPr>
              <a:t>‘Certainly the Jew is the very devil incarnate’ </a:t>
            </a:r>
          </a:p>
          <a:p>
            <a:pPr>
              <a:buNone/>
            </a:pPr>
            <a:r>
              <a:rPr lang="en-US" dirty="0" smtClean="0">
                <a:solidFill>
                  <a:srgbClr val="FFFF00"/>
                </a:solidFill>
              </a:rPr>
              <a:t>	Shakespeare, </a:t>
            </a:r>
            <a:r>
              <a:rPr lang="en-US" i="1" dirty="0" smtClean="0">
                <a:solidFill>
                  <a:srgbClr val="FFFF00"/>
                </a:solidFill>
              </a:rPr>
              <a:t>The Merchant of Venice, </a:t>
            </a:r>
            <a:r>
              <a:rPr lang="en-US" dirty="0" smtClean="0">
                <a:solidFill>
                  <a:srgbClr val="FFFF00"/>
                </a:solidFill>
              </a:rPr>
              <a:t>2:2, 7.</a:t>
            </a:r>
          </a:p>
          <a:p>
            <a:pPr>
              <a:buNone/>
            </a:pPr>
            <a:r>
              <a:rPr lang="en-US" dirty="0" smtClean="0">
                <a:solidFill>
                  <a:srgbClr val="FFFF00"/>
                </a:solidFill>
              </a:rPr>
              <a:t>	‘Let me say “Amen” betimes lest the devil cross my prayer, for here he comes in the likeness of a Jew’ (3:1, 22).</a:t>
            </a:r>
          </a:p>
          <a:p>
            <a:r>
              <a:rPr lang="en-US" dirty="0" smtClean="0"/>
              <a:t>Under the influence of the theologians and preachers, craftsmen communicated the belief to common people about the close relationship between Satan and the Jews.</a:t>
            </a:r>
          </a:p>
          <a:p>
            <a:pPr>
              <a:buNone/>
            </a:pP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Theological Interpretations</a:t>
            </a:r>
            <a:endParaRPr lang="en-US" dirty="0"/>
          </a:p>
        </p:txBody>
      </p:sp>
      <p:pic>
        <p:nvPicPr>
          <p:cNvPr id="6" name="Content Placeholder 5" descr="DownloadedFile.jpeg"/>
          <p:cNvPicPr>
            <a:picLocks noGrp="1" noChangeAspect="1"/>
          </p:cNvPicPr>
          <p:nvPr>
            <p:ph sz="half" idx="1"/>
          </p:nvPr>
        </p:nvPicPr>
        <p:blipFill>
          <a:blip r:embed="rId2"/>
          <a:stretch>
            <a:fillRect/>
          </a:stretch>
        </p:blipFill>
        <p:spPr>
          <a:xfrm>
            <a:off x="1054100" y="1905000"/>
            <a:ext cx="3289300" cy="4221163"/>
          </a:xfrm>
        </p:spPr>
      </p:pic>
      <p:sp>
        <p:nvSpPr>
          <p:cNvPr id="4" name="Content Placeholder 3"/>
          <p:cNvSpPr>
            <a:spLocks noGrp="1"/>
          </p:cNvSpPr>
          <p:nvPr>
            <p:ph sz="half" idx="2"/>
          </p:nvPr>
        </p:nvSpPr>
        <p:spPr/>
        <p:txBody>
          <a:bodyPr>
            <a:normAutofit fontScale="92500" lnSpcReduction="10000"/>
          </a:bodyPr>
          <a:lstStyle/>
          <a:p>
            <a:pPr>
              <a:buNone/>
            </a:pPr>
            <a:r>
              <a:rPr lang="en-US" dirty="0" smtClean="0">
                <a:solidFill>
                  <a:srgbClr val="FFFF00"/>
                </a:solidFill>
              </a:rPr>
              <a:t>	Martin Luther:  </a:t>
            </a:r>
            <a:r>
              <a:rPr lang="en-US" dirty="0" smtClean="0"/>
              <a:t>As Jews were no longer God’s people they must be the devil’s people. ‘Whenever you see a genuine Jew, you may with a good conscience cross yourself, and say, ‘There goes a devil incarnate’ (</a:t>
            </a:r>
            <a:r>
              <a:rPr lang="en-US" i="1" dirty="0" smtClean="0"/>
              <a:t>Concerning the Jews and their Lies, </a:t>
            </a:r>
            <a:r>
              <a:rPr lang="en-US" dirty="0" smtClean="0"/>
              <a:t>1543).</a:t>
            </a:r>
          </a:p>
          <a:p>
            <a:endParaRPr lang="en-US"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838200" y="1219200"/>
            <a:ext cx="3200400" cy="4906963"/>
          </a:xfrm>
        </p:spPr>
        <p:txBody>
          <a:bodyPr>
            <a:normAutofit/>
          </a:bodyPr>
          <a:lstStyle/>
          <a:p>
            <a:pPr>
              <a:buNone/>
            </a:pPr>
            <a:endParaRPr lang="en-US" sz="2000" dirty="0" smtClean="0"/>
          </a:p>
          <a:p>
            <a:pPr>
              <a:buNone/>
            </a:pPr>
            <a:r>
              <a:rPr lang="en-US" sz="2000" dirty="0" smtClean="0">
                <a:solidFill>
                  <a:srgbClr val="FFFF00"/>
                </a:solidFill>
              </a:rPr>
              <a:t>	</a:t>
            </a:r>
          </a:p>
          <a:p>
            <a:pPr>
              <a:buNone/>
            </a:pPr>
            <a:endParaRPr lang="en-US" sz="2000" dirty="0" smtClean="0">
              <a:solidFill>
                <a:srgbClr val="FFFF00"/>
              </a:solidFill>
            </a:endParaRPr>
          </a:p>
          <a:p>
            <a:pPr>
              <a:buNone/>
            </a:pPr>
            <a:r>
              <a:rPr lang="en-US" sz="2000" dirty="0" smtClean="0">
                <a:solidFill>
                  <a:srgbClr val="FFFF00"/>
                </a:solidFill>
              </a:rPr>
              <a:t>	‘</a:t>
            </a:r>
            <a:r>
              <a:rPr lang="en-US" sz="2400" dirty="0" smtClean="0">
                <a:solidFill>
                  <a:srgbClr val="FFFF00"/>
                </a:solidFill>
              </a:rPr>
              <a:t>The devil and all his angels have possessed this nation.’</a:t>
            </a:r>
          </a:p>
          <a:p>
            <a:pPr>
              <a:buNone/>
            </a:pPr>
            <a:r>
              <a:rPr lang="en-US" sz="2400" dirty="0" smtClean="0">
                <a:solidFill>
                  <a:srgbClr val="FFFF00"/>
                </a:solidFill>
              </a:rPr>
              <a:t>	Martin Luther</a:t>
            </a:r>
            <a:endParaRPr lang="en-US" sz="2400" dirty="0">
              <a:solidFill>
                <a:srgbClr val="FFFF00"/>
              </a:solidFill>
            </a:endParaRPr>
          </a:p>
        </p:txBody>
      </p:sp>
      <p:pic>
        <p:nvPicPr>
          <p:cNvPr id="6" name="Picture 5" descr="1543_On_the_Jews_and_Their_Lies_by_Martin_Luther-2.jpg"/>
          <p:cNvPicPr>
            <a:picLocks noChangeAspect="1"/>
          </p:cNvPicPr>
          <p:nvPr/>
        </p:nvPicPr>
        <p:blipFill>
          <a:blip r:embed="rId2"/>
          <a:stretch>
            <a:fillRect/>
          </a:stretch>
        </p:blipFill>
        <p:spPr>
          <a:xfrm>
            <a:off x="3810000" y="304800"/>
            <a:ext cx="4318000" cy="63627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Medieval Concepts of Satan</a:t>
            </a:r>
            <a:endParaRPr lang="en-US" dirty="0"/>
          </a:p>
        </p:txBody>
      </p:sp>
      <p:sp>
        <p:nvSpPr>
          <p:cNvPr id="5" name="Content Placeholder 4"/>
          <p:cNvSpPr>
            <a:spLocks noGrp="1"/>
          </p:cNvSpPr>
          <p:nvPr>
            <p:ph idx="1"/>
          </p:nvPr>
        </p:nvSpPr>
        <p:spPr/>
        <p:txBody>
          <a:bodyPr>
            <a:normAutofit fontScale="92500" lnSpcReduction="20000"/>
          </a:bodyPr>
          <a:lstStyle/>
          <a:p>
            <a:pPr>
              <a:buNone/>
            </a:pPr>
            <a:r>
              <a:rPr lang="en-US" dirty="0" smtClean="0"/>
              <a:t>	</a:t>
            </a:r>
            <a:r>
              <a:rPr lang="en-US" dirty="0" smtClean="0">
                <a:solidFill>
                  <a:srgbClr val="FFFF00"/>
                </a:solidFill>
              </a:rPr>
              <a:t>The devil has never played a very prominent role in Jewish thought as a distinct personality… But to the medieval Christian he was a very real personage indeed, as real, at one end of the moral scale and the world scheme, as Jesus was at the other. The Christian was constantly oppressed by his omnipresence, incessantly subjected to his temptations and blandishments, tormented by his machinations and those of his agents, the demons. (J. Trachtenberg, </a:t>
            </a:r>
            <a:r>
              <a:rPr lang="en-US" i="1" dirty="0" smtClean="0">
                <a:solidFill>
                  <a:srgbClr val="FFFF00"/>
                </a:solidFill>
              </a:rPr>
              <a:t>The Devil and the Jews, </a:t>
            </a:r>
            <a:r>
              <a:rPr lang="en-US" dirty="0" smtClean="0">
                <a:solidFill>
                  <a:srgbClr val="FFFF00"/>
                </a:solidFill>
              </a:rPr>
              <a:t>19).</a:t>
            </a:r>
            <a:endParaRPr lang="en-US" dirty="0">
              <a:solidFill>
                <a:srgbClr val="FFFF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Medieval Representations of Satan</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Representations of medieval demonology:</a:t>
            </a:r>
          </a:p>
          <a:p>
            <a:pPr>
              <a:buNone/>
            </a:pPr>
            <a:r>
              <a:rPr lang="en-US" dirty="0" smtClean="0"/>
              <a:t>	 - Satan as a frightening figure</a:t>
            </a:r>
          </a:p>
          <a:p>
            <a:pPr>
              <a:buNone/>
            </a:pPr>
            <a:r>
              <a:rPr lang="en-US" dirty="0" smtClean="0"/>
              <a:t>	- association with animals (monkeys, snakes, pigs) especially the goat: horns, beard, tail, cloven hooves. This highlighted his bestial features.</a:t>
            </a:r>
          </a:p>
          <a:p>
            <a:pPr>
              <a:buNone/>
            </a:pPr>
            <a:r>
              <a:rPr lang="en-US" dirty="0" smtClean="0"/>
              <a:t>	- often naked, in stark contrast to robed angels and saints.</a:t>
            </a:r>
          </a:p>
          <a:p>
            <a:pPr>
              <a:buNone/>
            </a:pPr>
            <a:endParaRPr lang="en-US" dirty="0" smtClean="0"/>
          </a:p>
          <a:p>
            <a:r>
              <a:rPr lang="en-US" dirty="0" smtClean="0"/>
              <a:t>Sermons in stone, glass and wood.</a:t>
            </a:r>
          </a:p>
          <a:p>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Deformed human with twisted limbs, dishevelled hair, bulging eyes with no eyebrows, prominent nose and lower lip.</a:t>
            </a:r>
          </a:p>
          <a:p>
            <a:r>
              <a:rPr lang="en-US" dirty="0" smtClean="0"/>
              <a:t>Pungent, sulphurous smell as a sign of his presence.</a:t>
            </a:r>
          </a:p>
          <a:p>
            <a:r>
              <a:rPr lang="en-US" dirty="0" smtClean="0"/>
              <a:t>Attraction to the north (on the left if one enters a church through the west door). The left (Latin: </a:t>
            </a:r>
            <a:r>
              <a:rPr lang="en-US" i="1" dirty="0" smtClean="0"/>
              <a:t>sinister</a:t>
            </a:r>
            <a:r>
              <a:rPr lang="en-US" dirty="0" smtClean="0"/>
              <a:t>) is associated with danger and evil.</a:t>
            </a:r>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Descent to Hell (Duccio, 1308)</a:t>
            </a:r>
            <a:endParaRPr lang="en-US" dirty="0"/>
          </a:p>
        </p:txBody>
      </p:sp>
      <p:pic>
        <p:nvPicPr>
          <p:cNvPr id="6" name="Picture 5" descr="duccio-descent.jpg"/>
          <p:cNvPicPr>
            <a:picLocks noChangeAspect="1"/>
          </p:cNvPicPr>
          <p:nvPr/>
        </p:nvPicPr>
        <p:blipFill>
          <a:blip r:embed="rId2"/>
          <a:stretch>
            <a:fillRect/>
          </a:stretch>
        </p:blipFill>
        <p:spPr>
          <a:xfrm>
            <a:off x="2406650" y="1752600"/>
            <a:ext cx="4330700" cy="46736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Satan in the Middle Ages</a:t>
            </a:r>
            <a:endParaRPr lang="en-US" dirty="0"/>
          </a:p>
        </p:txBody>
      </p:sp>
      <p:pic>
        <p:nvPicPr>
          <p:cNvPr id="6" name="Content Placeholder 5" descr="crivelli-jerome.jpg"/>
          <p:cNvPicPr>
            <a:picLocks noGrp="1" noChangeAspect="1"/>
          </p:cNvPicPr>
          <p:nvPr>
            <p:ph sz="half" idx="1"/>
          </p:nvPr>
        </p:nvPicPr>
        <p:blipFill>
          <a:blip r:embed="rId2"/>
          <a:stretch>
            <a:fillRect/>
          </a:stretch>
        </p:blipFill>
        <p:spPr>
          <a:xfrm>
            <a:off x="1028700" y="1678781"/>
            <a:ext cx="2895600" cy="4368800"/>
          </a:xfrm>
        </p:spPr>
      </p:pic>
      <p:sp>
        <p:nvSpPr>
          <p:cNvPr id="5" name="Content Placeholder 4"/>
          <p:cNvSpPr>
            <a:spLocks noGrp="1"/>
          </p:cNvSpPr>
          <p:nvPr>
            <p:ph sz="half" idx="2"/>
          </p:nvPr>
        </p:nvSpPr>
        <p:spPr/>
        <p:txBody>
          <a:bodyPr/>
          <a:lstStyle/>
          <a:p>
            <a:r>
              <a:rPr lang="en-US" dirty="0" smtClean="0"/>
              <a:t>The fallen angel Lucifer as a semi-human dragon.</a:t>
            </a:r>
          </a:p>
          <a:p>
            <a:r>
              <a:rPr lang="en-US" dirty="0" smtClean="0"/>
              <a:t>Michael holds a spear over the horned, winged and clawed Devil.</a:t>
            </a:r>
          </a:p>
          <a:p>
            <a:endParaRPr lang="en-US" dirty="0" smtClean="0"/>
          </a:p>
          <a:p>
            <a:pPr lvl="1">
              <a:buNone/>
            </a:pPr>
            <a:r>
              <a:rPr lang="en-US" dirty="0" smtClean="0">
                <a:solidFill>
                  <a:srgbClr val="FFFF00"/>
                </a:solidFill>
              </a:rPr>
              <a:t>St Michael (Crivelli, 1476).</a:t>
            </a:r>
            <a:endParaRPr lang="en-US" dirty="0">
              <a:solidFill>
                <a:srgbClr val="FFFF00"/>
              </a:solidFill>
            </a:endParaRP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 and the Colour Red</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Favourite colours of the devil are black and red or reddish yellow (colour of fire and blood).</a:t>
            </a:r>
          </a:p>
          <a:p>
            <a:r>
              <a:rPr lang="en-US" dirty="0" smtClean="0"/>
              <a:t>He has red hair and a red beard (cf. Aristotle, </a:t>
            </a:r>
            <a:r>
              <a:rPr lang="en-US" i="1" dirty="0" smtClean="0"/>
              <a:t>Physiognomics: </a:t>
            </a:r>
            <a:r>
              <a:rPr lang="en-US" dirty="0" smtClean="0"/>
              <a:t>‘the reddish are of bad character; witness the foxes’).</a:t>
            </a:r>
          </a:p>
          <a:p>
            <a:r>
              <a:rPr lang="en-US" dirty="0" smtClean="0"/>
              <a:t>Esau’s red hair was viewed as a sign of his inclinations to murder, idolatry and immorality (Jewish commentaries).</a:t>
            </a:r>
          </a:p>
        </p:txBody>
      </p:sp>
      <p:sp>
        <p:nvSpPr>
          <p:cNvPr id="4" name="Content Placeholder 3"/>
          <p:cNvSpPr>
            <a:spLocks noGrp="1"/>
          </p:cNvSpPr>
          <p:nvPr>
            <p:ph sz="half" idx="2"/>
          </p:nvPr>
        </p:nvSpPr>
        <p:spPr/>
        <p:txBody>
          <a:bodyPr>
            <a:normAutofit fontScale="85000" lnSpcReduction="20000"/>
          </a:bodyPr>
          <a:lstStyle/>
          <a:p>
            <a:r>
              <a:rPr lang="en-US" dirty="0" smtClean="0"/>
              <a:t>Prejudice against redheads: they were branded as liars, traitors, murderers and bring bad luck to others.</a:t>
            </a:r>
          </a:p>
          <a:p>
            <a:r>
              <a:rPr lang="en-US" dirty="0" smtClean="0"/>
              <a:t>The dishonest miller has facial hair ‘as red as any fox or sow’ and on his nose he has ‘a wart upon which stood a tuft of hairs, red as the bristles are in a sow’s ears’ (Chaucer, </a:t>
            </a:r>
            <a:r>
              <a:rPr lang="en-US" i="1" dirty="0" smtClean="0"/>
              <a:t>Canterbury Tales).</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Medieval Satan</a:t>
            </a:r>
            <a:endParaRPr lang="en-US" dirty="0"/>
          </a:p>
        </p:txBody>
      </p:sp>
      <p:pic>
        <p:nvPicPr>
          <p:cNvPr id="5" name="Content Placeholder 4" descr="johnson-devil.jpg"/>
          <p:cNvPicPr>
            <a:picLocks noGrp="1" noChangeAspect="1"/>
          </p:cNvPicPr>
          <p:nvPr>
            <p:ph sz="half" idx="1"/>
          </p:nvPr>
        </p:nvPicPr>
        <p:blipFill>
          <a:blip r:embed="rId2"/>
          <a:stretch>
            <a:fillRect/>
          </a:stretch>
        </p:blipFill>
        <p:spPr>
          <a:xfrm>
            <a:off x="980418" y="1600200"/>
            <a:ext cx="2992164" cy="4525963"/>
          </a:xfrm>
        </p:spPr>
      </p:pic>
      <p:sp>
        <p:nvSpPr>
          <p:cNvPr id="4" name="Content Placeholder 3"/>
          <p:cNvSpPr>
            <a:spLocks noGrp="1"/>
          </p:cNvSpPr>
          <p:nvPr>
            <p:ph sz="half" idx="2"/>
          </p:nvPr>
        </p:nvSpPr>
        <p:spPr/>
        <p:txBody>
          <a:bodyPr>
            <a:normAutofit/>
          </a:bodyPr>
          <a:lstStyle/>
          <a:p>
            <a:r>
              <a:rPr lang="en-US" dirty="0" smtClean="0"/>
              <a:t>Satan’s body is covered in fur.</a:t>
            </a:r>
          </a:p>
          <a:p>
            <a:r>
              <a:rPr lang="en-US" dirty="0" smtClean="0"/>
              <a:t>He has claws, horned head, grotesque face, scorpion’s tail and batwings.</a:t>
            </a:r>
          </a:p>
          <a:p>
            <a:endParaRPr lang="en-US" dirty="0" smtClean="0"/>
          </a:p>
          <a:p>
            <a:pPr>
              <a:buNone/>
            </a:pPr>
            <a:r>
              <a:rPr lang="en-US" dirty="0" smtClean="0"/>
              <a:t>	</a:t>
            </a:r>
            <a:r>
              <a:rPr lang="en-US" sz="2000" dirty="0" smtClean="0">
                <a:solidFill>
                  <a:srgbClr val="FFFF00"/>
                </a:solidFill>
              </a:rPr>
              <a:t>Our Lady of Succour, ca. 1460 (Church of Santo Spirito, Florence)</a:t>
            </a:r>
            <a:endParaRPr lang="en-US" sz="2000" dirty="0">
              <a:solidFill>
                <a:srgbClr val="FFFF00"/>
              </a:solidFill>
            </a:endParaRPr>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Riding Backwards</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A widespread element in the folk traditions of Europe and Western Asia.</a:t>
            </a:r>
          </a:p>
          <a:p>
            <a:r>
              <a:rPr lang="en-US" dirty="0" smtClean="0"/>
              <a:t>In the Middle Ages it marked the rider out for ridicule, often leading to persecution (even execution).</a:t>
            </a:r>
          </a:p>
          <a:p>
            <a:r>
              <a:rPr lang="en-US" dirty="0" smtClean="0"/>
              <a:t>It was used to punish offenders and heretics.</a:t>
            </a:r>
          </a:p>
          <a:p>
            <a:r>
              <a:rPr lang="en-US" dirty="0" smtClean="0"/>
              <a:t>Transformation into a symbol of evil.</a:t>
            </a:r>
          </a:p>
          <a:p>
            <a:endParaRPr lang="en-US" dirty="0" smtClean="0"/>
          </a:p>
        </p:txBody>
      </p:sp>
      <p:pic>
        <p:nvPicPr>
          <p:cNvPr id="7" name="Content Placeholder 6" descr="Riding a Cat Backwards.jpg"/>
          <p:cNvPicPr>
            <a:picLocks noGrp="1" noChangeAspect="1"/>
          </p:cNvPicPr>
          <p:nvPr>
            <p:ph sz="half" idx="2"/>
          </p:nvPr>
        </p:nvPicPr>
        <p:blipFill>
          <a:blip r:embed="rId2"/>
          <a:stretch>
            <a:fillRect/>
          </a:stretch>
        </p:blipFill>
        <p:spPr>
          <a:xfrm>
            <a:off x="5072098" y="1600200"/>
            <a:ext cx="3190804" cy="4525963"/>
          </a:xfr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82762"/>
          </a:xfrm>
        </p:spPr>
        <p:txBody>
          <a:bodyPr>
            <a:normAutofit fontScale="90000"/>
          </a:bodyPr>
          <a:lstStyle/>
          <a:p>
            <a:r>
              <a:rPr lang="en-US" dirty="0" smtClean="0"/>
              <a:t/>
            </a:r>
            <a:br>
              <a:rPr lang="en-US" dirty="0" smtClean="0"/>
            </a:br>
            <a:r>
              <a:rPr lang="en-US" dirty="0" smtClean="0"/>
              <a:t>Association of Satan and the Jews</a:t>
            </a:r>
            <a:br>
              <a:rPr lang="en-US" dirty="0" smtClean="0"/>
            </a:br>
            <a:r>
              <a:rPr lang="en-US" dirty="0" smtClean="0"/>
              <a:t/>
            </a:r>
            <a:br>
              <a:rPr lang="en-US" dirty="0" smtClean="0"/>
            </a:br>
            <a:r>
              <a:rPr lang="en-US" sz="2667" dirty="0" smtClean="0"/>
              <a:t>Satanic figures identified with the Jewish badge (title page of </a:t>
            </a:r>
            <a:r>
              <a:rPr lang="en-US" sz="2667" i="1" dirty="0" smtClean="0"/>
              <a:t>Der Juden Erbarkeit,</a:t>
            </a:r>
            <a:r>
              <a:rPr lang="en-US" sz="2667" dirty="0" smtClean="0"/>
              <a:t> 1571).</a:t>
            </a:r>
            <a:endParaRPr lang="en-US" sz="2667" dirty="0"/>
          </a:p>
        </p:txBody>
      </p:sp>
      <p:pic>
        <p:nvPicPr>
          <p:cNvPr id="4" name="Content Placeholder 3" descr="antijewish.jpg"/>
          <p:cNvPicPr>
            <a:picLocks noGrp="1" noChangeAspect="1"/>
          </p:cNvPicPr>
          <p:nvPr>
            <p:ph idx="1"/>
          </p:nvPr>
        </p:nvPicPr>
        <p:blipFill>
          <a:blip r:embed="rId2"/>
          <a:stretch>
            <a:fillRect/>
          </a:stretch>
        </p:blipFill>
        <p:spPr>
          <a:xfrm>
            <a:off x="2413000" y="3124200"/>
            <a:ext cx="4318000" cy="297180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Features of the Jews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Animal characteristics</a:t>
            </a:r>
          </a:p>
          <a:p>
            <a:r>
              <a:rPr lang="en-US" dirty="0" smtClean="0"/>
              <a:t>Ugliness (thick lips, bulging eyes, long hooked nose)</a:t>
            </a:r>
          </a:p>
          <a:p>
            <a:r>
              <a:rPr lang="en-US" dirty="0" smtClean="0"/>
              <a:t>Red hair</a:t>
            </a:r>
          </a:p>
          <a:p>
            <a:r>
              <a:rPr lang="en-US" dirty="0" smtClean="0"/>
              <a:t>Riding backwards</a:t>
            </a:r>
          </a:p>
          <a:p>
            <a:r>
              <a:rPr lang="en-US" dirty="0" smtClean="0"/>
              <a:t>Pointed hat to hide horns</a:t>
            </a:r>
          </a:p>
          <a:p>
            <a:r>
              <a:rPr lang="en-US" dirty="0" smtClean="0"/>
              <a:t>Reddish yellow piece of cloth sown onto outer garment – ‘the Jewish badge’</a:t>
            </a:r>
          </a:p>
          <a:p>
            <a:pPr>
              <a:buNone/>
            </a:pPr>
            <a:r>
              <a:rPr lang="en-US" dirty="0" smtClean="0"/>
              <a:t>	Used by medieval artists and sculptors to demonize the Jews as servants of Satan.</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evil.jpg"/>
          <p:cNvPicPr>
            <a:picLocks noChangeAspect="1"/>
          </p:cNvPicPr>
          <p:nvPr/>
        </p:nvPicPr>
        <p:blipFill>
          <a:blip r:embed="rId2"/>
          <a:stretch>
            <a:fillRect/>
          </a:stretch>
        </p:blipFill>
        <p:spPr>
          <a:xfrm>
            <a:off x="1524000" y="914400"/>
            <a:ext cx="1739900" cy="3810000"/>
          </a:xfrm>
          <a:prstGeom prst="rect">
            <a:avLst/>
          </a:prstGeom>
        </p:spPr>
      </p:pic>
      <p:pic>
        <p:nvPicPr>
          <p:cNvPr id="6" name="Picture 5" descr="51GOZ58pcKL._SL500_AA300_.jpg"/>
          <p:cNvPicPr>
            <a:picLocks noChangeAspect="1"/>
          </p:cNvPicPr>
          <p:nvPr/>
        </p:nvPicPr>
        <p:blipFill>
          <a:blip r:embed="rId3"/>
          <a:stretch>
            <a:fillRect/>
          </a:stretch>
        </p:blipFill>
        <p:spPr>
          <a:xfrm>
            <a:off x="4572000" y="1295400"/>
            <a:ext cx="3810000" cy="44958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381000"/>
          </a:xfrm>
        </p:spPr>
        <p:txBody>
          <a:bodyPr>
            <a:normAutofit fontScale="90000"/>
          </a:bodyPr>
          <a:lstStyle/>
          <a:p>
            <a:r>
              <a:rPr lang="en-US" dirty="0" smtClean="0"/>
              <a:t/>
            </a:r>
            <a:br>
              <a:rPr lang="en-US" dirty="0" smtClean="0"/>
            </a:br>
            <a:r>
              <a:rPr lang="en-US" dirty="0" smtClean="0"/>
              <a:t>‘The Clothing of the Jew’</a:t>
            </a:r>
            <a:br>
              <a:rPr lang="en-US" dirty="0" smtClean="0"/>
            </a:br>
            <a:r>
              <a:rPr lang="en-US" dirty="0" smtClean="0"/>
              <a:t/>
            </a:r>
            <a:br>
              <a:rPr lang="en-US" dirty="0" smtClean="0"/>
            </a:br>
            <a:r>
              <a:rPr lang="en-US" sz="2222" dirty="0" smtClean="0"/>
              <a:t>Jewish money lenders (France): pointed hat and a circle of red/yellowish material sown onto the coat.</a:t>
            </a:r>
            <a:endParaRPr lang="en-US" sz="2222" dirty="0"/>
          </a:p>
        </p:txBody>
      </p:sp>
      <p:pic>
        <p:nvPicPr>
          <p:cNvPr id="4" name="Content Placeholder 3" descr="1. Jewish moneylenders.medieval france.jpg"/>
          <p:cNvPicPr>
            <a:picLocks noGrp="1" noChangeAspect="1"/>
          </p:cNvPicPr>
          <p:nvPr>
            <p:ph idx="1"/>
          </p:nvPr>
        </p:nvPicPr>
        <p:blipFill>
          <a:blip r:embed="rId2"/>
          <a:stretch>
            <a:fillRect/>
          </a:stretch>
        </p:blipFill>
        <p:spPr>
          <a:xfrm>
            <a:off x="1981200" y="2362200"/>
            <a:ext cx="4838700" cy="3733800"/>
          </a:xfrm>
        </p:spPr>
      </p:pic>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Satanic Features attributed to the Jews</a:t>
            </a:r>
            <a:endParaRPr lang="en-US" dirty="0"/>
          </a:p>
        </p:txBody>
      </p:sp>
      <p:sp>
        <p:nvSpPr>
          <p:cNvPr id="4" name="Content Placeholder 3"/>
          <p:cNvSpPr>
            <a:spLocks noGrp="1"/>
          </p:cNvSpPr>
          <p:nvPr>
            <p:ph sz="half" idx="1"/>
          </p:nvPr>
        </p:nvSpPr>
        <p:spPr/>
        <p:txBody>
          <a:bodyPr>
            <a:normAutofit/>
          </a:bodyPr>
          <a:lstStyle/>
          <a:p>
            <a:r>
              <a:rPr lang="en-US" dirty="0" smtClean="0"/>
              <a:t>Judas Iscariot (</a:t>
            </a:r>
            <a:r>
              <a:rPr lang="en-US" i="1" dirty="0" smtClean="0"/>
              <a:t>Ioudas</a:t>
            </a:r>
            <a:r>
              <a:rPr lang="en-US" dirty="0" smtClean="0"/>
              <a:t>) is often depicted as a redhead.</a:t>
            </a:r>
          </a:p>
          <a:p>
            <a:endParaRPr lang="en-US" dirty="0" smtClean="0"/>
          </a:p>
          <a:p>
            <a:endParaRPr lang="en-US" dirty="0" smtClean="0"/>
          </a:p>
          <a:p>
            <a:endParaRPr lang="en-US" dirty="0" smtClean="0"/>
          </a:p>
          <a:p>
            <a:pPr>
              <a:buNone/>
            </a:pPr>
            <a:endParaRPr lang="en-US" dirty="0" smtClean="0"/>
          </a:p>
          <a:p>
            <a:pPr>
              <a:buNone/>
            </a:pPr>
            <a:r>
              <a:rPr lang="en-US" dirty="0" smtClean="0"/>
              <a:t>	</a:t>
            </a:r>
            <a:r>
              <a:rPr lang="en-US" sz="2400" dirty="0" smtClean="0">
                <a:solidFill>
                  <a:srgbClr val="FFFF00"/>
                </a:solidFill>
              </a:rPr>
              <a:t>Caspar Isenmann, The Betrayal of Christ, 1462-65.</a:t>
            </a:r>
          </a:p>
        </p:txBody>
      </p:sp>
      <p:pic>
        <p:nvPicPr>
          <p:cNvPr id="6" name="Content Placeholder 5" descr="Caspar_Isenmann,_Betrayal_of_Christ.jpg"/>
          <p:cNvPicPr>
            <a:picLocks noGrp="1" noChangeAspect="1"/>
          </p:cNvPicPr>
          <p:nvPr>
            <p:ph sz="half" idx="2"/>
          </p:nvPr>
        </p:nvPicPr>
        <p:blipFill>
          <a:blip r:embed="rId2"/>
          <a:stretch>
            <a:fillRect/>
          </a:stretch>
        </p:blipFill>
        <p:spPr>
          <a:xfrm>
            <a:off x="4648200" y="2516981"/>
            <a:ext cx="4038600" cy="2692400"/>
          </a:xfrm>
        </p:spPr>
      </p:pic>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Satanic </a:t>
            </a:r>
            <a:r>
              <a:rPr lang="en-US" smtClean="0"/>
              <a:t>Features attributed to </a:t>
            </a:r>
            <a:r>
              <a:rPr lang="en-US" dirty="0" smtClean="0"/>
              <a:t>the Jews</a:t>
            </a:r>
            <a:endParaRPr lang="en-US" dirty="0"/>
          </a:p>
        </p:txBody>
      </p:sp>
      <p:sp>
        <p:nvSpPr>
          <p:cNvPr id="4" name="Content Placeholder 3"/>
          <p:cNvSpPr>
            <a:spLocks noGrp="1"/>
          </p:cNvSpPr>
          <p:nvPr>
            <p:ph sz="half" idx="1"/>
          </p:nvPr>
        </p:nvSpPr>
        <p:spPr/>
        <p:txBody>
          <a:bodyPr>
            <a:normAutofit/>
          </a:bodyPr>
          <a:lstStyle/>
          <a:p>
            <a:pPr>
              <a:buNone/>
            </a:pPr>
            <a:endParaRPr lang="en-US" dirty="0" smtClean="0"/>
          </a:p>
          <a:p>
            <a:pPr>
              <a:buNone/>
            </a:pPr>
            <a:endParaRPr lang="en-US" dirty="0" smtClean="0"/>
          </a:p>
          <a:p>
            <a:pPr>
              <a:buNone/>
            </a:pPr>
            <a:r>
              <a:rPr lang="en-US" dirty="0" smtClean="0"/>
              <a:t>	In depictions of Jesus’ crucifixion Jews stand on the left side of the cross, the side of Satan and the unrepentant thief.</a:t>
            </a:r>
          </a:p>
        </p:txBody>
      </p:sp>
      <p:pic>
        <p:nvPicPr>
          <p:cNvPr id="6" name="Content Placeholder 5" descr="jesuss-crucifixion-119g895.jpg"/>
          <p:cNvPicPr>
            <a:picLocks noGrp="1" noChangeAspect="1"/>
          </p:cNvPicPr>
          <p:nvPr>
            <p:ph sz="half" idx="2"/>
          </p:nvPr>
        </p:nvPicPr>
        <p:blipFill>
          <a:blip r:embed="rId2"/>
          <a:stretch>
            <a:fillRect/>
          </a:stretch>
        </p:blipFill>
        <p:spPr>
          <a:xfrm>
            <a:off x="4648200" y="2298790"/>
            <a:ext cx="4038600" cy="3128783"/>
          </a:xfrm>
        </p:spPr>
      </p:pic>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Satanic Features attributed to the Jews</a:t>
            </a:r>
            <a:endParaRPr lang="en-US" dirty="0"/>
          </a:p>
        </p:txBody>
      </p:sp>
      <p:sp>
        <p:nvSpPr>
          <p:cNvPr id="4" name="Content Placeholder 3"/>
          <p:cNvSpPr>
            <a:spLocks noGrp="1"/>
          </p:cNvSpPr>
          <p:nvPr>
            <p:ph sz="half" idx="1"/>
          </p:nvPr>
        </p:nvSpPr>
        <p:spPr/>
        <p:txBody>
          <a:bodyPr>
            <a:normAutofit fontScale="92500"/>
          </a:bodyPr>
          <a:lstStyle/>
          <a:p>
            <a:r>
              <a:rPr lang="en-US" dirty="0" smtClean="0"/>
              <a:t>The Jews also associated with owls (preference for the darkness rather than the light of Christ).</a:t>
            </a:r>
          </a:p>
          <a:p>
            <a:r>
              <a:rPr lang="en-US" dirty="0" smtClean="0"/>
              <a:t>An ape riding backwards on a goat with an owl on his wrist (a decoration found on the ceiling of Peterborough Cathedral).</a:t>
            </a:r>
            <a:endParaRPr lang="en-US" dirty="0"/>
          </a:p>
        </p:txBody>
      </p:sp>
      <p:pic>
        <p:nvPicPr>
          <p:cNvPr id="9" name="Content Placeholder 8" descr="Nave 6.jpg"/>
          <p:cNvPicPr>
            <a:picLocks noGrp="1" noChangeAspect="1"/>
          </p:cNvPicPr>
          <p:nvPr>
            <p:ph sz="half" idx="2"/>
          </p:nvPr>
        </p:nvPicPr>
        <p:blipFill>
          <a:blip r:embed="rId2"/>
          <a:stretch>
            <a:fillRect/>
          </a:stretch>
        </p:blipFill>
        <p:spPr>
          <a:xfrm>
            <a:off x="4648200" y="2449965"/>
            <a:ext cx="4038600" cy="2826432"/>
          </a:xfrm>
        </p:spPr>
      </p:pic>
    </p:spTree>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Jews associated with  Pigs</a:t>
            </a:r>
            <a:endParaRPr lang="en-US" dirty="0"/>
          </a:p>
        </p:txBody>
      </p:sp>
      <p:sp>
        <p:nvSpPr>
          <p:cNvPr id="3" name="Content Placeholder 2"/>
          <p:cNvSpPr>
            <a:spLocks noGrp="1"/>
          </p:cNvSpPr>
          <p:nvPr>
            <p:ph idx="1"/>
          </p:nvPr>
        </p:nvSpPr>
        <p:spPr/>
        <p:txBody>
          <a:bodyPr>
            <a:normAutofit/>
          </a:bodyPr>
          <a:lstStyle/>
          <a:p>
            <a:r>
              <a:rPr lang="en-US" dirty="0" smtClean="0"/>
              <a:t>Pigs were commonly associated with evil and Satan.</a:t>
            </a:r>
          </a:p>
          <a:p>
            <a:r>
              <a:rPr lang="en-US" dirty="0" smtClean="0"/>
              <a:t>Characterized by filth and stench.</a:t>
            </a:r>
          </a:p>
          <a:p>
            <a:r>
              <a:rPr lang="en-US" dirty="0" smtClean="0"/>
              <a:t>An unclean animal as a symbol of an unclean people.</a:t>
            </a:r>
          </a:p>
          <a:p>
            <a:r>
              <a:rPr lang="en-US" dirty="0" smtClean="0"/>
              <a:t>Offensive odour (like their father, the Devil) – </a:t>
            </a:r>
            <a:r>
              <a:rPr lang="en-US" i="1" dirty="0" smtClean="0"/>
              <a:t>the foetor Iudaicus.</a:t>
            </a:r>
            <a:endParaRPr lang="en-US" i="1" dirty="0"/>
          </a:p>
        </p:txBody>
      </p:sp>
    </p:spTree>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Judensau</a:t>
            </a:r>
            <a:endParaRPr lang="en-US" dirty="0"/>
          </a:p>
        </p:txBody>
      </p:sp>
      <p:pic>
        <p:nvPicPr>
          <p:cNvPr id="6" name="Content Placeholder 5" descr="406297f720.jpg"/>
          <p:cNvPicPr>
            <a:picLocks noGrp="1" noChangeAspect="1"/>
          </p:cNvPicPr>
          <p:nvPr>
            <p:ph sz="half" idx="1"/>
          </p:nvPr>
        </p:nvPicPr>
        <p:blipFill>
          <a:blip r:embed="rId2"/>
          <a:stretch>
            <a:fillRect/>
          </a:stretch>
        </p:blipFill>
        <p:spPr>
          <a:xfrm>
            <a:off x="792420" y="1600200"/>
            <a:ext cx="3368159" cy="4708525"/>
          </a:xfrm>
        </p:spPr>
      </p:pic>
      <p:sp>
        <p:nvSpPr>
          <p:cNvPr id="4" name="Content Placeholder 3"/>
          <p:cNvSpPr>
            <a:spLocks noGrp="1"/>
          </p:cNvSpPr>
          <p:nvPr>
            <p:ph sz="half" idx="2"/>
          </p:nvPr>
        </p:nvSpPr>
        <p:spPr/>
        <p:txBody>
          <a:bodyPr>
            <a:normAutofit fontScale="62500" lnSpcReduction="20000"/>
          </a:bodyPr>
          <a:lstStyle/>
          <a:p>
            <a:r>
              <a:rPr lang="en-US" dirty="0" smtClean="0"/>
              <a:t>German images of the sow as a mother (</a:t>
            </a:r>
            <a:r>
              <a:rPr lang="en-US" i="1" dirty="0" smtClean="0"/>
              <a:t>Judensau</a:t>
            </a:r>
            <a:r>
              <a:rPr lang="en-US" dirty="0" smtClean="0"/>
              <a:t>) suckling her Jewish offspring in the presence of the Devil.</a:t>
            </a:r>
          </a:p>
          <a:p>
            <a:r>
              <a:rPr lang="en-US" dirty="0" smtClean="0"/>
              <a:t>An adult Jew (see badge) rides the animal backwards and another eats the pig’s excrement.</a:t>
            </a:r>
          </a:p>
          <a:p>
            <a:r>
              <a:rPr lang="en-US" dirty="0" smtClean="0"/>
              <a:t>Emphasis in Luther’s writings on Satan eating excrement.</a:t>
            </a:r>
          </a:p>
          <a:p>
            <a:r>
              <a:rPr lang="en-US" dirty="0" smtClean="0"/>
              <a:t>Emphasis on the alien character of the Jew; the offspring of the pig.</a:t>
            </a:r>
          </a:p>
          <a:p>
            <a:pPr>
              <a:buNone/>
            </a:pPr>
            <a:endParaRPr lang="en-US" dirty="0" smtClean="0"/>
          </a:p>
          <a:p>
            <a:pPr>
              <a:buNone/>
            </a:pPr>
            <a:r>
              <a:rPr lang="en-US" dirty="0" smtClean="0"/>
              <a:t>	</a:t>
            </a:r>
          </a:p>
          <a:p>
            <a:pPr>
              <a:buNone/>
            </a:pPr>
            <a:r>
              <a:rPr lang="en-US" dirty="0" smtClean="0"/>
              <a:t>	</a:t>
            </a:r>
          </a:p>
          <a:p>
            <a:pPr>
              <a:buNone/>
            </a:pPr>
            <a:r>
              <a:rPr lang="en-US" dirty="0"/>
              <a:t>	</a:t>
            </a:r>
            <a:r>
              <a:rPr lang="en-US" dirty="0" smtClean="0">
                <a:solidFill>
                  <a:srgbClr val="FFFF00"/>
                </a:solidFill>
              </a:rPr>
              <a:t>The Frankfurt ‘Judensau’  (copperplate engraving in Johann Jakob Schudt’s Jüdische Merkwürdigkeiten (1714)</a:t>
            </a:r>
            <a:endParaRPr lang="en-US" dirty="0">
              <a:solidFill>
                <a:srgbClr val="FFFF00"/>
              </a:solidFill>
            </a:endParaRPr>
          </a:p>
        </p:txBody>
      </p:sp>
    </p:spTree>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Judensau (Stiftskirche, Bad Wimpfen)</a:t>
            </a:r>
            <a:endParaRPr lang="en-US" dirty="0"/>
          </a:p>
        </p:txBody>
      </p:sp>
      <p:pic>
        <p:nvPicPr>
          <p:cNvPr id="6" name="Picture 5" descr="Wimpfen-stiftskirche-judens.jpg"/>
          <p:cNvPicPr>
            <a:picLocks noChangeAspect="1"/>
          </p:cNvPicPr>
          <p:nvPr/>
        </p:nvPicPr>
        <p:blipFill>
          <a:blip r:embed="rId2"/>
          <a:stretch>
            <a:fillRect/>
          </a:stretch>
        </p:blipFill>
        <p:spPr>
          <a:xfrm>
            <a:off x="990600" y="1417638"/>
            <a:ext cx="7010400" cy="498316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Satanization of the Jews</a:t>
            </a:r>
            <a:endParaRPr lang="en-US" dirty="0"/>
          </a:p>
        </p:txBody>
      </p:sp>
      <p:sp>
        <p:nvSpPr>
          <p:cNvPr id="5" name="Content Placeholder 4"/>
          <p:cNvSpPr>
            <a:spLocks noGrp="1"/>
          </p:cNvSpPr>
          <p:nvPr>
            <p:ph sz="half" idx="1"/>
          </p:nvPr>
        </p:nvSpPr>
        <p:spPr/>
        <p:txBody>
          <a:bodyPr>
            <a:normAutofit fontScale="92500" lnSpcReduction="20000"/>
          </a:bodyPr>
          <a:lstStyle/>
          <a:p>
            <a:r>
              <a:rPr lang="en-US" dirty="0" smtClean="0"/>
              <a:t>Emphasis on the demonic qualities of the Jews.</a:t>
            </a:r>
          </a:p>
          <a:p>
            <a:r>
              <a:rPr lang="en-US" dirty="0" smtClean="0"/>
              <a:t>This led to irrational fears, false accusations and fanaticism directed at the Jews.</a:t>
            </a:r>
          </a:p>
          <a:p>
            <a:r>
              <a:rPr lang="en-US" dirty="0" smtClean="0"/>
              <a:t>They were the opponents of Jesus and of Christianity.</a:t>
            </a:r>
          </a:p>
          <a:p>
            <a:r>
              <a:rPr lang="en-US" dirty="0" smtClean="0"/>
              <a:t>They were agents of Satan – the representatives of the Antichrist.</a:t>
            </a:r>
            <a:endParaRPr lang="en-US" dirty="0"/>
          </a:p>
        </p:txBody>
      </p:sp>
      <p:sp>
        <p:nvSpPr>
          <p:cNvPr id="6" name="Content Placeholder 5"/>
          <p:cNvSpPr>
            <a:spLocks noGrp="1"/>
          </p:cNvSpPr>
          <p:nvPr>
            <p:ph sz="half" idx="2"/>
          </p:nvPr>
        </p:nvSpPr>
        <p:spPr/>
        <p:txBody>
          <a:bodyPr>
            <a:normAutofit fontScale="92500" lnSpcReduction="20000"/>
          </a:bodyPr>
          <a:lstStyle/>
          <a:p>
            <a:endParaRPr lang="en-US" dirty="0"/>
          </a:p>
        </p:txBody>
      </p:sp>
      <p:pic>
        <p:nvPicPr>
          <p:cNvPr id="7" name="Picture 6" descr="images.jpeg"/>
          <p:cNvPicPr>
            <a:picLocks noChangeAspect="1"/>
          </p:cNvPicPr>
          <p:nvPr/>
        </p:nvPicPr>
        <p:blipFill>
          <a:blip r:embed="rId2"/>
          <a:stretch>
            <a:fillRect/>
          </a:stretch>
        </p:blipFill>
        <p:spPr>
          <a:xfrm>
            <a:off x="4648200" y="1600199"/>
            <a:ext cx="4038600" cy="452596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Afterlife of Caricatures</a:t>
            </a:r>
            <a:endParaRPr lang="en-US" dirty="0"/>
          </a:p>
        </p:txBody>
      </p:sp>
      <p:sp>
        <p:nvSpPr>
          <p:cNvPr id="3" name="Content Placeholder 2"/>
          <p:cNvSpPr>
            <a:spLocks noGrp="1"/>
          </p:cNvSpPr>
          <p:nvPr>
            <p:ph sz="half" idx="1"/>
          </p:nvPr>
        </p:nvSpPr>
        <p:spPr/>
        <p:txBody>
          <a:bodyPr>
            <a:normAutofit fontScale="85000" lnSpcReduction="10000"/>
          </a:bodyPr>
          <a:lstStyle/>
          <a:p>
            <a:r>
              <a:rPr lang="en-US" dirty="0" smtClean="0"/>
              <a:t>These caricatures survived into later centuries.</a:t>
            </a:r>
          </a:p>
          <a:p>
            <a:r>
              <a:rPr lang="en-US" dirty="0" smtClean="0">
                <a:solidFill>
                  <a:srgbClr val="FFFF00"/>
                </a:solidFill>
              </a:rPr>
              <a:t>‘Standing over them, with a toasting-fork in his hand, was a very old shrivelled Jew, whose villainous-looking and repulsive face was obscured by a quantity of matted red hair’</a:t>
            </a:r>
            <a:r>
              <a:rPr lang="en-US" dirty="0" smtClean="0"/>
              <a:t> (depiction of Fagin in Charles Dickens, </a:t>
            </a:r>
            <a:r>
              <a:rPr lang="en-US" i="1" dirty="0" smtClean="0"/>
              <a:t>Oliver Twist, </a:t>
            </a:r>
            <a:r>
              <a:rPr lang="en-US" dirty="0" smtClean="0"/>
              <a:t>chapter 7).</a:t>
            </a:r>
            <a:endParaRPr lang="en-US" dirty="0"/>
          </a:p>
        </p:txBody>
      </p:sp>
      <p:pic>
        <p:nvPicPr>
          <p:cNvPr id="5" name="Content Placeholder 4" descr="index.php.jpeg"/>
          <p:cNvPicPr>
            <a:picLocks noGrp="1" noChangeAspect="1"/>
          </p:cNvPicPr>
          <p:nvPr>
            <p:ph sz="half" idx="2"/>
          </p:nvPr>
        </p:nvPicPr>
        <p:blipFill>
          <a:blip r:embed="rId2"/>
          <a:stretch>
            <a:fillRect/>
          </a:stretch>
        </p:blipFill>
        <p:spPr>
          <a:xfrm>
            <a:off x="4876800" y="1417638"/>
            <a:ext cx="3026407" cy="4708525"/>
          </a:xfrm>
        </p:spPr>
      </p:pic>
    </p:spTree>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 Murder by Lucifer’s Children</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Satanizing of the Jews linked to other false accusations.</a:t>
            </a:r>
          </a:p>
          <a:p>
            <a:r>
              <a:rPr lang="en-US" dirty="0" smtClean="0"/>
              <a:t>Ritual murder: crucifying of young Christian boys to insult Christ.</a:t>
            </a:r>
          </a:p>
          <a:p>
            <a:r>
              <a:rPr lang="en-US" dirty="0" smtClean="0"/>
              <a:t>Charge of blood libel: the Jews required Christian blood for a variety of purposes – to anoint the dead, to remove their foul odour, to guard against illness, to make Passover bread (matzah).</a:t>
            </a:r>
          </a:p>
          <a:p>
            <a:r>
              <a:rPr lang="en-US" dirty="0" smtClean="0"/>
              <a:t>Over 150 incidents of blood libel are recorded in Europe between 1140 and 1600.</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Blood libel and ritual murder became popular accusations which stemmed from fear of the Jews and the depiction of them as allies of Lucifer.</a:t>
            </a:r>
          </a:p>
          <a:p>
            <a:endParaRPr lang="en-US" dirty="0" smtClean="0"/>
          </a:p>
          <a:p>
            <a:r>
              <a:rPr lang="en-US" dirty="0" smtClean="0"/>
              <a:t>To serve their master, the Devil, they required blood, which was obtained from the bodies of Christian boys.</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Ritual Murder</a:t>
            </a:r>
            <a:br>
              <a:rPr lang="en-US" dirty="0" smtClean="0"/>
            </a:br>
            <a:r>
              <a:rPr lang="en-US" sz="2667" dirty="0" smtClean="0"/>
              <a:t/>
            </a:r>
            <a:br>
              <a:rPr lang="en-US" sz="2667" dirty="0" smtClean="0"/>
            </a:br>
            <a:r>
              <a:rPr lang="en-US" dirty="0" smtClean="0"/>
              <a:t/>
            </a:r>
            <a:br>
              <a:rPr lang="en-US" dirty="0" smtClean="0"/>
            </a:br>
            <a:endParaRPr lang="en-US" dirty="0"/>
          </a:p>
        </p:txBody>
      </p:sp>
      <p:pic>
        <p:nvPicPr>
          <p:cNvPr id="5" name="Picture 4" descr="2. 15th cent. woodcut.murder of Simon of Trentjpg.jpg"/>
          <p:cNvPicPr>
            <a:picLocks noChangeAspect="1"/>
          </p:cNvPicPr>
          <p:nvPr/>
        </p:nvPicPr>
        <p:blipFill>
          <a:blip r:embed="rId2"/>
          <a:stretch>
            <a:fillRect/>
          </a:stretch>
        </p:blipFill>
        <p:spPr>
          <a:xfrm>
            <a:off x="2514600" y="1417638"/>
            <a:ext cx="4495800" cy="4632324"/>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William of Norwich (1144)</a:t>
            </a:r>
            <a:endParaRPr lang="en-US" dirty="0"/>
          </a:p>
        </p:txBody>
      </p:sp>
      <p:sp>
        <p:nvSpPr>
          <p:cNvPr id="5" name="Content Placeholder 4"/>
          <p:cNvSpPr>
            <a:spLocks noGrp="1"/>
          </p:cNvSpPr>
          <p:nvPr>
            <p:ph sz="half" idx="1"/>
          </p:nvPr>
        </p:nvSpPr>
        <p:spPr/>
        <p:txBody>
          <a:bodyPr>
            <a:normAutofit fontScale="55000" lnSpcReduction="20000"/>
          </a:bodyPr>
          <a:lstStyle/>
          <a:p>
            <a:r>
              <a:rPr lang="en-US" sz="4364" dirty="0" smtClean="0"/>
              <a:t>Discovery of the body of a 12-year old; his uncle places the blame on the Jews of Norwich.</a:t>
            </a:r>
          </a:p>
          <a:p>
            <a:r>
              <a:rPr lang="en-US" sz="4364" dirty="0" smtClean="0"/>
              <a:t>The story of Williams is later recorded (1150) by Thomas of Monmouth – </a:t>
            </a:r>
          </a:p>
          <a:p>
            <a:pPr>
              <a:buNone/>
            </a:pPr>
            <a:r>
              <a:rPr lang="en-US" sz="4364" dirty="0" smtClean="0"/>
              <a:t>	his sufferings, the miracles around his grave.</a:t>
            </a:r>
          </a:p>
          <a:p>
            <a:r>
              <a:rPr lang="en-US" sz="4364" dirty="0" smtClean="0"/>
              <a:t>William’s grave turns into a shrine and pilgrimage site. </a:t>
            </a:r>
          </a:p>
          <a:p>
            <a:pPr>
              <a:buNone/>
            </a:pPr>
            <a:endParaRPr lang="en-US" sz="4364" dirty="0" smtClean="0"/>
          </a:p>
        </p:txBody>
      </p:sp>
      <p:sp>
        <p:nvSpPr>
          <p:cNvPr id="6" name="Content Placeholder 5"/>
          <p:cNvSpPr>
            <a:spLocks noGrp="1"/>
          </p:cNvSpPr>
          <p:nvPr>
            <p:ph sz="half" idx="2"/>
          </p:nvPr>
        </p:nvSpPr>
        <p:spPr/>
        <p:txBody>
          <a:bodyPr>
            <a:normAutofit fontScale="55000" lnSpcReduction="20000"/>
          </a:bodyPr>
          <a:lstStyle/>
          <a:p>
            <a:endParaRPr lang="en-US" dirty="0"/>
          </a:p>
        </p:txBody>
      </p:sp>
      <p:pic>
        <p:nvPicPr>
          <p:cNvPr id="7" name="Picture 6" descr="2. William of Norwich.jpg"/>
          <p:cNvPicPr>
            <a:picLocks noChangeAspect="1"/>
          </p:cNvPicPr>
          <p:nvPr/>
        </p:nvPicPr>
        <p:blipFill>
          <a:blip r:embed="rId2"/>
          <a:stretch>
            <a:fillRect/>
          </a:stretch>
        </p:blipFill>
        <p:spPr>
          <a:xfrm>
            <a:off x="4648200" y="1600201"/>
            <a:ext cx="4038600" cy="452596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Hugh of Lincoln (1255)</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Body of 8-year old boy discovered in a pit in the city of Lincoln (1255).</a:t>
            </a:r>
          </a:p>
          <a:p>
            <a:r>
              <a:rPr lang="en-US" dirty="0" smtClean="0"/>
              <a:t>Local Jews were accused of his death, intended as a parody of the crucifixion. </a:t>
            </a:r>
          </a:p>
          <a:p>
            <a:r>
              <a:rPr lang="en-US" dirty="0" smtClean="0"/>
              <a:t>90 Jews were sent to the Tower of London; 18 of them were hanged.</a:t>
            </a:r>
          </a:p>
          <a:p>
            <a:r>
              <a:rPr lang="en-US" dirty="0" smtClean="0"/>
              <a:t>The child became known as Little Saint Hugh.</a:t>
            </a:r>
          </a:p>
          <a:p>
            <a:r>
              <a:rPr lang="en-US" dirty="0" smtClean="0"/>
              <a:t>The cathedral became a shrine with statues, pictures and reported miracles.</a:t>
            </a:r>
          </a:p>
          <a:p>
            <a:r>
              <a:rPr lang="en-US" dirty="0" smtClean="0"/>
              <a:t>The Jews were expelled from England in 1270.</a:t>
            </a:r>
            <a:endParaRPr lang="en-US" dirty="0"/>
          </a:p>
        </p:txBody>
      </p:sp>
      <p:sp>
        <p:nvSpPr>
          <p:cNvPr id="4" name="Content Placeholder 3"/>
          <p:cNvSpPr>
            <a:spLocks noGrp="1"/>
          </p:cNvSpPr>
          <p:nvPr>
            <p:ph sz="half" idx="2"/>
          </p:nvPr>
        </p:nvSpPr>
        <p:spPr/>
        <p:txBody>
          <a:bodyPr>
            <a:normAutofit fontScale="70000" lnSpcReduction="20000"/>
          </a:bodyPr>
          <a:lstStyle/>
          <a:p>
            <a:endParaRPr lang="en-US" dirty="0"/>
          </a:p>
        </p:txBody>
      </p:sp>
      <p:pic>
        <p:nvPicPr>
          <p:cNvPr id="5" name="Content Placeholder 3" descr="2. Murder of William of Norwich.jpg"/>
          <p:cNvPicPr>
            <a:picLocks noGrp="1" noChangeAspect="1"/>
          </p:cNvPicPr>
          <p:nvPr/>
        </p:nvPicPr>
        <p:blipFill>
          <a:blip r:embed="rId2"/>
          <a:stretch>
            <a:fillRect/>
          </a:stretch>
        </p:blipFill>
        <p:spPr>
          <a:xfrm>
            <a:off x="4648200" y="1600199"/>
            <a:ext cx="4038600" cy="452596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Afterlife of Hugh of Lincoln</a:t>
            </a:r>
            <a:endParaRPr lang="en-US" dirty="0"/>
          </a:p>
        </p:txBody>
      </p:sp>
      <p:sp>
        <p:nvSpPr>
          <p:cNvPr id="4" name="Content Placeholder 3"/>
          <p:cNvSpPr>
            <a:spLocks noGrp="1"/>
          </p:cNvSpPr>
          <p:nvPr>
            <p:ph idx="1"/>
          </p:nvPr>
        </p:nvSpPr>
        <p:spPr/>
        <p:txBody>
          <a:bodyPr>
            <a:normAutofit fontScale="85000" lnSpcReduction="20000"/>
          </a:bodyPr>
          <a:lstStyle/>
          <a:p>
            <a:r>
              <a:rPr lang="en-US" dirty="0" smtClean="0"/>
              <a:t>Story of a young boy who was abducted and killed by Jews. The Prioress calls upon Little St Hugh to pray for the pilgrims (</a:t>
            </a:r>
            <a:r>
              <a:rPr lang="en-US" i="1" dirty="0" smtClean="0"/>
              <a:t>Canterbury Tales).</a:t>
            </a:r>
          </a:p>
          <a:p>
            <a:r>
              <a:rPr lang="en-US" dirty="0" smtClean="0"/>
              <a:t>‘I have, in the abstract, no disrespect for Jews. They are a piece of stubborn antiquity, compared with which Stonehenge is in its nonage. They date beyond the pyramids But I should not be in habits of familiar intercourse with any of that nation. I confess that I have not the nerves to enter their synagogues. Old prejudices cling about me. I cannot shake off the story of Hugh of Lincoln’ (Charles Lamb, ‘Imperial Sympathies’, 1823). </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Story of Saint Hugh</a:t>
            </a:r>
            <a:endParaRPr lang="en-US" dirty="0"/>
          </a:p>
        </p:txBody>
      </p:sp>
      <p:sp>
        <p:nvSpPr>
          <p:cNvPr id="6" name="Content Placeholder 5"/>
          <p:cNvSpPr>
            <a:spLocks noGrp="1"/>
          </p:cNvSpPr>
          <p:nvPr>
            <p:ph idx="1"/>
          </p:nvPr>
        </p:nvSpPr>
        <p:spPr/>
        <p:txBody>
          <a:bodyPr>
            <a:normAutofit fontScale="85000" lnSpcReduction="10000"/>
          </a:bodyPr>
          <a:lstStyle/>
          <a:p>
            <a:pPr>
              <a:buNone/>
            </a:pPr>
            <a:r>
              <a:rPr lang="en-US" dirty="0" smtClean="0"/>
              <a:t>	Trumped-up stories of ritual murders of Christian boys by Jewish communities were common throughout the Middle Ages, and even much later. These fictions cost many innocent Jews their lives. Lincoln had its own legend, and the alleged victim was buried in the Cathedral. A shrine was erected above and the boy was referred to as Little St Hugh. Such stories do not redound to the credit of Christendom, and so we pray: ‘Remember not, Lord, our offences, nor the offences of our forefathers’ (1955 inscription on a memorial tablet to Little Saint Hugh in Lincoln Cathedral).  </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Perpetuating the Myth of Ritual Murder</a:t>
            </a:r>
            <a:endParaRPr lang="en-US" dirty="0"/>
          </a:p>
        </p:txBody>
      </p:sp>
      <p:pic>
        <p:nvPicPr>
          <p:cNvPr id="4" name="Content Placeholder 3" descr="2. Der_Sturmer.jpg"/>
          <p:cNvPicPr>
            <a:picLocks noGrp="1" noChangeAspect="1"/>
          </p:cNvPicPr>
          <p:nvPr>
            <p:ph idx="1"/>
          </p:nvPr>
        </p:nvPicPr>
        <p:blipFill>
          <a:blip r:embed="rId2"/>
          <a:stretch>
            <a:fillRect/>
          </a:stretch>
        </p:blipFill>
        <p:spPr>
          <a:xfrm>
            <a:off x="2935110" y="1600200"/>
            <a:ext cx="3273780" cy="4525963"/>
          </a:xfrm>
        </p:spPr>
      </p:pic>
    </p:spTree>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Propaganda</a:t>
            </a:r>
            <a:endParaRPr lang="en-US" dirty="0"/>
          </a:p>
        </p:txBody>
      </p:sp>
      <p:pic>
        <p:nvPicPr>
          <p:cNvPr id="4" name="Content Placeholder 3" descr="images-3.jpeg"/>
          <p:cNvPicPr>
            <a:picLocks noGrp="1" noChangeAspect="1"/>
          </p:cNvPicPr>
          <p:nvPr>
            <p:ph idx="1"/>
          </p:nvPr>
        </p:nvPicPr>
        <p:blipFill>
          <a:blip r:embed="rId2"/>
          <a:stretch>
            <a:fillRect/>
          </a:stretch>
        </p:blipFill>
        <p:spPr>
          <a:xfrm>
            <a:off x="914400" y="1752600"/>
            <a:ext cx="3352800" cy="4419600"/>
          </a:xfrm>
        </p:spPr>
      </p:pic>
      <p:pic>
        <p:nvPicPr>
          <p:cNvPr id="5" name="Picture 4" descr="images-4.jpeg"/>
          <p:cNvPicPr>
            <a:picLocks noChangeAspect="1"/>
          </p:cNvPicPr>
          <p:nvPr/>
        </p:nvPicPr>
        <p:blipFill>
          <a:blip r:embed="rId3"/>
          <a:stretch>
            <a:fillRect/>
          </a:stretch>
        </p:blipFill>
        <p:spPr>
          <a:xfrm>
            <a:off x="4724400" y="1752600"/>
            <a:ext cx="3111500" cy="42672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Nazi Propaganda</a:t>
            </a:r>
            <a:endParaRPr lang="en-US" dirty="0"/>
          </a:p>
        </p:txBody>
      </p:sp>
      <p:sp>
        <p:nvSpPr>
          <p:cNvPr id="5" name="Content Placeholder 4"/>
          <p:cNvSpPr>
            <a:spLocks noGrp="1"/>
          </p:cNvSpPr>
          <p:nvPr>
            <p:ph idx="1"/>
          </p:nvPr>
        </p:nvSpPr>
        <p:spPr/>
        <p:txBody>
          <a:bodyPr/>
          <a:lstStyle/>
          <a:p>
            <a:pPr>
              <a:buNone/>
            </a:pPr>
            <a:r>
              <a:rPr lang="en-US" dirty="0" smtClean="0"/>
              <a:t>	</a:t>
            </a:r>
            <a:r>
              <a:rPr lang="en-US" sz="2000" dirty="0" smtClean="0"/>
              <a:t>The father of the Jews is the devil (caption next to a picture of Satan published in a picture-book for children – Elvira Bauer, </a:t>
            </a:r>
            <a:r>
              <a:rPr lang="en-US" sz="2000" i="1" dirty="0" smtClean="0"/>
              <a:t>Ein Bilderbuch für Gross und Klein, </a:t>
            </a:r>
            <a:r>
              <a:rPr lang="en-US" sz="2000" dirty="0" smtClean="0"/>
              <a:t>Nürnberg, 1936).</a:t>
            </a:r>
            <a:endParaRPr lang="en-US" sz="2000" dirty="0"/>
          </a:p>
        </p:txBody>
      </p:sp>
      <p:pic>
        <p:nvPicPr>
          <p:cNvPr id="7" name="Picture 6" descr="410902676.jpg"/>
          <p:cNvPicPr>
            <a:picLocks noChangeAspect="1"/>
          </p:cNvPicPr>
          <p:nvPr/>
        </p:nvPicPr>
        <p:blipFill>
          <a:blip r:embed="rId2"/>
          <a:stretch>
            <a:fillRect/>
          </a:stretch>
        </p:blipFill>
        <p:spPr>
          <a:xfrm>
            <a:off x="762000" y="3124199"/>
            <a:ext cx="7620000" cy="3001963"/>
          </a:xfrm>
          <a:prstGeom prst="rect">
            <a:avLst/>
          </a:prstGeom>
        </p:spPr>
      </p:pic>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564</TotalTime>
  <Words>1408</Words>
  <Application>Microsoft Macintosh PowerPoint</Application>
  <PresentationFormat>On-screen Show (4:3)</PresentationFormat>
  <Paragraphs>169</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Satan and his World of Darkness</vt:lpstr>
      <vt:lpstr>The Jews as the Agents of Satan: Origins of the Concept</vt:lpstr>
      <vt:lpstr>Gospel of John and Judaism</vt:lpstr>
      <vt:lpstr>Who are ‘the Jews’ in John?</vt:lpstr>
      <vt:lpstr>Socio-Historical Context</vt:lpstr>
      <vt:lpstr>Further Biblical ‘Proof-texts’</vt:lpstr>
      <vt:lpstr>Hostility towards the Jews:  The Early Church</vt:lpstr>
      <vt:lpstr>Theological Interpretations</vt:lpstr>
      <vt:lpstr>Shift in Attitudes</vt:lpstr>
      <vt:lpstr>Popular Interpretations</vt:lpstr>
      <vt:lpstr>Theological Interpretations</vt:lpstr>
      <vt:lpstr>PowerPoint Presentation</vt:lpstr>
      <vt:lpstr>Medieval Concepts of Satan</vt:lpstr>
      <vt:lpstr>Medieval Representations of Satan</vt:lpstr>
      <vt:lpstr>Descent to Hell (Duccio, 1308)</vt:lpstr>
      <vt:lpstr>Satan in the Middle Ages</vt:lpstr>
      <vt:lpstr>Satan and the Colour Red</vt:lpstr>
      <vt:lpstr>The Medieval Satan</vt:lpstr>
      <vt:lpstr>Riding Backwards</vt:lpstr>
      <vt:lpstr> Association of Satan and the Jews  Satanic figures identified with the Jewish badge (title page of Der Juden Erbarkeit, 1571).</vt:lpstr>
      <vt:lpstr>Satanic Features of the Jews</vt:lpstr>
      <vt:lpstr>PowerPoint Presentation</vt:lpstr>
      <vt:lpstr> ‘The Clothing of the Jew’  Jewish money lenders (France): pointed hat and a circle of red/yellowish material sown onto the coat.</vt:lpstr>
      <vt:lpstr>Satanic Features attributed to the Jews</vt:lpstr>
      <vt:lpstr>Satanic Features attributed to the Jews</vt:lpstr>
      <vt:lpstr>Satanic Features attributed to the Jews</vt:lpstr>
      <vt:lpstr>Jews associated with  Pigs</vt:lpstr>
      <vt:lpstr>The Judensau</vt:lpstr>
      <vt:lpstr>Judensau (Stiftskirche, Bad Wimpfen)</vt:lpstr>
      <vt:lpstr>Satanization of the Jews</vt:lpstr>
      <vt:lpstr>Afterlife of Caricatures</vt:lpstr>
      <vt:lpstr>Ritual Murder by Lucifer’s Children</vt:lpstr>
      <vt:lpstr> Ritual Murder   </vt:lpstr>
      <vt:lpstr>William of Norwich (1144)</vt:lpstr>
      <vt:lpstr>Hugh of Lincoln (1255)</vt:lpstr>
      <vt:lpstr>Afterlife of Hugh of Lincoln</vt:lpstr>
      <vt:lpstr>The Story of Saint Hugh</vt:lpstr>
      <vt:lpstr>Perpetuating the Myth of Ritual Murder</vt:lpstr>
      <vt:lpstr>Nazi Propaganda</vt:lpstr>
      <vt:lpstr>Nazi Propaganda</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and his World of Darkness</dc:title>
  <dc:creator>Catrin Williams</dc:creator>
  <cp:lastModifiedBy>Catrin Haf Williams</cp:lastModifiedBy>
  <cp:revision>59</cp:revision>
  <dcterms:created xsi:type="dcterms:W3CDTF">2014-03-01T15:35:35Z</dcterms:created>
  <dcterms:modified xsi:type="dcterms:W3CDTF">2016-03-02T18:56:06Z</dcterms:modified>
</cp:coreProperties>
</file>