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0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1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3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5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16.xml" ContentType="application/vnd.openxmlformats-officedocument.theme+xml"/>
  <Override PartName="/ppt/theme/theme17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2" r:id="rId10"/>
    <p:sldMasterId id="2147483674" r:id="rId11"/>
    <p:sldMasterId id="2147483676" r:id="rId12"/>
    <p:sldMasterId id="2147483680" r:id="rId13"/>
    <p:sldMasterId id="2147483692" r:id="rId14"/>
    <p:sldMasterId id="2147483704" r:id="rId15"/>
    <p:sldMasterId id="2147483724" r:id="rId16"/>
    <p:sldMasterId id="2147483712" r:id="rId17"/>
    <p:sldMasterId id="2147483728" r:id="rId18"/>
    <p:sldMasterId id="2147483740" r:id="rId19"/>
  </p:sldMasterIdLst>
  <p:notesMasterIdLst>
    <p:notesMasterId r:id="rId26"/>
  </p:notesMasterIdLst>
  <p:sldIdLst>
    <p:sldId id="267" r:id="rId20"/>
    <p:sldId id="268" r:id="rId21"/>
    <p:sldId id="269" r:id="rId22"/>
    <p:sldId id="273" r:id="rId23"/>
    <p:sldId id="277" r:id="rId24"/>
    <p:sldId id="275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1D0918-522B-448A-A524-DC0EF51AAB85}" v="4" dt="2021-10-13T15:07:55.974"/>
    <p1510:client id="{D80C4688-2AC6-A890-31F4-A70E9A036C80}" v="36" dt="2022-06-28T17:39:27.795"/>
    <p1510:client id="{F761E035-C14F-4AEB-BD9B-2668C0B33DCB}" v="18" dt="2021-10-19T19:39:40.3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2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6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1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5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4.xml"/><Relationship Id="rId28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3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nika Smarul Isufi (1903505)" userId="S::1903505@student.uwtsd.ac.uk::7370879c-f729-4792-8442-7f47dc2cad90" providerId="AD" clId="Web-{D80C4688-2AC6-A890-31F4-A70E9A036C80}"/>
    <pc:docChg chg="delSld">
      <pc:chgData name="Monika Smarul Isufi (1903505)" userId="S::1903505@student.uwtsd.ac.uk::7370879c-f729-4792-8442-7f47dc2cad90" providerId="AD" clId="Web-{D80C4688-2AC6-A890-31F4-A70E9A036C80}" dt="2022-06-28T17:39:27.795" v="35"/>
      <pc:docMkLst>
        <pc:docMk/>
      </pc:docMkLst>
      <pc:sldChg chg="del">
        <pc:chgData name="Monika Smarul Isufi (1903505)" userId="S::1903505@student.uwtsd.ac.uk::7370879c-f729-4792-8442-7f47dc2cad90" providerId="AD" clId="Web-{D80C4688-2AC6-A890-31F4-A70E9A036C80}" dt="2022-06-28T17:38:43.886" v="0"/>
        <pc:sldMkLst>
          <pc:docMk/>
          <pc:sldMk cId="2409679819" sldId="256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8:49.183" v="1"/>
        <pc:sldMkLst>
          <pc:docMk/>
          <pc:sldMk cId="1370600217" sldId="257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8:49.199" v="3"/>
        <pc:sldMkLst>
          <pc:docMk/>
          <pc:sldMk cId="2537598040" sldId="259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8:49.183" v="2"/>
        <pc:sldMkLst>
          <pc:docMk/>
          <pc:sldMk cId="2155662406" sldId="262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06.200" v="17"/>
        <pc:sldMkLst>
          <pc:docMk/>
          <pc:sldMk cId="1889697719" sldId="265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02.809" v="16"/>
        <pc:sldMkLst>
          <pc:docMk/>
          <pc:sldMk cId="1332590027" sldId="274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06.215" v="18"/>
        <pc:sldMkLst>
          <pc:docMk/>
          <pc:sldMk cId="4194105432" sldId="276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19.732" v="32"/>
        <pc:sldMkLst>
          <pc:docMk/>
          <pc:sldMk cId="3962791925" sldId="286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8:59.059" v="13"/>
        <pc:sldMkLst>
          <pc:docMk/>
          <pc:sldMk cId="3054429979" sldId="287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8:59.059" v="14"/>
        <pc:sldMkLst>
          <pc:docMk/>
          <pc:sldMk cId="1203832558" sldId="288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8:55.918" v="11"/>
        <pc:sldMkLst>
          <pc:docMk/>
          <pc:sldMk cId="214176566" sldId="290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17.701" v="31"/>
        <pc:sldMkLst>
          <pc:docMk/>
          <pc:sldMk cId="583855891" sldId="291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08.200" v="20"/>
        <pc:sldMkLst>
          <pc:docMk/>
          <pc:sldMk cId="4204351808" sldId="293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08.184" v="19"/>
        <pc:sldMkLst>
          <pc:docMk/>
          <pc:sldMk cId="4196388275" sldId="294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08.200" v="21"/>
        <pc:sldMkLst>
          <pc:docMk/>
          <pc:sldMk cId="4181589294" sldId="295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20.326" v="33"/>
        <pc:sldMkLst>
          <pc:docMk/>
          <pc:sldMk cId="1260497898" sldId="296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8:59.981" v="15"/>
        <pc:sldMkLst>
          <pc:docMk/>
          <pc:sldMk cId="4251875004" sldId="297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8:49.214" v="4"/>
        <pc:sldMkLst>
          <pc:docMk/>
          <pc:sldMk cId="2163220724" sldId="299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8:49.214" v="5"/>
        <pc:sldMkLst>
          <pc:docMk/>
          <pc:sldMk cId="3371038601" sldId="300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8:49.230" v="6"/>
        <pc:sldMkLst>
          <pc:docMk/>
          <pc:sldMk cId="3227792525" sldId="301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8:53.058" v="7"/>
        <pc:sldMkLst>
          <pc:docMk/>
          <pc:sldMk cId="125286967" sldId="302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8:53.074" v="8"/>
        <pc:sldMkLst>
          <pc:docMk/>
          <pc:sldMk cId="4278666381" sldId="303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8:53.074" v="9"/>
        <pc:sldMkLst>
          <pc:docMk/>
          <pc:sldMk cId="2340027495" sldId="304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8:53.090" v="10"/>
        <pc:sldMkLst>
          <pc:docMk/>
          <pc:sldMk cId="3878774327" sldId="305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8:59.043" v="12"/>
        <pc:sldMkLst>
          <pc:docMk/>
          <pc:sldMk cId="555658320" sldId="306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14.950" v="27"/>
        <pc:sldMkLst>
          <pc:docMk/>
          <pc:sldMk cId="16256139" sldId="308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09.231" v="22"/>
        <pc:sldMkLst>
          <pc:docMk/>
          <pc:sldMk cId="171620969" sldId="309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10.513" v="23"/>
        <pc:sldMkLst>
          <pc:docMk/>
          <pc:sldMk cId="3071799639" sldId="310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13.779" v="24"/>
        <pc:sldMkLst>
          <pc:docMk/>
          <pc:sldMk cId="4260912910" sldId="311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13.794" v="25"/>
        <pc:sldMkLst>
          <pc:docMk/>
          <pc:sldMk cId="3981457886" sldId="312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22.904" v="34"/>
        <pc:sldMkLst>
          <pc:docMk/>
          <pc:sldMk cId="1736137006" sldId="313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14.950" v="26"/>
        <pc:sldMkLst>
          <pc:docMk/>
          <pc:sldMk cId="2014103843" sldId="314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27.795" v="35"/>
        <pc:sldMkLst>
          <pc:docMk/>
          <pc:sldMk cId="2066140979" sldId="315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15.747" v="28"/>
        <pc:sldMkLst>
          <pc:docMk/>
          <pc:sldMk cId="2177435133" sldId="316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15.763" v="29"/>
        <pc:sldMkLst>
          <pc:docMk/>
          <pc:sldMk cId="2012395315" sldId="317"/>
        </pc:sldMkLst>
      </pc:sldChg>
      <pc:sldChg chg="del">
        <pc:chgData name="Monika Smarul Isufi (1903505)" userId="S::1903505@student.uwtsd.ac.uk::7370879c-f729-4792-8442-7f47dc2cad90" providerId="AD" clId="Web-{D80C4688-2AC6-A890-31F4-A70E9A036C80}" dt="2022-06-28T17:39:16.654" v="30"/>
        <pc:sldMkLst>
          <pc:docMk/>
          <pc:sldMk cId="1624741657" sldId="31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6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11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25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3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7.xml"/><Relationship Id="rId9" Type="http://schemas.openxmlformats.org/officeDocument/2006/relationships/theme" Target="../theme/theme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73E9FC8-2143-48A2-9DEE-AABBC7E30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265888"/>
          </a:xfrm>
          <a:custGeom>
            <a:avLst/>
            <a:gdLst>
              <a:gd name="connsiteX0" fmla="*/ 0 w 12188952"/>
              <a:gd name="connsiteY0" fmla="*/ 0 h 6265888"/>
              <a:gd name="connsiteX1" fmla="*/ 12188952 w 12188952"/>
              <a:gd name="connsiteY1" fmla="*/ 0 h 6265888"/>
              <a:gd name="connsiteX2" fmla="*/ 12188952 w 12188952"/>
              <a:gd name="connsiteY2" fmla="*/ 5061023 h 6265888"/>
              <a:gd name="connsiteX3" fmla="*/ 12188400 w 12188952"/>
              <a:gd name="connsiteY3" fmla="*/ 5061281 h 6265888"/>
              <a:gd name="connsiteX4" fmla="*/ 6096000 w 12188952"/>
              <a:gd name="connsiteY4" fmla="*/ 6265888 h 6265888"/>
              <a:gd name="connsiteX5" fmla="*/ 3601 w 12188952"/>
              <a:gd name="connsiteY5" fmla="*/ 5061281 h 6265888"/>
              <a:gd name="connsiteX6" fmla="*/ 0 w 12188952"/>
              <a:gd name="connsiteY6" fmla="*/ 5059596 h 62658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88952" h="6265888">
                <a:moveTo>
                  <a:pt x="0" y="0"/>
                </a:moveTo>
                <a:lnTo>
                  <a:pt x="12188952" y="0"/>
                </a:lnTo>
                <a:lnTo>
                  <a:pt x="12188952" y="5061023"/>
                </a:lnTo>
                <a:lnTo>
                  <a:pt x="12188400" y="5061281"/>
                </a:lnTo>
                <a:cubicBezTo>
                  <a:pt x="10489511" y="5817852"/>
                  <a:pt x="8380622" y="6265888"/>
                  <a:pt x="6096000" y="6265888"/>
                </a:cubicBezTo>
                <a:cubicBezTo>
                  <a:pt x="3811379" y="6265888"/>
                  <a:pt x="1702489" y="5817852"/>
                  <a:pt x="3601" y="5061281"/>
                </a:cubicBezTo>
                <a:lnTo>
                  <a:pt x="0" y="5059596"/>
                </a:ln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5F15AD9-8825-F4A0-0A18-E2D55219A1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29" r="7001" b="1"/>
          <a:stretch/>
        </p:blipFill>
        <p:spPr>
          <a:xfrm>
            <a:off x="20" y="10"/>
            <a:ext cx="9143980" cy="6003842"/>
          </a:xfrm>
          <a:custGeom>
            <a:avLst/>
            <a:gdLst/>
            <a:ahLst/>
            <a:cxnLst/>
            <a:rect l="l" t="t" r="r" b="b"/>
            <a:pathLst>
              <a:path w="12187427" h="6003852">
                <a:moveTo>
                  <a:pt x="0" y="0"/>
                </a:moveTo>
                <a:lnTo>
                  <a:pt x="12187427" y="0"/>
                </a:lnTo>
                <a:lnTo>
                  <a:pt x="12187427" y="4772371"/>
                </a:lnTo>
                <a:lnTo>
                  <a:pt x="11865111" y="4913285"/>
                </a:lnTo>
                <a:cubicBezTo>
                  <a:pt x="10225213" y="5601147"/>
                  <a:pt x="8237833" y="6003852"/>
                  <a:pt x="6096000" y="6003852"/>
                </a:cubicBezTo>
                <a:cubicBezTo>
                  <a:pt x="3811379" y="6003852"/>
                  <a:pt x="1702489" y="5545663"/>
                  <a:pt x="3601" y="4771946"/>
                </a:cubicBezTo>
                <a:lnTo>
                  <a:pt x="0" y="4770223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565575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13A11B9-4500-F663-9A73-9E1A0C2ADC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58585"/>
            <a:ext cx="9144000" cy="514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208543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F8A0A7C-42D9-723D-889D-C9BBD5C74B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7200"/>
            <a:ext cx="9139162" cy="5540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346125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9E09BE6-5E68-DF09-3360-01C93C4BBE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6" y="576943"/>
            <a:ext cx="9136743" cy="5313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003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43140"/>
            <a:ext cx="7886700" cy="5348060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Monika </a:t>
            </a:r>
            <a:r>
              <a:rPr lang="en-GB" err="1"/>
              <a:t>Smarul</a:t>
            </a:r>
            <a:r>
              <a:rPr lang="en-GB"/>
              <a:t> </a:t>
            </a:r>
            <a:r>
              <a:rPr lang="en-GB" err="1"/>
              <a:t>Isufi</a:t>
            </a:r>
            <a:endParaRPr lang="en-GB"/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600" b="0">
                <a:solidFill>
                  <a:srgbClr val="171717"/>
                </a:solidFill>
                <a:effectLst/>
              </a:rPr>
              <a:t>Baker A., 2020. </a:t>
            </a:r>
            <a:r>
              <a:rPr lang="en-GB" sz="1600" b="0" i="1">
                <a:solidFill>
                  <a:srgbClr val="171717"/>
                </a:solidFill>
                <a:effectLst/>
              </a:rPr>
              <a:t>The GDPR: Consumer rights for your personal data. </a:t>
            </a:r>
            <a:r>
              <a:rPr lang="en-GB" sz="1600" b="0">
                <a:solidFill>
                  <a:srgbClr val="171717"/>
                </a:solidFill>
                <a:effectLst/>
              </a:rPr>
              <a:t>[Online]. Available at: https://www.itgovernance.eu/blog/en/the-gdpr-consumer-rights-for-your-personal-data [Accessed: 20</a:t>
            </a:r>
            <a:r>
              <a:rPr lang="en-GB" sz="1600" b="0" baseline="30000">
                <a:solidFill>
                  <a:srgbClr val="171717"/>
                </a:solidFill>
                <a:effectLst/>
              </a:rPr>
              <a:t>th</a:t>
            </a:r>
            <a:r>
              <a:rPr lang="en-GB" sz="1600" b="0">
                <a:solidFill>
                  <a:srgbClr val="171717"/>
                </a:solidFill>
                <a:effectLst/>
              </a:rPr>
              <a:t> June 2022] </a:t>
            </a:r>
            <a:endParaRPr lang="en-GB" sz="1600" b="0">
              <a:effectLst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600" b="0">
                <a:solidFill>
                  <a:srgbClr val="171717"/>
                </a:solidFill>
                <a:effectLst/>
              </a:rPr>
              <a:t>DMA Data &amp; Marketing Association (UK) Ltd, 2018. </a:t>
            </a:r>
            <a:r>
              <a:rPr lang="en-GB" sz="1600" b="0" i="1">
                <a:solidFill>
                  <a:srgbClr val="171717"/>
                </a:solidFill>
                <a:effectLst/>
              </a:rPr>
              <a:t>GDPR: A consumer perspective. </a:t>
            </a:r>
            <a:r>
              <a:rPr lang="en-GB" sz="1600" b="0">
                <a:solidFill>
                  <a:srgbClr val="171717"/>
                </a:solidFill>
                <a:effectLst/>
              </a:rPr>
              <a:t>[Online]. Available at: https://dma.org.uk/uploads/misc/gdpr-and-you-2016_consumer-perspective-final.pdf#:~:text=GDPR%20is%20not%20about%20clamping%20down%20on%20all,consumer%20value%20and%20the%20wellbeing%20of%20the%20economy. [Accessed: 20</a:t>
            </a:r>
            <a:r>
              <a:rPr lang="en-GB" sz="1600" b="0" baseline="30000">
                <a:solidFill>
                  <a:srgbClr val="171717"/>
                </a:solidFill>
                <a:effectLst/>
              </a:rPr>
              <a:t>th</a:t>
            </a:r>
            <a:r>
              <a:rPr lang="en-GB" sz="1600" b="0">
                <a:solidFill>
                  <a:srgbClr val="171717"/>
                </a:solidFill>
                <a:effectLst/>
              </a:rPr>
              <a:t> June 2022]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600" b="0">
                <a:solidFill>
                  <a:srgbClr val="171717"/>
                </a:solidFill>
                <a:effectLst/>
              </a:rPr>
              <a:t>Ismail N., 2017. </a:t>
            </a:r>
            <a:r>
              <a:rPr lang="en-GB" sz="1600" b="0" i="1">
                <a:solidFill>
                  <a:srgbClr val="171717"/>
                </a:solidFill>
                <a:effectLst/>
              </a:rPr>
              <a:t>GDPR from a consumer perspective. </a:t>
            </a:r>
            <a:r>
              <a:rPr lang="en-GB" sz="1600" b="0">
                <a:solidFill>
                  <a:srgbClr val="171717"/>
                </a:solidFill>
                <a:effectLst/>
              </a:rPr>
              <a:t>[Online]. Available at: https://www.information-age.com/gdpr-consumer-perspective-123467288/ [Accessed: 20</a:t>
            </a:r>
            <a:r>
              <a:rPr lang="en-GB" sz="1600" b="0" baseline="30000">
                <a:solidFill>
                  <a:srgbClr val="171717"/>
                </a:solidFill>
                <a:effectLst/>
              </a:rPr>
              <a:t>th</a:t>
            </a:r>
            <a:r>
              <a:rPr lang="en-GB" sz="1600" b="0">
                <a:solidFill>
                  <a:srgbClr val="171717"/>
                </a:solidFill>
                <a:effectLst/>
              </a:rPr>
              <a:t> June 2022]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600" b="1">
              <a:effectLst/>
              <a:latin typeface="Segoe UI" panose="020B0502040204020203" pitchFamily="34" charset="0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9074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E8FD90A-9937-15D1-30CD-2A2A30AFC3BA}"/>
              </a:ext>
            </a:extLst>
          </p:cNvPr>
          <p:cNvSpPr txBox="1"/>
          <p:nvPr/>
        </p:nvSpPr>
        <p:spPr>
          <a:xfrm>
            <a:off x="642257" y="298331"/>
            <a:ext cx="7892143" cy="55676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500" b="0">
                <a:solidFill>
                  <a:srgbClr val="171717"/>
                </a:solidFill>
                <a:effectLst/>
              </a:rPr>
              <a:t>Jones N., 2018. </a:t>
            </a:r>
            <a:r>
              <a:rPr lang="en-GB" sz="1500" b="0" i="1">
                <a:solidFill>
                  <a:srgbClr val="171717"/>
                </a:solidFill>
                <a:effectLst/>
              </a:rPr>
              <a:t>How will the GDPR affect the marketing industry? </a:t>
            </a:r>
            <a:r>
              <a:rPr lang="en-GB" sz="1500" b="0">
                <a:solidFill>
                  <a:srgbClr val="171717"/>
                </a:solidFill>
                <a:effectLst/>
              </a:rPr>
              <a:t>[Online]. Available at: https://www.privacycompliancehub.com/gdpr-resources/how-will-the-gdpr-affect-the-marketing-industry/ [Accessed: 20</a:t>
            </a:r>
            <a:r>
              <a:rPr lang="en-GB" sz="1500" b="0" baseline="30000">
                <a:solidFill>
                  <a:srgbClr val="171717"/>
                </a:solidFill>
                <a:effectLst/>
              </a:rPr>
              <a:t>th</a:t>
            </a:r>
            <a:r>
              <a:rPr lang="en-GB" sz="1500" b="0">
                <a:solidFill>
                  <a:srgbClr val="171717"/>
                </a:solidFill>
                <a:effectLst/>
              </a:rPr>
              <a:t> June 2022] </a:t>
            </a:r>
            <a:endParaRPr lang="en-GB" sz="1500" b="0">
              <a:effectLst/>
            </a:endParaRPr>
          </a:p>
          <a:p>
            <a:pPr algn="just">
              <a:lnSpc>
                <a:spcPct val="200000"/>
              </a:lnSpc>
            </a:pPr>
            <a:r>
              <a:rPr lang="en-GB" sz="1500" b="0">
                <a:solidFill>
                  <a:srgbClr val="171717"/>
                </a:solidFill>
                <a:effectLst/>
              </a:rPr>
              <a:t>The Guardian, 2018. </a:t>
            </a:r>
            <a:r>
              <a:rPr lang="en-GB" sz="1500" b="0" i="1">
                <a:solidFill>
                  <a:srgbClr val="171717"/>
                </a:solidFill>
                <a:effectLst/>
              </a:rPr>
              <a:t>What is GDPR and how will it affect you? </a:t>
            </a:r>
            <a:r>
              <a:rPr lang="en-GB" sz="1500" b="0">
                <a:solidFill>
                  <a:srgbClr val="171717"/>
                </a:solidFill>
                <a:effectLst/>
              </a:rPr>
              <a:t>[Online]. Available at: https://www.theguardian.com/technology/2018/may/21/what-is-gdpr-and-how-will-it-affect-you [Accessed: 20</a:t>
            </a:r>
            <a:r>
              <a:rPr lang="en-GB" sz="1500" b="0" baseline="30000">
                <a:solidFill>
                  <a:srgbClr val="171717"/>
                </a:solidFill>
                <a:effectLst/>
              </a:rPr>
              <a:t>th</a:t>
            </a:r>
            <a:r>
              <a:rPr lang="en-GB" sz="1500" b="0">
                <a:solidFill>
                  <a:srgbClr val="171717"/>
                </a:solidFill>
                <a:effectLst/>
              </a:rPr>
              <a:t> June 2022] </a:t>
            </a:r>
            <a:endParaRPr lang="en-GB" sz="1500" b="0">
              <a:effectLst/>
            </a:endParaRPr>
          </a:p>
          <a:p>
            <a:pPr algn="just">
              <a:lnSpc>
                <a:spcPct val="200000"/>
              </a:lnSpc>
            </a:pPr>
            <a:r>
              <a:rPr lang="en-GB" sz="1500" b="0">
                <a:solidFill>
                  <a:srgbClr val="171717"/>
                </a:solidFill>
                <a:effectLst/>
              </a:rPr>
              <a:t>This is Brighton Blog, 2022. </a:t>
            </a:r>
            <a:r>
              <a:rPr lang="en-GB" sz="1500" b="0" i="1">
                <a:solidFill>
                  <a:srgbClr val="171717"/>
                </a:solidFill>
                <a:effectLst/>
              </a:rPr>
              <a:t>How the GDPR affect the consumer? </a:t>
            </a:r>
            <a:r>
              <a:rPr lang="en-GB" sz="1500" b="0">
                <a:solidFill>
                  <a:srgbClr val="171717"/>
                </a:solidFill>
                <a:effectLst/>
              </a:rPr>
              <a:t>[Online]. Available at: https://www.thisisbrighton.co.uk/</a:t>
            </a:r>
            <a:r>
              <a:rPr lang="en-GB" sz="1500" b="0" err="1">
                <a:solidFill>
                  <a:srgbClr val="171717"/>
                </a:solidFill>
                <a:effectLst/>
              </a:rPr>
              <a:t>gdpr</a:t>
            </a:r>
            <a:r>
              <a:rPr lang="en-GB" sz="1500" b="0">
                <a:solidFill>
                  <a:srgbClr val="171717"/>
                </a:solidFill>
                <a:effectLst/>
              </a:rPr>
              <a:t>-affects-consumer/#:~:text=%20How%20The%20GDPR%20Affects%20The%20Consumer%20,needs%20to%20know%20about%20them.%20The...%20More%20 [Accessed: 20</a:t>
            </a:r>
            <a:r>
              <a:rPr lang="en-GB" sz="1500" b="0" baseline="30000">
                <a:solidFill>
                  <a:srgbClr val="171717"/>
                </a:solidFill>
                <a:effectLst/>
              </a:rPr>
              <a:t>th</a:t>
            </a:r>
            <a:r>
              <a:rPr lang="en-GB" sz="1500" b="0">
                <a:solidFill>
                  <a:srgbClr val="171717"/>
                </a:solidFill>
                <a:effectLst/>
              </a:rPr>
              <a:t> June 2022] </a:t>
            </a:r>
            <a:endParaRPr lang="en-GB" sz="1500" b="0">
              <a:effectLst/>
            </a:endParaRPr>
          </a:p>
          <a:p>
            <a:pPr algn="just">
              <a:lnSpc>
                <a:spcPct val="200000"/>
              </a:lnSpc>
            </a:pPr>
            <a:r>
              <a:rPr lang="en-GB" sz="1500" b="0">
                <a:solidFill>
                  <a:srgbClr val="171717"/>
                </a:solidFill>
                <a:effectLst/>
              </a:rPr>
              <a:t>Wake M., 2017. </a:t>
            </a:r>
            <a:r>
              <a:rPr lang="en-GB" sz="1500" b="0" i="1">
                <a:solidFill>
                  <a:srgbClr val="171717"/>
                </a:solidFill>
                <a:effectLst/>
              </a:rPr>
              <a:t>GDPR: The consumer affect. </a:t>
            </a:r>
            <a:r>
              <a:rPr lang="en-GB" sz="1500" b="0">
                <a:solidFill>
                  <a:srgbClr val="171717"/>
                </a:solidFill>
                <a:effectLst/>
              </a:rPr>
              <a:t>[Online]. Available at: https://www.itproportal.com/features/gdpr-the-consumer-affect/ [Accessed: 20</a:t>
            </a:r>
            <a:r>
              <a:rPr lang="en-GB" sz="1500" b="0" baseline="30000">
                <a:solidFill>
                  <a:srgbClr val="171717"/>
                </a:solidFill>
                <a:effectLst/>
              </a:rPr>
              <a:t>th</a:t>
            </a:r>
            <a:r>
              <a:rPr lang="en-GB" sz="1500" b="0">
                <a:solidFill>
                  <a:srgbClr val="171717"/>
                </a:solidFill>
                <a:effectLst/>
              </a:rPr>
              <a:t> June 2022]</a:t>
            </a:r>
            <a:endParaRPr lang="en-GB" sz="1500" b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52297387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D3DB7307EE1944BCC16F12556F44EF" ma:contentTypeVersion="9" ma:contentTypeDescription="Create a new document." ma:contentTypeScope="" ma:versionID="8da0605527499ed8dfa58d496b8f279b">
  <xsd:schema xmlns:xsd="http://www.w3.org/2001/XMLSchema" xmlns:xs="http://www.w3.org/2001/XMLSchema" xmlns:p="http://schemas.microsoft.com/office/2006/metadata/properties" xmlns:ns2="95a96852-b131-4598-b7ec-a8e94bbe3ddd" xmlns:ns3="f8d1b9f2-fed3-4e8f-8f36-1fbf8a3a319c" targetNamespace="http://schemas.microsoft.com/office/2006/metadata/properties" ma:root="true" ma:fieldsID="92104ff9468428c1def4b8d6873a1044" ns2:_="" ns3:_="">
    <xsd:import namespace="95a96852-b131-4598-b7ec-a8e94bbe3ddd"/>
    <xsd:import namespace="f8d1b9f2-fed3-4e8f-8f36-1fbf8a3a319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a96852-b131-4598-b7ec-a8e94bbe3dd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d1b9f2-fed3-4e8f-8f36-1fbf8a3a319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547D3B3-2CEC-47BE-8F2F-5C3164EBC5A8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1A58CF72-8854-4EC4-BBD5-BF63E7EE2830}">
  <ds:schemaRefs>
    <ds:schemaRef ds:uri="95a96852-b131-4598-b7ec-a8e94bbe3ddd"/>
    <ds:schemaRef ds:uri="f8d1b9f2-fed3-4e8f-8f36-1fbf8a3a319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On-screen Show (4:3)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16</vt:i4>
      </vt:variant>
      <vt:variant>
        <vt:lpstr>Slide Titles</vt:lpstr>
      </vt:variant>
      <vt:variant>
        <vt:i4>6</vt:i4>
      </vt:variant>
    </vt:vector>
  </HeadingPairs>
  <TitlesOfParts>
    <vt:vector size="22" baseType="lpstr"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1</cp:revision>
  <dcterms:created xsi:type="dcterms:W3CDTF">2021-03-10T12:10:47Z</dcterms:created>
  <dcterms:modified xsi:type="dcterms:W3CDTF">2022-06-28T17:39:42Z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0x010100E1D3DB7307EE1944BCC16F12556F44EF</vt:lpwstr>
  </property>
</Properties>
</file>