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4"/>
  </p:sldMasterIdLst>
  <p:sldIdLst>
    <p:sldId id="256" r:id="rId5"/>
    <p:sldId id="257" r:id="rId6"/>
    <p:sldId id="258" r:id="rId7"/>
    <p:sldId id="259" r:id="rId8"/>
    <p:sldId id="260" r:id="rId9"/>
    <p:sldId id="261" r:id="rId10"/>
    <p:sldId id="262" r:id="rId11"/>
    <p:sldId id="263"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480A4C0-912B-4221-BE58-4DE300E9BE41}" v="27" dt="2019-11-22T20:21:55.23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8" d="100"/>
          <a:sy n="68" d="100"/>
        </p:scale>
        <p:origin x="84" y="1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6FD601B-1C3B-4A6C-8B5D-B944659C3B57}" type="doc">
      <dgm:prSet loTypeId="urn:microsoft.com/office/officeart/2005/8/layout/default" loCatId="list" qsTypeId="urn:microsoft.com/office/officeart/2005/8/quickstyle/simple1" qsCatId="simple" csTypeId="urn:microsoft.com/office/officeart/2005/8/colors/colorful1" csCatId="colorful"/>
      <dgm:spPr/>
      <dgm:t>
        <a:bodyPr/>
        <a:lstStyle/>
        <a:p>
          <a:endParaRPr lang="en-US"/>
        </a:p>
      </dgm:t>
    </dgm:pt>
    <dgm:pt modelId="{763EAE61-FBC6-48C1-B16E-E4844B4B5DA8}">
      <dgm:prSet/>
      <dgm:spPr/>
      <dgm:t>
        <a:bodyPr/>
        <a:lstStyle/>
        <a:p>
          <a:r>
            <a:rPr lang="en-GB"/>
            <a:t>As per calculation company gross profit decrees so profitability also decreases.</a:t>
          </a:r>
          <a:endParaRPr lang="en-US"/>
        </a:p>
      </dgm:t>
    </dgm:pt>
    <dgm:pt modelId="{3F71A35D-9CC1-4B4E-81BE-70256CE7554B}" type="parTrans" cxnId="{8632D274-ECE2-40C0-9479-A93F11506DDC}">
      <dgm:prSet/>
      <dgm:spPr/>
      <dgm:t>
        <a:bodyPr/>
        <a:lstStyle/>
        <a:p>
          <a:endParaRPr lang="en-US"/>
        </a:p>
      </dgm:t>
    </dgm:pt>
    <dgm:pt modelId="{E2DA10FE-0DE7-4644-BF4A-F32FD81AAB42}" type="sibTrans" cxnId="{8632D274-ECE2-40C0-9479-A93F11506DDC}">
      <dgm:prSet/>
      <dgm:spPr/>
      <dgm:t>
        <a:bodyPr/>
        <a:lstStyle/>
        <a:p>
          <a:endParaRPr lang="en-US"/>
        </a:p>
      </dgm:t>
    </dgm:pt>
    <dgm:pt modelId="{D4C76D71-82A5-49D0-A751-EF579E1DE7DB}">
      <dgm:prSet/>
      <dgm:spPr/>
      <dgm:t>
        <a:bodyPr/>
        <a:lstStyle/>
        <a:p>
          <a:r>
            <a:rPr lang="en-GB"/>
            <a:t>Number of inside and outside factors can control  occupancy rate in the hotel.</a:t>
          </a:r>
          <a:endParaRPr lang="en-US"/>
        </a:p>
      </dgm:t>
    </dgm:pt>
    <dgm:pt modelId="{96DEB1BD-90D1-400F-8914-60DD022E1F49}" type="parTrans" cxnId="{8AF6ADA4-3A7E-444E-A066-294CA70ACE70}">
      <dgm:prSet/>
      <dgm:spPr/>
      <dgm:t>
        <a:bodyPr/>
        <a:lstStyle/>
        <a:p>
          <a:endParaRPr lang="en-US"/>
        </a:p>
      </dgm:t>
    </dgm:pt>
    <dgm:pt modelId="{13FAC930-6533-4AC9-A6C7-3532DF2751F8}" type="sibTrans" cxnId="{8AF6ADA4-3A7E-444E-A066-294CA70ACE70}">
      <dgm:prSet/>
      <dgm:spPr/>
      <dgm:t>
        <a:bodyPr/>
        <a:lstStyle/>
        <a:p>
          <a:endParaRPr lang="en-US"/>
        </a:p>
      </dgm:t>
    </dgm:pt>
    <dgm:pt modelId="{48818C8C-40D7-4C52-BDEE-32B59758FEBD}">
      <dgm:prSet/>
      <dgm:spPr/>
      <dgm:t>
        <a:bodyPr/>
        <a:lstStyle/>
        <a:p>
          <a:r>
            <a:rPr lang="en-GB"/>
            <a:t>Reason gross profit decrease. </a:t>
          </a:r>
          <a:endParaRPr lang="en-US"/>
        </a:p>
      </dgm:t>
    </dgm:pt>
    <dgm:pt modelId="{8774A6DA-6DB9-4607-9A57-C2D6D0727EA6}" type="parTrans" cxnId="{284A35AF-3EF4-40D2-8C97-C0107EB3D333}">
      <dgm:prSet/>
      <dgm:spPr/>
      <dgm:t>
        <a:bodyPr/>
        <a:lstStyle/>
        <a:p>
          <a:endParaRPr lang="en-US"/>
        </a:p>
      </dgm:t>
    </dgm:pt>
    <dgm:pt modelId="{B0ED1F88-8BB8-41AB-805D-FF18940EC58B}" type="sibTrans" cxnId="{284A35AF-3EF4-40D2-8C97-C0107EB3D333}">
      <dgm:prSet/>
      <dgm:spPr/>
      <dgm:t>
        <a:bodyPr/>
        <a:lstStyle/>
        <a:p>
          <a:endParaRPr lang="en-US"/>
        </a:p>
      </dgm:t>
    </dgm:pt>
    <dgm:pt modelId="{F2C7D374-23DA-4B3D-BA84-398905C37E7E}">
      <dgm:prSet/>
      <dgm:spPr/>
      <dgm:t>
        <a:bodyPr/>
        <a:lstStyle/>
        <a:p>
          <a:r>
            <a:rPr lang="en-GB"/>
            <a:t>Gross profit depends  on hotel facility , cleanliness etc;</a:t>
          </a:r>
          <a:endParaRPr lang="en-US"/>
        </a:p>
      </dgm:t>
    </dgm:pt>
    <dgm:pt modelId="{A34DB48B-2B32-49B3-91C8-894E04E1FCA7}" type="parTrans" cxnId="{92CA5F38-6113-4F48-8213-07C5C1052351}">
      <dgm:prSet/>
      <dgm:spPr/>
      <dgm:t>
        <a:bodyPr/>
        <a:lstStyle/>
        <a:p>
          <a:endParaRPr lang="en-US"/>
        </a:p>
      </dgm:t>
    </dgm:pt>
    <dgm:pt modelId="{B9EDB353-27D4-4A20-A818-576194ED3796}" type="sibTrans" cxnId="{92CA5F38-6113-4F48-8213-07C5C1052351}">
      <dgm:prSet/>
      <dgm:spPr/>
      <dgm:t>
        <a:bodyPr/>
        <a:lstStyle/>
        <a:p>
          <a:endParaRPr lang="en-US"/>
        </a:p>
      </dgm:t>
    </dgm:pt>
    <dgm:pt modelId="{7423DAA5-3E2A-483E-BB53-BD7C1FEB882D}">
      <dgm:prSet/>
      <dgm:spPr/>
      <dgm:t>
        <a:bodyPr/>
        <a:lstStyle/>
        <a:p>
          <a:r>
            <a:rPr lang="en-GB"/>
            <a:t>Gross profit  removes variable cost to revenue for each to operating .</a:t>
          </a:r>
          <a:endParaRPr lang="en-US"/>
        </a:p>
      </dgm:t>
    </dgm:pt>
    <dgm:pt modelId="{D31E30B7-0BE1-49FF-B797-5216E8DFF56B}" type="parTrans" cxnId="{55FF9A32-67AF-426E-A74F-7D60DB347F18}">
      <dgm:prSet/>
      <dgm:spPr/>
      <dgm:t>
        <a:bodyPr/>
        <a:lstStyle/>
        <a:p>
          <a:endParaRPr lang="en-US"/>
        </a:p>
      </dgm:t>
    </dgm:pt>
    <dgm:pt modelId="{E2239640-78B5-4078-939E-DCEFE616B578}" type="sibTrans" cxnId="{55FF9A32-67AF-426E-A74F-7D60DB347F18}">
      <dgm:prSet/>
      <dgm:spPr/>
      <dgm:t>
        <a:bodyPr/>
        <a:lstStyle/>
        <a:p>
          <a:endParaRPr lang="en-US"/>
        </a:p>
      </dgm:t>
    </dgm:pt>
    <dgm:pt modelId="{B8B755B6-8DB8-427E-A743-C556BF98D417}">
      <dgm:prSet/>
      <dgm:spPr/>
      <dgm:t>
        <a:bodyPr/>
        <a:lstStyle/>
        <a:p>
          <a:r>
            <a:rPr lang="en-GB"/>
            <a:t>Due to room repair or lack of maintenance issues  profitability can goes down.</a:t>
          </a:r>
          <a:endParaRPr lang="en-US"/>
        </a:p>
      </dgm:t>
    </dgm:pt>
    <dgm:pt modelId="{D31D8CE0-DA89-4843-A4B9-A385A32C0375}" type="parTrans" cxnId="{D441BBA9-928A-4C4B-A5A6-344A2F135F26}">
      <dgm:prSet/>
      <dgm:spPr/>
      <dgm:t>
        <a:bodyPr/>
        <a:lstStyle/>
        <a:p>
          <a:endParaRPr lang="en-US"/>
        </a:p>
      </dgm:t>
    </dgm:pt>
    <dgm:pt modelId="{4E296418-1C6F-42A2-8E4C-323BCAD0569A}" type="sibTrans" cxnId="{D441BBA9-928A-4C4B-A5A6-344A2F135F26}">
      <dgm:prSet/>
      <dgm:spPr/>
      <dgm:t>
        <a:bodyPr/>
        <a:lstStyle/>
        <a:p>
          <a:endParaRPr lang="en-US"/>
        </a:p>
      </dgm:t>
    </dgm:pt>
    <dgm:pt modelId="{53C3360F-8BA7-4256-86E0-9A48896A69E5}">
      <dgm:prSet/>
      <dgm:spPr/>
      <dgm:t>
        <a:bodyPr/>
        <a:lstStyle/>
        <a:p>
          <a:r>
            <a:rPr lang="en-GB"/>
            <a:t>Intensity of competition this firm faces</a:t>
          </a:r>
          <a:endParaRPr lang="en-US"/>
        </a:p>
      </dgm:t>
    </dgm:pt>
    <dgm:pt modelId="{6781BAEA-3D2B-4E36-843B-659AFDABCDA0}" type="parTrans" cxnId="{6747E14F-A866-45C3-968E-DA79B75732F1}">
      <dgm:prSet/>
      <dgm:spPr/>
      <dgm:t>
        <a:bodyPr/>
        <a:lstStyle/>
        <a:p>
          <a:endParaRPr lang="en-US"/>
        </a:p>
      </dgm:t>
    </dgm:pt>
    <dgm:pt modelId="{51D8F833-1C80-47C9-957A-8B818A833D6A}" type="sibTrans" cxnId="{6747E14F-A866-45C3-968E-DA79B75732F1}">
      <dgm:prSet/>
      <dgm:spPr/>
      <dgm:t>
        <a:bodyPr/>
        <a:lstStyle/>
        <a:p>
          <a:endParaRPr lang="en-US"/>
        </a:p>
      </dgm:t>
    </dgm:pt>
    <dgm:pt modelId="{5FD83436-5AD4-4D0B-9518-AD50471FFD47}">
      <dgm:prSet/>
      <dgm:spPr/>
      <dgm:t>
        <a:bodyPr/>
        <a:lstStyle/>
        <a:p>
          <a:r>
            <a:rPr lang="en-GB"/>
            <a:t>Strength of demand </a:t>
          </a:r>
          <a:endParaRPr lang="en-US"/>
        </a:p>
      </dgm:t>
    </dgm:pt>
    <dgm:pt modelId="{A7D82332-BDE6-4150-BA7C-B8927AD5A2C0}" type="parTrans" cxnId="{77C9BCB4-2D4E-4BB3-86E6-CF96C0C33AFD}">
      <dgm:prSet/>
      <dgm:spPr/>
      <dgm:t>
        <a:bodyPr/>
        <a:lstStyle/>
        <a:p>
          <a:endParaRPr lang="en-US"/>
        </a:p>
      </dgm:t>
    </dgm:pt>
    <dgm:pt modelId="{285D7430-8AC8-4A16-95F2-BD96F74A7350}" type="sibTrans" cxnId="{77C9BCB4-2D4E-4BB3-86E6-CF96C0C33AFD}">
      <dgm:prSet/>
      <dgm:spPr/>
      <dgm:t>
        <a:bodyPr/>
        <a:lstStyle/>
        <a:p>
          <a:endParaRPr lang="en-US"/>
        </a:p>
      </dgm:t>
    </dgm:pt>
    <dgm:pt modelId="{F98A7AA4-1627-43C8-A7B3-6681F973CB80}">
      <dgm:prSet/>
      <dgm:spPr/>
      <dgm:t>
        <a:bodyPr/>
        <a:lstStyle/>
        <a:p>
          <a:r>
            <a:rPr lang="en-GB"/>
            <a:t>Advertising  </a:t>
          </a:r>
          <a:endParaRPr lang="en-US"/>
        </a:p>
      </dgm:t>
    </dgm:pt>
    <dgm:pt modelId="{1A1BB624-401F-4FEB-878F-58E082E1BB98}" type="parTrans" cxnId="{E842B2FE-0B0F-4996-AE1B-0DF179B342C2}">
      <dgm:prSet/>
      <dgm:spPr/>
      <dgm:t>
        <a:bodyPr/>
        <a:lstStyle/>
        <a:p>
          <a:endParaRPr lang="en-US"/>
        </a:p>
      </dgm:t>
    </dgm:pt>
    <dgm:pt modelId="{C2FE87C0-27B0-4209-B340-EA4FA5D465BF}" type="sibTrans" cxnId="{E842B2FE-0B0F-4996-AE1B-0DF179B342C2}">
      <dgm:prSet/>
      <dgm:spPr/>
      <dgm:t>
        <a:bodyPr/>
        <a:lstStyle/>
        <a:p>
          <a:endParaRPr lang="en-US"/>
        </a:p>
      </dgm:t>
    </dgm:pt>
    <dgm:pt modelId="{33D97EEE-347A-4B37-91C8-A773BC319ADB}" type="pres">
      <dgm:prSet presAssocID="{76FD601B-1C3B-4A6C-8B5D-B944659C3B57}" presName="diagram" presStyleCnt="0">
        <dgm:presLayoutVars>
          <dgm:dir/>
          <dgm:resizeHandles val="exact"/>
        </dgm:presLayoutVars>
      </dgm:prSet>
      <dgm:spPr/>
    </dgm:pt>
    <dgm:pt modelId="{3F222AB5-1094-4C72-A4BB-E6A2CFB4B0E2}" type="pres">
      <dgm:prSet presAssocID="{763EAE61-FBC6-48C1-B16E-E4844B4B5DA8}" presName="node" presStyleLbl="node1" presStyleIdx="0" presStyleCnt="9">
        <dgm:presLayoutVars>
          <dgm:bulletEnabled val="1"/>
        </dgm:presLayoutVars>
      </dgm:prSet>
      <dgm:spPr/>
    </dgm:pt>
    <dgm:pt modelId="{53C38AA6-82E7-4184-AAD7-42A8A76AA799}" type="pres">
      <dgm:prSet presAssocID="{E2DA10FE-0DE7-4644-BF4A-F32FD81AAB42}" presName="sibTrans" presStyleCnt="0"/>
      <dgm:spPr/>
    </dgm:pt>
    <dgm:pt modelId="{90B958EA-9FFB-4E3C-AA2D-C38341939281}" type="pres">
      <dgm:prSet presAssocID="{D4C76D71-82A5-49D0-A751-EF579E1DE7DB}" presName="node" presStyleLbl="node1" presStyleIdx="1" presStyleCnt="9">
        <dgm:presLayoutVars>
          <dgm:bulletEnabled val="1"/>
        </dgm:presLayoutVars>
      </dgm:prSet>
      <dgm:spPr/>
    </dgm:pt>
    <dgm:pt modelId="{5E1FFE4C-77E7-42A7-B21A-57C61FBEAB4F}" type="pres">
      <dgm:prSet presAssocID="{13FAC930-6533-4AC9-A6C7-3532DF2751F8}" presName="sibTrans" presStyleCnt="0"/>
      <dgm:spPr/>
    </dgm:pt>
    <dgm:pt modelId="{E3AE2C9C-38A4-4353-9C48-9841D085ADD9}" type="pres">
      <dgm:prSet presAssocID="{48818C8C-40D7-4C52-BDEE-32B59758FEBD}" presName="node" presStyleLbl="node1" presStyleIdx="2" presStyleCnt="9">
        <dgm:presLayoutVars>
          <dgm:bulletEnabled val="1"/>
        </dgm:presLayoutVars>
      </dgm:prSet>
      <dgm:spPr/>
    </dgm:pt>
    <dgm:pt modelId="{1059F2AF-B78B-43D0-B53C-F7CC0B398765}" type="pres">
      <dgm:prSet presAssocID="{B0ED1F88-8BB8-41AB-805D-FF18940EC58B}" presName="sibTrans" presStyleCnt="0"/>
      <dgm:spPr/>
    </dgm:pt>
    <dgm:pt modelId="{5C2C2B29-70D0-4FA7-91FE-D46E80A9DB52}" type="pres">
      <dgm:prSet presAssocID="{F2C7D374-23DA-4B3D-BA84-398905C37E7E}" presName="node" presStyleLbl="node1" presStyleIdx="3" presStyleCnt="9">
        <dgm:presLayoutVars>
          <dgm:bulletEnabled val="1"/>
        </dgm:presLayoutVars>
      </dgm:prSet>
      <dgm:spPr/>
    </dgm:pt>
    <dgm:pt modelId="{4DEF62C9-1D52-4F4A-944A-93DA1DC10D6B}" type="pres">
      <dgm:prSet presAssocID="{B9EDB353-27D4-4A20-A818-576194ED3796}" presName="sibTrans" presStyleCnt="0"/>
      <dgm:spPr/>
    </dgm:pt>
    <dgm:pt modelId="{5C88AF77-4374-4C37-8ED4-3F272055DB14}" type="pres">
      <dgm:prSet presAssocID="{7423DAA5-3E2A-483E-BB53-BD7C1FEB882D}" presName="node" presStyleLbl="node1" presStyleIdx="4" presStyleCnt="9">
        <dgm:presLayoutVars>
          <dgm:bulletEnabled val="1"/>
        </dgm:presLayoutVars>
      </dgm:prSet>
      <dgm:spPr/>
    </dgm:pt>
    <dgm:pt modelId="{BB882B9F-5727-4CB9-BD7D-40C1BF8DD7D3}" type="pres">
      <dgm:prSet presAssocID="{E2239640-78B5-4078-939E-DCEFE616B578}" presName="sibTrans" presStyleCnt="0"/>
      <dgm:spPr/>
    </dgm:pt>
    <dgm:pt modelId="{61F7B229-C2B0-4B17-8321-5F0CD4A11A8C}" type="pres">
      <dgm:prSet presAssocID="{B8B755B6-8DB8-427E-A743-C556BF98D417}" presName="node" presStyleLbl="node1" presStyleIdx="5" presStyleCnt="9">
        <dgm:presLayoutVars>
          <dgm:bulletEnabled val="1"/>
        </dgm:presLayoutVars>
      </dgm:prSet>
      <dgm:spPr/>
    </dgm:pt>
    <dgm:pt modelId="{79D79BFB-FC2B-4177-BCBE-958381AC24F9}" type="pres">
      <dgm:prSet presAssocID="{4E296418-1C6F-42A2-8E4C-323BCAD0569A}" presName="sibTrans" presStyleCnt="0"/>
      <dgm:spPr/>
    </dgm:pt>
    <dgm:pt modelId="{38AA5A02-BCC9-4840-8DE5-A3507D2A5E72}" type="pres">
      <dgm:prSet presAssocID="{53C3360F-8BA7-4256-86E0-9A48896A69E5}" presName="node" presStyleLbl="node1" presStyleIdx="6" presStyleCnt="9">
        <dgm:presLayoutVars>
          <dgm:bulletEnabled val="1"/>
        </dgm:presLayoutVars>
      </dgm:prSet>
      <dgm:spPr/>
    </dgm:pt>
    <dgm:pt modelId="{63316A04-02B9-4298-B96F-451D5575A798}" type="pres">
      <dgm:prSet presAssocID="{51D8F833-1C80-47C9-957A-8B818A833D6A}" presName="sibTrans" presStyleCnt="0"/>
      <dgm:spPr/>
    </dgm:pt>
    <dgm:pt modelId="{757884D8-CF01-4506-B966-3291059D00EB}" type="pres">
      <dgm:prSet presAssocID="{5FD83436-5AD4-4D0B-9518-AD50471FFD47}" presName="node" presStyleLbl="node1" presStyleIdx="7" presStyleCnt="9">
        <dgm:presLayoutVars>
          <dgm:bulletEnabled val="1"/>
        </dgm:presLayoutVars>
      </dgm:prSet>
      <dgm:spPr/>
    </dgm:pt>
    <dgm:pt modelId="{9AA7178A-19E2-4843-9011-2FEDF5AC1D45}" type="pres">
      <dgm:prSet presAssocID="{285D7430-8AC8-4A16-95F2-BD96F74A7350}" presName="sibTrans" presStyleCnt="0"/>
      <dgm:spPr/>
    </dgm:pt>
    <dgm:pt modelId="{FA95A8F5-CA1D-49A5-9AB4-E2F3FC8E0A10}" type="pres">
      <dgm:prSet presAssocID="{F98A7AA4-1627-43C8-A7B3-6681F973CB80}" presName="node" presStyleLbl="node1" presStyleIdx="8" presStyleCnt="9">
        <dgm:presLayoutVars>
          <dgm:bulletEnabled val="1"/>
        </dgm:presLayoutVars>
      </dgm:prSet>
      <dgm:spPr/>
    </dgm:pt>
  </dgm:ptLst>
  <dgm:cxnLst>
    <dgm:cxn modelId="{7159830D-6397-43D7-BF14-991287E1D963}" type="presOf" srcId="{D4C76D71-82A5-49D0-A751-EF579E1DE7DB}" destId="{90B958EA-9FFB-4E3C-AA2D-C38341939281}" srcOrd="0" destOrd="0" presId="urn:microsoft.com/office/officeart/2005/8/layout/default"/>
    <dgm:cxn modelId="{4F8D3215-CD7F-4B91-97D5-AE2BF73B511B}" type="presOf" srcId="{53C3360F-8BA7-4256-86E0-9A48896A69E5}" destId="{38AA5A02-BCC9-4840-8DE5-A3507D2A5E72}" srcOrd="0" destOrd="0" presId="urn:microsoft.com/office/officeart/2005/8/layout/default"/>
    <dgm:cxn modelId="{55FF9A32-67AF-426E-A74F-7D60DB347F18}" srcId="{76FD601B-1C3B-4A6C-8B5D-B944659C3B57}" destId="{7423DAA5-3E2A-483E-BB53-BD7C1FEB882D}" srcOrd="4" destOrd="0" parTransId="{D31E30B7-0BE1-49FF-B797-5216E8DFF56B}" sibTransId="{E2239640-78B5-4078-939E-DCEFE616B578}"/>
    <dgm:cxn modelId="{61068C35-FA8F-47C4-BBD2-BE6F93B13E92}" type="presOf" srcId="{F2C7D374-23DA-4B3D-BA84-398905C37E7E}" destId="{5C2C2B29-70D0-4FA7-91FE-D46E80A9DB52}" srcOrd="0" destOrd="0" presId="urn:microsoft.com/office/officeart/2005/8/layout/default"/>
    <dgm:cxn modelId="{92CA5F38-6113-4F48-8213-07C5C1052351}" srcId="{76FD601B-1C3B-4A6C-8B5D-B944659C3B57}" destId="{F2C7D374-23DA-4B3D-BA84-398905C37E7E}" srcOrd="3" destOrd="0" parTransId="{A34DB48B-2B32-49B3-91C8-894E04E1FCA7}" sibTransId="{B9EDB353-27D4-4A20-A818-576194ED3796}"/>
    <dgm:cxn modelId="{D0653739-0C6C-459D-80AA-B7681C378EC7}" type="presOf" srcId="{7423DAA5-3E2A-483E-BB53-BD7C1FEB882D}" destId="{5C88AF77-4374-4C37-8ED4-3F272055DB14}" srcOrd="0" destOrd="0" presId="urn:microsoft.com/office/officeart/2005/8/layout/default"/>
    <dgm:cxn modelId="{9BA14D3B-D7D0-4797-87E4-C693F5C096DA}" type="presOf" srcId="{48818C8C-40D7-4C52-BDEE-32B59758FEBD}" destId="{E3AE2C9C-38A4-4353-9C48-9841D085ADD9}" srcOrd="0" destOrd="0" presId="urn:microsoft.com/office/officeart/2005/8/layout/default"/>
    <dgm:cxn modelId="{ADD94941-FC8A-448D-B238-A843691A6621}" type="presOf" srcId="{5FD83436-5AD4-4D0B-9518-AD50471FFD47}" destId="{757884D8-CF01-4506-B966-3291059D00EB}" srcOrd="0" destOrd="0" presId="urn:microsoft.com/office/officeart/2005/8/layout/default"/>
    <dgm:cxn modelId="{6747E14F-A866-45C3-968E-DA79B75732F1}" srcId="{76FD601B-1C3B-4A6C-8B5D-B944659C3B57}" destId="{53C3360F-8BA7-4256-86E0-9A48896A69E5}" srcOrd="6" destOrd="0" parTransId="{6781BAEA-3D2B-4E36-843B-659AFDABCDA0}" sibTransId="{51D8F833-1C80-47C9-957A-8B818A833D6A}"/>
    <dgm:cxn modelId="{8632D274-ECE2-40C0-9479-A93F11506DDC}" srcId="{76FD601B-1C3B-4A6C-8B5D-B944659C3B57}" destId="{763EAE61-FBC6-48C1-B16E-E4844B4B5DA8}" srcOrd="0" destOrd="0" parTransId="{3F71A35D-9CC1-4B4E-81BE-70256CE7554B}" sibTransId="{E2DA10FE-0DE7-4644-BF4A-F32FD81AAB42}"/>
    <dgm:cxn modelId="{6D82875A-6D6F-4A43-AD02-E81683DCD869}" type="presOf" srcId="{763EAE61-FBC6-48C1-B16E-E4844B4B5DA8}" destId="{3F222AB5-1094-4C72-A4BB-E6A2CFB4B0E2}" srcOrd="0" destOrd="0" presId="urn:microsoft.com/office/officeart/2005/8/layout/default"/>
    <dgm:cxn modelId="{8AF6ADA4-3A7E-444E-A066-294CA70ACE70}" srcId="{76FD601B-1C3B-4A6C-8B5D-B944659C3B57}" destId="{D4C76D71-82A5-49D0-A751-EF579E1DE7DB}" srcOrd="1" destOrd="0" parTransId="{96DEB1BD-90D1-400F-8914-60DD022E1F49}" sibTransId="{13FAC930-6533-4AC9-A6C7-3532DF2751F8}"/>
    <dgm:cxn modelId="{D441BBA9-928A-4C4B-A5A6-344A2F135F26}" srcId="{76FD601B-1C3B-4A6C-8B5D-B944659C3B57}" destId="{B8B755B6-8DB8-427E-A743-C556BF98D417}" srcOrd="5" destOrd="0" parTransId="{D31D8CE0-DA89-4843-A4B9-A385A32C0375}" sibTransId="{4E296418-1C6F-42A2-8E4C-323BCAD0569A}"/>
    <dgm:cxn modelId="{284A35AF-3EF4-40D2-8C97-C0107EB3D333}" srcId="{76FD601B-1C3B-4A6C-8B5D-B944659C3B57}" destId="{48818C8C-40D7-4C52-BDEE-32B59758FEBD}" srcOrd="2" destOrd="0" parTransId="{8774A6DA-6DB9-4607-9A57-C2D6D0727EA6}" sibTransId="{B0ED1F88-8BB8-41AB-805D-FF18940EC58B}"/>
    <dgm:cxn modelId="{77C9BCB4-2D4E-4BB3-86E6-CF96C0C33AFD}" srcId="{76FD601B-1C3B-4A6C-8B5D-B944659C3B57}" destId="{5FD83436-5AD4-4D0B-9518-AD50471FFD47}" srcOrd="7" destOrd="0" parTransId="{A7D82332-BDE6-4150-BA7C-B8927AD5A2C0}" sibTransId="{285D7430-8AC8-4A16-95F2-BD96F74A7350}"/>
    <dgm:cxn modelId="{975D56DE-0D7E-4D4B-8F33-89A42D9F2240}" type="presOf" srcId="{76FD601B-1C3B-4A6C-8B5D-B944659C3B57}" destId="{33D97EEE-347A-4B37-91C8-A773BC319ADB}" srcOrd="0" destOrd="0" presId="urn:microsoft.com/office/officeart/2005/8/layout/default"/>
    <dgm:cxn modelId="{2DEC97F6-C87A-40D7-990F-BE228995D45D}" type="presOf" srcId="{F98A7AA4-1627-43C8-A7B3-6681F973CB80}" destId="{FA95A8F5-CA1D-49A5-9AB4-E2F3FC8E0A10}" srcOrd="0" destOrd="0" presId="urn:microsoft.com/office/officeart/2005/8/layout/default"/>
    <dgm:cxn modelId="{D7EDACFE-E4A9-439A-A49C-4C3597F78255}" type="presOf" srcId="{B8B755B6-8DB8-427E-A743-C556BF98D417}" destId="{61F7B229-C2B0-4B17-8321-5F0CD4A11A8C}" srcOrd="0" destOrd="0" presId="urn:microsoft.com/office/officeart/2005/8/layout/default"/>
    <dgm:cxn modelId="{E842B2FE-0B0F-4996-AE1B-0DF179B342C2}" srcId="{76FD601B-1C3B-4A6C-8B5D-B944659C3B57}" destId="{F98A7AA4-1627-43C8-A7B3-6681F973CB80}" srcOrd="8" destOrd="0" parTransId="{1A1BB624-401F-4FEB-878F-58E082E1BB98}" sibTransId="{C2FE87C0-27B0-4209-B340-EA4FA5D465BF}"/>
    <dgm:cxn modelId="{0F73D4B1-7964-4B27-B518-489088374B8E}" type="presParOf" srcId="{33D97EEE-347A-4B37-91C8-A773BC319ADB}" destId="{3F222AB5-1094-4C72-A4BB-E6A2CFB4B0E2}" srcOrd="0" destOrd="0" presId="urn:microsoft.com/office/officeart/2005/8/layout/default"/>
    <dgm:cxn modelId="{C9177CC5-5DD4-4019-AABD-CEF716F4737F}" type="presParOf" srcId="{33D97EEE-347A-4B37-91C8-A773BC319ADB}" destId="{53C38AA6-82E7-4184-AAD7-42A8A76AA799}" srcOrd="1" destOrd="0" presId="urn:microsoft.com/office/officeart/2005/8/layout/default"/>
    <dgm:cxn modelId="{DE5E30AB-7082-40F5-A5F1-20AAC2B82D77}" type="presParOf" srcId="{33D97EEE-347A-4B37-91C8-A773BC319ADB}" destId="{90B958EA-9FFB-4E3C-AA2D-C38341939281}" srcOrd="2" destOrd="0" presId="urn:microsoft.com/office/officeart/2005/8/layout/default"/>
    <dgm:cxn modelId="{21171323-9D9B-456A-A118-5FD31F110164}" type="presParOf" srcId="{33D97EEE-347A-4B37-91C8-A773BC319ADB}" destId="{5E1FFE4C-77E7-42A7-B21A-57C61FBEAB4F}" srcOrd="3" destOrd="0" presId="urn:microsoft.com/office/officeart/2005/8/layout/default"/>
    <dgm:cxn modelId="{65732685-4456-42BE-8BF0-9548107C0854}" type="presParOf" srcId="{33D97EEE-347A-4B37-91C8-A773BC319ADB}" destId="{E3AE2C9C-38A4-4353-9C48-9841D085ADD9}" srcOrd="4" destOrd="0" presId="urn:microsoft.com/office/officeart/2005/8/layout/default"/>
    <dgm:cxn modelId="{E89F26B1-9FA2-44A5-B12A-4951421FFD83}" type="presParOf" srcId="{33D97EEE-347A-4B37-91C8-A773BC319ADB}" destId="{1059F2AF-B78B-43D0-B53C-F7CC0B398765}" srcOrd="5" destOrd="0" presId="urn:microsoft.com/office/officeart/2005/8/layout/default"/>
    <dgm:cxn modelId="{837B97AF-72C1-4ED3-AAA2-8D96F93BC723}" type="presParOf" srcId="{33D97EEE-347A-4B37-91C8-A773BC319ADB}" destId="{5C2C2B29-70D0-4FA7-91FE-D46E80A9DB52}" srcOrd="6" destOrd="0" presId="urn:microsoft.com/office/officeart/2005/8/layout/default"/>
    <dgm:cxn modelId="{3684B080-9DB5-4233-8651-B2B4A011146A}" type="presParOf" srcId="{33D97EEE-347A-4B37-91C8-A773BC319ADB}" destId="{4DEF62C9-1D52-4F4A-944A-93DA1DC10D6B}" srcOrd="7" destOrd="0" presId="urn:microsoft.com/office/officeart/2005/8/layout/default"/>
    <dgm:cxn modelId="{6210C428-B26E-4B9F-B5B3-1061CC688012}" type="presParOf" srcId="{33D97EEE-347A-4B37-91C8-A773BC319ADB}" destId="{5C88AF77-4374-4C37-8ED4-3F272055DB14}" srcOrd="8" destOrd="0" presId="urn:microsoft.com/office/officeart/2005/8/layout/default"/>
    <dgm:cxn modelId="{28C5773E-DACE-49D9-9F86-0D37FBF556E7}" type="presParOf" srcId="{33D97EEE-347A-4B37-91C8-A773BC319ADB}" destId="{BB882B9F-5727-4CB9-BD7D-40C1BF8DD7D3}" srcOrd="9" destOrd="0" presId="urn:microsoft.com/office/officeart/2005/8/layout/default"/>
    <dgm:cxn modelId="{88781D4A-7A20-4452-A710-38A3F1C94113}" type="presParOf" srcId="{33D97EEE-347A-4B37-91C8-A773BC319ADB}" destId="{61F7B229-C2B0-4B17-8321-5F0CD4A11A8C}" srcOrd="10" destOrd="0" presId="urn:microsoft.com/office/officeart/2005/8/layout/default"/>
    <dgm:cxn modelId="{B22DF1BC-D886-4A74-AB97-87429463646B}" type="presParOf" srcId="{33D97EEE-347A-4B37-91C8-A773BC319ADB}" destId="{79D79BFB-FC2B-4177-BCBE-958381AC24F9}" srcOrd="11" destOrd="0" presId="urn:microsoft.com/office/officeart/2005/8/layout/default"/>
    <dgm:cxn modelId="{AC7BD5FA-BE9C-4B84-8A9D-58800EE23FAE}" type="presParOf" srcId="{33D97EEE-347A-4B37-91C8-A773BC319ADB}" destId="{38AA5A02-BCC9-4840-8DE5-A3507D2A5E72}" srcOrd="12" destOrd="0" presId="urn:microsoft.com/office/officeart/2005/8/layout/default"/>
    <dgm:cxn modelId="{D650AC83-A60A-41E0-94BA-080D0649F5BD}" type="presParOf" srcId="{33D97EEE-347A-4B37-91C8-A773BC319ADB}" destId="{63316A04-02B9-4298-B96F-451D5575A798}" srcOrd="13" destOrd="0" presId="urn:microsoft.com/office/officeart/2005/8/layout/default"/>
    <dgm:cxn modelId="{A8C60D0C-1E16-4BA8-BED4-8DE45760038D}" type="presParOf" srcId="{33D97EEE-347A-4B37-91C8-A773BC319ADB}" destId="{757884D8-CF01-4506-B966-3291059D00EB}" srcOrd="14" destOrd="0" presId="urn:microsoft.com/office/officeart/2005/8/layout/default"/>
    <dgm:cxn modelId="{C629743B-1385-4FE1-B566-800F5C3D03AC}" type="presParOf" srcId="{33D97EEE-347A-4B37-91C8-A773BC319ADB}" destId="{9AA7178A-19E2-4843-9011-2FEDF5AC1D45}" srcOrd="15" destOrd="0" presId="urn:microsoft.com/office/officeart/2005/8/layout/default"/>
    <dgm:cxn modelId="{9D31D4DA-1D8C-4882-8BC5-82310D00ED54}" type="presParOf" srcId="{33D97EEE-347A-4B37-91C8-A773BC319ADB}" destId="{FA95A8F5-CA1D-49A5-9AB4-E2F3FC8E0A10}" srcOrd="16"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10186BC-41A1-4F9A-A0C9-F90FBA35EBFF}" type="doc">
      <dgm:prSet loTypeId="urn:microsoft.com/office/officeart/2005/8/layout/default" loCatId="list" qsTypeId="urn:microsoft.com/office/officeart/2005/8/quickstyle/simple1" qsCatId="simple" csTypeId="urn:microsoft.com/office/officeart/2005/8/colors/colorful1" csCatId="colorful"/>
      <dgm:spPr/>
      <dgm:t>
        <a:bodyPr/>
        <a:lstStyle/>
        <a:p>
          <a:endParaRPr lang="en-US"/>
        </a:p>
      </dgm:t>
    </dgm:pt>
    <dgm:pt modelId="{9AAF7C8C-7A05-48AF-9F4F-EE4335F16D80}">
      <dgm:prSet/>
      <dgm:spPr/>
      <dgm:t>
        <a:bodyPr/>
        <a:lstStyle/>
        <a:p>
          <a:r>
            <a:rPr lang="en-GB"/>
            <a:t>The degree to which a capital can be quickly purchased or sold in the market fulfilment its value.</a:t>
          </a:r>
          <a:endParaRPr lang="en-US"/>
        </a:p>
      </dgm:t>
    </dgm:pt>
    <dgm:pt modelId="{7A5748A5-2C9E-4461-B6B7-CE8674C41FB7}" type="parTrans" cxnId="{054246A0-2B9E-4290-B3E9-4A5DCF2275BE}">
      <dgm:prSet/>
      <dgm:spPr/>
      <dgm:t>
        <a:bodyPr/>
        <a:lstStyle/>
        <a:p>
          <a:endParaRPr lang="en-US"/>
        </a:p>
      </dgm:t>
    </dgm:pt>
    <dgm:pt modelId="{605B23CF-0655-459A-93EE-C76089541935}" type="sibTrans" cxnId="{054246A0-2B9E-4290-B3E9-4A5DCF2275BE}">
      <dgm:prSet/>
      <dgm:spPr/>
      <dgm:t>
        <a:bodyPr/>
        <a:lstStyle/>
        <a:p>
          <a:endParaRPr lang="en-US"/>
        </a:p>
      </dgm:t>
    </dgm:pt>
    <dgm:pt modelId="{91B57D79-A272-4B28-962D-E7FBB2CC7588}">
      <dgm:prSet/>
      <dgm:spPr/>
      <dgm:t>
        <a:bodyPr/>
        <a:lstStyle/>
        <a:p>
          <a:r>
            <a:rPr lang="en-GB"/>
            <a:t>By Liquidity ratio  company can get information to meet  its short-term debt .</a:t>
          </a:r>
          <a:endParaRPr lang="en-US"/>
        </a:p>
      </dgm:t>
    </dgm:pt>
    <dgm:pt modelId="{BB5EBD06-F54E-4BD3-8B7A-045FBA563D5D}" type="parTrans" cxnId="{D6B002C4-B38F-4488-B522-DDE195933210}">
      <dgm:prSet/>
      <dgm:spPr/>
      <dgm:t>
        <a:bodyPr/>
        <a:lstStyle/>
        <a:p>
          <a:endParaRPr lang="en-US"/>
        </a:p>
      </dgm:t>
    </dgm:pt>
    <dgm:pt modelId="{02E5FACA-617E-48EA-A42F-7D96C5E06E65}" type="sibTrans" cxnId="{D6B002C4-B38F-4488-B522-DDE195933210}">
      <dgm:prSet/>
      <dgm:spPr/>
      <dgm:t>
        <a:bodyPr/>
        <a:lstStyle/>
        <a:p>
          <a:endParaRPr lang="en-US"/>
        </a:p>
      </dgm:t>
    </dgm:pt>
    <dgm:pt modelId="{83C6FBEB-C39F-4DFF-9274-AE1496438D47}">
      <dgm:prSet/>
      <dgm:spPr/>
      <dgm:t>
        <a:bodyPr/>
        <a:lstStyle/>
        <a:p>
          <a:r>
            <a:rPr lang="en-GB"/>
            <a:t>Fifon limited company’s has high liquidity and company can manage </a:t>
          </a:r>
          <a:endParaRPr lang="en-US"/>
        </a:p>
      </dgm:t>
    </dgm:pt>
    <dgm:pt modelId="{9ACD7FFA-BF60-4AF5-B2E6-5546F902CA30}" type="parTrans" cxnId="{EAA5EE17-9812-4083-9524-D03E19DF60E8}">
      <dgm:prSet/>
      <dgm:spPr/>
      <dgm:t>
        <a:bodyPr/>
        <a:lstStyle/>
        <a:p>
          <a:endParaRPr lang="en-US"/>
        </a:p>
      </dgm:t>
    </dgm:pt>
    <dgm:pt modelId="{59C35378-85D8-4DBA-957E-A195E1DD4542}" type="sibTrans" cxnId="{EAA5EE17-9812-4083-9524-D03E19DF60E8}">
      <dgm:prSet/>
      <dgm:spPr/>
      <dgm:t>
        <a:bodyPr/>
        <a:lstStyle/>
        <a:p>
          <a:endParaRPr lang="en-US"/>
        </a:p>
      </dgm:t>
    </dgm:pt>
    <dgm:pt modelId="{94631863-1359-40E2-8C90-74FE48A78AE1}">
      <dgm:prSet/>
      <dgm:spPr/>
      <dgm:t>
        <a:bodyPr/>
        <a:lstStyle/>
        <a:p>
          <a:r>
            <a:rPr lang="en-US"/>
            <a:t>liquidity proportion recommended that excluding diminution in turnover .</a:t>
          </a:r>
        </a:p>
      </dgm:t>
    </dgm:pt>
    <dgm:pt modelId="{57F72D20-07B5-4017-B181-13E7E731B7C2}" type="parTrans" cxnId="{C2850947-445F-4080-B5DC-FAC3B31A0CB8}">
      <dgm:prSet/>
      <dgm:spPr/>
      <dgm:t>
        <a:bodyPr/>
        <a:lstStyle/>
        <a:p>
          <a:endParaRPr lang="en-US"/>
        </a:p>
      </dgm:t>
    </dgm:pt>
    <dgm:pt modelId="{879FE0EE-3947-4698-9065-67166679133C}" type="sibTrans" cxnId="{C2850947-445F-4080-B5DC-FAC3B31A0CB8}">
      <dgm:prSet/>
      <dgm:spPr/>
      <dgm:t>
        <a:bodyPr/>
        <a:lstStyle/>
        <a:p>
          <a:endParaRPr lang="en-US"/>
        </a:p>
      </dgm:t>
    </dgm:pt>
    <dgm:pt modelId="{DF14F12B-C9C3-4540-9BEA-C2E4ECE36F3F}">
      <dgm:prSet/>
      <dgm:spPr/>
      <dgm:t>
        <a:bodyPr/>
        <a:lstStyle/>
        <a:p>
          <a:r>
            <a:rPr lang="en-US"/>
            <a:t>For improvement liquidity need to domain overhead expenses.</a:t>
          </a:r>
        </a:p>
      </dgm:t>
    </dgm:pt>
    <dgm:pt modelId="{B12C465E-06E9-4B98-BA8B-B2A0A4CF75BC}" type="parTrans" cxnId="{4A903640-816B-4761-B075-D641AC39E1D4}">
      <dgm:prSet/>
      <dgm:spPr/>
      <dgm:t>
        <a:bodyPr/>
        <a:lstStyle/>
        <a:p>
          <a:endParaRPr lang="en-US"/>
        </a:p>
      </dgm:t>
    </dgm:pt>
    <dgm:pt modelId="{7A2AEB19-8E5D-44B8-B8B4-007AC6A12589}" type="sibTrans" cxnId="{4A903640-816B-4761-B075-D641AC39E1D4}">
      <dgm:prSet/>
      <dgm:spPr/>
      <dgm:t>
        <a:bodyPr/>
        <a:lstStyle/>
        <a:p>
          <a:endParaRPr lang="en-US"/>
        </a:p>
      </dgm:t>
    </dgm:pt>
    <dgm:pt modelId="{888C804B-2AEE-4572-8756-EA08B94E5514}">
      <dgm:prSet/>
      <dgm:spPr/>
      <dgm:t>
        <a:bodyPr/>
        <a:lstStyle/>
        <a:p>
          <a:r>
            <a:rPr lang="en-GB"/>
            <a:t>Discuss for longer payment cycles.</a:t>
          </a:r>
          <a:endParaRPr lang="en-US"/>
        </a:p>
      </dgm:t>
    </dgm:pt>
    <dgm:pt modelId="{2C079841-F1C3-40C4-AFAC-5C7E3CFC1607}" type="parTrans" cxnId="{B4EBDAE5-3F2D-4852-B4F3-FD74AA38CEFC}">
      <dgm:prSet/>
      <dgm:spPr/>
      <dgm:t>
        <a:bodyPr/>
        <a:lstStyle/>
        <a:p>
          <a:endParaRPr lang="en-US"/>
        </a:p>
      </dgm:t>
    </dgm:pt>
    <dgm:pt modelId="{42E39BCB-CE78-4D7F-B67D-91DFCFED8D0C}" type="sibTrans" cxnId="{B4EBDAE5-3F2D-4852-B4F3-FD74AA38CEFC}">
      <dgm:prSet/>
      <dgm:spPr/>
      <dgm:t>
        <a:bodyPr/>
        <a:lstStyle/>
        <a:p>
          <a:endParaRPr lang="en-US"/>
        </a:p>
      </dgm:t>
    </dgm:pt>
    <dgm:pt modelId="{84F931F4-36D3-433E-91CF-1DCB2E335FF5}">
      <dgm:prSet/>
      <dgm:spPr/>
      <dgm:t>
        <a:bodyPr/>
        <a:lstStyle/>
        <a:p>
          <a:r>
            <a:rPr lang="en-US"/>
            <a:t>this company that more analysis of the financial statements managerial finances if expenditure are at fault</a:t>
          </a:r>
        </a:p>
      </dgm:t>
    </dgm:pt>
    <dgm:pt modelId="{803A8109-2B22-4988-BC66-B6129A58F7DA}" type="parTrans" cxnId="{58BFBA60-949E-457B-A218-BFCE9D03E7DB}">
      <dgm:prSet/>
      <dgm:spPr/>
      <dgm:t>
        <a:bodyPr/>
        <a:lstStyle/>
        <a:p>
          <a:endParaRPr lang="en-US"/>
        </a:p>
      </dgm:t>
    </dgm:pt>
    <dgm:pt modelId="{3FE40863-69DC-4F69-8748-439C9B5802B4}" type="sibTrans" cxnId="{58BFBA60-949E-457B-A218-BFCE9D03E7DB}">
      <dgm:prSet/>
      <dgm:spPr/>
      <dgm:t>
        <a:bodyPr/>
        <a:lstStyle/>
        <a:p>
          <a:endParaRPr lang="en-US"/>
        </a:p>
      </dgm:t>
    </dgm:pt>
    <dgm:pt modelId="{3A74D457-BDDB-40F5-8CC7-279AB2770287}">
      <dgm:prSet/>
      <dgm:spPr/>
      <dgm:t>
        <a:bodyPr/>
        <a:lstStyle/>
        <a:p>
          <a:r>
            <a:rPr lang="en-US"/>
            <a:t>The liquidity proportion recommended that excluding diminution in turnover the organization has escalation its potential to cover the value of arrear</a:t>
          </a:r>
        </a:p>
      </dgm:t>
    </dgm:pt>
    <dgm:pt modelId="{CB1504AE-969A-4854-A307-87BE1FDF70E0}" type="parTrans" cxnId="{8A6277BE-DA9E-41F1-8F17-4C90D336425C}">
      <dgm:prSet/>
      <dgm:spPr/>
      <dgm:t>
        <a:bodyPr/>
        <a:lstStyle/>
        <a:p>
          <a:endParaRPr lang="en-US"/>
        </a:p>
      </dgm:t>
    </dgm:pt>
    <dgm:pt modelId="{06012C0B-8DC0-4F44-88B5-16EA79DE4526}" type="sibTrans" cxnId="{8A6277BE-DA9E-41F1-8F17-4C90D336425C}">
      <dgm:prSet/>
      <dgm:spPr/>
      <dgm:t>
        <a:bodyPr/>
        <a:lstStyle/>
        <a:p>
          <a:endParaRPr lang="en-US"/>
        </a:p>
      </dgm:t>
    </dgm:pt>
    <dgm:pt modelId="{FBB78CAF-C563-4C42-A110-97D34B9DA07C}" type="pres">
      <dgm:prSet presAssocID="{210186BC-41A1-4F9A-A0C9-F90FBA35EBFF}" presName="diagram" presStyleCnt="0">
        <dgm:presLayoutVars>
          <dgm:dir/>
          <dgm:resizeHandles val="exact"/>
        </dgm:presLayoutVars>
      </dgm:prSet>
      <dgm:spPr/>
    </dgm:pt>
    <dgm:pt modelId="{93691D71-A7D8-46B5-B4A7-CD0FED2D9C06}" type="pres">
      <dgm:prSet presAssocID="{9AAF7C8C-7A05-48AF-9F4F-EE4335F16D80}" presName="node" presStyleLbl="node1" presStyleIdx="0" presStyleCnt="8">
        <dgm:presLayoutVars>
          <dgm:bulletEnabled val="1"/>
        </dgm:presLayoutVars>
      </dgm:prSet>
      <dgm:spPr/>
    </dgm:pt>
    <dgm:pt modelId="{1688FF62-D5E0-4B70-885B-59D9DD505D87}" type="pres">
      <dgm:prSet presAssocID="{605B23CF-0655-459A-93EE-C76089541935}" presName="sibTrans" presStyleCnt="0"/>
      <dgm:spPr/>
    </dgm:pt>
    <dgm:pt modelId="{88B8B06D-9E30-428E-830F-06E06EBFD97C}" type="pres">
      <dgm:prSet presAssocID="{91B57D79-A272-4B28-962D-E7FBB2CC7588}" presName="node" presStyleLbl="node1" presStyleIdx="1" presStyleCnt="8">
        <dgm:presLayoutVars>
          <dgm:bulletEnabled val="1"/>
        </dgm:presLayoutVars>
      </dgm:prSet>
      <dgm:spPr/>
    </dgm:pt>
    <dgm:pt modelId="{B72C6C6E-5D10-4B9B-82E7-E6E30D6D0765}" type="pres">
      <dgm:prSet presAssocID="{02E5FACA-617E-48EA-A42F-7D96C5E06E65}" presName="sibTrans" presStyleCnt="0"/>
      <dgm:spPr/>
    </dgm:pt>
    <dgm:pt modelId="{42A5035F-EB31-4BEB-B38F-E23BA7EE0088}" type="pres">
      <dgm:prSet presAssocID="{83C6FBEB-C39F-4DFF-9274-AE1496438D47}" presName="node" presStyleLbl="node1" presStyleIdx="2" presStyleCnt="8">
        <dgm:presLayoutVars>
          <dgm:bulletEnabled val="1"/>
        </dgm:presLayoutVars>
      </dgm:prSet>
      <dgm:spPr/>
    </dgm:pt>
    <dgm:pt modelId="{4747ADB3-FAD0-4CFD-905E-A1CA97904D5F}" type="pres">
      <dgm:prSet presAssocID="{59C35378-85D8-4DBA-957E-A195E1DD4542}" presName="sibTrans" presStyleCnt="0"/>
      <dgm:spPr/>
    </dgm:pt>
    <dgm:pt modelId="{2970AC89-C64A-4745-9627-87F3BC4D4ECF}" type="pres">
      <dgm:prSet presAssocID="{94631863-1359-40E2-8C90-74FE48A78AE1}" presName="node" presStyleLbl="node1" presStyleIdx="3" presStyleCnt="8">
        <dgm:presLayoutVars>
          <dgm:bulletEnabled val="1"/>
        </dgm:presLayoutVars>
      </dgm:prSet>
      <dgm:spPr/>
    </dgm:pt>
    <dgm:pt modelId="{3A6B6D10-8F41-44BB-8BB5-95BB4AE56C58}" type="pres">
      <dgm:prSet presAssocID="{879FE0EE-3947-4698-9065-67166679133C}" presName="sibTrans" presStyleCnt="0"/>
      <dgm:spPr/>
    </dgm:pt>
    <dgm:pt modelId="{0EE4FB33-C717-41B9-885E-A9E402AFC9DF}" type="pres">
      <dgm:prSet presAssocID="{DF14F12B-C9C3-4540-9BEA-C2E4ECE36F3F}" presName="node" presStyleLbl="node1" presStyleIdx="4" presStyleCnt="8">
        <dgm:presLayoutVars>
          <dgm:bulletEnabled val="1"/>
        </dgm:presLayoutVars>
      </dgm:prSet>
      <dgm:spPr/>
    </dgm:pt>
    <dgm:pt modelId="{08C02B6A-10E0-4F6B-88ED-70D8594C1839}" type="pres">
      <dgm:prSet presAssocID="{7A2AEB19-8E5D-44B8-B8B4-007AC6A12589}" presName="sibTrans" presStyleCnt="0"/>
      <dgm:spPr/>
    </dgm:pt>
    <dgm:pt modelId="{2C9FD31B-415F-47D2-8F97-5B678B59E06A}" type="pres">
      <dgm:prSet presAssocID="{888C804B-2AEE-4572-8756-EA08B94E5514}" presName="node" presStyleLbl="node1" presStyleIdx="5" presStyleCnt="8">
        <dgm:presLayoutVars>
          <dgm:bulletEnabled val="1"/>
        </dgm:presLayoutVars>
      </dgm:prSet>
      <dgm:spPr/>
    </dgm:pt>
    <dgm:pt modelId="{A270B4A2-002A-4641-A949-B55917D22D07}" type="pres">
      <dgm:prSet presAssocID="{42E39BCB-CE78-4D7F-B67D-91DFCFED8D0C}" presName="sibTrans" presStyleCnt="0"/>
      <dgm:spPr/>
    </dgm:pt>
    <dgm:pt modelId="{7D9DF254-8940-417D-8EC3-1D4AB729EE0D}" type="pres">
      <dgm:prSet presAssocID="{84F931F4-36D3-433E-91CF-1DCB2E335FF5}" presName="node" presStyleLbl="node1" presStyleIdx="6" presStyleCnt="8">
        <dgm:presLayoutVars>
          <dgm:bulletEnabled val="1"/>
        </dgm:presLayoutVars>
      </dgm:prSet>
      <dgm:spPr/>
    </dgm:pt>
    <dgm:pt modelId="{7D83E5DE-72EE-4984-BF1D-1834428B4EA6}" type="pres">
      <dgm:prSet presAssocID="{3FE40863-69DC-4F69-8748-439C9B5802B4}" presName="sibTrans" presStyleCnt="0"/>
      <dgm:spPr/>
    </dgm:pt>
    <dgm:pt modelId="{2C67BD36-123E-4D84-9E4B-074729FDA1AC}" type="pres">
      <dgm:prSet presAssocID="{3A74D457-BDDB-40F5-8CC7-279AB2770287}" presName="node" presStyleLbl="node1" presStyleIdx="7" presStyleCnt="8">
        <dgm:presLayoutVars>
          <dgm:bulletEnabled val="1"/>
        </dgm:presLayoutVars>
      </dgm:prSet>
      <dgm:spPr/>
    </dgm:pt>
  </dgm:ptLst>
  <dgm:cxnLst>
    <dgm:cxn modelId="{8DA3E100-C79F-4668-838A-448B56E5D0F9}" type="presOf" srcId="{91B57D79-A272-4B28-962D-E7FBB2CC7588}" destId="{88B8B06D-9E30-428E-830F-06E06EBFD97C}" srcOrd="0" destOrd="0" presId="urn:microsoft.com/office/officeart/2005/8/layout/default"/>
    <dgm:cxn modelId="{EAA5EE17-9812-4083-9524-D03E19DF60E8}" srcId="{210186BC-41A1-4F9A-A0C9-F90FBA35EBFF}" destId="{83C6FBEB-C39F-4DFF-9274-AE1496438D47}" srcOrd="2" destOrd="0" parTransId="{9ACD7FFA-BF60-4AF5-B2E6-5546F902CA30}" sibTransId="{59C35378-85D8-4DBA-957E-A195E1DD4542}"/>
    <dgm:cxn modelId="{1DC00D2A-A555-4B7A-9948-EBB1045C4055}" type="presOf" srcId="{94631863-1359-40E2-8C90-74FE48A78AE1}" destId="{2970AC89-C64A-4745-9627-87F3BC4D4ECF}" srcOrd="0" destOrd="0" presId="urn:microsoft.com/office/officeart/2005/8/layout/default"/>
    <dgm:cxn modelId="{4A903640-816B-4761-B075-D641AC39E1D4}" srcId="{210186BC-41A1-4F9A-A0C9-F90FBA35EBFF}" destId="{DF14F12B-C9C3-4540-9BEA-C2E4ECE36F3F}" srcOrd="4" destOrd="0" parTransId="{B12C465E-06E9-4B98-BA8B-B2A0A4CF75BC}" sibTransId="{7A2AEB19-8E5D-44B8-B8B4-007AC6A12589}"/>
    <dgm:cxn modelId="{58BFBA60-949E-457B-A218-BFCE9D03E7DB}" srcId="{210186BC-41A1-4F9A-A0C9-F90FBA35EBFF}" destId="{84F931F4-36D3-433E-91CF-1DCB2E335FF5}" srcOrd="6" destOrd="0" parTransId="{803A8109-2B22-4988-BC66-B6129A58F7DA}" sibTransId="{3FE40863-69DC-4F69-8748-439C9B5802B4}"/>
    <dgm:cxn modelId="{C2850947-445F-4080-B5DC-FAC3B31A0CB8}" srcId="{210186BC-41A1-4F9A-A0C9-F90FBA35EBFF}" destId="{94631863-1359-40E2-8C90-74FE48A78AE1}" srcOrd="3" destOrd="0" parTransId="{57F72D20-07B5-4017-B181-13E7E731B7C2}" sibTransId="{879FE0EE-3947-4698-9065-67166679133C}"/>
    <dgm:cxn modelId="{15DC244B-436E-4199-B4B5-CBEC299A6A1F}" type="presOf" srcId="{3A74D457-BDDB-40F5-8CC7-279AB2770287}" destId="{2C67BD36-123E-4D84-9E4B-074729FDA1AC}" srcOrd="0" destOrd="0" presId="urn:microsoft.com/office/officeart/2005/8/layout/default"/>
    <dgm:cxn modelId="{A4D5C574-9263-46B6-A37F-BF27D749D9CB}" type="presOf" srcId="{210186BC-41A1-4F9A-A0C9-F90FBA35EBFF}" destId="{FBB78CAF-C563-4C42-A110-97D34B9DA07C}" srcOrd="0" destOrd="0" presId="urn:microsoft.com/office/officeart/2005/8/layout/default"/>
    <dgm:cxn modelId="{7AEA1C90-3E02-42A5-811B-489121804D9F}" type="presOf" srcId="{84F931F4-36D3-433E-91CF-1DCB2E335FF5}" destId="{7D9DF254-8940-417D-8EC3-1D4AB729EE0D}" srcOrd="0" destOrd="0" presId="urn:microsoft.com/office/officeart/2005/8/layout/default"/>
    <dgm:cxn modelId="{054246A0-2B9E-4290-B3E9-4A5DCF2275BE}" srcId="{210186BC-41A1-4F9A-A0C9-F90FBA35EBFF}" destId="{9AAF7C8C-7A05-48AF-9F4F-EE4335F16D80}" srcOrd="0" destOrd="0" parTransId="{7A5748A5-2C9E-4461-B6B7-CE8674C41FB7}" sibTransId="{605B23CF-0655-459A-93EE-C76089541935}"/>
    <dgm:cxn modelId="{A2943DB0-0DEB-441E-9CA4-8D7E3D879859}" type="presOf" srcId="{DF14F12B-C9C3-4540-9BEA-C2E4ECE36F3F}" destId="{0EE4FB33-C717-41B9-885E-A9E402AFC9DF}" srcOrd="0" destOrd="0" presId="urn:microsoft.com/office/officeart/2005/8/layout/default"/>
    <dgm:cxn modelId="{8A6277BE-DA9E-41F1-8F17-4C90D336425C}" srcId="{210186BC-41A1-4F9A-A0C9-F90FBA35EBFF}" destId="{3A74D457-BDDB-40F5-8CC7-279AB2770287}" srcOrd="7" destOrd="0" parTransId="{CB1504AE-969A-4854-A307-87BE1FDF70E0}" sibTransId="{06012C0B-8DC0-4F44-88B5-16EA79DE4526}"/>
    <dgm:cxn modelId="{F074E3BF-7B36-40DE-86EE-A7A34F517A11}" type="presOf" srcId="{888C804B-2AEE-4572-8756-EA08B94E5514}" destId="{2C9FD31B-415F-47D2-8F97-5B678B59E06A}" srcOrd="0" destOrd="0" presId="urn:microsoft.com/office/officeart/2005/8/layout/default"/>
    <dgm:cxn modelId="{D6B002C4-B38F-4488-B522-DDE195933210}" srcId="{210186BC-41A1-4F9A-A0C9-F90FBA35EBFF}" destId="{91B57D79-A272-4B28-962D-E7FBB2CC7588}" srcOrd="1" destOrd="0" parTransId="{BB5EBD06-F54E-4BD3-8B7A-045FBA563D5D}" sibTransId="{02E5FACA-617E-48EA-A42F-7D96C5E06E65}"/>
    <dgm:cxn modelId="{0CEB0CC4-258B-4456-AB24-95D9B4A8D3DD}" type="presOf" srcId="{83C6FBEB-C39F-4DFF-9274-AE1496438D47}" destId="{42A5035F-EB31-4BEB-B38F-E23BA7EE0088}" srcOrd="0" destOrd="0" presId="urn:microsoft.com/office/officeart/2005/8/layout/default"/>
    <dgm:cxn modelId="{B4EBDAE5-3F2D-4852-B4F3-FD74AA38CEFC}" srcId="{210186BC-41A1-4F9A-A0C9-F90FBA35EBFF}" destId="{888C804B-2AEE-4572-8756-EA08B94E5514}" srcOrd="5" destOrd="0" parTransId="{2C079841-F1C3-40C4-AFAC-5C7E3CFC1607}" sibTransId="{42E39BCB-CE78-4D7F-B67D-91DFCFED8D0C}"/>
    <dgm:cxn modelId="{4AB0C8FB-A72D-49CA-83C9-F20DA0953AE3}" type="presOf" srcId="{9AAF7C8C-7A05-48AF-9F4F-EE4335F16D80}" destId="{93691D71-A7D8-46B5-B4A7-CD0FED2D9C06}" srcOrd="0" destOrd="0" presId="urn:microsoft.com/office/officeart/2005/8/layout/default"/>
    <dgm:cxn modelId="{7FE5AECC-D637-4CB0-98A7-DC10180F8941}" type="presParOf" srcId="{FBB78CAF-C563-4C42-A110-97D34B9DA07C}" destId="{93691D71-A7D8-46B5-B4A7-CD0FED2D9C06}" srcOrd="0" destOrd="0" presId="urn:microsoft.com/office/officeart/2005/8/layout/default"/>
    <dgm:cxn modelId="{0B4D809E-B09D-4952-B1E9-89FDD52740EB}" type="presParOf" srcId="{FBB78CAF-C563-4C42-A110-97D34B9DA07C}" destId="{1688FF62-D5E0-4B70-885B-59D9DD505D87}" srcOrd="1" destOrd="0" presId="urn:microsoft.com/office/officeart/2005/8/layout/default"/>
    <dgm:cxn modelId="{DE207D7C-8EED-4D7C-B3B4-1124FE45DF54}" type="presParOf" srcId="{FBB78CAF-C563-4C42-A110-97D34B9DA07C}" destId="{88B8B06D-9E30-428E-830F-06E06EBFD97C}" srcOrd="2" destOrd="0" presId="urn:microsoft.com/office/officeart/2005/8/layout/default"/>
    <dgm:cxn modelId="{15DC5235-D6CB-4983-B565-ED7450257989}" type="presParOf" srcId="{FBB78CAF-C563-4C42-A110-97D34B9DA07C}" destId="{B72C6C6E-5D10-4B9B-82E7-E6E30D6D0765}" srcOrd="3" destOrd="0" presId="urn:microsoft.com/office/officeart/2005/8/layout/default"/>
    <dgm:cxn modelId="{AF55C775-8B1B-4816-8966-5F2D4DA9A49D}" type="presParOf" srcId="{FBB78CAF-C563-4C42-A110-97D34B9DA07C}" destId="{42A5035F-EB31-4BEB-B38F-E23BA7EE0088}" srcOrd="4" destOrd="0" presId="urn:microsoft.com/office/officeart/2005/8/layout/default"/>
    <dgm:cxn modelId="{B1453F6C-7AC7-441D-856B-420574C714B4}" type="presParOf" srcId="{FBB78CAF-C563-4C42-A110-97D34B9DA07C}" destId="{4747ADB3-FAD0-4CFD-905E-A1CA97904D5F}" srcOrd="5" destOrd="0" presId="urn:microsoft.com/office/officeart/2005/8/layout/default"/>
    <dgm:cxn modelId="{032C3F81-68D3-4E9D-A52D-3EB20C88D054}" type="presParOf" srcId="{FBB78CAF-C563-4C42-A110-97D34B9DA07C}" destId="{2970AC89-C64A-4745-9627-87F3BC4D4ECF}" srcOrd="6" destOrd="0" presId="urn:microsoft.com/office/officeart/2005/8/layout/default"/>
    <dgm:cxn modelId="{C005DE1D-19F7-41E7-9487-0D57E58E106C}" type="presParOf" srcId="{FBB78CAF-C563-4C42-A110-97D34B9DA07C}" destId="{3A6B6D10-8F41-44BB-8BB5-95BB4AE56C58}" srcOrd="7" destOrd="0" presId="urn:microsoft.com/office/officeart/2005/8/layout/default"/>
    <dgm:cxn modelId="{7C2F51ED-E57D-465F-AAD6-CC1DF384716B}" type="presParOf" srcId="{FBB78CAF-C563-4C42-A110-97D34B9DA07C}" destId="{0EE4FB33-C717-41B9-885E-A9E402AFC9DF}" srcOrd="8" destOrd="0" presId="urn:microsoft.com/office/officeart/2005/8/layout/default"/>
    <dgm:cxn modelId="{DF1F7675-49A3-4AC2-9654-B82B52584402}" type="presParOf" srcId="{FBB78CAF-C563-4C42-A110-97D34B9DA07C}" destId="{08C02B6A-10E0-4F6B-88ED-70D8594C1839}" srcOrd="9" destOrd="0" presId="urn:microsoft.com/office/officeart/2005/8/layout/default"/>
    <dgm:cxn modelId="{814F2155-50A0-4234-96B8-1F6155D19586}" type="presParOf" srcId="{FBB78CAF-C563-4C42-A110-97D34B9DA07C}" destId="{2C9FD31B-415F-47D2-8F97-5B678B59E06A}" srcOrd="10" destOrd="0" presId="urn:microsoft.com/office/officeart/2005/8/layout/default"/>
    <dgm:cxn modelId="{829D4377-1954-4FBD-B2E7-0CE1128D30D8}" type="presParOf" srcId="{FBB78CAF-C563-4C42-A110-97D34B9DA07C}" destId="{A270B4A2-002A-4641-A949-B55917D22D07}" srcOrd="11" destOrd="0" presId="urn:microsoft.com/office/officeart/2005/8/layout/default"/>
    <dgm:cxn modelId="{211ACB60-2FC3-4832-8407-AEA9BB9CB91F}" type="presParOf" srcId="{FBB78CAF-C563-4C42-A110-97D34B9DA07C}" destId="{7D9DF254-8940-417D-8EC3-1D4AB729EE0D}" srcOrd="12" destOrd="0" presId="urn:microsoft.com/office/officeart/2005/8/layout/default"/>
    <dgm:cxn modelId="{001BED75-FA85-4BC4-9681-838BCDF1304B}" type="presParOf" srcId="{FBB78CAF-C563-4C42-A110-97D34B9DA07C}" destId="{7D83E5DE-72EE-4984-BF1D-1834428B4EA6}" srcOrd="13" destOrd="0" presId="urn:microsoft.com/office/officeart/2005/8/layout/default"/>
    <dgm:cxn modelId="{788C71B1-0F19-4D1D-BF59-318DE6BFF3BF}" type="presParOf" srcId="{FBB78CAF-C563-4C42-A110-97D34B9DA07C}" destId="{2C67BD36-123E-4D84-9E4B-074729FDA1AC}" srcOrd="14"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B4739E1-C347-49A4-ACFC-9125911266E4}" type="doc">
      <dgm:prSet loTypeId="urn:microsoft.com/office/officeart/2005/8/layout/default" loCatId="list" qsTypeId="urn:microsoft.com/office/officeart/2005/8/quickstyle/simple1" qsCatId="simple" csTypeId="urn:microsoft.com/office/officeart/2005/8/colors/colorful1" csCatId="colorful"/>
      <dgm:spPr/>
      <dgm:t>
        <a:bodyPr/>
        <a:lstStyle/>
        <a:p>
          <a:endParaRPr lang="en-US"/>
        </a:p>
      </dgm:t>
    </dgm:pt>
    <dgm:pt modelId="{8DBFA548-1ED9-4A48-9006-BEEDF6EC4CC1}">
      <dgm:prSet/>
      <dgm:spPr/>
      <dgm:t>
        <a:bodyPr/>
        <a:lstStyle/>
        <a:p>
          <a:r>
            <a:rPr lang="en-GB"/>
            <a:t>Gearing ratio is mostly evaluate by dividing  total by stakeholder's equity.</a:t>
          </a:r>
          <a:endParaRPr lang="en-US"/>
        </a:p>
      </dgm:t>
    </dgm:pt>
    <dgm:pt modelId="{DF3456A3-6F97-4F8A-84E4-24CC5E5EA389}" type="parTrans" cxnId="{24684517-3019-4A23-B86F-7D9C07012D5B}">
      <dgm:prSet/>
      <dgm:spPr/>
      <dgm:t>
        <a:bodyPr/>
        <a:lstStyle/>
        <a:p>
          <a:endParaRPr lang="en-US"/>
        </a:p>
      </dgm:t>
    </dgm:pt>
    <dgm:pt modelId="{B9D07735-0CF6-4DD7-B38A-93CD4EE82741}" type="sibTrans" cxnId="{24684517-3019-4A23-B86F-7D9C07012D5B}">
      <dgm:prSet/>
      <dgm:spPr/>
      <dgm:t>
        <a:bodyPr/>
        <a:lstStyle/>
        <a:p>
          <a:endParaRPr lang="en-US"/>
        </a:p>
      </dgm:t>
    </dgm:pt>
    <dgm:pt modelId="{02E7AAF3-749D-460B-A00B-D8D1A83510E8}">
      <dgm:prSet/>
      <dgm:spPr/>
      <dgm:t>
        <a:bodyPr/>
        <a:lstStyle/>
        <a:p>
          <a:r>
            <a:rPr lang="en-US"/>
            <a:t>The gearing ratio determine for Fifon limited are conflicting and would therefore needed further research</a:t>
          </a:r>
        </a:p>
      </dgm:t>
    </dgm:pt>
    <dgm:pt modelId="{07E39C00-223C-4956-8503-C0F4A535C7AF}" type="parTrans" cxnId="{FEFE14B7-B4C3-441F-970B-AA7630FFC134}">
      <dgm:prSet/>
      <dgm:spPr/>
      <dgm:t>
        <a:bodyPr/>
        <a:lstStyle/>
        <a:p>
          <a:endParaRPr lang="en-US"/>
        </a:p>
      </dgm:t>
    </dgm:pt>
    <dgm:pt modelId="{20D9A10C-C940-4DFD-AA74-817C6784D0C4}" type="sibTrans" cxnId="{FEFE14B7-B4C3-441F-970B-AA7630FFC134}">
      <dgm:prSet/>
      <dgm:spPr/>
      <dgm:t>
        <a:bodyPr/>
        <a:lstStyle/>
        <a:p>
          <a:endParaRPr lang="en-US"/>
        </a:p>
      </dgm:t>
    </dgm:pt>
    <dgm:pt modelId="{E2DE287B-B7B0-4F52-9D8A-9E33306FDBE5}">
      <dgm:prSet/>
      <dgm:spPr/>
      <dgm:t>
        <a:bodyPr/>
        <a:lstStyle/>
        <a:p>
          <a:r>
            <a:rPr lang="en-US"/>
            <a:t>Gearing ratio is a benchmark of the economic risk associated with a company.</a:t>
          </a:r>
        </a:p>
      </dgm:t>
    </dgm:pt>
    <dgm:pt modelId="{BFCBEDBB-3E96-45BC-A37D-5B8DEED373F1}" type="parTrans" cxnId="{713F2561-5848-483E-AB36-A6F8D7968712}">
      <dgm:prSet/>
      <dgm:spPr/>
      <dgm:t>
        <a:bodyPr/>
        <a:lstStyle/>
        <a:p>
          <a:endParaRPr lang="en-US"/>
        </a:p>
      </dgm:t>
    </dgm:pt>
    <dgm:pt modelId="{254393AD-2698-4761-82E5-06C0F66D5F22}" type="sibTrans" cxnId="{713F2561-5848-483E-AB36-A6F8D7968712}">
      <dgm:prSet/>
      <dgm:spPr/>
      <dgm:t>
        <a:bodyPr/>
        <a:lstStyle/>
        <a:p>
          <a:endParaRPr lang="en-US"/>
        </a:p>
      </dgm:t>
    </dgm:pt>
    <dgm:pt modelId="{BA55FB7D-7EBF-4ADA-84C5-20477CEB3C8F}">
      <dgm:prSet/>
      <dgm:spPr/>
      <dgm:t>
        <a:bodyPr/>
        <a:lstStyle/>
        <a:p>
          <a:r>
            <a:rPr lang="en-US"/>
            <a:t>If company has too many arear then it can be economical distress</a:t>
          </a:r>
        </a:p>
      </dgm:t>
    </dgm:pt>
    <dgm:pt modelId="{732869E6-A4A7-467F-8CBD-7534FBDE40BD}" type="parTrans" cxnId="{2095234E-E6AD-4199-BDD4-01C91CE206A4}">
      <dgm:prSet/>
      <dgm:spPr/>
      <dgm:t>
        <a:bodyPr/>
        <a:lstStyle/>
        <a:p>
          <a:endParaRPr lang="en-US"/>
        </a:p>
      </dgm:t>
    </dgm:pt>
    <dgm:pt modelId="{8A69DA84-8CE2-48DB-8E2B-A82815C97B58}" type="sibTrans" cxnId="{2095234E-E6AD-4199-BDD4-01C91CE206A4}">
      <dgm:prSet/>
      <dgm:spPr/>
      <dgm:t>
        <a:bodyPr/>
        <a:lstStyle/>
        <a:p>
          <a:endParaRPr lang="en-US"/>
        </a:p>
      </dgm:t>
    </dgm:pt>
    <dgm:pt modelId="{399F3FC7-E9CE-4446-A916-EF46A478D2FE}">
      <dgm:prSet/>
      <dgm:spPr/>
      <dgm:t>
        <a:bodyPr/>
        <a:lstStyle/>
        <a:p>
          <a:r>
            <a:rPr lang="en-US"/>
            <a:t>second recommendation that if it was uninterrupted trend that can me seriously economical issue.</a:t>
          </a:r>
        </a:p>
      </dgm:t>
    </dgm:pt>
    <dgm:pt modelId="{14030403-1B1B-4A23-AE9F-1423E92F2845}" type="parTrans" cxnId="{97BE307A-0FE2-471A-818E-97A5776EEAA0}">
      <dgm:prSet/>
      <dgm:spPr/>
      <dgm:t>
        <a:bodyPr/>
        <a:lstStyle/>
        <a:p>
          <a:endParaRPr lang="en-US"/>
        </a:p>
      </dgm:t>
    </dgm:pt>
    <dgm:pt modelId="{2E199D2A-F467-4955-87F2-ED63C47D1F99}" type="sibTrans" cxnId="{97BE307A-0FE2-471A-818E-97A5776EEAA0}">
      <dgm:prSet/>
      <dgm:spPr/>
      <dgm:t>
        <a:bodyPr/>
        <a:lstStyle/>
        <a:p>
          <a:endParaRPr lang="en-US"/>
        </a:p>
      </dgm:t>
    </dgm:pt>
    <dgm:pt modelId="{3CA40B56-8513-4C59-99B3-F3F51E7A66A2}" type="pres">
      <dgm:prSet presAssocID="{BB4739E1-C347-49A4-ACFC-9125911266E4}" presName="diagram" presStyleCnt="0">
        <dgm:presLayoutVars>
          <dgm:dir/>
          <dgm:resizeHandles val="exact"/>
        </dgm:presLayoutVars>
      </dgm:prSet>
      <dgm:spPr/>
    </dgm:pt>
    <dgm:pt modelId="{D34E5781-062B-4698-8E08-20124E2DDA34}" type="pres">
      <dgm:prSet presAssocID="{8DBFA548-1ED9-4A48-9006-BEEDF6EC4CC1}" presName="node" presStyleLbl="node1" presStyleIdx="0" presStyleCnt="5">
        <dgm:presLayoutVars>
          <dgm:bulletEnabled val="1"/>
        </dgm:presLayoutVars>
      </dgm:prSet>
      <dgm:spPr/>
    </dgm:pt>
    <dgm:pt modelId="{35CA40B5-80BB-4D74-B4B2-C30BF5327B87}" type="pres">
      <dgm:prSet presAssocID="{B9D07735-0CF6-4DD7-B38A-93CD4EE82741}" presName="sibTrans" presStyleCnt="0"/>
      <dgm:spPr/>
    </dgm:pt>
    <dgm:pt modelId="{0D6E11A4-6607-4D1A-8CCA-047A49C2B9C6}" type="pres">
      <dgm:prSet presAssocID="{02E7AAF3-749D-460B-A00B-D8D1A83510E8}" presName="node" presStyleLbl="node1" presStyleIdx="1" presStyleCnt="5">
        <dgm:presLayoutVars>
          <dgm:bulletEnabled val="1"/>
        </dgm:presLayoutVars>
      </dgm:prSet>
      <dgm:spPr/>
    </dgm:pt>
    <dgm:pt modelId="{77F38C90-6378-45AB-8E1B-2675A6A1645E}" type="pres">
      <dgm:prSet presAssocID="{20D9A10C-C940-4DFD-AA74-817C6784D0C4}" presName="sibTrans" presStyleCnt="0"/>
      <dgm:spPr/>
    </dgm:pt>
    <dgm:pt modelId="{2932A779-02AC-4BC3-A777-36D9379099F1}" type="pres">
      <dgm:prSet presAssocID="{E2DE287B-B7B0-4F52-9D8A-9E33306FDBE5}" presName="node" presStyleLbl="node1" presStyleIdx="2" presStyleCnt="5">
        <dgm:presLayoutVars>
          <dgm:bulletEnabled val="1"/>
        </dgm:presLayoutVars>
      </dgm:prSet>
      <dgm:spPr/>
    </dgm:pt>
    <dgm:pt modelId="{46454E01-1424-4A51-9D58-06CE37EB934B}" type="pres">
      <dgm:prSet presAssocID="{254393AD-2698-4761-82E5-06C0F66D5F22}" presName="sibTrans" presStyleCnt="0"/>
      <dgm:spPr/>
    </dgm:pt>
    <dgm:pt modelId="{3EE7A7EB-DF0F-49AF-92E7-60016F9225BC}" type="pres">
      <dgm:prSet presAssocID="{BA55FB7D-7EBF-4ADA-84C5-20477CEB3C8F}" presName="node" presStyleLbl="node1" presStyleIdx="3" presStyleCnt="5">
        <dgm:presLayoutVars>
          <dgm:bulletEnabled val="1"/>
        </dgm:presLayoutVars>
      </dgm:prSet>
      <dgm:spPr/>
    </dgm:pt>
    <dgm:pt modelId="{EF2582BC-5C01-464A-AC5C-6586E6BBADC2}" type="pres">
      <dgm:prSet presAssocID="{8A69DA84-8CE2-48DB-8E2B-A82815C97B58}" presName="sibTrans" presStyleCnt="0"/>
      <dgm:spPr/>
    </dgm:pt>
    <dgm:pt modelId="{76C00CBF-2C6D-47C4-8DE4-52F6A70D3027}" type="pres">
      <dgm:prSet presAssocID="{399F3FC7-E9CE-4446-A916-EF46A478D2FE}" presName="node" presStyleLbl="node1" presStyleIdx="4" presStyleCnt="5">
        <dgm:presLayoutVars>
          <dgm:bulletEnabled val="1"/>
        </dgm:presLayoutVars>
      </dgm:prSet>
      <dgm:spPr/>
    </dgm:pt>
  </dgm:ptLst>
  <dgm:cxnLst>
    <dgm:cxn modelId="{24684517-3019-4A23-B86F-7D9C07012D5B}" srcId="{BB4739E1-C347-49A4-ACFC-9125911266E4}" destId="{8DBFA548-1ED9-4A48-9006-BEEDF6EC4CC1}" srcOrd="0" destOrd="0" parTransId="{DF3456A3-6F97-4F8A-84E4-24CC5E5EA389}" sibTransId="{B9D07735-0CF6-4DD7-B38A-93CD4EE82741}"/>
    <dgm:cxn modelId="{9F85E820-567B-405F-880B-4A180FE230DC}" type="presOf" srcId="{399F3FC7-E9CE-4446-A916-EF46A478D2FE}" destId="{76C00CBF-2C6D-47C4-8DE4-52F6A70D3027}" srcOrd="0" destOrd="0" presId="urn:microsoft.com/office/officeart/2005/8/layout/default"/>
    <dgm:cxn modelId="{713F2561-5848-483E-AB36-A6F8D7968712}" srcId="{BB4739E1-C347-49A4-ACFC-9125911266E4}" destId="{E2DE287B-B7B0-4F52-9D8A-9E33306FDBE5}" srcOrd="2" destOrd="0" parTransId="{BFCBEDBB-3E96-45BC-A37D-5B8DEED373F1}" sibTransId="{254393AD-2698-4761-82E5-06C0F66D5F22}"/>
    <dgm:cxn modelId="{D6AFE54C-CBA6-4BE0-98E3-C17D4C142A7E}" type="presOf" srcId="{BB4739E1-C347-49A4-ACFC-9125911266E4}" destId="{3CA40B56-8513-4C59-99B3-F3F51E7A66A2}" srcOrd="0" destOrd="0" presId="urn:microsoft.com/office/officeart/2005/8/layout/default"/>
    <dgm:cxn modelId="{2095234E-E6AD-4199-BDD4-01C91CE206A4}" srcId="{BB4739E1-C347-49A4-ACFC-9125911266E4}" destId="{BA55FB7D-7EBF-4ADA-84C5-20477CEB3C8F}" srcOrd="3" destOrd="0" parTransId="{732869E6-A4A7-467F-8CBD-7534FBDE40BD}" sibTransId="{8A69DA84-8CE2-48DB-8E2B-A82815C97B58}"/>
    <dgm:cxn modelId="{97BE307A-0FE2-471A-818E-97A5776EEAA0}" srcId="{BB4739E1-C347-49A4-ACFC-9125911266E4}" destId="{399F3FC7-E9CE-4446-A916-EF46A478D2FE}" srcOrd="4" destOrd="0" parTransId="{14030403-1B1B-4A23-AE9F-1423E92F2845}" sibTransId="{2E199D2A-F467-4955-87F2-ED63C47D1F99}"/>
    <dgm:cxn modelId="{FEFE14B7-B4C3-441F-970B-AA7630FFC134}" srcId="{BB4739E1-C347-49A4-ACFC-9125911266E4}" destId="{02E7AAF3-749D-460B-A00B-D8D1A83510E8}" srcOrd="1" destOrd="0" parTransId="{07E39C00-223C-4956-8503-C0F4A535C7AF}" sibTransId="{20D9A10C-C940-4DFD-AA74-817C6784D0C4}"/>
    <dgm:cxn modelId="{C140C9CE-6E2C-441C-90CE-94482723B984}" type="presOf" srcId="{BA55FB7D-7EBF-4ADA-84C5-20477CEB3C8F}" destId="{3EE7A7EB-DF0F-49AF-92E7-60016F9225BC}" srcOrd="0" destOrd="0" presId="urn:microsoft.com/office/officeart/2005/8/layout/default"/>
    <dgm:cxn modelId="{3AE963F3-9E65-4E03-BDB3-744ADBA99220}" type="presOf" srcId="{E2DE287B-B7B0-4F52-9D8A-9E33306FDBE5}" destId="{2932A779-02AC-4BC3-A777-36D9379099F1}" srcOrd="0" destOrd="0" presId="urn:microsoft.com/office/officeart/2005/8/layout/default"/>
    <dgm:cxn modelId="{D7517FFA-DA40-4DAF-9487-B51A472C45BD}" type="presOf" srcId="{8DBFA548-1ED9-4A48-9006-BEEDF6EC4CC1}" destId="{D34E5781-062B-4698-8E08-20124E2DDA34}" srcOrd="0" destOrd="0" presId="urn:microsoft.com/office/officeart/2005/8/layout/default"/>
    <dgm:cxn modelId="{A9F707FC-507C-46FC-A9B3-46A5B3E099E0}" type="presOf" srcId="{02E7AAF3-749D-460B-A00B-D8D1A83510E8}" destId="{0D6E11A4-6607-4D1A-8CCA-047A49C2B9C6}" srcOrd="0" destOrd="0" presId="urn:microsoft.com/office/officeart/2005/8/layout/default"/>
    <dgm:cxn modelId="{94B0E5DD-A9A0-4197-956B-FB40361814D3}" type="presParOf" srcId="{3CA40B56-8513-4C59-99B3-F3F51E7A66A2}" destId="{D34E5781-062B-4698-8E08-20124E2DDA34}" srcOrd="0" destOrd="0" presId="urn:microsoft.com/office/officeart/2005/8/layout/default"/>
    <dgm:cxn modelId="{17AED7E4-19F0-4FF0-8BF4-EEFF8AC51675}" type="presParOf" srcId="{3CA40B56-8513-4C59-99B3-F3F51E7A66A2}" destId="{35CA40B5-80BB-4D74-B4B2-C30BF5327B87}" srcOrd="1" destOrd="0" presId="urn:microsoft.com/office/officeart/2005/8/layout/default"/>
    <dgm:cxn modelId="{DFF711F4-E307-48CD-9114-79E8122A91A9}" type="presParOf" srcId="{3CA40B56-8513-4C59-99B3-F3F51E7A66A2}" destId="{0D6E11A4-6607-4D1A-8CCA-047A49C2B9C6}" srcOrd="2" destOrd="0" presId="urn:microsoft.com/office/officeart/2005/8/layout/default"/>
    <dgm:cxn modelId="{6B77D989-1F5D-45B4-991F-8356A77B9BBE}" type="presParOf" srcId="{3CA40B56-8513-4C59-99B3-F3F51E7A66A2}" destId="{77F38C90-6378-45AB-8E1B-2675A6A1645E}" srcOrd="3" destOrd="0" presId="urn:microsoft.com/office/officeart/2005/8/layout/default"/>
    <dgm:cxn modelId="{5FF2CFD0-166F-4550-A1F5-B2B186907EEB}" type="presParOf" srcId="{3CA40B56-8513-4C59-99B3-F3F51E7A66A2}" destId="{2932A779-02AC-4BC3-A777-36D9379099F1}" srcOrd="4" destOrd="0" presId="urn:microsoft.com/office/officeart/2005/8/layout/default"/>
    <dgm:cxn modelId="{F74630DB-2FC5-438E-B641-E5D851F37E7D}" type="presParOf" srcId="{3CA40B56-8513-4C59-99B3-F3F51E7A66A2}" destId="{46454E01-1424-4A51-9D58-06CE37EB934B}" srcOrd="5" destOrd="0" presId="urn:microsoft.com/office/officeart/2005/8/layout/default"/>
    <dgm:cxn modelId="{53FCE5C1-9DBC-41B4-B127-21C681D79B55}" type="presParOf" srcId="{3CA40B56-8513-4C59-99B3-F3F51E7A66A2}" destId="{3EE7A7EB-DF0F-49AF-92E7-60016F9225BC}" srcOrd="6" destOrd="0" presId="urn:microsoft.com/office/officeart/2005/8/layout/default"/>
    <dgm:cxn modelId="{68922AB5-EB80-417F-85E2-B84B3AD34A1F}" type="presParOf" srcId="{3CA40B56-8513-4C59-99B3-F3F51E7A66A2}" destId="{EF2582BC-5C01-464A-AC5C-6586E6BBADC2}" srcOrd="7" destOrd="0" presId="urn:microsoft.com/office/officeart/2005/8/layout/default"/>
    <dgm:cxn modelId="{474983EB-C415-4A22-86D7-2FD39C0F5786}" type="presParOf" srcId="{3CA40B56-8513-4C59-99B3-F3F51E7A66A2}" destId="{76C00CBF-2C6D-47C4-8DE4-52F6A70D3027}"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79E0DBD-1D46-454F-BAE1-4D7A9870E21A}"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640A857E-8A90-4564-B284-5ADB54104C2E}">
      <dgm:prSet/>
      <dgm:spPr/>
      <dgm:t>
        <a:bodyPr/>
        <a:lstStyle/>
        <a:p>
          <a:r>
            <a:rPr lang="en-US"/>
            <a:t>Groppelli, Angelico A.; Ehsan Nikbakht (2000). Finance, 4th ed. Barron's Educational Series, Inc. p. 433. ISBN 0-7641-1275-9.</a:t>
          </a:r>
        </a:p>
      </dgm:t>
    </dgm:pt>
    <dgm:pt modelId="{4B362023-1AAE-4902-B166-C9A1ABBA910F}" type="parTrans" cxnId="{2E744F91-4930-4FC4-AFAB-9C5E917C876E}">
      <dgm:prSet/>
      <dgm:spPr/>
      <dgm:t>
        <a:bodyPr/>
        <a:lstStyle/>
        <a:p>
          <a:endParaRPr lang="en-US"/>
        </a:p>
      </dgm:t>
    </dgm:pt>
    <dgm:pt modelId="{6912D86E-1BA8-4246-9440-122536FC19D2}" type="sibTrans" cxnId="{2E744F91-4930-4FC4-AFAB-9C5E917C876E}">
      <dgm:prSet/>
      <dgm:spPr/>
      <dgm:t>
        <a:bodyPr/>
        <a:lstStyle/>
        <a:p>
          <a:endParaRPr lang="en-US"/>
        </a:p>
      </dgm:t>
    </dgm:pt>
    <dgm:pt modelId="{692C46EF-3502-4112-A794-21BB6FFE6662}">
      <dgm:prSet/>
      <dgm:spPr/>
      <dgm:t>
        <a:bodyPr/>
        <a:lstStyle/>
        <a:p>
          <a:r>
            <a:rPr lang="en-US"/>
            <a:t>Houston, Joel F.; Brigham, Eugene F. (2009). Fundamentals of Financial Management. [Cincinnati, Ohio]: South-Western College Pub. p. 90. ISBN 0-324-59771-1.</a:t>
          </a:r>
        </a:p>
      </dgm:t>
    </dgm:pt>
    <dgm:pt modelId="{B0D84843-D031-4B8F-A193-11EAED46E730}" type="parTrans" cxnId="{76B34916-3D55-44A4-AD27-02B051062E9A}">
      <dgm:prSet/>
      <dgm:spPr/>
      <dgm:t>
        <a:bodyPr/>
        <a:lstStyle/>
        <a:p>
          <a:endParaRPr lang="en-US"/>
        </a:p>
      </dgm:t>
    </dgm:pt>
    <dgm:pt modelId="{865AB51F-69E6-4C00-A7AD-D70FE684E7D8}" type="sibTrans" cxnId="{76B34916-3D55-44A4-AD27-02B051062E9A}">
      <dgm:prSet/>
      <dgm:spPr/>
      <dgm:t>
        <a:bodyPr/>
        <a:lstStyle/>
        <a:p>
          <a:endParaRPr lang="en-US"/>
        </a:p>
      </dgm:t>
    </dgm:pt>
    <dgm:pt modelId="{4374163A-CD13-46D3-B0FE-8A80E8D23756}">
      <dgm:prSet/>
      <dgm:spPr/>
      <dgm:t>
        <a:bodyPr/>
        <a:lstStyle/>
        <a:p>
          <a:r>
            <a:rPr lang="en-US"/>
            <a:t>Weston, J. (1990). Essentials of Managerial Finance. Hinsdale: Dryden Press. p. 295. ISBN 0-03-030733-3</a:t>
          </a:r>
        </a:p>
      </dgm:t>
    </dgm:pt>
    <dgm:pt modelId="{ACB951E2-6CE7-46DC-B029-667F5A216AC3}" type="parTrans" cxnId="{6DDA2A41-6D04-4797-84EC-CC9A539C4875}">
      <dgm:prSet/>
      <dgm:spPr/>
      <dgm:t>
        <a:bodyPr/>
        <a:lstStyle/>
        <a:p>
          <a:endParaRPr lang="en-US"/>
        </a:p>
      </dgm:t>
    </dgm:pt>
    <dgm:pt modelId="{8087CBE1-B024-4930-A194-8E17A53C8EB1}" type="sibTrans" cxnId="{6DDA2A41-6D04-4797-84EC-CC9A539C4875}">
      <dgm:prSet/>
      <dgm:spPr/>
      <dgm:t>
        <a:bodyPr/>
        <a:lstStyle/>
        <a:p>
          <a:endParaRPr lang="en-US"/>
        </a:p>
      </dgm:t>
    </dgm:pt>
    <dgm:pt modelId="{D326D7B3-DE79-4A3A-B560-3ED359AB828E}">
      <dgm:prSet/>
      <dgm:spPr/>
      <dgm:t>
        <a:bodyPr/>
        <a:lstStyle/>
        <a:p>
          <a:r>
            <a:rPr lang="en-US"/>
            <a:t>Weygandt, J. J., Kieso, D. E., &amp; Kell, W. G. (1996). Accounting Principles (4th ed.). New York, Chichester, Brisbane, Toronto, Singapore: John Wiley &amp; Sons, Inc. p. 801-802.</a:t>
          </a:r>
        </a:p>
      </dgm:t>
    </dgm:pt>
    <dgm:pt modelId="{BD0D9EEB-3B50-4EAC-A013-3B3D2C7EC7E6}" type="parTrans" cxnId="{DB471DF1-AE56-45C0-B12E-B0FB22E15F42}">
      <dgm:prSet/>
      <dgm:spPr/>
      <dgm:t>
        <a:bodyPr/>
        <a:lstStyle/>
        <a:p>
          <a:endParaRPr lang="en-US"/>
        </a:p>
      </dgm:t>
    </dgm:pt>
    <dgm:pt modelId="{3B017F4C-3569-402D-9F94-7D759400D941}" type="sibTrans" cxnId="{DB471DF1-AE56-45C0-B12E-B0FB22E15F42}">
      <dgm:prSet/>
      <dgm:spPr/>
      <dgm:t>
        <a:bodyPr/>
        <a:lstStyle/>
        <a:p>
          <a:endParaRPr lang="en-US"/>
        </a:p>
      </dgm:t>
    </dgm:pt>
    <dgm:pt modelId="{1022DD22-5155-4A23-9804-AC2A0E523BBF}" type="pres">
      <dgm:prSet presAssocID="{C79E0DBD-1D46-454F-BAE1-4D7A9870E21A}" presName="linear" presStyleCnt="0">
        <dgm:presLayoutVars>
          <dgm:animLvl val="lvl"/>
          <dgm:resizeHandles val="exact"/>
        </dgm:presLayoutVars>
      </dgm:prSet>
      <dgm:spPr/>
    </dgm:pt>
    <dgm:pt modelId="{2C09C2C0-64D2-4CC1-AA70-18CC33C2B51D}" type="pres">
      <dgm:prSet presAssocID="{640A857E-8A90-4564-B284-5ADB54104C2E}" presName="parentText" presStyleLbl="node1" presStyleIdx="0" presStyleCnt="4">
        <dgm:presLayoutVars>
          <dgm:chMax val="0"/>
          <dgm:bulletEnabled val="1"/>
        </dgm:presLayoutVars>
      </dgm:prSet>
      <dgm:spPr/>
    </dgm:pt>
    <dgm:pt modelId="{7A4C5FBF-9F72-4BE4-9856-F8CBBA347786}" type="pres">
      <dgm:prSet presAssocID="{6912D86E-1BA8-4246-9440-122536FC19D2}" presName="spacer" presStyleCnt="0"/>
      <dgm:spPr/>
    </dgm:pt>
    <dgm:pt modelId="{0CD73E3C-9CBA-48B2-B028-C02F120EDEE6}" type="pres">
      <dgm:prSet presAssocID="{692C46EF-3502-4112-A794-21BB6FFE6662}" presName="parentText" presStyleLbl="node1" presStyleIdx="1" presStyleCnt="4">
        <dgm:presLayoutVars>
          <dgm:chMax val="0"/>
          <dgm:bulletEnabled val="1"/>
        </dgm:presLayoutVars>
      </dgm:prSet>
      <dgm:spPr/>
    </dgm:pt>
    <dgm:pt modelId="{62697B53-88C5-43E8-BEEA-7912A29406FA}" type="pres">
      <dgm:prSet presAssocID="{865AB51F-69E6-4C00-A7AD-D70FE684E7D8}" presName="spacer" presStyleCnt="0"/>
      <dgm:spPr/>
    </dgm:pt>
    <dgm:pt modelId="{2DE91F7B-DF0E-42FB-B693-85CD07D3B523}" type="pres">
      <dgm:prSet presAssocID="{4374163A-CD13-46D3-B0FE-8A80E8D23756}" presName="parentText" presStyleLbl="node1" presStyleIdx="2" presStyleCnt="4">
        <dgm:presLayoutVars>
          <dgm:chMax val="0"/>
          <dgm:bulletEnabled val="1"/>
        </dgm:presLayoutVars>
      </dgm:prSet>
      <dgm:spPr/>
    </dgm:pt>
    <dgm:pt modelId="{DED129E1-9C28-4260-A1EB-3954D4CCEEED}" type="pres">
      <dgm:prSet presAssocID="{8087CBE1-B024-4930-A194-8E17A53C8EB1}" presName="spacer" presStyleCnt="0"/>
      <dgm:spPr/>
    </dgm:pt>
    <dgm:pt modelId="{64116667-E353-466B-BC20-6B83E8C72F22}" type="pres">
      <dgm:prSet presAssocID="{D326D7B3-DE79-4A3A-B560-3ED359AB828E}" presName="parentText" presStyleLbl="node1" presStyleIdx="3" presStyleCnt="4">
        <dgm:presLayoutVars>
          <dgm:chMax val="0"/>
          <dgm:bulletEnabled val="1"/>
        </dgm:presLayoutVars>
      </dgm:prSet>
      <dgm:spPr/>
    </dgm:pt>
  </dgm:ptLst>
  <dgm:cxnLst>
    <dgm:cxn modelId="{B2871C00-DCDD-404A-A2AA-0F78A42E38B2}" type="presOf" srcId="{C79E0DBD-1D46-454F-BAE1-4D7A9870E21A}" destId="{1022DD22-5155-4A23-9804-AC2A0E523BBF}" srcOrd="0" destOrd="0" presId="urn:microsoft.com/office/officeart/2005/8/layout/vList2"/>
    <dgm:cxn modelId="{76B34916-3D55-44A4-AD27-02B051062E9A}" srcId="{C79E0DBD-1D46-454F-BAE1-4D7A9870E21A}" destId="{692C46EF-3502-4112-A794-21BB6FFE6662}" srcOrd="1" destOrd="0" parTransId="{B0D84843-D031-4B8F-A193-11EAED46E730}" sibTransId="{865AB51F-69E6-4C00-A7AD-D70FE684E7D8}"/>
    <dgm:cxn modelId="{6DDA2A41-6D04-4797-84EC-CC9A539C4875}" srcId="{C79E0DBD-1D46-454F-BAE1-4D7A9870E21A}" destId="{4374163A-CD13-46D3-B0FE-8A80E8D23756}" srcOrd="2" destOrd="0" parTransId="{ACB951E2-6CE7-46DC-B029-667F5A216AC3}" sibTransId="{8087CBE1-B024-4930-A194-8E17A53C8EB1}"/>
    <dgm:cxn modelId="{CD4C4E45-B59E-4758-A77E-450BCDEDAF6D}" type="presOf" srcId="{4374163A-CD13-46D3-B0FE-8A80E8D23756}" destId="{2DE91F7B-DF0E-42FB-B693-85CD07D3B523}" srcOrd="0" destOrd="0" presId="urn:microsoft.com/office/officeart/2005/8/layout/vList2"/>
    <dgm:cxn modelId="{76F9A271-2783-427A-835E-4E692BA453AB}" type="presOf" srcId="{D326D7B3-DE79-4A3A-B560-3ED359AB828E}" destId="{64116667-E353-466B-BC20-6B83E8C72F22}" srcOrd="0" destOrd="0" presId="urn:microsoft.com/office/officeart/2005/8/layout/vList2"/>
    <dgm:cxn modelId="{A47F4483-8516-4F5D-8E03-894F7BB4DD2A}" type="presOf" srcId="{692C46EF-3502-4112-A794-21BB6FFE6662}" destId="{0CD73E3C-9CBA-48B2-B028-C02F120EDEE6}" srcOrd="0" destOrd="0" presId="urn:microsoft.com/office/officeart/2005/8/layout/vList2"/>
    <dgm:cxn modelId="{2E744F91-4930-4FC4-AFAB-9C5E917C876E}" srcId="{C79E0DBD-1D46-454F-BAE1-4D7A9870E21A}" destId="{640A857E-8A90-4564-B284-5ADB54104C2E}" srcOrd="0" destOrd="0" parTransId="{4B362023-1AAE-4902-B166-C9A1ABBA910F}" sibTransId="{6912D86E-1BA8-4246-9440-122536FC19D2}"/>
    <dgm:cxn modelId="{E888E1E9-4A17-443B-858F-E772B1178CC6}" type="presOf" srcId="{640A857E-8A90-4564-B284-5ADB54104C2E}" destId="{2C09C2C0-64D2-4CC1-AA70-18CC33C2B51D}" srcOrd="0" destOrd="0" presId="urn:microsoft.com/office/officeart/2005/8/layout/vList2"/>
    <dgm:cxn modelId="{DB471DF1-AE56-45C0-B12E-B0FB22E15F42}" srcId="{C79E0DBD-1D46-454F-BAE1-4D7A9870E21A}" destId="{D326D7B3-DE79-4A3A-B560-3ED359AB828E}" srcOrd="3" destOrd="0" parTransId="{BD0D9EEB-3B50-4EAC-A013-3B3D2C7EC7E6}" sibTransId="{3B017F4C-3569-402D-9F94-7D759400D941}"/>
    <dgm:cxn modelId="{6B5BD4C3-814F-4201-BED2-C9778E525C54}" type="presParOf" srcId="{1022DD22-5155-4A23-9804-AC2A0E523BBF}" destId="{2C09C2C0-64D2-4CC1-AA70-18CC33C2B51D}" srcOrd="0" destOrd="0" presId="urn:microsoft.com/office/officeart/2005/8/layout/vList2"/>
    <dgm:cxn modelId="{1AC84A0F-3242-4136-A13D-10D88898AAAE}" type="presParOf" srcId="{1022DD22-5155-4A23-9804-AC2A0E523BBF}" destId="{7A4C5FBF-9F72-4BE4-9856-F8CBBA347786}" srcOrd="1" destOrd="0" presId="urn:microsoft.com/office/officeart/2005/8/layout/vList2"/>
    <dgm:cxn modelId="{14582364-C58E-40D1-B1AC-A34454FF0722}" type="presParOf" srcId="{1022DD22-5155-4A23-9804-AC2A0E523BBF}" destId="{0CD73E3C-9CBA-48B2-B028-C02F120EDEE6}" srcOrd="2" destOrd="0" presId="urn:microsoft.com/office/officeart/2005/8/layout/vList2"/>
    <dgm:cxn modelId="{ADDE9951-1B4A-428A-8866-7FDE6A94CFF6}" type="presParOf" srcId="{1022DD22-5155-4A23-9804-AC2A0E523BBF}" destId="{62697B53-88C5-43E8-BEEA-7912A29406FA}" srcOrd="3" destOrd="0" presId="urn:microsoft.com/office/officeart/2005/8/layout/vList2"/>
    <dgm:cxn modelId="{BAE65208-3096-42EA-BF8F-20277C9E1216}" type="presParOf" srcId="{1022DD22-5155-4A23-9804-AC2A0E523BBF}" destId="{2DE91F7B-DF0E-42FB-B693-85CD07D3B523}" srcOrd="4" destOrd="0" presId="urn:microsoft.com/office/officeart/2005/8/layout/vList2"/>
    <dgm:cxn modelId="{E04953FE-024D-4F78-B253-D4A43DD4F4FF}" type="presParOf" srcId="{1022DD22-5155-4A23-9804-AC2A0E523BBF}" destId="{DED129E1-9C28-4260-A1EB-3954D4CCEEED}" srcOrd="5" destOrd="0" presId="urn:microsoft.com/office/officeart/2005/8/layout/vList2"/>
    <dgm:cxn modelId="{98FC5157-3370-45B8-A813-10FA50087E51}" type="presParOf" srcId="{1022DD22-5155-4A23-9804-AC2A0E523BBF}" destId="{64116667-E353-466B-BC20-6B83E8C72F22}"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222AB5-1094-4C72-A4BB-E6A2CFB4B0E2}">
      <dsp:nvSpPr>
        <dsp:cNvPr id="0" name=""/>
        <dsp:cNvSpPr/>
      </dsp:nvSpPr>
      <dsp:spPr>
        <a:xfrm>
          <a:off x="963848" y="2178"/>
          <a:ext cx="1890861" cy="1134516"/>
        </a:xfrm>
        <a:prstGeom prst="rect">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As per calculation company gross profit decrees so profitability also decreases.</a:t>
          </a:r>
          <a:endParaRPr lang="en-US" sz="1400" kern="1200"/>
        </a:p>
      </dsp:txBody>
      <dsp:txXfrm>
        <a:off x="963848" y="2178"/>
        <a:ext cx="1890861" cy="1134516"/>
      </dsp:txXfrm>
    </dsp:sp>
    <dsp:sp modelId="{90B958EA-9FFB-4E3C-AA2D-C38341939281}">
      <dsp:nvSpPr>
        <dsp:cNvPr id="0" name=""/>
        <dsp:cNvSpPr/>
      </dsp:nvSpPr>
      <dsp:spPr>
        <a:xfrm>
          <a:off x="3043795" y="2178"/>
          <a:ext cx="1890861" cy="1134516"/>
        </a:xfrm>
        <a:prstGeom prst="rect">
          <a:avLst/>
        </a:prstGeom>
        <a:solidFill>
          <a:schemeClr val="accent3">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Number of inside and outside factors can control  occupancy rate in the hotel.</a:t>
          </a:r>
          <a:endParaRPr lang="en-US" sz="1400" kern="1200"/>
        </a:p>
      </dsp:txBody>
      <dsp:txXfrm>
        <a:off x="3043795" y="2178"/>
        <a:ext cx="1890861" cy="1134516"/>
      </dsp:txXfrm>
    </dsp:sp>
    <dsp:sp modelId="{E3AE2C9C-38A4-4353-9C48-9841D085ADD9}">
      <dsp:nvSpPr>
        <dsp:cNvPr id="0" name=""/>
        <dsp:cNvSpPr/>
      </dsp:nvSpPr>
      <dsp:spPr>
        <a:xfrm>
          <a:off x="5123743" y="2178"/>
          <a:ext cx="1890861" cy="1134516"/>
        </a:xfrm>
        <a:prstGeom prst="rect">
          <a:avLst/>
        </a:prstGeom>
        <a:solidFill>
          <a:schemeClr val="accent4">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Reason gross profit decrease. </a:t>
          </a:r>
          <a:endParaRPr lang="en-US" sz="1400" kern="1200"/>
        </a:p>
      </dsp:txBody>
      <dsp:txXfrm>
        <a:off x="5123743" y="2178"/>
        <a:ext cx="1890861" cy="1134516"/>
      </dsp:txXfrm>
    </dsp:sp>
    <dsp:sp modelId="{5C2C2B29-70D0-4FA7-91FE-D46E80A9DB52}">
      <dsp:nvSpPr>
        <dsp:cNvPr id="0" name=""/>
        <dsp:cNvSpPr/>
      </dsp:nvSpPr>
      <dsp:spPr>
        <a:xfrm>
          <a:off x="7203690" y="2178"/>
          <a:ext cx="1890861" cy="1134516"/>
        </a:xfrm>
        <a:prstGeom prst="rect">
          <a:avLst/>
        </a:prstGeom>
        <a:solidFill>
          <a:schemeClr val="accent5">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Gross profit depends  on hotel facility , cleanliness etc;</a:t>
          </a:r>
          <a:endParaRPr lang="en-US" sz="1400" kern="1200"/>
        </a:p>
      </dsp:txBody>
      <dsp:txXfrm>
        <a:off x="7203690" y="2178"/>
        <a:ext cx="1890861" cy="1134516"/>
      </dsp:txXfrm>
    </dsp:sp>
    <dsp:sp modelId="{5C88AF77-4374-4C37-8ED4-3F272055DB14}">
      <dsp:nvSpPr>
        <dsp:cNvPr id="0" name=""/>
        <dsp:cNvSpPr/>
      </dsp:nvSpPr>
      <dsp:spPr>
        <a:xfrm>
          <a:off x="963848" y="1325781"/>
          <a:ext cx="1890861" cy="1134516"/>
        </a:xfrm>
        <a:prstGeom prst="rect">
          <a:avLst/>
        </a:prstGeom>
        <a:solidFill>
          <a:schemeClr val="accent6">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Gross profit  removes variable cost to revenue for each to operating .</a:t>
          </a:r>
          <a:endParaRPr lang="en-US" sz="1400" kern="1200"/>
        </a:p>
      </dsp:txBody>
      <dsp:txXfrm>
        <a:off x="963848" y="1325781"/>
        <a:ext cx="1890861" cy="1134516"/>
      </dsp:txXfrm>
    </dsp:sp>
    <dsp:sp modelId="{61F7B229-C2B0-4B17-8321-5F0CD4A11A8C}">
      <dsp:nvSpPr>
        <dsp:cNvPr id="0" name=""/>
        <dsp:cNvSpPr/>
      </dsp:nvSpPr>
      <dsp:spPr>
        <a:xfrm>
          <a:off x="3043795" y="1325781"/>
          <a:ext cx="1890861" cy="1134516"/>
        </a:xfrm>
        <a:prstGeom prst="rect">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Due to room repair or lack of maintenance issues  profitability can goes down.</a:t>
          </a:r>
          <a:endParaRPr lang="en-US" sz="1400" kern="1200"/>
        </a:p>
      </dsp:txBody>
      <dsp:txXfrm>
        <a:off x="3043795" y="1325781"/>
        <a:ext cx="1890861" cy="1134516"/>
      </dsp:txXfrm>
    </dsp:sp>
    <dsp:sp modelId="{38AA5A02-BCC9-4840-8DE5-A3507D2A5E72}">
      <dsp:nvSpPr>
        <dsp:cNvPr id="0" name=""/>
        <dsp:cNvSpPr/>
      </dsp:nvSpPr>
      <dsp:spPr>
        <a:xfrm>
          <a:off x="5123743" y="1325781"/>
          <a:ext cx="1890861" cy="1134516"/>
        </a:xfrm>
        <a:prstGeom prst="rect">
          <a:avLst/>
        </a:prstGeom>
        <a:solidFill>
          <a:schemeClr val="accent3">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Intensity of competition this firm faces</a:t>
          </a:r>
          <a:endParaRPr lang="en-US" sz="1400" kern="1200"/>
        </a:p>
      </dsp:txBody>
      <dsp:txXfrm>
        <a:off x="5123743" y="1325781"/>
        <a:ext cx="1890861" cy="1134516"/>
      </dsp:txXfrm>
    </dsp:sp>
    <dsp:sp modelId="{757884D8-CF01-4506-B966-3291059D00EB}">
      <dsp:nvSpPr>
        <dsp:cNvPr id="0" name=""/>
        <dsp:cNvSpPr/>
      </dsp:nvSpPr>
      <dsp:spPr>
        <a:xfrm>
          <a:off x="7203690" y="1325781"/>
          <a:ext cx="1890861" cy="1134516"/>
        </a:xfrm>
        <a:prstGeom prst="rect">
          <a:avLst/>
        </a:prstGeom>
        <a:solidFill>
          <a:schemeClr val="accent4">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Strength of demand </a:t>
          </a:r>
          <a:endParaRPr lang="en-US" sz="1400" kern="1200"/>
        </a:p>
      </dsp:txBody>
      <dsp:txXfrm>
        <a:off x="7203690" y="1325781"/>
        <a:ext cx="1890861" cy="1134516"/>
      </dsp:txXfrm>
    </dsp:sp>
    <dsp:sp modelId="{FA95A8F5-CA1D-49A5-9AB4-E2F3FC8E0A10}">
      <dsp:nvSpPr>
        <dsp:cNvPr id="0" name=""/>
        <dsp:cNvSpPr/>
      </dsp:nvSpPr>
      <dsp:spPr>
        <a:xfrm>
          <a:off x="4083769" y="2649384"/>
          <a:ext cx="1890861" cy="1134516"/>
        </a:xfrm>
        <a:prstGeom prst="rect">
          <a:avLst/>
        </a:prstGeom>
        <a:solidFill>
          <a:schemeClr val="accent5">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Advertising  </a:t>
          </a:r>
          <a:endParaRPr lang="en-US" sz="1400" kern="1200"/>
        </a:p>
      </dsp:txBody>
      <dsp:txXfrm>
        <a:off x="4083769" y="2649384"/>
        <a:ext cx="1890861" cy="113451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691D71-A7D8-46B5-B4A7-CD0FED2D9C06}">
      <dsp:nvSpPr>
        <dsp:cNvPr id="0" name=""/>
        <dsp:cNvSpPr/>
      </dsp:nvSpPr>
      <dsp:spPr>
        <a:xfrm>
          <a:off x="2946" y="373475"/>
          <a:ext cx="2337792" cy="1402675"/>
        </a:xfrm>
        <a:prstGeom prst="rect">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a:t>The degree to which a capital can be quickly purchased or sold in the market fulfilment its value.</a:t>
          </a:r>
          <a:endParaRPr lang="en-US" sz="1300" kern="1200"/>
        </a:p>
      </dsp:txBody>
      <dsp:txXfrm>
        <a:off x="2946" y="373475"/>
        <a:ext cx="2337792" cy="1402675"/>
      </dsp:txXfrm>
    </dsp:sp>
    <dsp:sp modelId="{88B8B06D-9E30-428E-830F-06E06EBFD97C}">
      <dsp:nvSpPr>
        <dsp:cNvPr id="0" name=""/>
        <dsp:cNvSpPr/>
      </dsp:nvSpPr>
      <dsp:spPr>
        <a:xfrm>
          <a:off x="2574518" y="373475"/>
          <a:ext cx="2337792" cy="1402675"/>
        </a:xfrm>
        <a:prstGeom prst="rect">
          <a:avLst/>
        </a:prstGeom>
        <a:solidFill>
          <a:schemeClr val="accent3">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a:t>By Liquidity ratio  company can get information to meet  its short-term debt .</a:t>
          </a:r>
          <a:endParaRPr lang="en-US" sz="1300" kern="1200"/>
        </a:p>
      </dsp:txBody>
      <dsp:txXfrm>
        <a:off x="2574518" y="373475"/>
        <a:ext cx="2337792" cy="1402675"/>
      </dsp:txXfrm>
    </dsp:sp>
    <dsp:sp modelId="{42A5035F-EB31-4BEB-B38F-E23BA7EE0088}">
      <dsp:nvSpPr>
        <dsp:cNvPr id="0" name=""/>
        <dsp:cNvSpPr/>
      </dsp:nvSpPr>
      <dsp:spPr>
        <a:xfrm>
          <a:off x="5146089" y="373475"/>
          <a:ext cx="2337792" cy="1402675"/>
        </a:xfrm>
        <a:prstGeom prst="rect">
          <a:avLst/>
        </a:prstGeom>
        <a:solidFill>
          <a:schemeClr val="accent4">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a:t>Fifon limited company’s has high liquidity and company can manage </a:t>
          </a:r>
          <a:endParaRPr lang="en-US" sz="1300" kern="1200"/>
        </a:p>
      </dsp:txBody>
      <dsp:txXfrm>
        <a:off x="5146089" y="373475"/>
        <a:ext cx="2337792" cy="1402675"/>
      </dsp:txXfrm>
    </dsp:sp>
    <dsp:sp modelId="{2970AC89-C64A-4745-9627-87F3BC4D4ECF}">
      <dsp:nvSpPr>
        <dsp:cNvPr id="0" name=""/>
        <dsp:cNvSpPr/>
      </dsp:nvSpPr>
      <dsp:spPr>
        <a:xfrm>
          <a:off x="7717661" y="373475"/>
          <a:ext cx="2337792" cy="1402675"/>
        </a:xfrm>
        <a:prstGeom prst="rect">
          <a:avLst/>
        </a:prstGeom>
        <a:solidFill>
          <a:schemeClr val="accent5">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a:t>liquidity proportion recommended that excluding diminution in turnover .</a:t>
          </a:r>
        </a:p>
      </dsp:txBody>
      <dsp:txXfrm>
        <a:off x="7717661" y="373475"/>
        <a:ext cx="2337792" cy="1402675"/>
      </dsp:txXfrm>
    </dsp:sp>
    <dsp:sp modelId="{0EE4FB33-C717-41B9-885E-A9E402AFC9DF}">
      <dsp:nvSpPr>
        <dsp:cNvPr id="0" name=""/>
        <dsp:cNvSpPr/>
      </dsp:nvSpPr>
      <dsp:spPr>
        <a:xfrm>
          <a:off x="2946" y="2009929"/>
          <a:ext cx="2337792" cy="1402675"/>
        </a:xfrm>
        <a:prstGeom prst="rect">
          <a:avLst/>
        </a:prstGeom>
        <a:solidFill>
          <a:schemeClr val="accent6">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a:t>For improvement liquidity need to domain overhead expenses.</a:t>
          </a:r>
        </a:p>
      </dsp:txBody>
      <dsp:txXfrm>
        <a:off x="2946" y="2009929"/>
        <a:ext cx="2337792" cy="1402675"/>
      </dsp:txXfrm>
    </dsp:sp>
    <dsp:sp modelId="{2C9FD31B-415F-47D2-8F97-5B678B59E06A}">
      <dsp:nvSpPr>
        <dsp:cNvPr id="0" name=""/>
        <dsp:cNvSpPr/>
      </dsp:nvSpPr>
      <dsp:spPr>
        <a:xfrm>
          <a:off x="2574518" y="2009929"/>
          <a:ext cx="2337792" cy="1402675"/>
        </a:xfrm>
        <a:prstGeom prst="rect">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a:t>Discuss for longer payment cycles.</a:t>
          </a:r>
          <a:endParaRPr lang="en-US" sz="1300" kern="1200"/>
        </a:p>
      </dsp:txBody>
      <dsp:txXfrm>
        <a:off x="2574518" y="2009929"/>
        <a:ext cx="2337792" cy="1402675"/>
      </dsp:txXfrm>
    </dsp:sp>
    <dsp:sp modelId="{7D9DF254-8940-417D-8EC3-1D4AB729EE0D}">
      <dsp:nvSpPr>
        <dsp:cNvPr id="0" name=""/>
        <dsp:cNvSpPr/>
      </dsp:nvSpPr>
      <dsp:spPr>
        <a:xfrm>
          <a:off x="5146089" y="2009929"/>
          <a:ext cx="2337792" cy="1402675"/>
        </a:xfrm>
        <a:prstGeom prst="rect">
          <a:avLst/>
        </a:prstGeom>
        <a:solidFill>
          <a:schemeClr val="accent3">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a:t>this company that more analysis of the financial statements managerial finances if expenditure are at fault</a:t>
          </a:r>
        </a:p>
      </dsp:txBody>
      <dsp:txXfrm>
        <a:off x="5146089" y="2009929"/>
        <a:ext cx="2337792" cy="1402675"/>
      </dsp:txXfrm>
    </dsp:sp>
    <dsp:sp modelId="{2C67BD36-123E-4D84-9E4B-074729FDA1AC}">
      <dsp:nvSpPr>
        <dsp:cNvPr id="0" name=""/>
        <dsp:cNvSpPr/>
      </dsp:nvSpPr>
      <dsp:spPr>
        <a:xfrm>
          <a:off x="7717661" y="2009929"/>
          <a:ext cx="2337792" cy="1402675"/>
        </a:xfrm>
        <a:prstGeom prst="rect">
          <a:avLst/>
        </a:prstGeom>
        <a:solidFill>
          <a:schemeClr val="accent4">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a:t>The liquidity proportion recommended that excluding diminution in turnover the organization has escalation its potential to cover the value of arrear</a:t>
          </a:r>
        </a:p>
      </dsp:txBody>
      <dsp:txXfrm>
        <a:off x="7717661" y="2009929"/>
        <a:ext cx="2337792" cy="140267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34E5781-062B-4698-8E08-20124E2DDA34}">
      <dsp:nvSpPr>
        <dsp:cNvPr id="0" name=""/>
        <dsp:cNvSpPr/>
      </dsp:nvSpPr>
      <dsp:spPr>
        <a:xfrm>
          <a:off x="1015177" y="490"/>
          <a:ext cx="2373446" cy="1424067"/>
        </a:xfrm>
        <a:prstGeom prst="rect">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a:t>Gearing ratio is mostly evaluate by dividing  total by stakeholder's equity.</a:t>
          </a:r>
          <a:endParaRPr lang="en-US" sz="1500" kern="1200"/>
        </a:p>
      </dsp:txBody>
      <dsp:txXfrm>
        <a:off x="1015177" y="490"/>
        <a:ext cx="2373446" cy="1424067"/>
      </dsp:txXfrm>
    </dsp:sp>
    <dsp:sp modelId="{0D6E11A4-6607-4D1A-8CCA-047A49C2B9C6}">
      <dsp:nvSpPr>
        <dsp:cNvPr id="0" name=""/>
        <dsp:cNvSpPr/>
      </dsp:nvSpPr>
      <dsp:spPr>
        <a:xfrm>
          <a:off x="3625968" y="490"/>
          <a:ext cx="2373446" cy="1424067"/>
        </a:xfrm>
        <a:prstGeom prst="rect">
          <a:avLst/>
        </a:prstGeom>
        <a:solidFill>
          <a:schemeClr val="accent3">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a:t>The gearing ratio determine for Fifon limited are conflicting and would therefore needed further research</a:t>
          </a:r>
        </a:p>
      </dsp:txBody>
      <dsp:txXfrm>
        <a:off x="3625968" y="490"/>
        <a:ext cx="2373446" cy="1424067"/>
      </dsp:txXfrm>
    </dsp:sp>
    <dsp:sp modelId="{2932A779-02AC-4BC3-A777-36D9379099F1}">
      <dsp:nvSpPr>
        <dsp:cNvPr id="0" name=""/>
        <dsp:cNvSpPr/>
      </dsp:nvSpPr>
      <dsp:spPr>
        <a:xfrm>
          <a:off x="6236759" y="490"/>
          <a:ext cx="2373446" cy="1424067"/>
        </a:xfrm>
        <a:prstGeom prst="rect">
          <a:avLst/>
        </a:prstGeom>
        <a:solidFill>
          <a:schemeClr val="accent4">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a:t>Gearing ratio is a benchmark of the economic risk associated with a company.</a:t>
          </a:r>
        </a:p>
      </dsp:txBody>
      <dsp:txXfrm>
        <a:off x="6236759" y="490"/>
        <a:ext cx="2373446" cy="1424067"/>
      </dsp:txXfrm>
    </dsp:sp>
    <dsp:sp modelId="{3EE7A7EB-DF0F-49AF-92E7-60016F9225BC}">
      <dsp:nvSpPr>
        <dsp:cNvPr id="0" name=""/>
        <dsp:cNvSpPr/>
      </dsp:nvSpPr>
      <dsp:spPr>
        <a:xfrm>
          <a:off x="2320572" y="1661902"/>
          <a:ext cx="2373446" cy="1424067"/>
        </a:xfrm>
        <a:prstGeom prst="rect">
          <a:avLst/>
        </a:prstGeom>
        <a:solidFill>
          <a:schemeClr val="accent5">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a:t>If company has too many arear then it can be economical distress</a:t>
          </a:r>
        </a:p>
      </dsp:txBody>
      <dsp:txXfrm>
        <a:off x="2320572" y="1661902"/>
        <a:ext cx="2373446" cy="1424067"/>
      </dsp:txXfrm>
    </dsp:sp>
    <dsp:sp modelId="{76C00CBF-2C6D-47C4-8DE4-52F6A70D3027}">
      <dsp:nvSpPr>
        <dsp:cNvPr id="0" name=""/>
        <dsp:cNvSpPr/>
      </dsp:nvSpPr>
      <dsp:spPr>
        <a:xfrm>
          <a:off x="4931363" y="1661902"/>
          <a:ext cx="2373446" cy="1424067"/>
        </a:xfrm>
        <a:prstGeom prst="rect">
          <a:avLst/>
        </a:prstGeom>
        <a:solidFill>
          <a:schemeClr val="accent6">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a:t>second recommendation that if it was uninterrupted trend that can me seriously economical issue.</a:t>
          </a:r>
        </a:p>
      </dsp:txBody>
      <dsp:txXfrm>
        <a:off x="4931363" y="1661902"/>
        <a:ext cx="2373446" cy="142406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C09C2C0-64D2-4CC1-AA70-18CC33C2B51D}">
      <dsp:nvSpPr>
        <dsp:cNvPr id="0" name=""/>
        <dsp:cNvSpPr/>
      </dsp:nvSpPr>
      <dsp:spPr>
        <a:xfrm>
          <a:off x="0" y="103433"/>
          <a:ext cx="6391275" cy="1223235"/>
        </a:xfrm>
        <a:prstGeom prst="roundRect">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a:t>Groppelli, Angelico A.; Ehsan Nikbakht (2000). Finance, 4th ed. Barron's Educational Series, Inc. p. 433. ISBN 0-7641-1275-9.</a:t>
          </a:r>
        </a:p>
      </dsp:txBody>
      <dsp:txXfrm>
        <a:off x="59713" y="163146"/>
        <a:ext cx="6271849" cy="1103809"/>
      </dsp:txXfrm>
    </dsp:sp>
    <dsp:sp modelId="{0CD73E3C-9CBA-48B2-B028-C02F120EDEE6}">
      <dsp:nvSpPr>
        <dsp:cNvPr id="0" name=""/>
        <dsp:cNvSpPr/>
      </dsp:nvSpPr>
      <dsp:spPr>
        <a:xfrm>
          <a:off x="0" y="1375628"/>
          <a:ext cx="6391275" cy="1223235"/>
        </a:xfrm>
        <a:prstGeom prst="roundRect">
          <a:avLst/>
        </a:prstGeom>
        <a:solidFill>
          <a:schemeClr val="accent2">
            <a:hueOff val="-6588574"/>
            <a:satOff val="30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a:t>Houston, Joel F.; Brigham, Eugene F. (2009). Fundamentals of Financial Management. [Cincinnati, Ohio]: South-Western College Pub. p. 90. ISBN 0-324-59771-1.</a:t>
          </a:r>
        </a:p>
      </dsp:txBody>
      <dsp:txXfrm>
        <a:off x="59713" y="1435341"/>
        <a:ext cx="6271849" cy="1103809"/>
      </dsp:txXfrm>
    </dsp:sp>
    <dsp:sp modelId="{2DE91F7B-DF0E-42FB-B693-85CD07D3B523}">
      <dsp:nvSpPr>
        <dsp:cNvPr id="0" name=""/>
        <dsp:cNvSpPr/>
      </dsp:nvSpPr>
      <dsp:spPr>
        <a:xfrm>
          <a:off x="0" y="2647823"/>
          <a:ext cx="6391275" cy="1223235"/>
        </a:xfrm>
        <a:prstGeom prst="roundRect">
          <a:avLst/>
        </a:prstGeom>
        <a:solidFill>
          <a:schemeClr val="accent2">
            <a:hueOff val="-13177148"/>
            <a:satOff val="601"/>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a:t>Weston, J. (1990). Essentials of Managerial Finance. Hinsdale: Dryden Press. p. 295. ISBN 0-03-030733-3</a:t>
          </a:r>
        </a:p>
      </dsp:txBody>
      <dsp:txXfrm>
        <a:off x="59713" y="2707536"/>
        <a:ext cx="6271849" cy="1103809"/>
      </dsp:txXfrm>
    </dsp:sp>
    <dsp:sp modelId="{64116667-E353-466B-BC20-6B83E8C72F22}">
      <dsp:nvSpPr>
        <dsp:cNvPr id="0" name=""/>
        <dsp:cNvSpPr/>
      </dsp:nvSpPr>
      <dsp:spPr>
        <a:xfrm>
          <a:off x="0" y="3920018"/>
          <a:ext cx="6391275" cy="1223235"/>
        </a:xfrm>
        <a:prstGeom prst="roundRect">
          <a:avLst/>
        </a:prstGeom>
        <a:solidFill>
          <a:schemeClr val="accent2">
            <a:hueOff val="-19765721"/>
            <a:satOff val="901"/>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US" sz="1700" kern="1200"/>
            <a:t>Weygandt, J. J., Kieso, D. E., &amp; Kell, W. G. (1996). Accounting Principles (4th ed.). New York, Chichester, Brisbane, Toronto, Singapore: John Wiley &amp; Sons, Inc. p. 801-802.</a:t>
          </a:r>
        </a:p>
      </dsp:txBody>
      <dsp:txXfrm>
        <a:off x="59713" y="3979731"/>
        <a:ext cx="6271849" cy="1103809"/>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9184DA70-C731-4C70-880D-CCD4705E623C}" type="datetime1">
              <a:rPr lang="en-US" smtClean="0"/>
              <a:t>11/22/2019</a:t>
            </a:fld>
            <a:endParaRPr lang="en-US" dirty="0"/>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US" dirty="0"/>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1881822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BE1D723-8F53-4F53-90B0-1982A396982E}" type="datetime1">
              <a:rPr lang="en-US" smtClean="0"/>
              <a:t>11/22/2019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3827989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669AF7-7BEB-44E4-9852-375E34362B5B}" type="datetime1">
              <a:rPr lang="en-US" smtClean="0"/>
              <a:t>11/22/2019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4462883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AAAC38D-0552-4C82-B593-E6124DFADBE2}" type="datetime1">
              <a:rPr lang="en-US" smtClean="0"/>
              <a:t>11/22/2019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8688013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9DF0F1C-5577-4ACB-BB62-DF8F3C494C7E}" type="datetime1">
              <a:rPr lang="en-US" smtClean="0"/>
              <a:t>11/22/2019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5153499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775B394-D9F9-4F0C-B15D-605F45CB9E9F}" type="datetime1">
              <a:rPr lang="en-US" smtClean="0"/>
              <a:t>11/22/2019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4198612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9667345-2558-425A-8533-9BFDBCE15005}" type="datetime1">
              <a:rPr lang="en-US" smtClean="0"/>
              <a:t>11/22/2019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0738087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2BEA474-078D-4E9B-9B14-09A87B19DC46}" type="datetime1">
              <a:rPr lang="en-US" smtClean="0"/>
              <a:t>11/22/2019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39498578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907D986-8816-4272-A432-0437A28A9828}" type="datetime1">
              <a:rPr lang="en-US" smtClean="0"/>
              <a:t>11/22/2019</a:t>
            </a:fld>
            <a:endParaRPr lang="en-US" dirty="0"/>
          </a:p>
        </p:txBody>
      </p:sp>
      <p:sp>
        <p:nvSpPr>
          <p:cNvPr id="6" name="Footer Placeholder 5"/>
          <p:cNvSpPr>
            <a:spLocks noGrp="1"/>
          </p:cNvSpPr>
          <p:nvPr>
            <p:ph type="ftr" sz="quarter" idx="11"/>
          </p:nvPr>
        </p:nvSpPr>
        <p:spPr/>
        <p:txBody>
          <a:bodyPr/>
          <a:lstStyle/>
          <a:p>
            <a:pPr algn="l"/>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1974105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2D6E202-B606-4609-B914-27C9371A1F6D}" type="datetime1">
              <a:rPr lang="en-US" smtClean="0"/>
              <a:t>11/22/2019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153397781"/>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62D6E202-B606-4609-B914-27C9371A1F6D}" type="datetime1">
              <a:rPr lang="en-US" smtClean="0"/>
              <a:t>11/22/2019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542957013"/>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62D6E202-B606-4609-B914-27C9371A1F6D}" type="datetime1">
              <a:rPr lang="en-US" smtClean="0"/>
              <a:t>11/22/2019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881381228"/>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2D6E202-B606-4609-B914-27C9371A1F6D}" type="datetime1">
              <a:rPr lang="en-US" smtClean="0"/>
              <a:t>11/22/2019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795804695"/>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62D6E202-B606-4609-B914-27C9371A1F6D}" type="datetime1">
              <a:rPr lang="en-US" smtClean="0"/>
              <a:t>11/22/2019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153957375"/>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62D6E202-B606-4609-B914-27C9371A1F6D}" type="datetime1">
              <a:rPr lang="en-US" smtClean="0"/>
              <a:t>11/22/2019</a:t>
            </a:fld>
            <a:endParaRPr lang="en-US" dirty="0"/>
          </a:p>
        </p:txBody>
      </p:sp>
      <p:sp>
        <p:nvSpPr>
          <p:cNvPr id="8" name="Footer Placeholder 7"/>
          <p:cNvSpPr>
            <a:spLocks noGrp="1"/>
          </p:cNvSpPr>
          <p:nvPr>
            <p:ph type="ftr" sz="quarter" idx="11"/>
          </p:nvPr>
        </p:nvSpPr>
        <p:spPr>
          <a:xfrm>
            <a:off x="561111" y="6391838"/>
            <a:ext cx="3644282" cy="304801"/>
          </a:xfrm>
        </p:spPr>
        <p:txBody>
          <a:bodyPr/>
          <a:lstStyle/>
          <a:p>
            <a:endParaRPr lang="en-US" dirty="0"/>
          </a:p>
        </p:txBody>
      </p:sp>
      <p:sp>
        <p:nvSpPr>
          <p:cNvPr id="9" name="Slide Number Placeholder 8"/>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015820371"/>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B612A279-0833-481D-8C56-F67FD0AC6C50}" type="datetime1">
              <a:rPr lang="en-US" smtClean="0"/>
              <a:t>11/22/2019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62079920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6587DA83-5663-4C9C-B9AA-0B40A3DAFF81}" type="datetime1">
              <a:rPr lang="en-US" smtClean="0"/>
              <a:t>11/22/2019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4073507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62D6E202-B606-4609-B914-27C9371A1F6D}" type="datetime1">
              <a:rPr lang="en-US" smtClean="0"/>
              <a:t>11/22/2019</a:t>
            </a:fld>
            <a:endParaRPr lang="en-US" dirty="0"/>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US" dirty="0"/>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3A98EE3D-8CD1-4C3F-BD1C-C98C9596463C}" type="slidenum">
              <a:rPr lang="en-US" smtClean="0"/>
              <a:t>‹#›</a:t>
            </a:fld>
            <a:endParaRPr lang="en-US" dirty="0"/>
          </a:p>
        </p:txBody>
      </p:sp>
    </p:spTree>
    <p:extLst>
      <p:ext uri="{BB962C8B-B14F-4D97-AF65-F5344CB8AC3E}">
        <p14:creationId xmlns:p14="http://schemas.microsoft.com/office/powerpoint/2010/main" val="651557789"/>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 id="2147483744" r:id="rId12"/>
    <p:sldLayoutId id="2147483745" r:id="rId13"/>
    <p:sldLayoutId id="2147483746" r:id="rId14"/>
    <p:sldLayoutId id="2147483747" r:id="rId15"/>
    <p:sldLayoutId id="2147483748" r:id="rId16"/>
    <p:sldLayoutId id="2147483749" r:id="rId17"/>
  </p:sldLayoutIdLst>
  <p:hf sldNum="0" hdr="0" ftr="0" dt="0"/>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6" name="Group 8">
            <a:extLst>
              <a:ext uri="{FF2B5EF4-FFF2-40B4-BE49-F238E27FC236}">
                <a16:creationId xmlns:a16="http://schemas.microsoft.com/office/drawing/2014/main" id="{FAEF28A3-012D-4640-B8B8-1EF6EAF7233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10" name="Rectangle 9">
              <a:extLst>
                <a:ext uri="{FF2B5EF4-FFF2-40B4-BE49-F238E27FC236}">
                  <a16:creationId xmlns:a16="http://schemas.microsoft.com/office/drawing/2014/main" id="{F3B2F1C2-14D3-4A53-B329-323795BCFD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7" name="Oval 10">
              <a:extLst>
                <a:ext uri="{FF2B5EF4-FFF2-40B4-BE49-F238E27FC236}">
                  <a16:creationId xmlns:a16="http://schemas.microsoft.com/office/drawing/2014/main" id="{194E879E-1515-4211-8F1B-B68A92B2C2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a:extLst>
                <a:ext uri="{FF2B5EF4-FFF2-40B4-BE49-F238E27FC236}">
                  <a16:creationId xmlns:a16="http://schemas.microsoft.com/office/drawing/2014/main" id="{F7137E7D-1F4E-498A-97D1-0E1FE6FC6F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Oval 12">
              <a:extLst>
                <a:ext uri="{FF2B5EF4-FFF2-40B4-BE49-F238E27FC236}">
                  <a16:creationId xmlns:a16="http://schemas.microsoft.com/office/drawing/2014/main" id="{91375183-B6E5-43E0-B28F-39EC908385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a:extLst>
                <a:ext uri="{FF2B5EF4-FFF2-40B4-BE49-F238E27FC236}">
                  <a16:creationId xmlns:a16="http://schemas.microsoft.com/office/drawing/2014/main" id="{267F36BD-A8AF-4304-A662-1007CC1748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14">
              <a:extLst>
                <a:ext uri="{FF2B5EF4-FFF2-40B4-BE49-F238E27FC236}">
                  <a16:creationId xmlns:a16="http://schemas.microsoft.com/office/drawing/2014/main" id="{15D9095F-2809-4A90-A032-250AC21C3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Freeform 5">
              <a:extLst>
                <a:ext uri="{FF2B5EF4-FFF2-40B4-BE49-F238E27FC236}">
                  <a16:creationId xmlns:a16="http://schemas.microsoft.com/office/drawing/2014/main" id="{9027D7BF-C282-4477-A406-245C3F2652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3" name="Freeform 5">
              <a:extLst>
                <a:ext uri="{FF2B5EF4-FFF2-40B4-BE49-F238E27FC236}">
                  <a16:creationId xmlns:a16="http://schemas.microsoft.com/office/drawing/2014/main" id="{AC3C43D8-426E-472E-A8E8-C41BF7A876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8" name="Freeform 5">
              <a:extLst>
                <a:ext uri="{FF2B5EF4-FFF2-40B4-BE49-F238E27FC236}">
                  <a16:creationId xmlns:a16="http://schemas.microsoft.com/office/drawing/2014/main" id="{52DCAE0E-B8DE-4C42-A48F-FA0C8345AC9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0" name="Rectangle 19">
            <a:extLst>
              <a:ext uri="{FF2B5EF4-FFF2-40B4-BE49-F238E27FC236}">
                <a16:creationId xmlns:a16="http://schemas.microsoft.com/office/drawing/2014/main" id="{59647F54-801D-44AB-8284-EDDFF77631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useBgFill="1">
        <p:nvSpPr>
          <p:cNvPr id="22" name="Rectangle 21">
            <a:extLst>
              <a:ext uri="{FF2B5EF4-FFF2-40B4-BE49-F238E27FC236}">
                <a16:creationId xmlns:a16="http://schemas.microsoft.com/office/drawing/2014/main" id="{56981798-4550-46DA-9172-4846E2FB66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D82EB7D3-3AD8-4ED1-9E1A-2906E14635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flipH="1">
            <a:off x="423335" y="404829"/>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624A0FA6-6A45-47CF-9A5F-6CCF002544BE}"/>
              </a:ext>
            </a:extLst>
          </p:cNvPr>
          <p:cNvSpPr>
            <a:spLocks noGrp="1"/>
          </p:cNvSpPr>
          <p:nvPr>
            <p:ph type="ctrTitle"/>
          </p:nvPr>
        </p:nvSpPr>
        <p:spPr>
          <a:xfrm>
            <a:off x="561110" y="973668"/>
            <a:ext cx="4177867" cy="1391692"/>
          </a:xfrm>
        </p:spPr>
        <p:txBody>
          <a:bodyPr vert="horz" lIns="91440" tIns="45720" rIns="91440" bIns="45720" rtlCol="0" anchor="ctr">
            <a:normAutofit/>
          </a:bodyPr>
          <a:lstStyle/>
          <a:p>
            <a:r>
              <a:rPr lang="en-US" sz="3300">
                <a:solidFill>
                  <a:schemeClr val="tx2"/>
                </a:solidFill>
              </a:rPr>
              <a:t>Financial statement introduction</a:t>
            </a:r>
          </a:p>
        </p:txBody>
      </p:sp>
      <p:sp>
        <p:nvSpPr>
          <p:cNvPr id="3" name="Subtitle 2">
            <a:extLst>
              <a:ext uri="{FF2B5EF4-FFF2-40B4-BE49-F238E27FC236}">
                <a16:creationId xmlns:a16="http://schemas.microsoft.com/office/drawing/2014/main" id="{CB4AB796-1F53-413D-A80C-90E776C8DCFB}"/>
              </a:ext>
            </a:extLst>
          </p:cNvPr>
          <p:cNvSpPr>
            <a:spLocks noGrp="1"/>
          </p:cNvSpPr>
          <p:nvPr>
            <p:ph type="subTitle" idx="1"/>
          </p:nvPr>
        </p:nvSpPr>
        <p:spPr>
          <a:xfrm>
            <a:off x="561110" y="2603500"/>
            <a:ext cx="4072673" cy="3416300"/>
          </a:xfrm>
        </p:spPr>
        <p:txBody>
          <a:bodyPr vert="horz" lIns="91440" tIns="45720" rIns="91440" bIns="45720" rtlCol="0">
            <a:normAutofit/>
          </a:bodyPr>
          <a:lstStyle/>
          <a:p>
            <a:pPr>
              <a:lnSpc>
                <a:spcPct val="90000"/>
              </a:lnSpc>
              <a:buFont typeface="Wingdings 3" charset="2"/>
              <a:buChar char=""/>
            </a:pPr>
            <a:r>
              <a:rPr lang="en-US" sz="1500">
                <a:solidFill>
                  <a:schemeClr val="tx1">
                    <a:lumMod val="75000"/>
                    <a:lumOff val="25000"/>
                  </a:schemeClr>
                </a:solidFill>
              </a:rPr>
              <a:t>Purpose of Financial statement provide information for financial  position.</a:t>
            </a:r>
          </a:p>
          <a:p>
            <a:pPr>
              <a:lnSpc>
                <a:spcPct val="90000"/>
              </a:lnSpc>
              <a:buFont typeface="Wingdings 3" charset="2"/>
              <a:buChar char=""/>
            </a:pPr>
            <a:r>
              <a:rPr lang="en-US" sz="1500">
                <a:solidFill>
                  <a:schemeClr val="tx1">
                    <a:lumMod val="75000"/>
                    <a:lumOff val="25000"/>
                  </a:schemeClr>
                </a:solidFill>
              </a:rPr>
              <a:t>Company can make decision regarding development  and expenditure</a:t>
            </a:r>
          </a:p>
          <a:p>
            <a:pPr>
              <a:lnSpc>
                <a:spcPct val="90000"/>
              </a:lnSpc>
              <a:buFont typeface="Wingdings 3" charset="2"/>
              <a:buChar char=""/>
            </a:pPr>
            <a:r>
              <a:rPr lang="en-US" sz="1500">
                <a:solidFill>
                  <a:schemeClr val="tx1">
                    <a:lumMod val="75000"/>
                    <a:lumOff val="25000"/>
                  </a:schemeClr>
                </a:solidFill>
              </a:rPr>
              <a:t>Every company’s money in and out can find bt financial statement</a:t>
            </a:r>
          </a:p>
          <a:p>
            <a:pPr>
              <a:lnSpc>
                <a:spcPct val="90000"/>
              </a:lnSpc>
              <a:buFont typeface="Wingdings 3" charset="2"/>
              <a:buChar char=""/>
            </a:pPr>
            <a:r>
              <a:rPr lang="en-US" sz="1500">
                <a:solidFill>
                  <a:schemeClr val="tx1">
                    <a:lumMod val="75000"/>
                    <a:lumOff val="25000"/>
                  </a:schemeClr>
                </a:solidFill>
              </a:rPr>
              <a:t>financial position, and cash flows of an organization. Readers utilize this information of financial </a:t>
            </a:r>
          </a:p>
          <a:p>
            <a:pPr>
              <a:lnSpc>
                <a:spcPct val="90000"/>
              </a:lnSpc>
              <a:buFont typeface="Wingdings 3" charset="2"/>
              <a:buChar char=""/>
            </a:pPr>
            <a:endParaRPr lang="en-US" sz="1500">
              <a:solidFill>
                <a:schemeClr val="tx1">
                  <a:lumMod val="75000"/>
                  <a:lumOff val="25000"/>
                </a:schemeClr>
              </a:solidFill>
            </a:endParaRPr>
          </a:p>
          <a:p>
            <a:pPr>
              <a:lnSpc>
                <a:spcPct val="90000"/>
              </a:lnSpc>
              <a:buFont typeface="Wingdings 3" charset="2"/>
              <a:buChar char=""/>
            </a:pPr>
            <a:endParaRPr lang="en-US" sz="1500">
              <a:solidFill>
                <a:schemeClr val="tx1">
                  <a:lumMod val="75000"/>
                  <a:lumOff val="25000"/>
                </a:schemeClr>
              </a:solidFill>
            </a:endParaRPr>
          </a:p>
        </p:txBody>
      </p:sp>
      <p:pic>
        <p:nvPicPr>
          <p:cNvPr id="4" name="Picture 3">
            <a:extLst>
              <a:ext uri="{FF2B5EF4-FFF2-40B4-BE49-F238E27FC236}">
                <a16:creationId xmlns:a16="http://schemas.microsoft.com/office/drawing/2014/main" id="{21D8CC19-384C-48A8-89DF-0A2DF3A56145}"/>
              </a:ext>
            </a:extLst>
          </p:cNvPr>
          <p:cNvPicPr>
            <a:picLocks noChangeAspect="1"/>
          </p:cNvPicPr>
          <p:nvPr/>
        </p:nvPicPr>
        <p:blipFill rotWithShape="1">
          <a:blip r:embed="rId3"/>
          <a:srcRect l="17680" r="17683" b="2"/>
          <a:stretch/>
        </p:blipFill>
        <p:spPr>
          <a:xfrm>
            <a:off x="5120117" y="461681"/>
            <a:ext cx="6585549" cy="5934638"/>
          </a:xfrm>
          <a:custGeom>
            <a:avLst/>
            <a:gdLst>
              <a:gd name="connsiteX0" fmla="*/ 225406 w 6585549"/>
              <a:gd name="connsiteY0" fmla="*/ 0 h 5934638"/>
              <a:gd name="connsiteX1" fmla="*/ 6585549 w 6585549"/>
              <a:gd name="connsiteY1" fmla="*/ 0 h 5934638"/>
              <a:gd name="connsiteX2" fmla="*/ 6585549 w 6585549"/>
              <a:gd name="connsiteY2" fmla="*/ 5934638 h 5934638"/>
              <a:gd name="connsiteX3" fmla="*/ 226600 w 6585549"/>
              <a:gd name="connsiteY3" fmla="*/ 5934638 h 5934638"/>
              <a:gd name="connsiteX4" fmla="*/ 214529 w 6585549"/>
              <a:gd name="connsiteY4" fmla="*/ 5856373 h 5934638"/>
              <a:gd name="connsiteX5" fmla="*/ 203238 w 6585549"/>
              <a:gd name="connsiteY5" fmla="*/ 5780097 h 5934638"/>
              <a:gd name="connsiteX6" fmla="*/ 191320 w 6585549"/>
              <a:gd name="connsiteY6" fmla="*/ 5689292 h 5934638"/>
              <a:gd name="connsiteX7" fmla="*/ 177049 w 6585549"/>
              <a:gd name="connsiteY7" fmla="*/ 5581536 h 5934638"/>
              <a:gd name="connsiteX8" fmla="*/ 161995 w 6585549"/>
              <a:gd name="connsiteY8" fmla="*/ 5462279 h 5934638"/>
              <a:gd name="connsiteX9" fmla="*/ 146156 w 6585549"/>
              <a:gd name="connsiteY9" fmla="*/ 5327888 h 5934638"/>
              <a:gd name="connsiteX10" fmla="*/ 129376 w 6585549"/>
              <a:gd name="connsiteY10" fmla="*/ 5181389 h 5934638"/>
              <a:gd name="connsiteX11" fmla="*/ 112596 w 6585549"/>
              <a:gd name="connsiteY11" fmla="*/ 5022177 h 5934638"/>
              <a:gd name="connsiteX12" fmla="*/ 95503 w 6585549"/>
              <a:gd name="connsiteY12" fmla="*/ 4852675 h 5934638"/>
              <a:gd name="connsiteX13" fmla="*/ 79664 w 6585549"/>
              <a:gd name="connsiteY13" fmla="*/ 4669854 h 5934638"/>
              <a:gd name="connsiteX14" fmla="*/ 64453 w 6585549"/>
              <a:gd name="connsiteY14" fmla="*/ 4478558 h 5934638"/>
              <a:gd name="connsiteX15" fmla="*/ 50652 w 6585549"/>
              <a:gd name="connsiteY15" fmla="*/ 4276365 h 5934638"/>
              <a:gd name="connsiteX16" fmla="*/ 37480 w 6585549"/>
              <a:gd name="connsiteY16" fmla="*/ 4065697 h 5934638"/>
              <a:gd name="connsiteX17" fmla="*/ 25091 w 6585549"/>
              <a:gd name="connsiteY17" fmla="*/ 3845949 h 5934638"/>
              <a:gd name="connsiteX18" fmla="*/ 20700 w 6585549"/>
              <a:gd name="connsiteY18" fmla="*/ 3733351 h 5934638"/>
              <a:gd name="connsiteX19" fmla="*/ 15838 w 6585549"/>
              <a:gd name="connsiteY19" fmla="*/ 3618331 h 5934638"/>
              <a:gd name="connsiteX20" fmla="*/ 11291 w 6585549"/>
              <a:gd name="connsiteY20" fmla="*/ 3501495 h 5934638"/>
              <a:gd name="connsiteX21" fmla="*/ 8311 w 6585549"/>
              <a:gd name="connsiteY21" fmla="*/ 3384054 h 5934638"/>
              <a:gd name="connsiteX22" fmla="*/ 5645 w 6585549"/>
              <a:gd name="connsiteY22" fmla="*/ 3264191 h 5934638"/>
              <a:gd name="connsiteX23" fmla="*/ 2822 w 6585549"/>
              <a:gd name="connsiteY23" fmla="*/ 3143118 h 5934638"/>
              <a:gd name="connsiteX24" fmla="*/ 941 w 6585549"/>
              <a:gd name="connsiteY24" fmla="*/ 3019623 h 5934638"/>
              <a:gd name="connsiteX25" fmla="*/ 941 w 6585549"/>
              <a:gd name="connsiteY25" fmla="*/ 2894918 h 5934638"/>
              <a:gd name="connsiteX26" fmla="*/ 0 w 6585549"/>
              <a:gd name="connsiteY26" fmla="*/ 2769001 h 5934638"/>
              <a:gd name="connsiteX27" fmla="*/ 941 w 6585549"/>
              <a:gd name="connsiteY27" fmla="*/ 2641874 h 5934638"/>
              <a:gd name="connsiteX28" fmla="*/ 2822 w 6585549"/>
              <a:gd name="connsiteY28" fmla="*/ 2512931 h 5934638"/>
              <a:gd name="connsiteX29" fmla="*/ 4547 w 6585549"/>
              <a:gd name="connsiteY29" fmla="*/ 2383988 h 5934638"/>
              <a:gd name="connsiteX30" fmla="*/ 8311 w 6585549"/>
              <a:gd name="connsiteY30" fmla="*/ 2253229 h 5934638"/>
              <a:gd name="connsiteX31" fmla="*/ 12232 w 6585549"/>
              <a:gd name="connsiteY31" fmla="*/ 2121259 h 5934638"/>
              <a:gd name="connsiteX32" fmla="*/ 16779 w 6585549"/>
              <a:gd name="connsiteY32" fmla="*/ 1989289 h 5934638"/>
              <a:gd name="connsiteX33" fmla="*/ 23209 w 6585549"/>
              <a:gd name="connsiteY33" fmla="*/ 1856108 h 5934638"/>
              <a:gd name="connsiteX34" fmla="*/ 30893 w 6585549"/>
              <a:gd name="connsiteY34" fmla="*/ 1721716 h 5934638"/>
              <a:gd name="connsiteX35" fmla="*/ 38264 w 6585549"/>
              <a:gd name="connsiteY35" fmla="*/ 1586720 h 5934638"/>
              <a:gd name="connsiteX36" fmla="*/ 47673 w 6585549"/>
              <a:gd name="connsiteY36" fmla="*/ 1451723 h 5934638"/>
              <a:gd name="connsiteX37" fmla="*/ 58964 w 6585549"/>
              <a:gd name="connsiteY37" fmla="*/ 1314910 h 5934638"/>
              <a:gd name="connsiteX38" fmla="*/ 70255 w 6585549"/>
              <a:gd name="connsiteY38" fmla="*/ 1179913 h 5934638"/>
              <a:gd name="connsiteX39" fmla="*/ 83271 w 6585549"/>
              <a:gd name="connsiteY39" fmla="*/ 1042495 h 5934638"/>
              <a:gd name="connsiteX40" fmla="*/ 97542 w 6585549"/>
              <a:gd name="connsiteY40" fmla="*/ 904471 h 5934638"/>
              <a:gd name="connsiteX41" fmla="*/ 112596 w 6585549"/>
              <a:gd name="connsiteY41" fmla="*/ 768263 h 5934638"/>
              <a:gd name="connsiteX42" fmla="*/ 130160 w 6585549"/>
              <a:gd name="connsiteY42" fmla="*/ 630240 h 5934638"/>
              <a:gd name="connsiteX43" fmla="*/ 148978 w 6585549"/>
              <a:gd name="connsiteY43" fmla="*/ 492821 h 5934638"/>
              <a:gd name="connsiteX44" fmla="*/ 167640 w 6585549"/>
              <a:gd name="connsiteY44" fmla="*/ 354798 h 5934638"/>
              <a:gd name="connsiteX45" fmla="*/ 189438 w 6585549"/>
              <a:gd name="connsiteY45" fmla="*/ 217380 h 5934638"/>
              <a:gd name="connsiteX46" fmla="*/ 211706 w 6585549"/>
              <a:gd name="connsiteY46" fmla="*/ 80567 h 59346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6585549" h="5934638">
                <a:moveTo>
                  <a:pt x="225406" y="0"/>
                </a:moveTo>
                <a:lnTo>
                  <a:pt x="6585549" y="0"/>
                </a:lnTo>
                <a:lnTo>
                  <a:pt x="6585549" y="5934638"/>
                </a:lnTo>
                <a:lnTo>
                  <a:pt x="226600" y="5934638"/>
                </a:lnTo>
                <a:lnTo>
                  <a:pt x="214529" y="5856373"/>
                </a:lnTo>
                <a:lnTo>
                  <a:pt x="203238" y="5780097"/>
                </a:lnTo>
                <a:lnTo>
                  <a:pt x="191320" y="5689292"/>
                </a:lnTo>
                <a:lnTo>
                  <a:pt x="177049" y="5581536"/>
                </a:lnTo>
                <a:lnTo>
                  <a:pt x="161995" y="5462279"/>
                </a:lnTo>
                <a:lnTo>
                  <a:pt x="146156" y="5327888"/>
                </a:lnTo>
                <a:lnTo>
                  <a:pt x="129376" y="5181389"/>
                </a:lnTo>
                <a:lnTo>
                  <a:pt x="112596" y="5022177"/>
                </a:lnTo>
                <a:lnTo>
                  <a:pt x="95503" y="4852675"/>
                </a:lnTo>
                <a:lnTo>
                  <a:pt x="79664" y="4669854"/>
                </a:lnTo>
                <a:lnTo>
                  <a:pt x="64453" y="4478558"/>
                </a:lnTo>
                <a:lnTo>
                  <a:pt x="50652" y="4276365"/>
                </a:lnTo>
                <a:lnTo>
                  <a:pt x="37480" y="4065697"/>
                </a:lnTo>
                <a:lnTo>
                  <a:pt x="25091" y="3845949"/>
                </a:lnTo>
                <a:lnTo>
                  <a:pt x="20700" y="3733351"/>
                </a:lnTo>
                <a:lnTo>
                  <a:pt x="15838" y="3618331"/>
                </a:lnTo>
                <a:lnTo>
                  <a:pt x="11291" y="3501495"/>
                </a:lnTo>
                <a:lnTo>
                  <a:pt x="8311" y="3384054"/>
                </a:lnTo>
                <a:lnTo>
                  <a:pt x="5645" y="3264191"/>
                </a:lnTo>
                <a:lnTo>
                  <a:pt x="2822" y="3143118"/>
                </a:lnTo>
                <a:lnTo>
                  <a:pt x="941" y="3019623"/>
                </a:lnTo>
                <a:lnTo>
                  <a:pt x="941" y="2894918"/>
                </a:lnTo>
                <a:lnTo>
                  <a:pt x="0" y="2769001"/>
                </a:lnTo>
                <a:lnTo>
                  <a:pt x="941" y="2641874"/>
                </a:lnTo>
                <a:lnTo>
                  <a:pt x="2822" y="2512931"/>
                </a:lnTo>
                <a:lnTo>
                  <a:pt x="4547" y="2383988"/>
                </a:lnTo>
                <a:lnTo>
                  <a:pt x="8311" y="2253229"/>
                </a:lnTo>
                <a:lnTo>
                  <a:pt x="12232" y="2121259"/>
                </a:lnTo>
                <a:lnTo>
                  <a:pt x="16779" y="1989289"/>
                </a:lnTo>
                <a:lnTo>
                  <a:pt x="23209" y="1856108"/>
                </a:lnTo>
                <a:lnTo>
                  <a:pt x="30893" y="1721716"/>
                </a:lnTo>
                <a:lnTo>
                  <a:pt x="38264" y="1586720"/>
                </a:lnTo>
                <a:lnTo>
                  <a:pt x="47673" y="1451723"/>
                </a:lnTo>
                <a:lnTo>
                  <a:pt x="58964" y="1314910"/>
                </a:lnTo>
                <a:lnTo>
                  <a:pt x="70255" y="1179913"/>
                </a:lnTo>
                <a:lnTo>
                  <a:pt x="83271" y="1042495"/>
                </a:lnTo>
                <a:lnTo>
                  <a:pt x="97542" y="904471"/>
                </a:lnTo>
                <a:lnTo>
                  <a:pt x="112596" y="768263"/>
                </a:lnTo>
                <a:lnTo>
                  <a:pt x="130160" y="630240"/>
                </a:lnTo>
                <a:lnTo>
                  <a:pt x="148978" y="492821"/>
                </a:lnTo>
                <a:lnTo>
                  <a:pt x="167640" y="354798"/>
                </a:lnTo>
                <a:lnTo>
                  <a:pt x="189438" y="217380"/>
                </a:lnTo>
                <a:lnTo>
                  <a:pt x="211706" y="80567"/>
                </a:lnTo>
                <a:close/>
              </a:path>
            </a:pathLst>
          </a:custGeom>
        </p:spPr>
      </p:pic>
      <p:sp>
        <p:nvSpPr>
          <p:cNvPr id="26" name="Freeform 5">
            <a:extLst>
              <a:ext uri="{FF2B5EF4-FFF2-40B4-BE49-F238E27FC236}">
                <a16:creationId xmlns:a16="http://schemas.microsoft.com/office/drawing/2014/main" id="{2D529E20-662F-4915-ACD7-970C026FDB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5677511" flipH="1">
            <a:off x="3545327" y="190332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Tree>
    <p:extLst>
      <p:ext uri="{BB962C8B-B14F-4D97-AF65-F5344CB8AC3E}">
        <p14:creationId xmlns:p14="http://schemas.microsoft.com/office/powerpoint/2010/main" val="25290816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F9FB20-4CAE-45F2-9C16-A5BB4369C369}"/>
              </a:ext>
            </a:extLst>
          </p:cNvPr>
          <p:cNvSpPr>
            <a:spLocks noGrp="1"/>
          </p:cNvSpPr>
          <p:nvPr>
            <p:ph type="title"/>
          </p:nvPr>
        </p:nvSpPr>
        <p:spPr>
          <a:xfrm>
            <a:off x="1154954" y="973668"/>
            <a:ext cx="8761413" cy="706964"/>
          </a:xfrm>
        </p:spPr>
        <p:txBody>
          <a:bodyPr>
            <a:normAutofit/>
          </a:bodyPr>
          <a:lstStyle/>
          <a:p>
            <a:r>
              <a:rPr lang="en-GB">
                <a:solidFill>
                  <a:srgbClr val="EBEBEB"/>
                </a:solidFill>
              </a:rPr>
              <a:t>Financial statement Analysis </a:t>
            </a:r>
          </a:p>
        </p:txBody>
      </p:sp>
      <p:pic>
        <p:nvPicPr>
          <p:cNvPr id="7" name="Graphic 6" descr="Financial">
            <a:extLst>
              <a:ext uri="{FF2B5EF4-FFF2-40B4-BE49-F238E27FC236}">
                <a16:creationId xmlns:a16="http://schemas.microsoft.com/office/drawing/2014/main" id="{5722D288-5528-4773-B39F-9377D19481EB}"/>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790397" y="2775951"/>
            <a:ext cx="3067163" cy="3067163"/>
          </a:xfrm>
          <a:prstGeom prst="roundRect">
            <a:avLst>
              <a:gd name="adj" fmla="val 1858"/>
            </a:avLst>
          </a:prstGeom>
          <a:effectLst>
            <a:outerShdw blurRad="50800" dist="50800" dir="5400000" algn="tl" rotWithShape="0">
              <a:srgbClr val="000000">
                <a:alpha val="43000"/>
              </a:srgbClr>
            </a:outerShdw>
          </a:effectLst>
        </p:spPr>
      </p:pic>
      <p:sp>
        <p:nvSpPr>
          <p:cNvPr id="3" name="Content Placeholder 2">
            <a:extLst>
              <a:ext uri="{FF2B5EF4-FFF2-40B4-BE49-F238E27FC236}">
                <a16:creationId xmlns:a16="http://schemas.microsoft.com/office/drawing/2014/main" id="{6C50F780-7246-4A3D-8281-4B0C6CFB7471}"/>
              </a:ext>
            </a:extLst>
          </p:cNvPr>
          <p:cNvSpPr>
            <a:spLocks noGrp="1"/>
          </p:cNvSpPr>
          <p:nvPr>
            <p:ph idx="1"/>
          </p:nvPr>
        </p:nvSpPr>
        <p:spPr>
          <a:xfrm>
            <a:off x="5980954" y="2603500"/>
            <a:ext cx="5211979" cy="3416300"/>
          </a:xfrm>
        </p:spPr>
        <p:txBody>
          <a:bodyPr anchor="ctr">
            <a:normAutofit/>
          </a:bodyPr>
          <a:lstStyle/>
          <a:p>
            <a:pPr>
              <a:lnSpc>
                <a:spcPct val="90000"/>
              </a:lnSpc>
            </a:pPr>
            <a:r>
              <a:rPr lang="en-GB" sz="1700"/>
              <a:t>Recognise the company economic aspect</a:t>
            </a:r>
          </a:p>
          <a:p>
            <a:pPr>
              <a:lnSpc>
                <a:spcPct val="90000"/>
              </a:lnSpc>
            </a:pPr>
            <a:r>
              <a:rPr lang="en-GB" sz="1700"/>
              <a:t>Establish the company arrangement</a:t>
            </a:r>
          </a:p>
          <a:p>
            <a:pPr>
              <a:lnSpc>
                <a:spcPct val="90000"/>
              </a:lnSpc>
            </a:pPr>
            <a:r>
              <a:rPr lang="en-GB" sz="1700"/>
              <a:t>Research current profitability and risk</a:t>
            </a:r>
          </a:p>
          <a:p>
            <a:pPr>
              <a:lnSpc>
                <a:spcPct val="90000"/>
              </a:lnSpc>
            </a:pPr>
            <a:r>
              <a:rPr lang="en-GB" sz="1700"/>
              <a:t>Make calculation final statement</a:t>
            </a:r>
          </a:p>
          <a:p>
            <a:pPr>
              <a:lnSpc>
                <a:spcPct val="90000"/>
              </a:lnSpc>
            </a:pPr>
            <a:r>
              <a:rPr lang="en-GB" sz="1700"/>
              <a:t>Value the firm</a:t>
            </a:r>
          </a:p>
          <a:p>
            <a:pPr>
              <a:lnSpc>
                <a:spcPct val="90000"/>
              </a:lnSpc>
            </a:pPr>
            <a:r>
              <a:rPr lang="en-GB" sz="1700"/>
              <a:t>There are  key elements of a financial analysis.</a:t>
            </a:r>
          </a:p>
          <a:p>
            <a:pPr>
              <a:lnSpc>
                <a:spcPct val="90000"/>
              </a:lnSpc>
            </a:pPr>
            <a:r>
              <a:rPr lang="en-GB" sz="1700"/>
              <a:t>Income, turnover, operational efficiency, capital efficiency and solvency, liquidity., and profitability .</a:t>
            </a:r>
          </a:p>
          <a:p>
            <a:pPr>
              <a:lnSpc>
                <a:spcPct val="90000"/>
              </a:lnSpc>
            </a:pPr>
            <a:endParaRPr lang="en-GB" sz="1700"/>
          </a:p>
        </p:txBody>
      </p:sp>
    </p:spTree>
    <p:extLst>
      <p:ext uri="{BB962C8B-B14F-4D97-AF65-F5344CB8AC3E}">
        <p14:creationId xmlns:p14="http://schemas.microsoft.com/office/powerpoint/2010/main" val="1167634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154EF197-02F0-4C5A-A1E0-04762923D7A8}"/>
              </a:ext>
            </a:extLst>
          </p:cNvPr>
          <p:cNvSpPr>
            <a:spLocks noGrp="1"/>
          </p:cNvSpPr>
          <p:nvPr>
            <p:ph type="title"/>
          </p:nvPr>
        </p:nvSpPr>
        <p:spPr>
          <a:xfrm>
            <a:off x="1097280" y="516835"/>
            <a:ext cx="5977937" cy="1666501"/>
          </a:xfrm>
        </p:spPr>
        <p:txBody>
          <a:bodyPr>
            <a:normAutofit/>
          </a:bodyPr>
          <a:lstStyle/>
          <a:p>
            <a:r>
              <a:rPr lang="en-GB" sz="3700">
                <a:solidFill>
                  <a:srgbClr val="FFFFFF"/>
                </a:solidFill>
              </a:rPr>
              <a:t>Financial analysis based on Fifon limited company</a:t>
            </a:r>
          </a:p>
        </p:txBody>
      </p:sp>
      <p:sp>
        <p:nvSpPr>
          <p:cNvPr id="3" name="Content Placeholder 2">
            <a:extLst>
              <a:ext uri="{FF2B5EF4-FFF2-40B4-BE49-F238E27FC236}">
                <a16:creationId xmlns:a16="http://schemas.microsoft.com/office/drawing/2014/main" id="{7E369366-4566-490D-BF04-B976B9BCE8DB}"/>
              </a:ext>
            </a:extLst>
          </p:cNvPr>
          <p:cNvSpPr>
            <a:spLocks noGrp="1"/>
          </p:cNvSpPr>
          <p:nvPr>
            <p:ph idx="1"/>
          </p:nvPr>
        </p:nvSpPr>
        <p:spPr>
          <a:xfrm>
            <a:off x="1097279" y="2505069"/>
            <a:ext cx="5977938" cy="3383902"/>
          </a:xfrm>
        </p:spPr>
        <p:txBody>
          <a:bodyPr>
            <a:normAutofit/>
          </a:bodyPr>
          <a:lstStyle/>
          <a:p>
            <a:r>
              <a:rPr lang="en-GB" sz="1800" dirty="0">
                <a:solidFill>
                  <a:srgbClr val="FFFFFF"/>
                </a:solidFill>
              </a:rPr>
              <a:t>Here as per beside  calculation  need discuss about </a:t>
            </a:r>
            <a:r>
              <a:rPr lang="en-GB" sz="1800" dirty="0" err="1">
                <a:solidFill>
                  <a:srgbClr val="FFFFFF"/>
                </a:solidFill>
              </a:rPr>
              <a:t>Fifon</a:t>
            </a:r>
            <a:r>
              <a:rPr lang="en-GB" sz="1800" dirty="0">
                <a:solidFill>
                  <a:srgbClr val="FFFFFF"/>
                </a:solidFill>
              </a:rPr>
              <a:t> limited company.</a:t>
            </a:r>
          </a:p>
          <a:p>
            <a:pPr marL="342900" indent="-342900">
              <a:buFont typeface="+mj-lt"/>
              <a:buAutoNum type="arabicPeriod"/>
            </a:pPr>
            <a:r>
              <a:rPr lang="en-GB" sz="1800" dirty="0" err="1">
                <a:solidFill>
                  <a:srgbClr val="FFFFFF"/>
                </a:solidFill>
                <a:highlight>
                  <a:srgbClr val="00FF00"/>
                </a:highlight>
              </a:rPr>
              <a:t>Profatiblity</a:t>
            </a:r>
            <a:endParaRPr lang="en-GB" sz="1800" dirty="0">
              <a:solidFill>
                <a:srgbClr val="FFFFFF"/>
              </a:solidFill>
              <a:highlight>
                <a:srgbClr val="00FF00"/>
              </a:highlight>
            </a:endParaRPr>
          </a:p>
          <a:p>
            <a:pPr marL="342900" indent="-342900">
              <a:buFont typeface="+mj-lt"/>
              <a:buAutoNum type="arabicPeriod"/>
            </a:pPr>
            <a:r>
              <a:rPr lang="en-GB" sz="1800" dirty="0">
                <a:solidFill>
                  <a:srgbClr val="FFFFFF"/>
                </a:solidFill>
                <a:highlight>
                  <a:srgbClr val="FF0000"/>
                </a:highlight>
              </a:rPr>
              <a:t>Liquidity</a:t>
            </a:r>
          </a:p>
          <a:p>
            <a:pPr marL="342900" indent="-342900">
              <a:buFont typeface="+mj-lt"/>
              <a:buAutoNum type="arabicPeriod"/>
            </a:pPr>
            <a:r>
              <a:rPr lang="en-GB" sz="1800" dirty="0">
                <a:solidFill>
                  <a:srgbClr val="FFFFFF"/>
                </a:solidFill>
                <a:highlight>
                  <a:srgbClr val="0000FF"/>
                </a:highlight>
              </a:rPr>
              <a:t>Gearing </a:t>
            </a:r>
          </a:p>
          <a:p>
            <a:pPr marL="0" indent="0">
              <a:buNone/>
            </a:pPr>
            <a:r>
              <a:rPr lang="en-GB" sz="1800" dirty="0">
                <a:solidFill>
                  <a:srgbClr val="FFFFFF"/>
                </a:solidFill>
                <a:highlight>
                  <a:srgbClr val="FF0000"/>
                </a:highlight>
              </a:rPr>
              <a:t>             </a:t>
            </a:r>
          </a:p>
          <a:p>
            <a:endParaRPr lang="en-GB" sz="1800" dirty="0">
              <a:solidFill>
                <a:srgbClr val="FFFFFF"/>
              </a:solidFill>
            </a:endParaRPr>
          </a:p>
          <a:p>
            <a:endParaRPr lang="en-GB" sz="1800" dirty="0">
              <a:solidFill>
                <a:srgbClr val="FFFFFF"/>
              </a:solidFill>
            </a:endParaRPr>
          </a:p>
        </p:txBody>
      </p:sp>
      <p:pic>
        <p:nvPicPr>
          <p:cNvPr id="4" name="Picture 3">
            <a:extLst>
              <a:ext uri="{FF2B5EF4-FFF2-40B4-BE49-F238E27FC236}">
                <a16:creationId xmlns:a16="http://schemas.microsoft.com/office/drawing/2014/main" id="{EED4BAAB-5F30-43B1-AA8A-90BFB285252C}"/>
              </a:ext>
            </a:extLst>
          </p:cNvPr>
          <p:cNvPicPr>
            <a:picLocks noChangeAspect="1"/>
          </p:cNvPicPr>
          <p:nvPr/>
        </p:nvPicPr>
        <p:blipFill>
          <a:blip r:embed="rId2"/>
          <a:stretch>
            <a:fillRect/>
          </a:stretch>
        </p:blipFill>
        <p:spPr>
          <a:xfrm>
            <a:off x="7666892" y="1744394"/>
            <a:ext cx="4519423" cy="3756073"/>
          </a:xfrm>
          <a:prstGeom prst="rect">
            <a:avLst/>
          </a:prstGeom>
        </p:spPr>
      </p:pic>
    </p:spTree>
    <p:extLst>
      <p:ext uri="{BB962C8B-B14F-4D97-AF65-F5344CB8AC3E}">
        <p14:creationId xmlns:p14="http://schemas.microsoft.com/office/powerpoint/2010/main" val="15590445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656E8F-01A7-4666-886E-64DCB6B1A906}"/>
              </a:ext>
            </a:extLst>
          </p:cNvPr>
          <p:cNvSpPr>
            <a:spLocks noGrp="1"/>
          </p:cNvSpPr>
          <p:nvPr>
            <p:ph type="title"/>
          </p:nvPr>
        </p:nvSpPr>
        <p:spPr/>
        <p:txBody>
          <a:bodyPr>
            <a:normAutofit/>
          </a:bodyPr>
          <a:lstStyle/>
          <a:p>
            <a:r>
              <a:rPr lang="en-GB" dirty="0"/>
              <a:t>profitability</a:t>
            </a:r>
          </a:p>
        </p:txBody>
      </p:sp>
      <p:graphicFrame>
        <p:nvGraphicFramePr>
          <p:cNvPr id="5" name="Content Placeholder 2">
            <a:extLst>
              <a:ext uri="{FF2B5EF4-FFF2-40B4-BE49-F238E27FC236}">
                <a16:creationId xmlns:a16="http://schemas.microsoft.com/office/drawing/2014/main" id="{8E7A5F5C-238C-44B4-9F6F-E07429B1F312}"/>
              </a:ext>
            </a:extLst>
          </p:cNvPr>
          <p:cNvGraphicFramePr>
            <a:graphicFrameLocks noGrp="1"/>
          </p:cNvGraphicFramePr>
          <p:nvPr>
            <p:ph idx="1"/>
            <p:extLst>
              <p:ext uri="{D42A27DB-BD31-4B8C-83A1-F6EECF244321}">
                <p14:modId xmlns:p14="http://schemas.microsoft.com/office/powerpoint/2010/main" val="2257231286"/>
              </p:ext>
            </p:extLst>
          </p:nvPr>
        </p:nvGraphicFramePr>
        <p:xfrm>
          <a:off x="1096963" y="2098515"/>
          <a:ext cx="10058400" cy="37860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033856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6DAE01-A7DC-4705-B501-AFF960C5894B}"/>
              </a:ext>
            </a:extLst>
          </p:cNvPr>
          <p:cNvSpPr>
            <a:spLocks noGrp="1"/>
          </p:cNvSpPr>
          <p:nvPr>
            <p:ph type="title"/>
          </p:nvPr>
        </p:nvSpPr>
        <p:spPr/>
        <p:txBody>
          <a:bodyPr>
            <a:normAutofit/>
          </a:bodyPr>
          <a:lstStyle/>
          <a:p>
            <a:r>
              <a:rPr lang="en-GB" dirty="0"/>
              <a:t>liquidity</a:t>
            </a:r>
          </a:p>
        </p:txBody>
      </p:sp>
      <p:graphicFrame>
        <p:nvGraphicFramePr>
          <p:cNvPr id="5" name="Content Placeholder 2">
            <a:extLst>
              <a:ext uri="{FF2B5EF4-FFF2-40B4-BE49-F238E27FC236}">
                <a16:creationId xmlns:a16="http://schemas.microsoft.com/office/drawing/2014/main" id="{2BCDBE8F-FF75-432C-BB52-3406E2FB61DE}"/>
              </a:ext>
            </a:extLst>
          </p:cNvPr>
          <p:cNvGraphicFramePr>
            <a:graphicFrameLocks noGrp="1"/>
          </p:cNvGraphicFramePr>
          <p:nvPr>
            <p:ph idx="1"/>
            <p:extLst>
              <p:ext uri="{D42A27DB-BD31-4B8C-83A1-F6EECF244321}">
                <p14:modId xmlns:p14="http://schemas.microsoft.com/office/powerpoint/2010/main" val="4176987734"/>
              </p:ext>
            </p:extLst>
          </p:nvPr>
        </p:nvGraphicFramePr>
        <p:xfrm>
          <a:off x="1096963" y="2098515"/>
          <a:ext cx="10058400" cy="37860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972959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C0B8EF-3EBF-4233-845A-2BFD0E5E8D4A}"/>
              </a:ext>
            </a:extLst>
          </p:cNvPr>
          <p:cNvSpPr>
            <a:spLocks noGrp="1"/>
          </p:cNvSpPr>
          <p:nvPr>
            <p:ph type="title"/>
          </p:nvPr>
        </p:nvSpPr>
        <p:spPr>
          <a:xfrm>
            <a:off x="1154954" y="973668"/>
            <a:ext cx="8761413" cy="706964"/>
          </a:xfrm>
        </p:spPr>
        <p:txBody>
          <a:bodyPr>
            <a:normAutofit/>
          </a:bodyPr>
          <a:lstStyle/>
          <a:p>
            <a:r>
              <a:rPr lang="en-GB">
                <a:solidFill>
                  <a:srgbClr val="EBEBEB"/>
                </a:solidFill>
              </a:rPr>
              <a:t>Gearing </a:t>
            </a:r>
          </a:p>
        </p:txBody>
      </p:sp>
      <p:graphicFrame>
        <p:nvGraphicFramePr>
          <p:cNvPr id="6" name="Content Placeholder 2">
            <a:extLst>
              <a:ext uri="{FF2B5EF4-FFF2-40B4-BE49-F238E27FC236}">
                <a16:creationId xmlns:a16="http://schemas.microsoft.com/office/drawing/2014/main" id="{2B884069-7FA3-49C9-A784-0C80589BBCD0}"/>
              </a:ext>
            </a:extLst>
          </p:cNvPr>
          <p:cNvGraphicFramePr>
            <a:graphicFrameLocks noGrp="1"/>
          </p:cNvGraphicFramePr>
          <p:nvPr>
            <p:ph idx="1"/>
            <p:extLst>
              <p:ext uri="{D42A27DB-BD31-4B8C-83A1-F6EECF244321}">
                <p14:modId xmlns:p14="http://schemas.microsoft.com/office/powerpoint/2010/main" val="1513374853"/>
              </p:ext>
            </p:extLst>
          </p:nvPr>
        </p:nvGraphicFramePr>
        <p:xfrm>
          <a:off x="1286934" y="2925232"/>
          <a:ext cx="9625383" cy="308646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235464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91000"/>
                <a:satMod val="164000"/>
                <a:lumMod val="74000"/>
              </a:schemeClr>
              <a:schemeClr val="bg2">
                <a:hueMod val="124000"/>
                <a:satMod val="140000"/>
                <a:lumMod val="142000"/>
              </a:schemeClr>
            </a:duotone>
          </a:blip>
          <a:stretch/>
        </a:blip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314C310-850D-4491-AA52-C75BEA68B6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D4EC3799-3F52-48CE-85CC-83AED368EB4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11" name="Rectangle 10">
              <a:extLst>
                <a:ext uri="{FF2B5EF4-FFF2-40B4-BE49-F238E27FC236}">
                  <a16:creationId xmlns:a16="http://schemas.microsoft.com/office/drawing/2014/main" id="{F3FC2939-BF10-4CBC-904B-74A17D4B9C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Freeform 5">
              <a:extLst>
                <a:ext uri="{FF2B5EF4-FFF2-40B4-BE49-F238E27FC236}">
                  <a16:creationId xmlns:a16="http://schemas.microsoft.com/office/drawing/2014/main" id="{266B6D5D-11B6-40A6-9CEF-F0B0D104C5C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sp>
      </p:grpSp>
      <p:sp>
        <p:nvSpPr>
          <p:cNvPr id="2" name="Title 1">
            <a:extLst>
              <a:ext uri="{FF2B5EF4-FFF2-40B4-BE49-F238E27FC236}">
                <a16:creationId xmlns:a16="http://schemas.microsoft.com/office/drawing/2014/main" id="{AD62EF82-0D5A-4C5E-A5D2-8CA2E201E590}"/>
              </a:ext>
            </a:extLst>
          </p:cNvPr>
          <p:cNvSpPr>
            <a:spLocks noGrp="1"/>
          </p:cNvSpPr>
          <p:nvPr>
            <p:ph type="title"/>
          </p:nvPr>
        </p:nvSpPr>
        <p:spPr>
          <a:xfrm>
            <a:off x="836247" y="1085549"/>
            <a:ext cx="3430947" cy="4686903"/>
          </a:xfrm>
        </p:spPr>
        <p:txBody>
          <a:bodyPr anchor="ctr">
            <a:normAutofit/>
          </a:bodyPr>
          <a:lstStyle/>
          <a:p>
            <a:pPr algn="r"/>
            <a:r>
              <a:rPr lang="en-GB" dirty="0">
                <a:solidFill>
                  <a:schemeClr val="tx1"/>
                </a:solidFill>
              </a:rPr>
              <a:t>conclusion</a:t>
            </a:r>
          </a:p>
        </p:txBody>
      </p:sp>
      <p:cxnSp>
        <p:nvCxnSpPr>
          <p:cNvPr id="14" name="Straight Connector 13">
            <a:extLst>
              <a:ext uri="{FF2B5EF4-FFF2-40B4-BE49-F238E27FC236}">
                <a16:creationId xmlns:a16="http://schemas.microsoft.com/office/drawing/2014/main" id="{789E20C7-BB50-4317-93C7-90C8ED80B27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930986"/>
            <a:ext cx="0" cy="3200400"/>
          </a:xfrm>
          <a:prstGeom prst="line">
            <a:avLst/>
          </a:prstGeom>
          <a:ln w="15875" cap="sq">
            <a:solidFill>
              <a:schemeClr val="tx1"/>
            </a:solidFill>
            <a:miter lim="800000"/>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DC7582D7-90A9-49D3-A967-414B863F38F8}"/>
              </a:ext>
            </a:extLst>
          </p:cNvPr>
          <p:cNvSpPr>
            <a:spLocks noGrp="1"/>
          </p:cNvSpPr>
          <p:nvPr>
            <p:ph idx="1"/>
          </p:nvPr>
        </p:nvSpPr>
        <p:spPr>
          <a:xfrm>
            <a:off x="5041399" y="1085549"/>
            <a:ext cx="5579707" cy="4686903"/>
          </a:xfrm>
        </p:spPr>
        <p:txBody>
          <a:bodyPr anchor="ctr">
            <a:normAutofit/>
          </a:bodyPr>
          <a:lstStyle/>
          <a:p>
            <a:r>
              <a:rPr lang="en-GB" dirty="0">
                <a:solidFill>
                  <a:schemeClr val="tx1"/>
                </a:solidFill>
              </a:rPr>
              <a:t> financial analysis of </a:t>
            </a:r>
            <a:r>
              <a:rPr lang="en-GB" dirty="0" err="1">
                <a:solidFill>
                  <a:schemeClr val="tx1"/>
                </a:solidFill>
              </a:rPr>
              <a:t>Fifon</a:t>
            </a:r>
            <a:r>
              <a:rPr lang="en-GB" dirty="0">
                <a:solidFill>
                  <a:schemeClr val="tx1"/>
                </a:solidFill>
              </a:rPr>
              <a:t> company limited decide  to health and dependability ,providing and realization of how the organization comportment its business. The research of financial statement of this company is about gross profit decreases and reason is company profitability also reduce. As per research </a:t>
            </a:r>
            <a:r>
              <a:rPr lang="en-GB" dirty="0" err="1">
                <a:solidFill>
                  <a:schemeClr val="tx1"/>
                </a:solidFill>
              </a:rPr>
              <a:t>Fifon</a:t>
            </a:r>
            <a:r>
              <a:rPr lang="en-GB" dirty="0">
                <a:solidFill>
                  <a:schemeClr val="tx1"/>
                </a:solidFill>
              </a:rPr>
              <a:t> limited company can increase their profitability with gross profit if  they solve the issue about maintenance quickest  way,  company need to take faster decision  for better future. .</a:t>
            </a:r>
          </a:p>
        </p:txBody>
      </p:sp>
    </p:spTree>
    <p:extLst>
      <p:ext uri="{BB962C8B-B14F-4D97-AF65-F5344CB8AC3E}">
        <p14:creationId xmlns:p14="http://schemas.microsoft.com/office/powerpoint/2010/main" val="2975655224"/>
      </p:ext>
    </p:extLst>
  </p:cSld>
  <p:clrMapOvr>
    <a:overrideClrMapping bg1="dk1" tx1="lt1" bg2="dk2" tx2="lt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7" name="Group 9">
            <a:extLst>
              <a:ext uri="{FF2B5EF4-FFF2-40B4-BE49-F238E27FC236}">
                <a16:creationId xmlns:a16="http://schemas.microsoft.com/office/drawing/2014/main" id="{08BCF048-8940-4354-B9EC-5AD74E283CE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11" name="Rectangle 10">
              <a:extLst>
                <a:ext uri="{FF2B5EF4-FFF2-40B4-BE49-F238E27FC236}">
                  <a16:creationId xmlns:a16="http://schemas.microsoft.com/office/drawing/2014/main" id="{D024C14A-78BD-44B0-82BE-6A0D0A2706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8" name="Oval 11">
              <a:extLst>
                <a:ext uri="{FF2B5EF4-FFF2-40B4-BE49-F238E27FC236}">
                  <a16:creationId xmlns:a16="http://schemas.microsoft.com/office/drawing/2014/main" id="{809F3D29-EDB1-4F1C-A0E0-36F28CE171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a:extLst>
                <a:ext uri="{FF2B5EF4-FFF2-40B4-BE49-F238E27FC236}">
                  <a16:creationId xmlns:a16="http://schemas.microsoft.com/office/drawing/2014/main" id="{5282F4AB-C7B8-4A86-9927-AA106AA27B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9" name="Rectangle 13">
              <a:extLst>
                <a:ext uri="{FF2B5EF4-FFF2-40B4-BE49-F238E27FC236}">
                  <a16:creationId xmlns:a16="http://schemas.microsoft.com/office/drawing/2014/main" id="{60B26874-5AFA-4D1E-94A9-53AF9790D7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5">
              <a:extLst>
                <a:ext uri="{FF2B5EF4-FFF2-40B4-BE49-F238E27FC236}">
                  <a16:creationId xmlns:a16="http://schemas.microsoft.com/office/drawing/2014/main" id="{A1DA6C95-40F8-4305-89F6-17F6167C0B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30" name="Freeform 5">
              <a:extLst>
                <a:ext uri="{FF2B5EF4-FFF2-40B4-BE49-F238E27FC236}">
                  <a16:creationId xmlns:a16="http://schemas.microsoft.com/office/drawing/2014/main" id="{A2FA2D29-AEEE-4FFA-B233-94FBE84C9B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31" name="Freeform 5">
              <a:extLst>
                <a:ext uri="{FF2B5EF4-FFF2-40B4-BE49-F238E27FC236}">
                  <a16:creationId xmlns:a16="http://schemas.microsoft.com/office/drawing/2014/main" id="{6DA5143E-FA8E-4EC1-99F7-35AE5AD4E37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a:extLst>
              <a:ext uri="{FF2B5EF4-FFF2-40B4-BE49-F238E27FC236}">
                <a16:creationId xmlns:a16="http://schemas.microsoft.com/office/drawing/2014/main" id="{9DF1CC1A-D509-4021-B2DE-8ED3B2925E3F}"/>
              </a:ext>
            </a:extLst>
          </p:cNvPr>
          <p:cNvSpPr>
            <a:spLocks noGrp="1"/>
          </p:cNvSpPr>
          <p:nvPr>
            <p:ph type="title"/>
          </p:nvPr>
        </p:nvSpPr>
        <p:spPr>
          <a:xfrm>
            <a:off x="1154955" y="973667"/>
            <a:ext cx="2942210" cy="4833745"/>
          </a:xfrm>
        </p:spPr>
        <p:txBody>
          <a:bodyPr>
            <a:normAutofit/>
          </a:bodyPr>
          <a:lstStyle/>
          <a:p>
            <a:r>
              <a:rPr lang="en-GB">
                <a:solidFill>
                  <a:srgbClr val="EBEBEB"/>
                </a:solidFill>
              </a:rPr>
              <a:t>References </a:t>
            </a:r>
          </a:p>
        </p:txBody>
      </p:sp>
      <p:sp>
        <p:nvSpPr>
          <p:cNvPr id="32" name="Rectangle 18">
            <a:extLst>
              <a:ext uri="{FF2B5EF4-FFF2-40B4-BE49-F238E27FC236}">
                <a16:creationId xmlns:a16="http://schemas.microsoft.com/office/drawing/2014/main" id="{CC28BCC9-4093-4FD5-83EB-7EC297F513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graphicFrame>
        <p:nvGraphicFramePr>
          <p:cNvPr id="5" name="Content Placeholder 2">
            <a:extLst>
              <a:ext uri="{FF2B5EF4-FFF2-40B4-BE49-F238E27FC236}">
                <a16:creationId xmlns:a16="http://schemas.microsoft.com/office/drawing/2014/main" id="{7A9665CC-356D-4E74-A3BF-FE27B8DE87CE}"/>
              </a:ext>
            </a:extLst>
          </p:cNvPr>
          <p:cNvGraphicFramePr>
            <a:graphicFrameLocks noGrp="1"/>
          </p:cNvGraphicFramePr>
          <p:nvPr>
            <p:ph idx="1"/>
            <p:extLst>
              <p:ext uri="{D42A27DB-BD31-4B8C-83A1-F6EECF244321}">
                <p14:modId xmlns:p14="http://schemas.microsoft.com/office/powerpoint/2010/main" val="3766772827"/>
              </p:ext>
            </p:extLst>
          </p:nvPr>
        </p:nvGraphicFramePr>
        <p:xfrm>
          <a:off x="5194300" y="808038"/>
          <a:ext cx="6391275" cy="524668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4697766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932C196B2CC438488B39901809C03C2D" ma:contentTypeVersion="5" ma:contentTypeDescription="Create a new document." ma:contentTypeScope="" ma:versionID="ed476b28e6549f62db6000ae081eaf4e">
  <xsd:schema xmlns:xsd="http://www.w3.org/2001/XMLSchema" xmlns:xs="http://www.w3.org/2001/XMLSchema" xmlns:p="http://schemas.microsoft.com/office/2006/metadata/properties" xmlns:ns3="14d221e7-11c8-4a91-b564-f46067d9a0ae" xmlns:ns4="f02a1a39-e151-49e7-834d-5d4d153f8121" targetNamespace="http://schemas.microsoft.com/office/2006/metadata/properties" ma:root="true" ma:fieldsID="9d3473476a2abdc112ae04e7aa03d0d4" ns3:_="" ns4:_="">
    <xsd:import namespace="14d221e7-11c8-4a91-b564-f46067d9a0ae"/>
    <xsd:import namespace="f02a1a39-e151-49e7-834d-5d4d153f8121"/>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4d221e7-11c8-4a91-b564-f46067d9a0a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02a1a39-e151-49e7-834d-5d4d153f8121"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871FDF5-1FA5-45E6-904F-89BFF5AB765C}">
  <ds:schemaRefs>
    <ds:schemaRef ds:uri="http://purl.org/dc/dcmitype/"/>
    <ds:schemaRef ds:uri="http://schemas.microsoft.com/office/infopath/2007/PartnerControls"/>
    <ds:schemaRef ds:uri="http://schemas.microsoft.com/office/2006/documentManagement/types"/>
    <ds:schemaRef ds:uri="14d221e7-11c8-4a91-b564-f46067d9a0ae"/>
    <ds:schemaRef ds:uri="http://schemas.microsoft.com/office/2006/metadata/properties"/>
    <ds:schemaRef ds:uri="f02a1a39-e151-49e7-834d-5d4d153f8121"/>
    <ds:schemaRef ds:uri="http://purl.org/dc/elements/1.1/"/>
    <ds:schemaRef ds:uri="http://schemas.openxmlformats.org/package/2006/metadata/core-properties"/>
    <ds:schemaRef ds:uri="http://www.w3.org/XML/1998/namespace"/>
    <ds:schemaRef ds:uri="http://purl.org/dc/terms/"/>
  </ds:schemaRefs>
</ds:datastoreItem>
</file>

<file path=customXml/itemProps2.xml><?xml version="1.0" encoding="utf-8"?>
<ds:datastoreItem xmlns:ds="http://schemas.openxmlformats.org/officeDocument/2006/customXml" ds:itemID="{CA120154-7C64-45C6-88E0-E20B1A071E0F}">
  <ds:schemaRefs>
    <ds:schemaRef ds:uri="http://schemas.microsoft.com/sharepoint/v3/contenttype/forms"/>
  </ds:schemaRefs>
</ds:datastoreItem>
</file>

<file path=customXml/itemProps3.xml><?xml version="1.0" encoding="utf-8"?>
<ds:datastoreItem xmlns:ds="http://schemas.openxmlformats.org/officeDocument/2006/customXml" ds:itemID="{F42DC004-2E43-448A-9E61-8612E055BD6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4d221e7-11c8-4a91-b564-f46067d9a0ae"/>
    <ds:schemaRef ds:uri="f02a1a39-e151-49e7-834d-5d4d153f812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0</TotalTime>
  <Words>588</Words>
  <Application>Microsoft Office PowerPoint</Application>
  <PresentationFormat>Widescreen</PresentationFormat>
  <Paragraphs>51</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Century Gothic</vt:lpstr>
      <vt:lpstr>Wingdings 3</vt:lpstr>
      <vt:lpstr>Ion Boardroom</vt:lpstr>
      <vt:lpstr>Financial statement introduction</vt:lpstr>
      <vt:lpstr>Financial statement Analysis </vt:lpstr>
      <vt:lpstr>Financial analysis based on Fifon limited company</vt:lpstr>
      <vt:lpstr>profitability</vt:lpstr>
      <vt:lpstr>liquidity</vt:lpstr>
      <vt:lpstr>Gearing </vt:lpstr>
      <vt:lpstr>conclusion</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Financial statement introduction</dc:title>
  <dc:creator>Biswajit Mukherjee (1815040)</dc:creator>
  <cp:lastModifiedBy>Biswajit Mukherjee (1815040)</cp:lastModifiedBy>
  <cp:revision>1</cp:revision>
  <dcterms:created xsi:type="dcterms:W3CDTF">2019-11-22T20:23:12Z</dcterms:created>
  <dcterms:modified xsi:type="dcterms:W3CDTF">2019-11-22T20:24:02Z</dcterms:modified>
</cp:coreProperties>
</file>