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2" r:id="rId3"/>
    <p:sldId id="258" r:id="rId4"/>
    <p:sldId id="259" r:id="rId5"/>
    <p:sldId id="260" r:id="rId6"/>
    <p:sldId id="261" r:id="rId7"/>
    <p:sldId id="269" r:id="rId8"/>
    <p:sldId id="270" r:id="rId9"/>
    <p:sldId id="271" r:id="rId10"/>
    <p:sldId id="262" r:id="rId11"/>
    <p:sldId id="263" r:id="rId12"/>
    <p:sldId id="264" r:id="rId13"/>
    <p:sldId id="265" r:id="rId14"/>
    <p:sldId id="266" r:id="rId15"/>
    <p:sldId id="267" r:id="rId16"/>
    <p:sldId id="26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56E40D2-C5C5-46F8-B598-31754A67CD4A}" type="datetimeFigureOut">
              <a:rPr lang="en-GB" smtClean="0"/>
              <a:t>07/12/2020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2A5551-280C-4B34-A100-4E1A81B42995}" type="slidenum">
              <a:rPr lang="en-GB" smtClean="0"/>
              <a:t>‹#›</a:t>
            </a:fld>
            <a:endParaRPr lang="en-GB"/>
          </a:p>
        </p:txBody>
      </p:sp>
    </p:spTree>
    <p:extLst>
      <p:ext uri="{BB962C8B-B14F-4D97-AF65-F5344CB8AC3E}">
        <p14:creationId xmlns:p14="http://schemas.microsoft.com/office/powerpoint/2010/main" val="460178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56E40D2-C5C5-46F8-B598-31754A67CD4A}" type="datetimeFigureOut">
              <a:rPr lang="en-GB" smtClean="0"/>
              <a:t>07/12/2020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2A5551-280C-4B34-A100-4E1A81B42995}" type="slidenum">
              <a:rPr lang="en-GB" smtClean="0"/>
              <a:t>‹#›</a:t>
            </a:fld>
            <a:endParaRPr lang="en-GB"/>
          </a:p>
        </p:txBody>
      </p:sp>
    </p:spTree>
    <p:extLst>
      <p:ext uri="{BB962C8B-B14F-4D97-AF65-F5344CB8AC3E}">
        <p14:creationId xmlns:p14="http://schemas.microsoft.com/office/powerpoint/2010/main" val="1968072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6E40D2-C5C5-46F8-B598-31754A67CD4A}" type="datetimeFigureOut">
              <a:rPr lang="en-GB" smtClean="0"/>
              <a:t>07/12/2020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2A5551-280C-4B34-A100-4E1A81B42995}" type="slidenum">
              <a:rPr lang="en-GB" smtClean="0"/>
              <a:t>‹#›</a:t>
            </a:fld>
            <a:endParaRPr lang="en-GB"/>
          </a:p>
        </p:txBody>
      </p:sp>
    </p:spTree>
    <p:extLst>
      <p:ext uri="{BB962C8B-B14F-4D97-AF65-F5344CB8AC3E}">
        <p14:creationId xmlns:p14="http://schemas.microsoft.com/office/powerpoint/2010/main" val="581849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56E40D2-C5C5-46F8-B598-31754A67CD4A}" type="datetimeFigureOut">
              <a:rPr lang="en-GB" smtClean="0"/>
              <a:t>07/12/2020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2A5551-280C-4B34-A100-4E1A81B42995}" type="slidenum">
              <a:rPr lang="en-GB" smtClean="0"/>
              <a:t>‹#›</a:t>
            </a:fld>
            <a:endParaRPr lang="en-GB"/>
          </a:p>
        </p:txBody>
      </p:sp>
    </p:spTree>
    <p:extLst>
      <p:ext uri="{BB962C8B-B14F-4D97-AF65-F5344CB8AC3E}">
        <p14:creationId xmlns:p14="http://schemas.microsoft.com/office/powerpoint/2010/main" val="6280875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56E40D2-C5C5-46F8-B598-31754A67CD4A}" type="datetimeFigureOut">
              <a:rPr lang="en-GB" smtClean="0"/>
              <a:t>07/12/2020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52A5551-280C-4B34-A100-4E1A81B42995}" type="slidenum">
              <a:rPr lang="en-GB" smtClean="0"/>
              <a:t>‹#›</a:t>
            </a:fld>
            <a:endParaRPr lang="en-GB"/>
          </a:p>
        </p:txBody>
      </p:sp>
    </p:spTree>
    <p:extLst>
      <p:ext uri="{BB962C8B-B14F-4D97-AF65-F5344CB8AC3E}">
        <p14:creationId xmlns:p14="http://schemas.microsoft.com/office/powerpoint/2010/main" val="20936180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56E40D2-C5C5-46F8-B598-31754A67CD4A}" type="datetimeFigureOut">
              <a:rPr lang="en-GB" smtClean="0"/>
              <a:t>07/12/2020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52A5551-280C-4B34-A100-4E1A81B42995}" type="slidenum">
              <a:rPr lang="en-GB" smtClean="0"/>
              <a:t>‹#›</a:t>
            </a:fld>
            <a:endParaRPr lang="en-GB"/>
          </a:p>
        </p:txBody>
      </p:sp>
    </p:spTree>
    <p:extLst>
      <p:ext uri="{BB962C8B-B14F-4D97-AF65-F5344CB8AC3E}">
        <p14:creationId xmlns:p14="http://schemas.microsoft.com/office/powerpoint/2010/main" val="2966428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6E40D2-C5C5-46F8-B598-31754A67CD4A}" type="datetimeFigureOut">
              <a:rPr lang="en-GB" smtClean="0"/>
              <a:t>07/12/2020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52A5551-280C-4B34-A100-4E1A81B42995}" type="slidenum">
              <a:rPr lang="en-GB" smtClean="0"/>
              <a:t>‹#›</a:t>
            </a:fld>
            <a:endParaRPr lang="en-GB"/>
          </a:p>
        </p:txBody>
      </p:sp>
    </p:spTree>
    <p:extLst>
      <p:ext uri="{BB962C8B-B14F-4D97-AF65-F5344CB8AC3E}">
        <p14:creationId xmlns:p14="http://schemas.microsoft.com/office/powerpoint/2010/main" val="1607551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56E40D2-C5C5-46F8-B598-31754A67CD4A}" type="datetimeFigureOut">
              <a:rPr lang="en-GB" smtClean="0"/>
              <a:t>07/12/2020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2A5551-280C-4B34-A100-4E1A81B42995}" type="slidenum">
              <a:rPr lang="en-GB" smtClean="0"/>
              <a:t>‹#›</a:t>
            </a:fld>
            <a:endParaRPr lang="en-GB"/>
          </a:p>
        </p:txBody>
      </p:sp>
    </p:spTree>
    <p:extLst>
      <p:ext uri="{BB962C8B-B14F-4D97-AF65-F5344CB8AC3E}">
        <p14:creationId xmlns:p14="http://schemas.microsoft.com/office/powerpoint/2010/main" val="702977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56E40D2-C5C5-46F8-B598-31754A67CD4A}" type="datetimeFigureOut">
              <a:rPr lang="en-GB" smtClean="0"/>
              <a:t>07/12/2020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2A5551-280C-4B34-A100-4E1A81B42995}" type="slidenum">
              <a:rPr lang="en-GB" smtClean="0"/>
              <a:t>‹#›</a:t>
            </a:fld>
            <a:endParaRPr lang="en-GB"/>
          </a:p>
        </p:txBody>
      </p:sp>
    </p:spTree>
    <p:extLst>
      <p:ext uri="{BB962C8B-B14F-4D97-AF65-F5344CB8AC3E}">
        <p14:creationId xmlns:p14="http://schemas.microsoft.com/office/powerpoint/2010/main" val="211790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56E40D2-C5C5-46F8-B598-31754A67CD4A}" type="datetimeFigureOut">
              <a:rPr lang="en-GB" smtClean="0"/>
              <a:t>07/12/2020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2A5551-280C-4B34-A100-4E1A81B42995}" type="slidenum">
              <a:rPr lang="en-GB" smtClean="0"/>
              <a:t>‹#›</a:t>
            </a:fld>
            <a:endParaRPr lang="en-GB"/>
          </a:p>
        </p:txBody>
      </p:sp>
    </p:spTree>
    <p:extLst>
      <p:ext uri="{BB962C8B-B14F-4D97-AF65-F5344CB8AC3E}">
        <p14:creationId xmlns:p14="http://schemas.microsoft.com/office/powerpoint/2010/main" val="1675752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56E40D2-C5C5-46F8-B598-31754A67CD4A}" type="datetimeFigureOut">
              <a:rPr lang="en-GB" smtClean="0"/>
              <a:t>07/12/2020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2A5551-280C-4B34-A100-4E1A81B42995}" type="slidenum">
              <a:rPr lang="en-GB" smtClean="0"/>
              <a:t>‹#›</a:t>
            </a:fld>
            <a:endParaRPr lang="en-GB"/>
          </a:p>
        </p:txBody>
      </p:sp>
    </p:spTree>
    <p:extLst>
      <p:ext uri="{BB962C8B-B14F-4D97-AF65-F5344CB8AC3E}">
        <p14:creationId xmlns:p14="http://schemas.microsoft.com/office/powerpoint/2010/main" val="37812469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6E40D2-C5C5-46F8-B598-31754A67CD4A}" type="datetimeFigureOut">
              <a:rPr lang="en-GB" smtClean="0"/>
              <a:t>07/12/2020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2A5551-280C-4B34-A100-4E1A81B42995}" type="slidenum">
              <a:rPr lang="en-GB" smtClean="0"/>
              <a:t>‹#›</a:t>
            </a:fld>
            <a:endParaRPr lang="en-GB"/>
          </a:p>
        </p:txBody>
      </p:sp>
    </p:spTree>
    <p:extLst>
      <p:ext uri="{BB962C8B-B14F-4D97-AF65-F5344CB8AC3E}">
        <p14:creationId xmlns:p14="http://schemas.microsoft.com/office/powerpoint/2010/main" val="11151060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youthandpolicy.org/articles/re-membering-resilienc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jrf.org.uk/sites/default/files/jrf/migrated/files/parenting-resilience-children.pdf"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
            </a:r>
            <a:br>
              <a:rPr lang="en-GB" dirty="0" smtClean="0"/>
            </a:br>
            <a:r>
              <a:rPr lang="en-GB" dirty="0"/>
              <a:t>Resilience </a:t>
            </a:r>
            <a:br>
              <a:rPr lang="en-GB" dirty="0"/>
            </a:b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41169436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Beliefs about resilience</a:t>
            </a:r>
            <a:endParaRPr lang="en-GB" dirty="0"/>
          </a:p>
        </p:txBody>
      </p:sp>
      <p:sp>
        <p:nvSpPr>
          <p:cNvPr id="3" name="Content Placeholder 2"/>
          <p:cNvSpPr>
            <a:spLocks noGrp="1"/>
          </p:cNvSpPr>
          <p:nvPr>
            <p:ph idx="1"/>
          </p:nvPr>
        </p:nvSpPr>
        <p:spPr>
          <a:xfrm>
            <a:off x="838200" y="1690688"/>
            <a:ext cx="10515600" cy="4351338"/>
          </a:xfrm>
        </p:spPr>
        <p:txBody>
          <a:bodyPr>
            <a:normAutofit fontScale="92500" lnSpcReduction="10000"/>
          </a:bodyPr>
          <a:lstStyle/>
          <a:p>
            <a:r>
              <a:rPr lang="en-GB" dirty="0" smtClean="0"/>
              <a:t>What do you believe about resilience?</a:t>
            </a:r>
          </a:p>
          <a:p>
            <a:endParaRPr lang="en-GB" dirty="0"/>
          </a:p>
          <a:p>
            <a:r>
              <a:rPr lang="en-GB" dirty="0" smtClean="0"/>
              <a:t>Can you share one example from your own experience where you have shown resilience?</a:t>
            </a:r>
          </a:p>
          <a:p>
            <a:endParaRPr lang="en-GB" dirty="0"/>
          </a:p>
          <a:p>
            <a:r>
              <a:rPr lang="en-GB" dirty="0" smtClean="0"/>
              <a:t>How important is resilience as a human capacity?</a:t>
            </a:r>
          </a:p>
          <a:p>
            <a:endParaRPr lang="en-GB" dirty="0"/>
          </a:p>
          <a:p>
            <a:r>
              <a:rPr lang="en-GB" dirty="0" smtClean="0"/>
              <a:t>Do we all possess the same amount of resilience?</a:t>
            </a:r>
          </a:p>
          <a:p>
            <a:endParaRPr lang="en-GB" dirty="0"/>
          </a:p>
          <a:p>
            <a:r>
              <a:rPr lang="en-GB" dirty="0" smtClean="0"/>
              <a:t>What factors make some more resilient than others?</a:t>
            </a:r>
          </a:p>
          <a:p>
            <a:endParaRPr lang="en-GB" dirty="0" smtClean="0"/>
          </a:p>
        </p:txBody>
      </p:sp>
    </p:spTree>
    <p:extLst>
      <p:ext uri="{BB962C8B-B14F-4D97-AF65-F5344CB8AC3E}">
        <p14:creationId xmlns:p14="http://schemas.microsoft.com/office/powerpoint/2010/main" val="1921273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Resilience</a:t>
            </a:r>
            <a:endParaRPr lang="en-GB" dirty="0"/>
          </a:p>
        </p:txBody>
      </p:sp>
      <p:sp>
        <p:nvSpPr>
          <p:cNvPr id="3" name="Content Placeholder 2"/>
          <p:cNvSpPr>
            <a:spLocks noGrp="1"/>
          </p:cNvSpPr>
          <p:nvPr>
            <p:ph sz="quarter" idx="1"/>
          </p:nvPr>
        </p:nvSpPr>
        <p:spPr/>
        <p:txBody>
          <a:bodyPr/>
          <a:lstStyle/>
          <a:p>
            <a:r>
              <a:rPr lang="en-GB" dirty="0" smtClean="0"/>
              <a:t>According to James and James (2012) resilience is an unevenly distributed variable of behaviour and emotional functioning that enables children and young people (and adults) differentially to cope with, and adapt positively to, adverse circumstances and experiences, thereby enhancing to various degrees their negative effects and enabling positive adjustments to be made, even in conditions of risk. </a:t>
            </a:r>
          </a:p>
          <a:p>
            <a:endParaRPr lang="en-GB" dirty="0"/>
          </a:p>
          <a:p>
            <a:r>
              <a:rPr lang="en-GB" dirty="0" smtClean="0"/>
              <a:t>Resilience refers to a capacity to do well despite adverse experiences (Gilligan </a:t>
            </a:r>
            <a:r>
              <a:rPr lang="en-GB" dirty="0" smtClean="0"/>
              <a:t>2000, </a:t>
            </a:r>
            <a:r>
              <a:rPr lang="en-GB" dirty="0" smtClean="0"/>
              <a:t>p. 37</a:t>
            </a:r>
            <a:r>
              <a:rPr lang="en-GB" dirty="0" smtClean="0"/>
              <a:t>).</a:t>
            </a:r>
            <a:endParaRPr lang="en-GB" dirty="0"/>
          </a:p>
        </p:txBody>
      </p:sp>
    </p:spTree>
    <p:extLst>
      <p:ext uri="{BB962C8B-B14F-4D97-AF65-F5344CB8AC3E}">
        <p14:creationId xmlns:p14="http://schemas.microsoft.com/office/powerpoint/2010/main" val="32928050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Resilience</a:t>
            </a:r>
            <a:endParaRPr lang="en-GB" dirty="0"/>
          </a:p>
        </p:txBody>
      </p:sp>
      <p:sp>
        <p:nvSpPr>
          <p:cNvPr id="3" name="Content Placeholder 2"/>
          <p:cNvSpPr>
            <a:spLocks noGrp="1"/>
          </p:cNvSpPr>
          <p:nvPr>
            <p:ph sz="quarter" idx="1"/>
          </p:nvPr>
        </p:nvSpPr>
        <p:spPr/>
        <p:txBody>
          <a:bodyPr/>
          <a:lstStyle/>
          <a:p>
            <a:r>
              <a:rPr lang="en-GB" dirty="0" smtClean="0"/>
              <a:t>As a concept applied to children and young people, resilience has perhaps emerged from, and been most prominent in, discourses about child abuse and protection.</a:t>
            </a:r>
          </a:p>
          <a:p>
            <a:pPr marL="0" indent="0">
              <a:buNone/>
            </a:pPr>
            <a:endParaRPr lang="en-GB" dirty="0" smtClean="0"/>
          </a:p>
          <a:p>
            <a:r>
              <a:rPr lang="en-GB" dirty="0" smtClean="0"/>
              <a:t>It has become more important in the context of childhood/youth studies, however, because of the opportunity it offers to focus on children’s agency, their adaptive and coping abilities and their competence, in contrast to dominant adult discourses that tend to focus on their vulnerability and need for protection. </a:t>
            </a:r>
          </a:p>
          <a:p>
            <a:endParaRPr lang="en-GB" dirty="0"/>
          </a:p>
        </p:txBody>
      </p:sp>
    </p:spTree>
    <p:extLst>
      <p:ext uri="{BB962C8B-B14F-4D97-AF65-F5344CB8AC3E}">
        <p14:creationId xmlns:p14="http://schemas.microsoft.com/office/powerpoint/2010/main" val="3603314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normAutofit lnSpcReduction="10000"/>
          </a:bodyPr>
          <a:lstStyle/>
          <a:p>
            <a:r>
              <a:rPr lang="en-GB" dirty="0" smtClean="0"/>
              <a:t>Affected by both personality and environmental factors, resilience should be considered as a process or a phenomenon rather that as a personality characteristic of an individual.</a:t>
            </a:r>
          </a:p>
          <a:p>
            <a:pPr marL="0" indent="0">
              <a:buNone/>
            </a:pPr>
            <a:endParaRPr lang="en-GB" dirty="0" smtClean="0"/>
          </a:p>
          <a:p>
            <a:r>
              <a:rPr lang="en-GB" dirty="0" smtClean="0"/>
              <a:t>Resilience is associated with having a good sense of self-efficacy, and self esteem and ego strength, giving the ability to make choices and exercise  degree of control.</a:t>
            </a:r>
          </a:p>
          <a:p>
            <a:endParaRPr lang="en-GB" dirty="0" smtClean="0"/>
          </a:p>
          <a:p>
            <a:r>
              <a:rPr lang="en-GB" dirty="0" smtClean="0"/>
              <a:t>The attributes of each child in terms of intelligence, temperament and coping skills are also important. </a:t>
            </a:r>
            <a:endParaRPr lang="en-GB" dirty="0"/>
          </a:p>
        </p:txBody>
      </p:sp>
    </p:spTree>
    <p:extLst>
      <p:ext uri="{BB962C8B-B14F-4D97-AF65-F5344CB8AC3E}">
        <p14:creationId xmlns:p14="http://schemas.microsoft.com/office/powerpoint/2010/main" val="10305455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normAutofit fontScale="92500" lnSpcReduction="10000"/>
          </a:bodyPr>
          <a:lstStyle/>
          <a:p>
            <a:r>
              <a:rPr lang="en-GB" dirty="0" smtClean="0"/>
              <a:t>However, such characteristics are a product not only of the wider environment in which the child/young person is raised and the experiences to which they are exposed, including the impact of factors such as poverty.</a:t>
            </a:r>
          </a:p>
          <a:p>
            <a:endParaRPr lang="en-GB" dirty="0" smtClean="0"/>
          </a:p>
          <a:p>
            <a:r>
              <a:rPr lang="en-GB" dirty="0"/>
              <a:t>T</a:t>
            </a:r>
            <a:r>
              <a:rPr lang="en-GB" dirty="0" smtClean="0"/>
              <a:t>hey are also associated with the formation of secure emotional attachments in early life (particularly with mothers), with positive family functioning, and with having and using social support when needed.</a:t>
            </a:r>
          </a:p>
          <a:p>
            <a:endParaRPr lang="en-GB" dirty="0"/>
          </a:p>
          <a:p>
            <a:r>
              <a:rPr lang="en-GB" dirty="0" smtClean="0"/>
              <a:t>Thus, important risk modifiers are the attributes of an individual child, the influence of their family, and </a:t>
            </a:r>
            <a:r>
              <a:rPr lang="en-GB" b="1" i="1" dirty="0" smtClean="0"/>
              <a:t>the social and community context in which they live. </a:t>
            </a:r>
            <a:endParaRPr lang="en-GB" b="1" i="1" dirty="0"/>
          </a:p>
        </p:txBody>
      </p:sp>
    </p:spTree>
    <p:extLst>
      <p:ext uri="{BB962C8B-B14F-4D97-AF65-F5344CB8AC3E}">
        <p14:creationId xmlns:p14="http://schemas.microsoft.com/office/powerpoint/2010/main" val="2483077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Some references on Resilience..</a:t>
            </a:r>
            <a:endParaRPr lang="en-GB" dirty="0"/>
          </a:p>
        </p:txBody>
      </p:sp>
      <p:sp>
        <p:nvSpPr>
          <p:cNvPr id="3" name="Content Placeholder 2"/>
          <p:cNvSpPr>
            <a:spLocks noGrp="1"/>
          </p:cNvSpPr>
          <p:nvPr>
            <p:ph idx="1"/>
          </p:nvPr>
        </p:nvSpPr>
        <p:spPr/>
        <p:txBody>
          <a:bodyPr>
            <a:normAutofit/>
          </a:bodyPr>
          <a:lstStyle/>
          <a:p>
            <a:r>
              <a:rPr lang="en-GB" dirty="0" smtClean="0"/>
              <a:t>Many studies on human resilience have focused on how contextual factors may act as buffers against stressful life events and adversity (</a:t>
            </a:r>
            <a:r>
              <a:rPr lang="en-GB" dirty="0" err="1" smtClean="0"/>
              <a:t>Cicchetti</a:t>
            </a:r>
            <a:r>
              <a:rPr lang="en-GB" dirty="0" smtClean="0"/>
              <a:t> et al. 1993; Cowen et al. 1994; Hurd and Zimmerman 2010; </a:t>
            </a:r>
            <a:r>
              <a:rPr lang="en-GB" dirty="0" err="1" smtClean="0"/>
              <a:t>Luthar</a:t>
            </a:r>
            <a:r>
              <a:rPr lang="en-GB" dirty="0" smtClean="0"/>
              <a:t> 1991). However, it has also long been assumed that there must be a genetic component in human resilience against stress and adversity (Rutter 2003). Moderate to strong genetic effects have been reported in twin studies for several normal personality traits and competencies (</a:t>
            </a:r>
            <a:r>
              <a:rPr lang="en-GB" dirty="0" err="1" smtClean="0"/>
              <a:t>Ganiban</a:t>
            </a:r>
            <a:r>
              <a:rPr lang="en-GB" dirty="0" smtClean="0"/>
              <a:t> et al. 2008; </a:t>
            </a:r>
            <a:r>
              <a:rPr lang="en-GB" dirty="0" err="1" smtClean="0"/>
              <a:t>Kandler</a:t>
            </a:r>
            <a:r>
              <a:rPr lang="en-GB" dirty="0" smtClean="0"/>
              <a:t> et al. 2009; Koenig et al. 2008; </a:t>
            </a:r>
            <a:r>
              <a:rPr lang="en-GB" dirty="0" err="1" smtClean="0"/>
              <a:t>Nes</a:t>
            </a:r>
            <a:r>
              <a:rPr lang="en-GB" dirty="0" smtClean="0"/>
              <a:t> et al. 2006; </a:t>
            </a:r>
            <a:r>
              <a:rPr lang="en-GB" dirty="0" err="1" smtClean="0"/>
              <a:t>Raevuori</a:t>
            </a:r>
            <a:r>
              <a:rPr lang="en-GB" dirty="0" smtClean="0"/>
              <a:t> et al. 2007; Vernon et al. 2009) as well as in exceptional talents (Haworth et al. 2010; </a:t>
            </a:r>
            <a:r>
              <a:rPr lang="en-GB" dirty="0" err="1" smtClean="0"/>
              <a:t>Vinkhuyzen</a:t>
            </a:r>
            <a:r>
              <a:rPr lang="en-GB" dirty="0" smtClean="0"/>
              <a:t> et al. 2009).</a:t>
            </a:r>
            <a:endParaRPr lang="en-GB" dirty="0"/>
          </a:p>
        </p:txBody>
      </p:sp>
    </p:spTree>
    <p:extLst>
      <p:ext uri="{BB962C8B-B14F-4D97-AF65-F5344CB8AC3E}">
        <p14:creationId xmlns:p14="http://schemas.microsoft.com/office/powerpoint/2010/main" val="3563174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Resilience and Youth and Community Work</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See this article from Youth and Policy Journal</a:t>
            </a:r>
          </a:p>
          <a:p>
            <a:endParaRPr lang="en-GB" dirty="0"/>
          </a:p>
          <a:p>
            <a:r>
              <a:rPr lang="en-GB" dirty="0" smtClean="0">
                <a:hlinkClick r:id="rId2"/>
              </a:rPr>
              <a:t>https://www.youthandpolicy.org/articles/re-membering-resilience/</a:t>
            </a:r>
            <a:r>
              <a:rPr lang="en-GB" dirty="0" smtClean="0"/>
              <a:t> </a:t>
            </a:r>
          </a:p>
          <a:p>
            <a:endParaRPr lang="en-GB" dirty="0"/>
          </a:p>
          <a:p>
            <a:r>
              <a:rPr lang="en-GB" dirty="0" smtClean="0"/>
              <a:t>The link </a:t>
            </a:r>
            <a:r>
              <a:rPr lang="en-GB" dirty="0"/>
              <a:t>between resistance and resilience is one which I think is a good starting point for reclaiming the term from the neo-liberals who see it as an underpinning theory for the ‘stoic’ acceptance of austerity and disadvantage. My enthusiasm for the concept remains, and in spite of calls to ‘resist’ resilience (</a:t>
            </a:r>
            <a:r>
              <a:rPr lang="en-GB" dirty="0" err="1"/>
              <a:t>Neocleous</a:t>
            </a:r>
            <a:r>
              <a:rPr lang="en-GB" dirty="0"/>
              <a:t>, 2013), or arguments that ‘resilience is futile’ (</a:t>
            </a:r>
            <a:r>
              <a:rPr lang="en-GB" dirty="0" err="1"/>
              <a:t>Diprose</a:t>
            </a:r>
            <a:r>
              <a:rPr lang="en-GB" dirty="0"/>
              <a:t>, 2014), I hold on to my initial excitement about this term and its possibilities in relation to Youth Work</a:t>
            </a:r>
            <a:r>
              <a:rPr lang="en-GB" dirty="0" smtClean="0"/>
              <a:t>.</a:t>
            </a:r>
          </a:p>
          <a:p>
            <a:endParaRPr lang="en-GB" dirty="0"/>
          </a:p>
          <a:p>
            <a:r>
              <a:rPr lang="en-GB" dirty="0" smtClean="0"/>
              <a:t>What do you think ab out the concept of resilience and young people? </a:t>
            </a:r>
            <a:endParaRPr lang="en-GB" dirty="0"/>
          </a:p>
        </p:txBody>
      </p:sp>
    </p:spTree>
    <p:extLst>
      <p:ext uri="{BB962C8B-B14F-4D97-AF65-F5344CB8AC3E}">
        <p14:creationId xmlns:p14="http://schemas.microsoft.com/office/powerpoint/2010/main" val="3529599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Joseph Rowntree Foundation</a:t>
            </a:r>
            <a:endParaRPr lang="en-GB" dirty="0"/>
          </a:p>
        </p:txBody>
      </p:sp>
      <p:sp>
        <p:nvSpPr>
          <p:cNvPr id="3" name="Content Placeholder 2"/>
          <p:cNvSpPr>
            <a:spLocks noGrp="1"/>
          </p:cNvSpPr>
          <p:nvPr>
            <p:ph idx="1"/>
          </p:nvPr>
        </p:nvSpPr>
        <p:spPr/>
        <p:txBody>
          <a:bodyPr/>
          <a:lstStyle/>
          <a:p>
            <a:r>
              <a:rPr lang="en-GB" dirty="0" smtClean="0"/>
              <a:t>Parenting and resilience report</a:t>
            </a:r>
          </a:p>
          <a:p>
            <a:endParaRPr lang="en-GB" dirty="0"/>
          </a:p>
          <a:p>
            <a:r>
              <a:rPr lang="en-GB" dirty="0" smtClean="0">
                <a:hlinkClick r:id="rId2"/>
              </a:rPr>
              <a:t>https://www.jrf.org.uk/sites/default/files/jrf/migrated/files/parenting-resilience-children.pdf</a:t>
            </a:r>
            <a:r>
              <a:rPr lang="en-GB" dirty="0" smtClean="0"/>
              <a:t> </a:t>
            </a:r>
            <a:endParaRPr lang="en-GB" dirty="0"/>
          </a:p>
        </p:txBody>
      </p:sp>
    </p:spTree>
    <p:extLst>
      <p:ext uri="{BB962C8B-B14F-4D97-AF65-F5344CB8AC3E}">
        <p14:creationId xmlns:p14="http://schemas.microsoft.com/office/powerpoint/2010/main" val="57394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 of risk and protective factors</a:t>
            </a:r>
            <a:endParaRPr lang="en-GB" dirty="0"/>
          </a:p>
        </p:txBody>
      </p:sp>
      <p:graphicFrame>
        <p:nvGraphicFramePr>
          <p:cNvPr id="4" name="Content Placeholder 3"/>
          <p:cNvGraphicFramePr>
            <a:graphicFrameLocks noGrp="1"/>
          </p:cNvGraphicFramePr>
          <p:nvPr>
            <p:ph sz="quarter" idx="1"/>
            <p:extLst/>
          </p:nvPr>
        </p:nvGraphicFramePr>
        <p:xfrm>
          <a:off x="1981200" y="1219200"/>
          <a:ext cx="8229600" cy="4730080"/>
        </p:xfrm>
        <a:graphic>
          <a:graphicData uri="http://schemas.openxmlformats.org/drawingml/2006/table">
            <a:tbl>
              <a:tblPr firstRow="1" bandRow="1">
                <a:tableStyleId>{5C22544A-7EE6-4342-B048-85BDC9FD1C3A}</a:tableStyleId>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450484">
                <a:tc>
                  <a:txBody>
                    <a:bodyPr/>
                    <a:lstStyle/>
                    <a:p>
                      <a:r>
                        <a:rPr lang="en-GB" dirty="0" smtClean="0"/>
                        <a:t>Risk</a:t>
                      </a:r>
                      <a:endParaRPr lang="en-GB" dirty="0"/>
                    </a:p>
                  </a:txBody>
                  <a:tcPr/>
                </a:tc>
                <a:tc>
                  <a:txBody>
                    <a:bodyPr/>
                    <a:lstStyle/>
                    <a:p>
                      <a:r>
                        <a:rPr lang="en-GB" dirty="0" smtClean="0"/>
                        <a:t>Protective</a:t>
                      </a:r>
                      <a:endParaRPr lang="en-GB" dirty="0"/>
                    </a:p>
                  </a:txBody>
                  <a:tcPr/>
                </a:tc>
                <a:extLst>
                  <a:ext uri="{0D108BD9-81ED-4DB2-BD59-A6C34878D82A}">
                    <a16:rowId xmlns:a16="http://schemas.microsoft.com/office/drawing/2014/main" val="10000"/>
                  </a:ext>
                </a:extLst>
              </a:tr>
              <a:tr h="1464072">
                <a:tc>
                  <a:txBody>
                    <a:bodyPr/>
                    <a:lstStyle/>
                    <a:p>
                      <a:r>
                        <a:rPr lang="en-GB" b="1" u="sng" dirty="0" smtClean="0"/>
                        <a:t>Childhood</a:t>
                      </a:r>
                      <a:r>
                        <a:rPr lang="en-GB" b="1" u="sng" baseline="0" dirty="0" smtClean="0"/>
                        <a:t> factors</a:t>
                      </a:r>
                    </a:p>
                    <a:p>
                      <a:pPr marL="285750" indent="-285750">
                        <a:buFont typeface="Arial" panose="020B0604020202020204" pitchFamily="34" charset="0"/>
                        <a:buChar char="•"/>
                      </a:pPr>
                      <a:r>
                        <a:rPr lang="en-GB" baseline="0" dirty="0" smtClean="0"/>
                        <a:t>Birth injury/disability/low birth weight</a:t>
                      </a:r>
                    </a:p>
                    <a:p>
                      <a:pPr marL="285750" indent="-285750">
                        <a:buFont typeface="Arial" panose="020B0604020202020204" pitchFamily="34" charset="0"/>
                        <a:buChar char="•"/>
                      </a:pPr>
                      <a:r>
                        <a:rPr lang="en-GB" baseline="0" dirty="0" smtClean="0"/>
                        <a:t>Insecure attachment</a:t>
                      </a:r>
                    </a:p>
                    <a:p>
                      <a:pPr marL="285750" indent="-285750">
                        <a:buFont typeface="Arial" panose="020B0604020202020204" pitchFamily="34" charset="0"/>
                        <a:buChar char="•"/>
                      </a:pPr>
                      <a:r>
                        <a:rPr lang="en-GB" baseline="0" dirty="0" smtClean="0"/>
                        <a:t>Poor social skills</a:t>
                      </a:r>
                      <a:endParaRPr lang="en-GB" dirty="0"/>
                    </a:p>
                  </a:txBody>
                  <a:tcPr/>
                </a:tc>
                <a:tc>
                  <a:txBody>
                    <a:bodyPr/>
                    <a:lstStyle/>
                    <a:p>
                      <a:pPr marL="0" indent="0">
                        <a:buFont typeface="Arial" panose="020B0604020202020204" pitchFamily="34" charset="0"/>
                        <a:buNone/>
                      </a:pPr>
                      <a:r>
                        <a:rPr lang="en-GB" b="1" u="sng" dirty="0" smtClean="0"/>
                        <a:t>Childhood factors</a:t>
                      </a:r>
                    </a:p>
                    <a:p>
                      <a:pPr marL="285750" indent="-285750">
                        <a:buFont typeface="Arial" panose="020B0604020202020204" pitchFamily="34" charset="0"/>
                        <a:buChar char="•"/>
                      </a:pPr>
                      <a:r>
                        <a:rPr lang="en-GB" b="0" u="none" dirty="0" smtClean="0"/>
                        <a:t>Social skills</a:t>
                      </a:r>
                    </a:p>
                    <a:p>
                      <a:pPr marL="285750" indent="-285750">
                        <a:buFont typeface="Arial" panose="020B0604020202020204" pitchFamily="34" charset="0"/>
                        <a:buChar char="•"/>
                      </a:pPr>
                      <a:r>
                        <a:rPr lang="en-GB" b="0" u="none" dirty="0" smtClean="0"/>
                        <a:t>Attachment</a:t>
                      </a:r>
                      <a:r>
                        <a:rPr lang="en-GB" b="0" u="none" baseline="0" dirty="0" smtClean="0"/>
                        <a:t> to family</a:t>
                      </a:r>
                    </a:p>
                    <a:p>
                      <a:pPr marL="285750" indent="-285750">
                        <a:buFont typeface="Arial" panose="020B0604020202020204" pitchFamily="34" charset="0"/>
                        <a:buChar char="•"/>
                      </a:pPr>
                      <a:r>
                        <a:rPr lang="en-GB" b="0" u="none" baseline="0" dirty="0" smtClean="0"/>
                        <a:t>School achievement</a:t>
                      </a:r>
                      <a:endParaRPr lang="en-GB" b="0" u="none" dirty="0"/>
                    </a:p>
                  </a:txBody>
                  <a:tcPr/>
                </a:tc>
                <a:extLst>
                  <a:ext uri="{0D108BD9-81ED-4DB2-BD59-A6C34878D82A}">
                    <a16:rowId xmlns:a16="http://schemas.microsoft.com/office/drawing/2014/main" val="10001"/>
                  </a:ext>
                </a:extLst>
              </a:tr>
              <a:tr h="2815524">
                <a:tc>
                  <a:txBody>
                    <a:bodyPr/>
                    <a:lstStyle/>
                    <a:p>
                      <a:r>
                        <a:rPr lang="en-GB" b="1" u="sng" dirty="0" smtClean="0"/>
                        <a:t>Family Factors</a:t>
                      </a:r>
                    </a:p>
                    <a:p>
                      <a:pPr marL="285750" indent="-285750">
                        <a:buFont typeface="Arial" panose="020B0604020202020204" pitchFamily="34" charset="0"/>
                        <a:buChar char="•"/>
                      </a:pPr>
                      <a:r>
                        <a:rPr lang="en-GB" b="0" u="none" dirty="0" smtClean="0"/>
                        <a:t>Poor parental supervision</a:t>
                      </a:r>
                      <a:r>
                        <a:rPr lang="en-GB" b="0" u="none" baseline="0" dirty="0" smtClean="0"/>
                        <a:t> and discipline</a:t>
                      </a:r>
                    </a:p>
                    <a:p>
                      <a:pPr marL="285750" indent="-285750">
                        <a:buFont typeface="Arial" panose="020B0604020202020204" pitchFamily="34" charset="0"/>
                        <a:buChar char="•"/>
                      </a:pPr>
                      <a:r>
                        <a:rPr lang="en-GB" b="0" u="none" baseline="0" dirty="0" smtClean="0"/>
                        <a:t>Parental substance abuse</a:t>
                      </a:r>
                    </a:p>
                    <a:p>
                      <a:pPr marL="285750" indent="-285750">
                        <a:buFont typeface="Arial" panose="020B0604020202020204" pitchFamily="34" charset="0"/>
                        <a:buChar char="•"/>
                      </a:pPr>
                      <a:r>
                        <a:rPr lang="en-GB" b="0" u="none" baseline="0" dirty="0" smtClean="0"/>
                        <a:t>Family conflict and domestic violence</a:t>
                      </a:r>
                    </a:p>
                    <a:p>
                      <a:pPr marL="285750" indent="-285750">
                        <a:buFont typeface="Arial" panose="020B0604020202020204" pitchFamily="34" charset="0"/>
                        <a:buChar char="•"/>
                      </a:pPr>
                      <a:r>
                        <a:rPr lang="en-GB" b="0" u="none" baseline="0" dirty="0" smtClean="0"/>
                        <a:t>Social isolation/lack of support networks</a:t>
                      </a:r>
                    </a:p>
                    <a:p>
                      <a:pPr marL="285750" indent="-285750">
                        <a:buFont typeface="Arial" panose="020B0604020202020204" pitchFamily="34" charset="0"/>
                        <a:buChar char="•"/>
                      </a:pPr>
                      <a:endParaRPr lang="en-GB" b="1"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u="sng" dirty="0" smtClean="0"/>
                        <a:t>Family Factors</a:t>
                      </a:r>
                    </a:p>
                    <a:p>
                      <a:pPr marL="285750" indent="-285750">
                        <a:buFont typeface="Arial" panose="020B0604020202020204" pitchFamily="34" charset="0"/>
                        <a:buChar char="•"/>
                      </a:pPr>
                      <a:r>
                        <a:rPr lang="en-GB" dirty="0" smtClean="0"/>
                        <a:t>Supportive caring parents</a:t>
                      </a:r>
                    </a:p>
                    <a:p>
                      <a:pPr marL="285750" indent="-285750">
                        <a:buFont typeface="Arial" panose="020B0604020202020204" pitchFamily="34" charset="0"/>
                        <a:buChar char="•"/>
                      </a:pPr>
                      <a:r>
                        <a:rPr lang="en-GB" dirty="0" smtClean="0"/>
                        <a:t>Parental employment</a:t>
                      </a:r>
                    </a:p>
                    <a:p>
                      <a:pPr marL="285750" indent="-285750">
                        <a:buFont typeface="Arial" panose="020B0604020202020204" pitchFamily="34" charset="0"/>
                        <a:buChar char="•"/>
                      </a:pPr>
                      <a:r>
                        <a:rPr lang="en-GB" dirty="0" smtClean="0"/>
                        <a:t>Access to support networks</a:t>
                      </a:r>
                      <a:endParaRPr lang="en-GB"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260229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 of risk and protective factors</a:t>
            </a:r>
            <a:endParaRPr lang="en-GB" dirty="0"/>
          </a:p>
        </p:txBody>
      </p:sp>
      <p:graphicFrame>
        <p:nvGraphicFramePr>
          <p:cNvPr id="4" name="Content Placeholder 3"/>
          <p:cNvGraphicFramePr>
            <a:graphicFrameLocks noGrp="1"/>
          </p:cNvGraphicFramePr>
          <p:nvPr>
            <p:ph sz="quarter" idx="1"/>
            <p:extLst/>
          </p:nvPr>
        </p:nvGraphicFramePr>
        <p:xfrm>
          <a:off x="1981200" y="1486572"/>
          <a:ext cx="8229600" cy="4216383"/>
        </p:xfrm>
        <a:graphic>
          <a:graphicData uri="http://schemas.openxmlformats.org/drawingml/2006/table">
            <a:tbl>
              <a:tblPr firstRow="1" bandRow="1">
                <a:tableStyleId>{5C22544A-7EE6-4342-B048-85BDC9FD1C3A}</a:tableStyleId>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338122">
                <a:tc>
                  <a:txBody>
                    <a:bodyPr/>
                    <a:lstStyle/>
                    <a:p>
                      <a:r>
                        <a:rPr lang="en-GB" dirty="0" smtClean="0"/>
                        <a:t>Risk</a:t>
                      </a:r>
                      <a:endParaRPr lang="en-GB" dirty="0"/>
                    </a:p>
                  </a:txBody>
                  <a:tcPr/>
                </a:tc>
                <a:tc>
                  <a:txBody>
                    <a:bodyPr/>
                    <a:lstStyle/>
                    <a:p>
                      <a:r>
                        <a:rPr lang="en-GB" dirty="0" smtClean="0"/>
                        <a:t>Protective</a:t>
                      </a:r>
                      <a:endParaRPr lang="en-GB" dirty="0"/>
                    </a:p>
                  </a:txBody>
                  <a:tcPr/>
                </a:tc>
                <a:extLst>
                  <a:ext uri="{0D108BD9-81ED-4DB2-BD59-A6C34878D82A}">
                    <a16:rowId xmlns:a16="http://schemas.microsoft.com/office/drawing/2014/main" val="10000"/>
                  </a:ext>
                </a:extLst>
              </a:tr>
              <a:tr h="1507268">
                <a:tc>
                  <a:txBody>
                    <a:bodyPr/>
                    <a:lstStyle/>
                    <a:p>
                      <a:r>
                        <a:rPr lang="en-GB" b="1" u="sng" dirty="0" smtClean="0"/>
                        <a:t>School factors</a:t>
                      </a:r>
                    </a:p>
                    <a:p>
                      <a:pPr marL="285750" indent="-285750">
                        <a:buFont typeface="Arial" panose="020B0604020202020204" pitchFamily="34" charset="0"/>
                        <a:buChar char="•"/>
                      </a:pPr>
                      <a:r>
                        <a:rPr lang="en-GB" dirty="0" smtClean="0"/>
                        <a:t>School failure</a:t>
                      </a:r>
                    </a:p>
                    <a:p>
                      <a:pPr marL="285750" indent="-285750">
                        <a:buFont typeface="Arial" panose="020B0604020202020204" pitchFamily="34" charset="0"/>
                        <a:buChar char="•"/>
                      </a:pPr>
                      <a:r>
                        <a:rPr lang="en-GB" dirty="0" smtClean="0"/>
                        <a:t>Negative peer group influences </a:t>
                      </a:r>
                    </a:p>
                    <a:p>
                      <a:pPr marL="285750" indent="-285750">
                        <a:buFont typeface="Arial" panose="020B0604020202020204" pitchFamily="34" charset="0"/>
                        <a:buChar char="•"/>
                      </a:pPr>
                      <a:r>
                        <a:rPr lang="en-GB" dirty="0" smtClean="0"/>
                        <a:t>Bullying</a:t>
                      </a:r>
                    </a:p>
                    <a:p>
                      <a:pPr marL="285750" indent="-285750">
                        <a:buFont typeface="Arial" panose="020B0604020202020204" pitchFamily="34" charset="0"/>
                        <a:buChar char="•"/>
                      </a:pPr>
                      <a:r>
                        <a:rPr lang="en-GB" dirty="0" smtClean="0"/>
                        <a:t>Poor attachment to school and recognition of achievement</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u="sng" dirty="0" smtClean="0"/>
                        <a:t>School factors</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u="none" dirty="0" smtClean="0">
                          <a:effectLst/>
                        </a:rPr>
                        <a:t>Positive</a:t>
                      </a:r>
                      <a:r>
                        <a:rPr lang="en-GB" b="0" u="none" baseline="0" dirty="0" smtClean="0">
                          <a:effectLst/>
                        </a:rPr>
                        <a:t> school climate</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u="none" baseline="0" dirty="0" smtClean="0">
                          <a:effectLst/>
                        </a:rPr>
                        <a:t>Sense of belonging/bonding</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u="none" baseline="0" dirty="0" smtClean="0">
                          <a:effectLst/>
                        </a:rPr>
                        <a:t>Opportunities fro some success at school</a:t>
                      </a:r>
                      <a:endParaRPr lang="en-GB" b="0" u="none" dirty="0" smtClean="0">
                        <a:effectLst/>
                      </a:endParaRPr>
                    </a:p>
                    <a:p>
                      <a:pPr marL="0" indent="0">
                        <a:buFont typeface="Arial" panose="020B0604020202020204" pitchFamily="34" charset="0"/>
                        <a:buNone/>
                      </a:pPr>
                      <a:endParaRPr lang="en-GB" b="0" u="none" dirty="0" smtClean="0"/>
                    </a:p>
                  </a:txBody>
                  <a:tcPr/>
                </a:tc>
                <a:extLst>
                  <a:ext uri="{0D108BD9-81ED-4DB2-BD59-A6C34878D82A}">
                    <a16:rowId xmlns:a16="http://schemas.microsoft.com/office/drawing/2014/main" val="10001"/>
                  </a:ext>
                </a:extLst>
              </a:tr>
              <a:tr h="2113263">
                <a:tc>
                  <a:txBody>
                    <a:bodyPr/>
                    <a:lstStyle/>
                    <a:p>
                      <a:pPr marL="0" indent="0">
                        <a:buFont typeface="Arial" panose="020B0604020202020204" pitchFamily="34" charset="0"/>
                        <a:buNone/>
                      </a:pPr>
                      <a:r>
                        <a:rPr lang="en-GB" b="1" u="sng" dirty="0" smtClean="0"/>
                        <a:t>Community factors</a:t>
                      </a:r>
                      <a:endParaRPr lang="en-GB" b="0" i="0" u="none" dirty="0" smtClean="0"/>
                    </a:p>
                    <a:p>
                      <a:pPr marL="285750" indent="-285750">
                        <a:buFont typeface="Arial" panose="020B0604020202020204" pitchFamily="34" charset="0"/>
                        <a:buChar char="•"/>
                      </a:pPr>
                      <a:r>
                        <a:rPr lang="en-GB" b="0" i="0" u="none" dirty="0" smtClean="0"/>
                        <a:t>Neighbourhood violence and crime</a:t>
                      </a:r>
                    </a:p>
                    <a:p>
                      <a:pPr marL="285750" indent="-285750">
                        <a:buFont typeface="Arial" panose="020B0604020202020204" pitchFamily="34" charset="0"/>
                        <a:buChar char="•"/>
                      </a:pPr>
                      <a:r>
                        <a:rPr lang="en-GB" b="0" i="0" u="none" dirty="0" smtClean="0"/>
                        <a:t>Lack of support services</a:t>
                      </a:r>
                    </a:p>
                    <a:p>
                      <a:pPr marL="285750" indent="-285750">
                        <a:buFont typeface="Arial" panose="020B0604020202020204" pitchFamily="34" charset="0"/>
                        <a:buChar char="•"/>
                      </a:pPr>
                      <a:r>
                        <a:rPr lang="en-GB" b="0" i="0" u="none" dirty="0" smtClean="0"/>
                        <a:t>Social or cultural discrimination</a:t>
                      </a:r>
                      <a:endParaRPr lang="en-GB" b="1"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u="sng" dirty="0" smtClean="0"/>
                        <a:t>Community factors</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u="none" dirty="0" smtClean="0"/>
                        <a:t>Access to support</a:t>
                      </a:r>
                      <a:r>
                        <a:rPr lang="en-GB" b="0" i="0" u="none" baseline="0" dirty="0" smtClean="0"/>
                        <a:t> services</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u="none" baseline="0" dirty="0" smtClean="0"/>
                        <a:t>Community networking</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u="none" baseline="0" dirty="0" smtClean="0"/>
                        <a:t>Participation in community groups</a:t>
                      </a:r>
                      <a:endParaRPr lang="en-GB" b="0" i="0" u="none"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9697644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Risk and protective factors</a:t>
            </a:r>
            <a:endParaRPr lang="en-GB" dirty="0"/>
          </a:p>
        </p:txBody>
      </p:sp>
      <p:sp>
        <p:nvSpPr>
          <p:cNvPr id="3" name="Content Placeholder 2"/>
          <p:cNvSpPr>
            <a:spLocks noGrp="1"/>
          </p:cNvSpPr>
          <p:nvPr>
            <p:ph sz="quarter" idx="1"/>
          </p:nvPr>
        </p:nvSpPr>
        <p:spPr/>
        <p:txBody>
          <a:bodyPr>
            <a:normAutofit/>
          </a:bodyPr>
          <a:lstStyle/>
          <a:p>
            <a:r>
              <a:rPr lang="en-GB" dirty="0" smtClean="0"/>
              <a:t>The influence of any of these factors on outcomes is very complex. </a:t>
            </a:r>
          </a:p>
          <a:p>
            <a:r>
              <a:rPr lang="en-GB" dirty="0" smtClean="0"/>
              <a:t>It may be that some risk factors are more important than others and the same reasoning for protective factors. </a:t>
            </a:r>
          </a:p>
          <a:p>
            <a:r>
              <a:rPr lang="en-GB" dirty="0" smtClean="0"/>
              <a:t>The research on these issues is still struggling with refining the analysis to the extent that the key factors are isolated, but it is not there as yet.</a:t>
            </a:r>
          </a:p>
          <a:p>
            <a:r>
              <a:rPr lang="en-GB" dirty="0" smtClean="0"/>
              <a:t>Another complication is that experiences will differ and the impact of risk or protective factors will be dependent on the individual and mediated by the impact of socio-economic background, their gender and /or ethnicity and their abilities or disabilities.</a:t>
            </a:r>
            <a:endParaRPr lang="en-GB" dirty="0"/>
          </a:p>
        </p:txBody>
      </p:sp>
    </p:spTree>
    <p:extLst>
      <p:ext uri="{BB962C8B-B14F-4D97-AF65-F5344CB8AC3E}">
        <p14:creationId xmlns:p14="http://schemas.microsoft.com/office/powerpoint/2010/main" val="40185242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normAutofit/>
          </a:bodyPr>
          <a:lstStyle/>
          <a:p>
            <a:r>
              <a:rPr lang="en-GB" dirty="0" smtClean="0"/>
              <a:t>A key research finding from British studies (Rutter et al., 1998) is that young people from very disadvantaged backgrounds can develop resilience through forming a close relationship with a supportive adult, through a positive school experience or being given an opportunity to find a ‘turning-point’ or (importantly from the perspective (of youth work) through an opportunity to have some autonomy and control when participating in activities. </a:t>
            </a:r>
            <a:endParaRPr lang="en-GB" dirty="0"/>
          </a:p>
        </p:txBody>
      </p:sp>
    </p:spTree>
    <p:extLst>
      <p:ext uri="{BB962C8B-B14F-4D97-AF65-F5344CB8AC3E}">
        <p14:creationId xmlns:p14="http://schemas.microsoft.com/office/powerpoint/2010/main" val="365010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Developing Resilience</a:t>
            </a:r>
            <a:endParaRPr lang="en-GB" dirty="0"/>
          </a:p>
        </p:txBody>
      </p:sp>
      <p:sp>
        <p:nvSpPr>
          <p:cNvPr id="3" name="Content Placeholder 2"/>
          <p:cNvSpPr>
            <a:spLocks noGrp="1"/>
          </p:cNvSpPr>
          <p:nvPr>
            <p:ph sz="quarter" idx="1"/>
          </p:nvPr>
        </p:nvSpPr>
        <p:spPr>
          <a:xfrm>
            <a:off x="1981200" y="1219200"/>
            <a:ext cx="8229600" cy="5090120"/>
          </a:xfrm>
        </p:spPr>
        <p:txBody>
          <a:bodyPr>
            <a:normAutofit lnSpcReduction="10000"/>
          </a:bodyPr>
          <a:lstStyle/>
          <a:p>
            <a:r>
              <a:rPr lang="en-GB" dirty="0" smtClean="0"/>
              <a:t>The characteristics of resilience listed below can be used as a useful guide:</a:t>
            </a:r>
          </a:p>
          <a:p>
            <a:pPr marL="0" indent="0">
              <a:buNone/>
            </a:pPr>
            <a:endParaRPr lang="en-GB" dirty="0" smtClean="0"/>
          </a:p>
          <a:p>
            <a:r>
              <a:rPr lang="en-GB" dirty="0" smtClean="0"/>
              <a:t>Good health			Hope</a:t>
            </a:r>
          </a:p>
          <a:p>
            <a:r>
              <a:rPr lang="en-GB" dirty="0" smtClean="0"/>
              <a:t>Easy-going temperament		Social support</a:t>
            </a:r>
          </a:p>
          <a:p>
            <a:r>
              <a:rPr lang="en-GB" dirty="0" smtClean="0"/>
              <a:t>Sociability				Problem-solving ability</a:t>
            </a:r>
          </a:p>
          <a:p>
            <a:r>
              <a:rPr lang="en-GB" dirty="0" smtClean="0"/>
              <a:t>Self-efficacy				Internal locus of control</a:t>
            </a:r>
          </a:p>
          <a:p>
            <a:r>
              <a:rPr lang="en-GB" dirty="0" smtClean="0"/>
              <a:t>Confidence				Appraisal skill</a:t>
            </a:r>
          </a:p>
          <a:p>
            <a:r>
              <a:rPr lang="en-GB" dirty="0" smtClean="0"/>
              <a:t>Flexibility in goal setting		Optimism</a:t>
            </a:r>
          </a:p>
          <a:p>
            <a:r>
              <a:rPr lang="en-GB" dirty="0" smtClean="0"/>
              <a:t>Ability to mobilise resources.</a:t>
            </a:r>
            <a:endParaRPr lang="en-GB" dirty="0"/>
          </a:p>
        </p:txBody>
      </p:sp>
    </p:spTree>
    <p:extLst>
      <p:ext uri="{BB962C8B-B14F-4D97-AF65-F5344CB8AC3E}">
        <p14:creationId xmlns:p14="http://schemas.microsoft.com/office/powerpoint/2010/main" val="1147382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528" y="404664"/>
            <a:ext cx="8352928" cy="60342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18830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 List</a:t>
            </a:r>
            <a:endParaRPr lang="en-GB" dirty="0"/>
          </a:p>
        </p:txBody>
      </p:sp>
      <p:sp>
        <p:nvSpPr>
          <p:cNvPr id="3" name="Content Placeholder 2"/>
          <p:cNvSpPr>
            <a:spLocks noGrp="1"/>
          </p:cNvSpPr>
          <p:nvPr>
            <p:ph sz="quarter" idx="1"/>
          </p:nvPr>
        </p:nvSpPr>
        <p:spPr/>
        <p:txBody>
          <a:bodyPr/>
          <a:lstStyle/>
          <a:p>
            <a:r>
              <a:rPr lang="en-GB" dirty="0" smtClean="0"/>
              <a:t>James, A.L and James, A. (2008) Changing childhood in the UK: reconstructing discourses of risk and protection, in A James and A.L.  James (</a:t>
            </a:r>
            <a:r>
              <a:rPr lang="en-GB" dirty="0" err="1" smtClean="0"/>
              <a:t>eds</a:t>
            </a:r>
            <a:r>
              <a:rPr lang="en-GB" dirty="0" smtClean="0"/>
              <a:t>), European Childhoods: Cultures, Politics and Childhoods in Europe. Basingstoke: Palgrave Macmillan.</a:t>
            </a:r>
          </a:p>
          <a:p>
            <a:endParaRPr lang="en-GB" dirty="0"/>
          </a:p>
          <a:p>
            <a:r>
              <a:rPr lang="en-GB" dirty="0" err="1" smtClean="0"/>
              <a:t>Thompsen</a:t>
            </a:r>
            <a:r>
              <a:rPr lang="en-GB" dirty="0" smtClean="0"/>
              <a:t>, K (2002) Building Resilient Students California: Corwin Press</a:t>
            </a:r>
          </a:p>
          <a:p>
            <a:endParaRPr lang="en-GB" dirty="0"/>
          </a:p>
        </p:txBody>
      </p:sp>
    </p:spTree>
    <p:extLst>
      <p:ext uri="{BB962C8B-B14F-4D97-AF65-F5344CB8AC3E}">
        <p14:creationId xmlns:p14="http://schemas.microsoft.com/office/powerpoint/2010/main" val="663071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TotalTime>
  <Words>1124</Words>
  <Application>Microsoft Office PowerPoint</Application>
  <PresentationFormat>Widescreen</PresentationFormat>
  <Paragraphs>103</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 Resilience  </vt:lpstr>
      <vt:lpstr>Beliefs about resilience</vt:lpstr>
      <vt:lpstr>Resilience</vt:lpstr>
      <vt:lpstr>Resilience</vt:lpstr>
      <vt:lpstr>PowerPoint Presentation</vt:lpstr>
      <vt:lpstr>PowerPoint Presentation</vt:lpstr>
      <vt:lpstr>Some references on Resilience..</vt:lpstr>
      <vt:lpstr>Resilience and Youth and Community Work</vt:lpstr>
      <vt:lpstr>Joseph Rowntree Foundation</vt:lpstr>
      <vt:lpstr>Examples of risk and protective factors</vt:lpstr>
      <vt:lpstr>Examples of risk and protective factors</vt:lpstr>
      <vt:lpstr>Risk and protective factors</vt:lpstr>
      <vt:lpstr>PowerPoint Presentation</vt:lpstr>
      <vt:lpstr>Developing Resilience</vt:lpstr>
      <vt:lpstr>PowerPoint Presentation</vt:lpstr>
      <vt:lpstr>Reference List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Resilience</dc:title>
  <dc:creator>Darrel Williams</dc:creator>
  <cp:lastModifiedBy>Darrel Williams</cp:lastModifiedBy>
  <cp:revision>4</cp:revision>
  <dcterms:created xsi:type="dcterms:W3CDTF">2020-12-07T13:01:22Z</dcterms:created>
  <dcterms:modified xsi:type="dcterms:W3CDTF">2020-12-07T13:51:30Z</dcterms:modified>
</cp:coreProperties>
</file>