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5" r:id="rId1"/>
  </p:sldMasterIdLst>
  <p:notesMasterIdLst>
    <p:notesMasterId r:id="rId14"/>
  </p:notesMasterIdLst>
  <p:sldIdLst>
    <p:sldId id="256" r:id="rId2"/>
    <p:sldId id="257" r:id="rId3"/>
    <p:sldId id="269" r:id="rId4"/>
    <p:sldId id="259" r:id="rId5"/>
    <p:sldId id="260" r:id="rId6"/>
    <p:sldId id="258" r:id="rId7"/>
    <p:sldId id="261" r:id="rId8"/>
    <p:sldId id="263" r:id="rId9"/>
    <p:sldId id="264" r:id="rId10"/>
    <p:sldId id="271" r:id="rId11"/>
    <p:sldId id="266" r:id="rId12"/>
    <p:sldId id="272"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986"/>
    <p:restoredTop sz="78015"/>
  </p:normalViewPr>
  <p:slideViewPr>
    <p:cSldViewPr snapToGrid="0">
      <p:cViewPr varScale="1">
        <p:scale>
          <a:sx n="87" d="100"/>
          <a:sy n="87" d="100"/>
        </p:scale>
        <p:origin x="62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7C54F3-5D9A-0648-965B-F5D1736D89B4}" type="datetimeFigureOut">
              <a:rPr lang="en-US" smtClean="0"/>
              <a:t>4/24/24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87F638-92A0-1D40-A39C-70E37D8A8CD5}" type="slidenum">
              <a:rPr lang="en-US" smtClean="0"/>
              <a:t>‹#›</a:t>
            </a:fld>
            <a:endParaRPr lang="en-US"/>
          </a:p>
        </p:txBody>
      </p:sp>
    </p:spTree>
    <p:extLst>
      <p:ext uri="{BB962C8B-B14F-4D97-AF65-F5344CB8AC3E}">
        <p14:creationId xmlns:p14="http://schemas.microsoft.com/office/powerpoint/2010/main" val="123114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CA" b="0" i="0" u="none" strike="noStrike" dirty="0">
                <a:solidFill>
                  <a:srgbClr val="000000"/>
                </a:solidFill>
                <a:effectLst/>
              </a:rPr>
              <a:t>This Presentation will be a comprehensive reflection of the module Working in an Inclusive World. Using the six steps in Gibbs's reflective cycle will help reflect on this course.</a:t>
            </a:r>
          </a:p>
          <a:p>
            <a:pPr algn="l"/>
            <a:r>
              <a:rPr lang="en-CA" b="0" i="0" u="none" strike="noStrike" dirty="0">
                <a:solidFill>
                  <a:srgbClr val="000000"/>
                </a:solidFill>
                <a:effectLst/>
              </a:rPr>
              <a:t> </a:t>
            </a:r>
          </a:p>
          <a:p>
            <a:endParaRPr lang="en-US" dirty="0"/>
          </a:p>
        </p:txBody>
      </p:sp>
      <p:sp>
        <p:nvSpPr>
          <p:cNvPr id="4" name="Slide Number Placeholder 3"/>
          <p:cNvSpPr>
            <a:spLocks noGrp="1"/>
          </p:cNvSpPr>
          <p:nvPr>
            <p:ph type="sldNum" sz="quarter" idx="5"/>
          </p:nvPr>
        </p:nvSpPr>
        <p:spPr/>
        <p:txBody>
          <a:bodyPr/>
          <a:lstStyle/>
          <a:p>
            <a:fld id="{4187F638-92A0-1D40-A39C-70E37D8A8CD5}" type="slidenum">
              <a:rPr lang="en-US" smtClean="0"/>
              <a:t>1</a:t>
            </a:fld>
            <a:endParaRPr lang="en-US"/>
          </a:p>
        </p:txBody>
      </p:sp>
    </p:spTree>
    <p:extLst>
      <p:ext uri="{BB962C8B-B14F-4D97-AF65-F5344CB8AC3E}">
        <p14:creationId xmlns:p14="http://schemas.microsoft.com/office/powerpoint/2010/main" val="36421498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CA" b="0" i="0" u="none" strike="noStrike" dirty="0">
              <a:solidFill>
                <a:srgbClr val="000000"/>
              </a:solidFill>
              <a:effectLst/>
            </a:endParaRPr>
          </a:p>
          <a:p>
            <a:pPr algn="l"/>
            <a:r>
              <a:rPr lang="en-CA" b="0" i="0" u="none" strike="noStrike" dirty="0">
                <a:solidFill>
                  <a:srgbClr val="000000"/>
                </a:solidFill>
                <a:effectLst/>
              </a:rPr>
              <a:t>Early in the course we discussed and looked at some of the key factors in working in an inclusive world. Some of the factors that were discussed were Problem solving, Communication, Leadership, Emotional intelligence, and Honesty. I believe that this is very important in operating a successful business now and creating a better work environment. The small things in business are often overlooked leaving employees feeling discouraged and frustrated with a given company.</a:t>
            </a:r>
          </a:p>
          <a:p>
            <a:pPr algn="l"/>
            <a:endParaRPr lang="en-CA" b="0" i="0" u="none" strike="noStrike" dirty="0">
              <a:solidFill>
                <a:srgbClr val="000000"/>
              </a:solidFill>
              <a:effectLst/>
            </a:endParaRPr>
          </a:p>
          <a:p>
            <a:pPr algn="l"/>
            <a:r>
              <a:rPr lang="en-CA" b="0" i="0" u="none" strike="noStrike" dirty="0">
                <a:solidFill>
                  <a:srgbClr val="000000"/>
                </a:solidFill>
                <a:effectLst/>
              </a:rPr>
              <a:t>We got an introduction to managing people and the function of human resources. This is where I learned a valuable quote from </a:t>
            </a:r>
            <a:r>
              <a:rPr lang="en-CA" b="0" i="0" u="none" strike="noStrike" dirty="0" err="1">
                <a:solidFill>
                  <a:srgbClr val="000000"/>
                </a:solidFill>
                <a:effectLst/>
              </a:rPr>
              <a:t>Prahaled</a:t>
            </a:r>
            <a:r>
              <a:rPr lang="en-CA" b="0" i="0" u="none" strike="noStrike" dirty="0">
                <a:solidFill>
                  <a:srgbClr val="000000"/>
                </a:solidFill>
                <a:effectLst/>
              </a:rPr>
              <a:t>, as shown on the slide. The quote helped me realize that the products of billion-dollar companies are useless without the people in the organization. Emphasizing the importance that people have on business and the marketplace. The people in the business are also what will create competition amongst competing companies as well as the feeling that people are valued in an organisation.</a:t>
            </a:r>
          </a:p>
          <a:p>
            <a:pPr algn="l"/>
            <a:endParaRPr lang="en-CA" b="0" i="0" u="none" strike="noStrike" dirty="0">
              <a:solidFill>
                <a:srgbClr val="000000"/>
              </a:solidFill>
              <a:effectLst/>
            </a:endParaRPr>
          </a:p>
          <a:p>
            <a:pPr algn="l"/>
            <a:r>
              <a:rPr lang="en-CA" b="0" i="0" u="none" strike="noStrike" dirty="0">
                <a:solidFill>
                  <a:srgbClr val="000000"/>
                </a:solidFill>
                <a:effectLst/>
              </a:rPr>
              <a:t>During this section, I also learned about human resources and some of the different strategies used in Human resource management. The HR department can add value to a business by delivering top-notch administrative services, advocating for efficient personnel management, and much more. Understanding the different strategies used by HRM was interesting to understand the depth of the systems that are put in place at an organization.</a:t>
            </a:r>
          </a:p>
          <a:p>
            <a:pPr algn="l"/>
            <a:endParaRPr lang="en-CA" b="0" i="0" u="none" strike="noStrike" dirty="0">
              <a:solidFill>
                <a:srgbClr val="000000"/>
              </a:solidFill>
              <a:effectLst/>
            </a:endParaRPr>
          </a:p>
          <a:p>
            <a:pPr algn="l"/>
            <a:endParaRPr lang="en-CA" b="0" i="0" u="none" strike="noStrike" dirty="0">
              <a:solidFill>
                <a:srgbClr val="000000"/>
              </a:solidFill>
              <a:effectLst/>
            </a:endParaRPr>
          </a:p>
        </p:txBody>
      </p:sp>
      <p:sp>
        <p:nvSpPr>
          <p:cNvPr id="4" name="Slide Number Placeholder 3"/>
          <p:cNvSpPr>
            <a:spLocks noGrp="1"/>
          </p:cNvSpPr>
          <p:nvPr>
            <p:ph type="sldNum" sz="quarter" idx="5"/>
          </p:nvPr>
        </p:nvSpPr>
        <p:spPr/>
        <p:txBody>
          <a:bodyPr/>
          <a:lstStyle/>
          <a:p>
            <a:fld id="{4187F638-92A0-1D40-A39C-70E37D8A8CD5}" type="slidenum">
              <a:rPr lang="en-US" smtClean="0"/>
              <a:t>2</a:t>
            </a:fld>
            <a:endParaRPr lang="en-US"/>
          </a:p>
        </p:txBody>
      </p:sp>
    </p:spTree>
    <p:extLst>
      <p:ext uri="{BB962C8B-B14F-4D97-AF65-F5344CB8AC3E}">
        <p14:creationId xmlns:p14="http://schemas.microsoft.com/office/powerpoint/2010/main" val="40207511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CA" b="0" i="0" u="none" strike="noStrike" dirty="0">
                <a:solidFill>
                  <a:srgbClr val="000000"/>
                </a:solidFill>
                <a:effectLst/>
              </a:rPr>
              <a:t>To understand organizational culture the Iceberg model illustrates a visual representation of what the structure may look like. In the Iceberg model, there are three levels according to Schein, artifacts, values plus beliefs, and underlying assumptions. These values can create tension because what we see day to day in an organization may be different than what we see on paper. So when we look at a company's organizational culture there is often a much bigger background as to how the company has gotten to where it is today. This made me reflect on where I work and how the company has gotten to where it is now. What mistakes were made along the way to help it become as successful as it is</a:t>
            </a:r>
          </a:p>
          <a:p>
            <a:pPr algn="l"/>
            <a:endParaRPr lang="en-CA" b="0" i="0" u="none" strike="noStrike" dirty="0">
              <a:solidFill>
                <a:srgbClr val="000000"/>
              </a:solidFill>
              <a:effectLst/>
            </a:endParaRPr>
          </a:p>
          <a:p>
            <a:pPr algn="l"/>
            <a:r>
              <a:rPr lang="en-CA" b="0" i="0" u="none" strike="noStrike" dirty="0">
                <a:solidFill>
                  <a:srgbClr val="000000"/>
                </a:solidFill>
                <a:effectLst/>
              </a:rPr>
              <a:t>The 4 different classes in </a:t>
            </a:r>
            <a:r>
              <a:rPr lang="en-CA" b="0" i="0" u="none" strike="noStrike" dirty="0" err="1">
                <a:solidFill>
                  <a:srgbClr val="000000"/>
                </a:solidFill>
                <a:effectLst/>
              </a:rPr>
              <a:t>Handy's</a:t>
            </a:r>
            <a:r>
              <a:rPr lang="en-CA" b="0" i="0" u="none" strike="noStrike" dirty="0">
                <a:solidFill>
                  <a:srgbClr val="000000"/>
                </a:solidFill>
                <a:effectLst/>
              </a:rPr>
              <a:t> model are Power, Role, Task and Person. Power culture meant the limited people held power in the business and these people had a large influence on the company. Role culture has a high degree of control because everyone in the organization has a role and responsibility. This is what I have experienced at the accounting firm. Task culture forms when teams have been built to work on a project or to solve problems. Person culture is isolating from one another and where individuals see themselves as better than one another and the business. The 4 different classes of culture used in an organization are often fixed and do not change very often. This can help create consistency and a clear image for customers or employees looking into the company.</a:t>
            </a:r>
          </a:p>
          <a:p>
            <a:pPr algn="l"/>
            <a:r>
              <a:rPr lang="en-CA" b="0" i="0" u="none" strike="noStrike" dirty="0">
                <a:solidFill>
                  <a:srgbClr val="000000"/>
                </a:solidFill>
                <a:effectLst/>
              </a:rPr>
              <a:t> </a:t>
            </a:r>
          </a:p>
        </p:txBody>
      </p:sp>
      <p:sp>
        <p:nvSpPr>
          <p:cNvPr id="4" name="Slide Number Placeholder 3"/>
          <p:cNvSpPr>
            <a:spLocks noGrp="1"/>
          </p:cNvSpPr>
          <p:nvPr>
            <p:ph type="sldNum" sz="quarter" idx="5"/>
          </p:nvPr>
        </p:nvSpPr>
        <p:spPr/>
        <p:txBody>
          <a:bodyPr/>
          <a:lstStyle/>
          <a:p>
            <a:fld id="{4187F638-92A0-1D40-A39C-70E37D8A8CD5}" type="slidenum">
              <a:rPr lang="en-US" smtClean="0"/>
              <a:t>3</a:t>
            </a:fld>
            <a:endParaRPr lang="en-US"/>
          </a:p>
        </p:txBody>
      </p:sp>
    </p:spTree>
    <p:extLst>
      <p:ext uri="{BB962C8B-B14F-4D97-AF65-F5344CB8AC3E}">
        <p14:creationId xmlns:p14="http://schemas.microsoft.com/office/powerpoint/2010/main" val="33133277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CA" b="0" i="0" u="none" strike="noStrike" dirty="0">
              <a:solidFill>
                <a:srgbClr val="000000"/>
              </a:solidFill>
              <a:effectLst/>
            </a:endParaRPr>
          </a:p>
          <a:p>
            <a:pPr algn="l"/>
            <a:r>
              <a:rPr lang="en-CA" b="0" i="0" u="none" strike="noStrike" dirty="0">
                <a:solidFill>
                  <a:srgbClr val="000000"/>
                </a:solidFill>
                <a:effectLst/>
              </a:rPr>
              <a:t>Human resources and human resource management can both be affected by internal and external factors in the surrounding environment. The different strategies that management decides to use for the HR departments can also be impacted. It is important to understand what is affecting or approaching the company and how it will affect the next steps. The best way of analyzing this is the SWOT and PESTLE analysis. SWOT stands for strengths and weaknesses, which are both internal factors, and opportunities and threats which are both external factors. The internal forces can be influenced and adapted but the external forces can be taken into account when taking opportunities and avoiding threats.</a:t>
            </a:r>
          </a:p>
          <a:p>
            <a:pPr algn="l"/>
            <a:endParaRPr lang="en-CA" b="0" i="0" u="none" strike="noStrike" dirty="0">
              <a:solidFill>
                <a:srgbClr val="000000"/>
              </a:solidFill>
              <a:effectLst/>
            </a:endParaRPr>
          </a:p>
          <a:p>
            <a:pPr algn="l"/>
            <a:r>
              <a:rPr lang="en-CA" b="0" i="0" u="none" strike="noStrike" dirty="0">
                <a:solidFill>
                  <a:srgbClr val="000000"/>
                </a:solidFill>
                <a:effectLst/>
              </a:rPr>
              <a:t>PESTLE stands for political, economic, social, technology, legal, and environmental similar to SWOT there are internal and external factors affecting the organization</a:t>
            </a:r>
          </a:p>
          <a:p>
            <a:pPr algn="l"/>
            <a:endParaRPr lang="en-CA" b="0" i="0" u="none" strike="noStrike" dirty="0">
              <a:solidFill>
                <a:srgbClr val="000000"/>
              </a:solidFill>
              <a:effectLst/>
            </a:endParaRPr>
          </a:p>
          <a:p>
            <a:pPr algn="l"/>
            <a:r>
              <a:rPr lang="en-CA" b="0" i="0" u="none" strike="noStrike" dirty="0">
                <a:solidFill>
                  <a:srgbClr val="000000"/>
                </a:solidFill>
                <a:effectLst/>
              </a:rPr>
              <a:t>Earlier in the course we watched a short video on what it is like to work in human resources and it was revealing what comes with the position. A career in HR has a variety of tasks and roles that are carried out every day. Strong interpersonal and communication skills are also valuable for success in the field. looking at the slide we can see some direct quotes from a video shown in class about HR.</a:t>
            </a:r>
          </a:p>
          <a:p>
            <a:pPr algn="l"/>
            <a:endParaRPr lang="en-CA" b="0" i="0" u="none" strike="noStrike" dirty="0">
              <a:solidFill>
                <a:srgbClr val="000000"/>
              </a:solidFill>
              <a:effectLst/>
            </a:endParaRPr>
          </a:p>
        </p:txBody>
      </p:sp>
      <p:sp>
        <p:nvSpPr>
          <p:cNvPr id="4" name="Slide Number Placeholder 3"/>
          <p:cNvSpPr>
            <a:spLocks noGrp="1"/>
          </p:cNvSpPr>
          <p:nvPr>
            <p:ph type="sldNum" sz="quarter" idx="5"/>
          </p:nvPr>
        </p:nvSpPr>
        <p:spPr/>
        <p:txBody>
          <a:bodyPr/>
          <a:lstStyle/>
          <a:p>
            <a:fld id="{4187F638-92A0-1D40-A39C-70E37D8A8CD5}" type="slidenum">
              <a:rPr lang="en-US" smtClean="0"/>
              <a:t>4</a:t>
            </a:fld>
            <a:endParaRPr lang="en-US"/>
          </a:p>
        </p:txBody>
      </p:sp>
    </p:spTree>
    <p:extLst>
      <p:ext uri="{BB962C8B-B14F-4D97-AF65-F5344CB8AC3E}">
        <p14:creationId xmlns:p14="http://schemas.microsoft.com/office/powerpoint/2010/main" val="1655066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A valuable lesson in this course was learning about the differences in cultural business. A Ted video summarized our learning on this topic and it was relevant to understanding different experiences and challenges that come with different cultures. It is also useful to understand how people solve problems or communicate with one another in another country. This will give context or incite on how business practices are carried out. Being able to effectively communicate with clients and customers internationally can help expand and branch out business to other parts of the world.</a:t>
            </a:r>
          </a:p>
          <a:p>
            <a:endParaRPr lang="en-US" dirty="0"/>
          </a:p>
          <a:p>
            <a:endParaRPr lang="en-US" dirty="0"/>
          </a:p>
          <a:p>
            <a:r>
              <a:rPr lang="en-US" dirty="0"/>
              <a:t>This is interesting to me because I am living abroad and going through this example firsthand. From my experiences, I have learned some of the lifestyle and communication styles of people in the UK which will give me a better chance to create future business relationships or networks if I were to come back. Being put in a different environment is a valuable skill that will help relationship building and overall communication skills.</a:t>
            </a:r>
          </a:p>
          <a:p>
            <a:endParaRPr lang="en-US" dirty="0"/>
          </a:p>
        </p:txBody>
      </p:sp>
      <p:sp>
        <p:nvSpPr>
          <p:cNvPr id="4" name="Slide Number Placeholder 3"/>
          <p:cNvSpPr>
            <a:spLocks noGrp="1"/>
          </p:cNvSpPr>
          <p:nvPr>
            <p:ph type="sldNum" sz="quarter" idx="5"/>
          </p:nvPr>
        </p:nvSpPr>
        <p:spPr/>
        <p:txBody>
          <a:bodyPr/>
          <a:lstStyle/>
          <a:p>
            <a:fld id="{4187F638-92A0-1D40-A39C-70E37D8A8CD5}" type="slidenum">
              <a:rPr lang="en-US" smtClean="0"/>
              <a:t>5</a:t>
            </a:fld>
            <a:endParaRPr lang="en-US"/>
          </a:p>
        </p:txBody>
      </p:sp>
    </p:spTree>
    <p:extLst>
      <p:ext uri="{BB962C8B-B14F-4D97-AF65-F5344CB8AC3E}">
        <p14:creationId xmlns:p14="http://schemas.microsoft.com/office/powerpoint/2010/main" val="7270796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of the stand out learnings for me in this course was understanding the value that human resources adds to a company. Before this course, I knew very little about the Human Resources department and what they do. I thought they were responsible for onboarding and administration tasks only. Now I have a more comprehensive understanding of the department and how it can strengthen a company. I was surprised by how involved the department is with the organization and keeping the company operating at its best. An aspect of HR I had recently learned was the original name, Human resource management. This name is still used today in some companies and in my opinion, gives a more accurate description with the word management.</a:t>
            </a:r>
          </a:p>
          <a:p>
            <a:endParaRPr lang="en-US" dirty="0"/>
          </a:p>
          <a:p>
            <a:endParaRPr lang="en-US" dirty="0"/>
          </a:p>
        </p:txBody>
      </p:sp>
      <p:sp>
        <p:nvSpPr>
          <p:cNvPr id="4" name="Slide Number Placeholder 3"/>
          <p:cNvSpPr>
            <a:spLocks noGrp="1"/>
          </p:cNvSpPr>
          <p:nvPr>
            <p:ph type="sldNum" sz="quarter" idx="5"/>
          </p:nvPr>
        </p:nvSpPr>
        <p:spPr/>
        <p:txBody>
          <a:bodyPr/>
          <a:lstStyle/>
          <a:p>
            <a:fld id="{4187F638-92A0-1D40-A39C-70E37D8A8CD5}" type="slidenum">
              <a:rPr lang="en-US" smtClean="0"/>
              <a:t>6</a:t>
            </a:fld>
            <a:endParaRPr lang="en-US"/>
          </a:p>
        </p:txBody>
      </p:sp>
    </p:spTree>
    <p:extLst>
      <p:ext uri="{BB962C8B-B14F-4D97-AF65-F5344CB8AC3E}">
        <p14:creationId xmlns:p14="http://schemas.microsoft.com/office/powerpoint/2010/main" val="8140146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CA" b="0" i="0" u="none" strike="noStrike" dirty="0">
              <a:solidFill>
                <a:srgbClr val="000000"/>
              </a:solidFill>
              <a:effectLst/>
            </a:endParaRPr>
          </a:p>
          <a:p>
            <a:pPr algn="l"/>
            <a:r>
              <a:rPr lang="en-CA" b="0" i="0" u="none" strike="noStrike" dirty="0">
                <a:solidFill>
                  <a:srgbClr val="000000"/>
                </a:solidFill>
                <a:effectLst/>
              </a:rPr>
              <a:t>Other areas of this course that I found interesting was the environmental sustainability section and the organizational culture. The sustainability area is very important and relevant in our world today because what we do today will impact the future. Organizations are having large impacts on environmental factors with some showing a lack of responsibility for the environment and preservation of our planet. Some have adapted to CSR requirements which have helped the organizations and more importantly the environment. CSR holds companies responsible for operating in a manner that is for the best in the long run.</a:t>
            </a:r>
          </a:p>
          <a:p>
            <a:pPr algn="l"/>
            <a:endParaRPr lang="en-CA" b="0" i="0" u="none" strike="noStrike" dirty="0">
              <a:solidFill>
                <a:srgbClr val="000000"/>
              </a:solidFill>
              <a:effectLst/>
            </a:endParaRPr>
          </a:p>
          <a:p>
            <a:pPr algn="l"/>
            <a:endParaRPr lang="en-CA" b="0" i="0" u="none" strike="noStrike" dirty="0">
              <a:solidFill>
                <a:srgbClr val="000000"/>
              </a:solidFill>
              <a:effectLst/>
            </a:endParaRPr>
          </a:p>
          <a:p>
            <a:pPr algn="l"/>
            <a:r>
              <a:rPr lang="en-CA" b="0" i="0" u="none" strike="noStrike" dirty="0">
                <a:solidFill>
                  <a:srgbClr val="000000"/>
                </a:solidFill>
                <a:effectLst/>
              </a:rPr>
              <a:t>I have learned some new approaches and concepts in organizational culture. Learning about Charles Hendy's 4 different types of culture and how and where they are relevant in business today. I also learnt about Edgar Schein’s Iceberg model, with the representation of what we see is not the entire image of the organization or in this case </a:t>
            </a:r>
            <a:r>
              <a:rPr lang="en-CA" b="0" i="0" u="none" strike="noStrike" dirty="0" err="1">
                <a:solidFill>
                  <a:srgbClr val="000000"/>
                </a:solidFill>
                <a:effectLst/>
              </a:rPr>
              <a:t>iceberg.r</a:t>
            </a:r>
            <a:endParaRPr lang="en-CA" b="0" i="0" u="none" strike="noStrike" dirty="0">
              <a:solidFill>
                <a:srgbClr val="000000"/>
              </a:solidFill>
              <a:effectLst/>
            </a:endParaRPr>
          </a:p>
          <a:p>
            <a:pPr algn="l"/>
            <a:endParaRPr lang="en-CA" b="0" i="0" u="none" strike="noStrike" dirty="0">
              <a:solidFill>
                <a:srgbClr val="000000"/>
              </a:solidFill>
              <a:effectLst/>
            </a:endParaRPr>
          </a:p>
        </p:txBody>
      </p:sp>
      <p:sp>
        <p:nvSpPr>
          <p:cNvPr id="4" name="Slide Number Placeholder 3"/>
          <p:cNvSpPr>
            <a:spLocks noGrp="1"/>
          </p:cNvSpPr>
          <p:nvPr>
            <p:ph type="sldNum" sz="quarter" idx="5"/>
          </p:nvPr>
        </p:nvSpPr>
        <p:spPr/>
        <p:txBody>
          <a:bodyPr/>
          <a:lstStyle/>
          <a:p>
            <a:fld id="{4187F638-92A0-1D40-A39C-70E37D8A8CD5}" type="slidenum">
              <a:rPr lang="en-US" smtClean="0"/>
              <a:t>7</a:t>
            </a:fld>
            <a:endParaRPr lang="en-US"/>
          </a:p>
        </p:txBody>
      </p:sp>
    </p:spTree>
    <p:extLst>
      <p:ext uri="{BB962C8B-B14F-4D97-AF65-F5344CB8AC3E}">
        <p14:creationId xmlns:p14="http://schemas.microsoft.com/office/powerpoint/2010/main" val="37031469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CA" b="0" i="0" u="none" strike="noStrike" dirty="0">
                <a:solidFill>
                  <a:srgbClr val="000000"/>
                </a:solidFill>
                <a:effectLst/>
              </a:rPr>
              <a:t>Areas that I found to be less interesting were weeks 7-8. I found this area of the course to be bland and straightforward. There was not much or any academic challenge and did not feel like I was learning much. Points about CSR seem to be straight forward and I have heard a fair bit about the topic at my home institution. I also feel like CSR is straightforward and offers very relevant points to be addressed in our economy. But is not very interesting to learn about. </a:t>
            </a:r>
          </a:p>
          <a:p>
            <a:pPr algn="l"/>
            <a:endParaRPr lang="en-CA" b="0" i="0" u="none" strike="noStrike" dirty="0">
              <a:solidFill>
                <a:srgbClr val="000000"/>
              </a:solidFill>
              <a:effectLst/>
            </a:endParaRPr>
          </a:p>
          <a:p>
            <a:pPr algn="l"/>
            <a:r>
              <a:rPr lang="en-CA" b="0" i="0" u="none" strike="noStrike" dirty="0">
                <a:solidFill>
                  <a:srgbClr val="000000"/>
                </a:solidFill>
                <a:effectLst/>
              </a:rPr>
              <a:t>Flexibility and agility was an area that I felt lacked academic challenge and new learnings. Similar to CSR there was topics and course materials that was bland or straightforward in nature. This section may be relevant in the work place today but was not very interesting or engaging to learn. </a:t>
            </a:r>
          </a:p>
          <a:p>
            <a:endParaRPr lang="en-US" dirty="0"/>
          </a:p>
        </p:txBody>
      </p:sp>
      <p:sp>
        <p:nvSpPr>
          <p:cNvPr id="4" name="Slide Number Placeholder 3"/>
          <p:cNvSpPr>
            <a:spLocks noGrp="1"/>
          </p:cNvSpPr>
          <p:nvPr>
            <p:ph type="sldNum" sz="quarter" idx="5"/>
          </p:nvPr>
        </p:nvSpPr>
        <p:spPr/>
        <p:txBody>
          <a:bodyPr/>
          <a:lstStyle/>
          <a:p>
            <a:fld id="{4187F638-92A0-1D40-A39C-70E37D8A8CD5}" type="slidenum">
              <a:rPr lang="en-US" smtClean="0"/>
              <a:t>8</a:t>
            </a:fld>
            <a:endParaRPr lang="en-US"/>
          </a:p>
        </p:txBody>
      </p:sp>
    </p:spTree>
    <p:extLst>
      <p:ext uri="{BB962C8B-B14F-4D97-AF65-F5344CB8AC3E}">
        <p14:creationId xmlns:p14="http://schemas.microsoft.com/office/powerpoint/2010/main" val="10435525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b="0" i="0" u="none" strike="noStrike" dirty="0">
                <a:solidFill>
                  <a:srgbClr val="000000"/>
                </a:solidFill>
                <a:effectLst/>
              </a:rPr>
              <a:t>Taking into account areas I did not find very interesting I enjoyed the learnings from this course. I enjoyed it when you gave us small assignments in the form of short questions and answers. I also enjoyed the dynamic of asking discussion questions during the lectures as it was engaging and a way to test our learning. This way there was a form of active learning involved in the course and gave us students a different way to stay engaged in the course. </a:t>
            </a:r>
            <a:endParaRPr lang="en-US" dirty="0"/>
          </a:p>
        </p:txBody>
      </p:sp>
      <p:sp>
        <p:nvSpPr>
          <p:cNvPr id="4" name="Slide Number Placeholder 3"/>
          <p:cNvSpPr>
            <a:spLocks noGrp="1"/>
          </p:cNvSpPr>
          <p:nvPr>
            <p:ph type="sldNum" sz="quarter" idx="5"/>
          </p:nvPr>
        </p:nvSpPr>
        <p:spPr/>
        <p:txBody>
          <a:bodyPr/>
          <a:lstStyle/>
          <a:p>
            <a:fld id="{4187F638-92A0-1D40-A39C-70E37D8A8CD5}" type="slidenum">
              <a:rPr lang="en-US" smtClean="0"/>
              <a:t>9</a:t>
            </a:fld>
            <a:endParaRPr lang="en-US"/>
          </a:p>
        </p:txBody>
      </p:sp>
    </p:spTree>
    <p:extLst>
      <p:ext uri="{BB962C8B-B14F-4D97-AF65-F5344CB8AC3E}">
        <p14:creationId xmlns:p14="http://schemas.microsoft.com/office/powerpoint/2010/main" val="25448493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87F638-92A0-1D40-A39C-70E37D8A8CD5}" type="slidenum">
              <a:rPr lang="en-US" smtClean="0"/>
              <a:t>12</a:t>
            </a:fld>
            <a:endParaRPr lang="en-US"/>
          </a:p>
        </p:txBody>
      </p:sp>
    </p:spTree>
    <p:extLst>
      <p:ext uri="{BB962C8B-B14F-4D97-AF65-F5344CB8AC3E}">
        <p14:creationId xmlns:p14="http://schemas.microsoft.com/office/powerpoint/2010/main" val="26518478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8A736FF0-09EC-3845-8551-D3AE47D28A34}" type="datetimeFigureOut">
              <a:rPr lang="en-US" smtClean="0"/>
              <a:t>4/24/24</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4FAF91CD-AA47-D445-BA70-96B13F7D1D20}" type="slidenum">
              <a:rPr lang="en-US" smtClean="0"/>
              <a:t>‹#›</a:t>
            </a:fld>
            <a:endParaRPr lang="en-US"/>
          </a:p>
        </p:txBody>
      </p:sp>
    </p:spTree>
    <p:extLst>
      <p:ext uri="{BB962C8B-B14F-4D97-AF65-F5344CB8AC3E}">
        <p14:creationId xmlns:p14="http://schemas.microsoft.com/office/powerpoint/2010/main" val="19235385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736FF0-09EC-3845-8551-D3AE47D28A34}" type="datetimeFigureOut">
              <a:rPr lang="en-US" smtClean="0"/>
              <a:t>4/24/24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F91CD-AA47-D445-BA70-96B13F7D1D20}" type="slidenum">
              <a:rPr lang="en-US" smtClean="0"/>
              <a:t>‹#›</a:t>
            </a:fld>
            <a:endParaRPr lang="en-US"/>
          </a:p>
        </p:txBody>
      </p:sp>
    </p:spTree>
    <p:extLst>
      <p:ext uri="{BB962C8B-B14F-4D97-AF65-F5344CB8AC3E}">
        <p14:creationId xmlns:p14="http://schemas.microsoft.com/office/powerpoint/2010/main" val="22485170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8A736FF0-09EC-3845-8551-D3AE47D28A34}" type="datetimeFigureOut">
              <a:rPr lang="en-US" smtClean="0"/>
              <a:t>4/24/24</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4FAF91CD-AA47-D445-BA70-96B13F7D1D20}" type="slidenum">
              <a:rPr lang="en-US" smtClean="0"/>
              <a:t>‹#›</a:t>
            </a:fld>
            <a:endParaRPr lang="en-US"/>
          </a:p>
        </p:txBody>
      </p:sp>
    </p:spTree>
    <p:extLst>
      <p:ext uri="{BB962C8B-B14F-4D97-AF65-F5344CB8AC3E}">
        <p14:creationId xmlns:p14="http://schemas.microsoft.com/office/powerpoint/2010/main" val="437663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736FF0-09EC-3845-8551-D3AE47D28A34}" type="datetimeFigureOut">
              <a:rPr lang="en-US" smtClean="0"/>
              <a:t>4/24/24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F91CD-AA47-D445-BA70-96B13F7D1D20}" type="slidenum">
              <a:rPr lang="en-US" smtClean="0"/>
              <a:t>‹#›</a:t>
            </a:fld>
            <a:endParaRPr lang="en-US"/>
          </a:p>
        </p:txBody>
      </p:sp>
    </p:spTree>
    <p:extLst>
      <p:ext uri="{BB962C8B-B14F-4D97-AF65-F5344CB8AC3E}">
        <p14:creationId xmlns:p14="http://schemas.microsoft.com/office/powerpoint/2010/main" val="260889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36FF0-09EC-3845-8551-D3AE47D28A34}" type="datetimeFigureOut">
              <a:rPr lang="en-US" smtClean="0"/>
              <a:t>4/24/24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F91CD-AA47-D445-BA70-96B13F7D1D20}" type="slidenum">
              <a:rPr lang="en-US" smtClean="0"/>
              <a:t>‹#›</a:t>
            </a:fld>
            <a:endParaRPr lang="en-US"/>
          </a:p>
        </p:txBody>
      </p:sp>
    </p:spTree>
    <p:extLst>
      <p:ext uri="{BB962C8B-B14F-4D97-AF65-F5344CB8AC3E}">
        <p14:creationId xmlns:p14="http://schemas.microsoft.com/office/powerpoint/2010/main" val="39517365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A736FF0-09EC-3845-8551-D3AE47D28A34}" type="datetimeFigureOut">
              <a:rPr lang="en-US" smtClean="0"/>
              <a:t>4/24/24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F91CD-AA47-D445-BA70-96B13F7D1D20}" type="slidenum">
              <a:rPr lang="en-US" smtClean="0"/>
              <a:t>‹#›</a:t>
            </a:fld>
            <a:endParaRPr lang="en-US"/>
          </a:p>
        </p:txBody>
      </p:sp>
    </p:spTree>
    <p:extLst>
      <p:ext uri="{BB962C8B-B14F-4D97-AF65-F5344CB8AC3E}">
        <p14:creationId xmlns:p14="http://schemas.microsoft.com/office/powerpoint/2010/main" val="20453797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736FF0-09EC-3845-8551-D3AE47D28A34}" type="datetimeFigureOut">
              <a:rPr lang="en-US" smtClean="0"/>
              <a:t>4/24/24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F91CD-AA47-D445-BA70-96B13F7D1D20}" type="slidenum">
              <a:rPr lang="en-US" smtClean="0"/>
              <a:t>‹#›</a:t>
            </a:fld>
            <a:endParaRPr lang="en-US"/>
          </a:p>
        </p:txBody>
      </p:sp>
    </p:spTree>
    <p:extLst>
      <p:ext uri="{BB962C8B-B14F-4D97-AF65-F5344CB8AC3E}">
        <p14:creationId xmlns:p14="http://schemas.microsoft.com/office/powerpoint/2010/main" val="1708759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736FF0-09EC-3845-8551-D3AE47D28A34}" type="datetimeFigureOut">
              <a:rPr lang="en-US" smtClean="0"/>
              <a:t>4/24/24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F91CD-AA47-D445-BA70-96B13F7D1D20}" type="slidenum">
              <a:rPr lang="en-US" smtClean="0"/>
              <a:t>‹#›</a:t>
            </a:fld>
            <a:endParaRPr lang="en-US"/>
          </a:p>
        </p:txBody>
      </p:sp>
    </p:spTree>
    <p:extLst>
      <p:ext uri="{BB962C8B-B14F-4D97-AF65-F5344CB8AC3E}">
        <p14:creationId xmlns:p14="http://schemas.microsoft.com/office/powerpoint/2010/main" val="713292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736FF0-09EC-3845-8551-D3AE47D28A34}" type="datetimeFigureOut">
              <a:rPr lang="en-US" smtClean="0"/>
              <a:t>4/24/24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F91CD-AA47-D445-BA70-96B13F7D1D20}" type="slidenum">
              <a:rPr lang="en-US" smtClean="0"/>
              <a:t>‹#›</a:t>
            </a:fld>
            <a:endParaRPr lang="en-US"/>
          </a:p>
        </p:txBody>
      </p:sp>
    </p:spTree>
    <p:extLst>
      <p:ext uri="{BB962C8B-B14F-4D97-AF65-F5344CB8AC3E}">
        <p14:creationId xmlns:p14="http://schemas.microsoft.com/office/powerpoint/2010/main" val="24114423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736FF0-09EC-3845-8551-D3AE47D28A34}" type="datetimeFigureOut">
              <a:rPr lang="en-US" smtClean="0"/>
              <a:t>4/24/24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F91CD-AA47-D445-BA70-96B13F7D1D20}" type="slidenum">
              <a:rPr lang="en-US" smtClean="0"/>
              <a:t>‹#›</a:t>
            </a:fld>
            <a:endParaRPr lang="en-US"/>
          </a:p>
        </p:txBody>
      </p:sp>
    </p:spTree>
    <p:extLst>
      <p:ext uri="{BB962C8B-B14F-4D97-AF65-F5344CB8AC3E}">
        <p14:creationId xmlns:p14="http://schemas.microsoft.com/office/powerpoint/2010/main" val="948235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8A736FF0-09EC-3845-8551-D3AE47D28A34}" type="datetimeFigureOut">
              <a:rPr lang="en-US" smtClean="0"/>
              <a:t>4/24/24</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4FAF91CD-AA47-D445-BA70-96B13F7D1D20}" type="slidenum">
              <a:rPr lang="en-US" smtClean="0"/>
              <a:t>‹#›</a:t>
            </a:fld>
            <a:endParaRPr lang="en-US"/>
          </a:p>
        </p:txBody>
      </p:sp>
    </p:spTree>
    <p:extLst>
      <p:ext uri="{BB962C8B-B14F-4D97-AF65-F5344CB8AC3E}">
        <p14:creationId xmlns:p14="http://schemas.microsoft.com/office/powerpoint/2010/main" val="27862739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8A736FF0-09EC-3845-8551-D3AE47D28A34}" type="datetimeFigureOut">
              <a:rPr lang="en-US" smtClean="0"/>
              <a:t>4/24/24</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4FAF91CD-AA47-D445-BA70-96B13F7D1D20}"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1580563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8A736FF0-09EC-3845-8551-D3AE47D28A34}" type="datetimeFigureOut">
              <a:rPr lang="en-US" smtClean="0"/>
              <a:t>4/24/24</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4FAF91CD-AA47-D445-BA70-96B13F7D1D20}" type="slidenum">
              <a:rPr lang="en-US" smtClean="0"/>
              <a:t>‹#›</a:t>
            </a:fld>
            <a:endParaRPr lang="en-US"/>
          </a:p>
        </p:txBody>
      </p:sp>
    </p:spTree>
    <p:extLst>
      <p:ext uri="{BB962C8B-B14F-4D97-AF65-F5344CB8AC3E}">
        <p14:creationId xmlns:p14="http://schemas.microsoft.com/office/powerpoint/2010/main" val="39333156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A736FF0-09EC-3845-8551-D3AE47D28A34}" type="datetimeFigureOut">
              <a:rPr lang="en-US" smtClean="0"/>
              <a:t>4/24/24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F91CD-AA47-D445-BA70-96B13F7D1D20}" type="slidenum">
              <a:rPr lang="en-US" smtClean="0"/>
              <a:t>‹#›</a:t>
            </a:fld>
            <a:endParaRPr lang="en-US"/>
          </a:p>
        </p:txBody>
      </p:sp>
    </p:spTree>
    <p:extLst>
      <p:ext uri="{BB962C8B-B14F-4D97-AF65-F5344CB8AC3E}">
        <p14:creationId xmlns:p14="http://schemas.microsoft.com/office/powerpoint/2010/main" val="10132029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A736FF0-09EC-3845-8551-D3AE47D28A34}" type="datetimeFigureOut">
              <a:rPr lang="en-US" smtClean="0"/>
              <a:t>4/24/24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F91CD-AA47-D445-BA70-96B13F7D1D20}" type="slidenum">
              <a:rPr lang="en-US" smtClean="0"/>
              <a:t>‹#›</a:t>
            </a:fld>
            <a:endParaRPr lang="en-US"/>
          </a:p>
        </p:txBody>
      </p:sp>
    </p:spTree>
    <p:extLst>
      <p:ext uri="{BB962C8B-B14F-4D97-AF65-F5344CB8AC3E}">
        <p14:creationId xmlns:p14="http://schemas.microsoft.com/office/powerpoint/2010/main" val="13390137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736FF0-09EC-3845-8551-D3AE47D28A34}" type="datetimeFigureOut">
              <a:rPr lang="en-US" smtClean="0"/>
              <a:t>4/24/24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F91CD-AA47-D445-BA70-96B13F7D1D20}" type="slidenum">
              <a:rPr lang="en-US" smtClean="0"/>
              <a:t>‹#›</a:t>
            </a:fld>
            <a:endParaRPr lang="en-US"/>
          </a:p>
        </p:txBody>
      </p:sp>
    </p:spTree>
    <p:extLst>
      <p:ext uri="{BB962C8B-B14F-4D97-AF65-F5344CB8AC3E}">
        <p14:creationId xmlns:p14="http://schemas.microsoft.com/office/powerpoint/2010/main" val="25034967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8A736FF0-09EC-3845-8551-D3AE47D28A34}" type="datetimeFigureOut">
              <a:rPr lang="en-US" smtClean="0"/>
              <a:t>4/24/24</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4FAF91CD-AA47-D445-BA70-96B13F7D1D20}" type="slidenum">
              <a:rPr lang="en-US" smtClean="0"/>
              <a:t>‹#›</a:t>
            </a:fld>
            <a:endParaRPr lang="en-US"/>
          </a:p>
        </p:txBody>
      </p:sp>
    </p:spTree>
    <p:extLst>
      <p:ext uri="{BB962C8B-B14F-4D97-AF65-F5344CB8AC3E}">
        <p14:creationId xmlns:p14="http://schemas.microsoft.com/office/powerpoint/2010/main" val="1068538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A736FF0-09EC-3845-8551-D3AE47D28A34}" type="datetimeFigureOut">
              <a:rPr lang="en-US" smtClean="0"/>
              <a:t>4/24/24</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FAF91CD-AA47-D445-BA70-96B13F7D1D20}" type="slidenum">
              <a:rPr lang="en-US" smtClean="0"/>
              <a:t>‹#›</a:t>
            </a:fld>
            <a:endParaRPr lang="en-US"/>
          </a:p>
        </p:txBody>
      </p:sp>
    </p:spTree>
    <p:extLst>
      <p:ext uri="{BB962C8B-B14F-4D97-AF65-F5344CB8AC3E}">
        <p14:creationId xmlns:p14="http://schemas.microsoft.com/office/powerpoint/2010/main" val="1187502317"/>
      </p:ext>
    </p:extLst>
  </p:cSld>
  <p:clrMap bg1="dk1" tx1="lt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 id="2147483717" r:id="rId12"/>
    <p:sldLayoutId id="2147483718" r:id="rId13"/>
    <p:sldLayoutId id="2147483719" r:id="rId14"/>
    <p:sldLayoutId id="2147483720" r:id="rId15"/>
    <p:sldLayoutId id="2147483721" r:id="rId16"/>
    <p:sldLayoutId id="2147483722"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5.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image" Target="../media/image8.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0.jpeg"/><Relationship Id="rId5" Type="http://schemas.openxmlformats.org/officeDocument/2006/relationships/image" Target="../media/image9.jp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png"/><Relationship Id="rId5" Type="http://schemas.openxmlformats.org/officeDocument/2006/relationships/image" Target="../media/image1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4.png"/><Relationship Id="rId5" Type="http://schemas.openxmlformats.org/officeDocument/2006/relationships/image" Target="../media/image1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4.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4.png"/><Relationship Id="rId5" Type="http://schemas.openxmlformats.org/officeDocument/2006/relationships/image" Target="../media/image13.jp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18B39-8FD5-A8A4-E6CD-D17FE0F5E5F1}"/>
              </a:ext>
            </a:extLst>
          </p:cNvPr>
          <p:cNvSpPr>
            <a:spLocks noGrp="1"/>
          </p:cNvSpPr>
          <p:nvPr>
            <p:ph type="ctrTitle"/>
          </p:nvPr>
        </p:nvSpPr>
        <p:spPr>
          <a:xfrm>
            <a:off x="7056808" y="673240"/>
            <a:ext cx="4510994" cy="3446373"/>
          </a:xfrm>
          <a:noFill/>
          <a:ln w="19050">
            <a:noFill/>
            <a:prstDash val="dash"/>
          </a:ln>
        </p:spPr>
        <p:txBody>
          <a:bodyPr>
            <a:normAutofit/>
          </a:bodyPr>
          <a:lstStyle/>
          <a:p>
            <a:pPr algn="r"/>
            <a:r>
              <a:rPr lang="en-US" sz="4800" dirty="0"/>
              <a:t>Assessment #2 </a:t>
            </a:r>
            <a:r>
              <a:rPr lang="en-GB" sz="4800" dirty="0"/>
              <a:t>Reflective Presentation </a:t>
            </a:r>
            <a:br>
              <a:rPr lang="en-GB" sz="4800" dirty="0"/>
            </a:br>
            <a:endParaRPr lang="en-US" sz="4800" dirty="0"/>
          </a:p>
        </p:txBody>
      </p:sp>
      <p:sp>
        <p:nvSpPr>
          <p:cNvPr id="3" name="Subtitle 2">
            <a:extLst>
              <a:ext uri="{FF2B5EF4-FFF2-40B4-BE49-F238E27FC236}">
                <a16:creationId xmlns:a16="http://schemas.microsoft.com/office/drawing/2014/main" id="{7D00B9BB-EE49-E0FD-D42A-B30F697002D8}"/>
              </a:ext>
            </a:extLst>
          </p:cNvPr>
          <p:cNvSpPr>
            <a:spLocks noGrp="1"/>
          </p:cNvSpPr>
          <p:nvPr>
            <p:ph type="subTitle" idx="1"/>
          </p:nvPr>
        </p:nvSpPr>
        <p:spPr>
          <a:xfrm>
            <a:off x="7056807" y="4119613"/>
            <a:ext cx="4510993" cy="2058765"/>
          </a:xfrm>
          <a:noFill/>
          <a:ln w="19050">
            <a:noFill/>
            <a:prstDash val="dash"/>
          </a:ln>
        </p:spPr>
        <p:txBody>
          <a:bodyPr>
            <a:normAutofit/>
          </a:bodyPr>
          <a:lstStyle/>
          <a:p>
            <a:pPr algn="r"/>
            <a:r>
              <a:rPr lang="en-US" dirty="0"/>
              <a:t>Working in an Inclusive world BMSP 5020</a:t>
            </a:r>
          </a:p>
          <a:p>
            <a:pPr algn="r"/>
            <a:r>
              <a:rPr lang="en-US" dirty="0"/>
              <a:t>Oliver Kaustinen (2324115) </a:t>
            </a:r>
          </a:p>
        </p:txBody>
      </p:sp>
      <p:sp useBgFill="1">
        <p:nvSpPr>
          <p:cNvPr id="9" name="Rectangle 8">
            <a:extLst>
              <a:ext uri="{FF2B5EF4-FFF2-40B4-BE49-F238E27FC236}">
                <a16:creationId xmlns:a16="http://schemas.microsoft.com/office/drawing/2014/main" id="{A6621E27-B4D3-4EEA-8F4D-BB759FD24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5641" y="-1"/>
            <a:ext cx="5706359" cy="6434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9DCD9119-A5D2-4D09-BCB2-70ABD368DB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74623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agram of a reflective cycle&#10;&#10;Description automatically generated">
            <a:extLst>
              <a:ext uri="{FF2B5EF4-FFF2-40B4-BE49-F238E27FC236}">
                <a16:creationId xmlns:a16="http://schemas.microsoft.com/office/drawing/2014/main" id="{5DC82C7D-2390-23FC-8318-F306D1D1FA3A}"/>
              </a:ext>
            </a:extLst>
          </p:cNvPr>
          <p:cNvPicPr>
            <a:picLocks noChangeAspect="1"/>
          </p:cNvPicPr>
          <p:nvPr/>
        </p:nvPicPr>
        <p:blipFill>
          <a:blip r:embed="rId5"/>
          <a:stretch>
            <a:fillRect/>
          </a:stretch>
        </p:blipFill>
        <p:spPr>
          <a:xfrm>
            <a:off x="699393" y="321731"/>
            <a:ext cx="3797882" cy="3797882"/>
          </a:xfrm>
          <a:prstGeom prst="rect">
            <a:avLst/>
          </a:prstGeom>
        </p:spPr>
      </p:pic>
      <p:sp>
        <p:nvSpPr>
          <p:cNvPr id="6" name="TextBox 5">
            <a:extLst>
              <a:ext uri="{FF2B5EF4-FFF2-40B4-BE49-F238E27FC236}">
                <a16:creationId xmlns:a16="http://schemas.microsoft.com/office/drawing/2014/main" id="{9E14C2BF-101F-40B6-5F9F-C07A60D51616}"/>
              </a:ext>
            </a:extLst>
          </p:cNvPr>
          <p:cNvSpPr txBox="1"/>
          <p:nvPr/>
        </p:nvSpPr>
        <p:spPr>
          <a:xfrm>
            <a:off x="1091068" y="4233331"/>
            <a:ext cx="2431722" cy="307777"/>
          </a:xfrm>
          <a:prstGeom prst="rect">
            <a:avLst/>
          </a:prstGeom>
          <a:noFill/>
        </p:spPr>
        <p:txBody>
          <a:bodyPr wrap="square" rtlCol="0">
            <a:spAutoFit/>
          </a:bodyPr>
          <a:lstStyle/>
          <a:p>
            <a:r>
              <a:rPr lang="en-CA" sz="1400" b="0" i="0" u="none" strike="noStrike" dirty="0">
                <a:effectLst/>
                <a:latin typeface="Times New Roman" panose="02020603050405020304" pitchFamily="18" charset="0"/>
              </a:rPr>
              <a:t>(</a:t>
            </a:r>
            <a:r>
              <a:rPr lang="en-CA" sz="1400" b="0" i="0" u="none" strike="noStrike" dirty="0" err="1">
                <a:effectLst/>
                <a:latin typeface="Times New Roman" panose="02020603050405020304" pitchFamily="18" charset="0"/>
              </a:rPr>
              <a:t>Channell</a:t>
            </a:r>
            <a:r>
              <a:rPr lang="en-CA" sz="1400" b="0" i="0" u="none" strike="noStrike" dirty="0">
                <a:effectLst/>
                <a:latin typeface="Times New Roman" panose="02020603050405020304" pitchFamily="18" charset="0"/>
              </a:rPr>
              <a:t> &amp; </a:t>
            </a:r>
            <a:r>
              <a:rPr lang="en-CA" sz="1400" b="0" i="0" u="none" strike="noStrike" dirty="0" err="1">
                <a:effectLst/>
                <a:latin typeface="Times New Roman" panose="02020603050405020304" pitchFamily="18" charset="0"/>
              </a:rPr>
              <a:t>Channell</a:t>
            </a:r>
            <a:r>
              <a:rPr lang="en-CA" sz="1400" b="0" i="0" u="none" strike="noStrike" dirty="0">
                <a:effectLst/>
                <a:latin typeface="Times New Roman" panose="02020603050405020304" pitchFamily="18" charset="0"/>
              </a:rPr>
              <a:t>., 2023)</a:t>
            </a:r>
            <a:endParaRPr lang="en-US" sz="1400" dirty="0"/>
          </a:p>
        </p:txBody>
      </p:sp>
      <p:pic>
        <p:nvPicPr>
          <p:cNvPr id="34" name="Audio 33">
            <a:extLst>
              <a:ext uri="{FF2B5EF4-FFF2-40B4-BE49-F238E27FC236}">
                <a16:creationId xmlns:a16="http://schemas.microsoft.com/office/drawing/2014/main" id="{70849079-D10D-3113-B12C-73197352D5B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44048"/>
            <a:ext cx="812800" cy="812800"/>
          </a:xfrm>
          <a:prstGeom prst="rect">
            <a:avLst/>
          </a:prstGeom>
        </p:spPr>
      </p:pic>
    </p:spTree>
    <p:extLst>
      <p:ext uri="{BB962C8B-B14F-4D97-AF65-F5344CB8AC3E}">
        <p14:creationId xmlns:p14="http://schemas.microsoft.com/office/powerpoint/2010/main" val="1681952251"/>
      </p:ext>
    </p:extLst>
  </p:cSld>
  <p:clrMapOvr>
    <a:masterClrMapping/>
  </p:clrMapOvr>
  <mc:AlternateContent xmlns:mc="http://schemas.openxmlformats.org/markup-compatibility/2006">
    <mc:Choice xmlns:p14="http://schemas.microsoft.com/office/powerpoint/2010/main" Requires="p14">
      <p:transition spd="slow" p14:dur="2000" advTm="10132"/>
    </mc:Choice>
    <mc:Fallback>
      <p:transition spd="slow" advTm="101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C8478-F31A-CD0D-9430-7EA34B5461B9}"/>
              </a:ext>
            </a:extLst>
          </p:cNvPr>
          <p:cNvSpPr>
            <a:spLocks noGrp="1"/>
          </p:cNvSpPr>
          <p:nvPr>
            <p:ph type="title"/>
          </p:nvPr>
        </p:nvSpPr>
        <p:spPr>
          <a:xfrm>
            <a:off x="0" y="-7199"/>
            <a:ext cx="9664262" cy="1293028"/>
          </a:xfrm>
        </p:spPr>
        <p:txBody>
          <a:bodyPr/>
          <a:lstStyle/>
          <a:p>
            <a:pPr marL="0" indent="0">
              <a:buNone/>
            </a:pPr>
            <a:r>
              <a:rPr lang="en-CA" sz="3600" u="sng" kern="100" dirty="0">
                <a:effectLst/>
                <a:latin typeface="Calibri" panose="020F0502020204030204" pitchFamily="34" charset="0"/>
                <a:ea typeface="Calibri" panose="020F0502020204030204" pitchFamily="34" charset="0"/>
                <a:cs typeface="Times New Roman" panose="02020603050405020304" pitchFamily="18" charset="0"/>
              </a:rPr>
              <a:t>Working in an inclusive world &amp; Managing people</a:t>
            </a:r>
            <a:endParaRPr lang="en-CA" sz="3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BBC170A-7E5C-443D-ED95-D3749B2F1769}"/>
              </a:ext>
            </a:extLst>
          </p:cNvPr>
          <p:cNvSpPr>
            <a:spLocks noGrp="1"/>
          </p:cNvSpPr>
          <p:nvPr>
            <p:ph idx="1"/>
          </p:nvPr>
        </p:nvSpPr>
        <p:spPr>
          <a:xfrm>
            <a:off x="425669" y="1285829"/>
            <a:ext cx="9467631" cy="4869448"/>
          </a:xfrm>
        </p:spPr>
        <p:txBody>
          <a:bodyPr/>
          <a:lstStyle/>
          <a:p>
            <a:pPr marL="0" indent="0">
              <a:buNone/>
            </a:pPr>
            <a:r>
              <a:rPr lang="en-CA" sz="1800" kern="100" dirty="0">
                <a:effectLst/>
                <a:latin typeface="Calibri" panose="020F0502020204030204" pitchFamily="34" charset="0"/>
                <a:ea typeface="Calibri" panose="020F0502020204030204" pitchFamily="34" charset="0"/>
                <a:cs typeface="Times New Roman" panose="02020603050405020304" pitchFamily="18" charset="0"/>
              </a:rPr>
              <a:t>What does it mean to work in an inclusive world:</a:t>
            </a:r>
          </a:p>
          <a:p>
            <a:r>
              <a:rPr lang="en-CA" sz="1800" kern="100" dirty="0">
                <a:effectLst/>
                <a:latin typeface="Calibri" panose="020F0502020204030204" pitchFamily="34" charset="0"/>
                <a:ea typeface="Calibri" panose="020F0502020204030204" pitchFamily="34" charset="0"/>
                <a:cs typeface="Times New Roman" panose="02020603050405020304" pitchFamily="18" charset="0"/>
              </a:rPr>
              <a:t>Problem solving </a:t>
            </a:r>
          </a:p>
          <a:p>
            <a:r>
              <a:rPr lang="en-CA" sz="1800" kern="100" dirty="0">
                <a:effectLst/>
                <a:latin typeface="Calibri" panose="020F0502020204030204" pitchFamily="34" charset="0"/>
                <a:ea typeface="Calibri" panose="020F0502020204030204" pitchFamily="34" charset="0"/>
                <a:cs typeface="Times New Roman" panose="02020603050405020304" pitchFamily="18" charset="0"/>
              </a:rPr>
              <a:t>Communication</a:t>
            </a:r>
          </a:p>
          <a:p>
            <a:r>
              <a:rPr lang="en-CA" sz="1800" kern="100" dirty="0">
                <a:effectLst/>
                <a:latin typeface="Calibri" panose="020F0502020204030204" pitchFamily="34" charset="0"/>
                <a:ea typeface="Calibri" panose="020F0502020204030204" pitchFamily="34" charset="0"/>
                <a:cs typeface="Times New Roman" panose="02020603050405020304" pitchFamily="18" charset="0"/>
              </a:rPr>
              <a:t>Leadership </a:t>
            </a:r>
          </a:p>
          <a:p>
            <a:r>
              <a:rPr lang="en-CA" sz="1800" kern="100" dirty="0">
                <a:effectLst/>
                <a:latin typeface="Calibri" panose="020F0502020204030204" pitchFamily="34" charset="0"/>
                <a:ea typeface="Calibri" panose="020F0502020204030204" pitchFamily="34" charset="0"/>
                <a:cs typeface="Times New Roman" panose="02020603050405020304" pitchFamily="18" charset="0"/>
              </a:rPr>
              <a:t>Emotional intelligence </a:t>
            </a:r>
          </a:p>
          <a:p>
            <a:r>
              <a:rPr lang="en-CA" sz="1800" kern="100" dirty="0">
                <a:effectLst/>
                <a:latin typeface="Calibri" panose="020F0502020204030204" pitchFamily="34" charset="0"/>
                <a:ea typeface="Calibri" panose="020F0502020204030204" pitchFamily="34" charset="0"/>
                <a:cs typeface="Times New Roman" panose="02020603050405020304" pitchFamily="18" charset="0"/>
              </a:rPr>
              <a:t>Honesty </a:t>
            </a:r>
          </a:p>
          <a:p>
            <a:pPr marL="0" indent="0">
              <a:buNone/>
            </a:pPr>
            <a:endParaRPr lang="en-CA" sz="1800" kern="100" dirty="0">
              <a:latin typeface="Calibri" panose="020F0502020204030204" pitchFamily="34" charset="0"/>
              <a:cs typeface="Times New Roman" panose="02020603050405020304" pitchFamily="18" charset="0"/>
            </a:endParaRPr>
          </a:p>
          <a:p>
            <a:pPr marL="0" indent="0">
              <a:buNone/>
            </a:pPr>
            <a:endParaRPr lang="en-CA" sz="1800" kern="100" dirty="0">
              <a:latin typeface="Calibri" panose="020F0502020204030204" pitchFamily="34" charset="0"/>
              <a:cs typeface="Times New Roman" panose="02020603050405020304" pitchFamily="18" charset="0"/>
            </a:endParaRPr>
          </a:p>
          <a:p>
            <a:pPr marL="0" indent="0">
              <a:buNone/>
            </a:pPr>
            <a:endParaRPr lang="en-CA" sz="1800" kern="100" dirty="0">
              <a:latin typeface="Calibri" panose="020F0502020204030204" pitchFamily="34" charset="0"/>
              <a:cs typeface="Times New Roman" panose="02020603050405020304" pitchFamily="18" charset="0"/>
            </a:endParaRPr>
          </a:p>
          <a:p>
            <a:pPr marL="0" indent="0">
              <a:buNone/>
            </a:pPr>
            <a:r>
              <a:rPr lang="en-CA" sz="1800" kern="100" dirty="0">
                <a:latin typeface="Calibri" panose="020F0502020204030204" pitchFamily="34" charset="0"/>
                <a:cs typeface="Times New Roman" panose="02020603050405020304" pitchFamily="18" charset="0"/>
              </a:rPr>
              <a:t>Introduction to managing people and the function of human resources:</a:t>
            </a:r>
          </a:p>
          <a:p>
            <a:pPr marL="0" indent="0">
              <a:buNone/>
            </a:pPr>
            <a:r>
              <a:rPr lang="en-CA" sz="1800" kern="100" dirty="0">
                <a:latin typeface="Calibri" panose="020F0502020204030204" pitchFamily="34" charset="0"/>
                <a:cs typeface="Times New Roman" panose="02020603050405020304" pitchFamily="18" charset="0"/>
              </a:rPr>
              <a:t>A valued quote from </a:t>
            </a:r>
            <a:r>
              <a:rPr lang="en-CA" sz="1800" dirty="0">
                <a:effectLst/>
                <a:latin typeface="Times New Roman" panose="02020603050405020304" pitchFamily="18" charset="0"/>
                <a:ea typeface="Times New Roman" panose="02020603050405020304" pitchFamily="18" charset="0"/>
              </a:rPr>
              <a:t>Prahalad</a:t>
            </a:r>
            <a:r>
              <a:rPr lang="en-CA" sz="1800" kern="100" dirty="0">
                <a:latin typeface="Calibri" panose="020F0502020204030204" pitchFamily="34" charset="0"/>
                <a:ea typeface="Times New Roman" panose="02020603050405020304" pitchFamily="18" charset="0"/>
                <a:cs typeface="Times New Roman" panose="02020603050405020304" pitchFamily="18" charset="0"/>
              </a:rPr>
              <a:t>  “people are the only source of continuing competitive advantage” (2024).</a:t>
            </a:r>
          </a:p>
          <a:p>
            <a:pPr marL="0" indent="0">
              <a:buNone/>
            </a:pPr>
            <a:endParaRPr lang="en-CA" sz="1800" kern="100" dirty="0">
              <a:latin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90408703-9EBE-4D00-02CF-6CC766C2C640}"/>
              </a:ext>
            </a:extLst>
          </p:cNvPr>
          <p:cNvSpPr txBox="1"/>
          <p:nvPr/>
        </p:nvSpPr>
        <p:spPr>
          <a:xfrm>
            <a:off x="10046486" y="4546122"/>
            <a:ext cx="1499128" cy="369332"/>
          </a:xfrm>
          <a:prstGeom prst="rect">
            <a:avLst/>
          </a:prstGeom>
          <a:noFill/>
        </p:spPr>
        <p:txBody>
          <a:bodyPr wrap="none" rtlCol="0">
            <a:spAutoFit/>
          </a:bodyPr>
          <a:lstStyle/>
          <a:p>
            <a:r>
              <a:rPr lang="en-US" dirty="0"/>
              <a:t>(Kelly, 2024)</a:t>
            </a:r>
          </a:p>
        </p:txBody>
      </p:sp>
      <p:pic>
        <p:nvPicPr>
          <p:cNvPr id="10" name="Picture 9" descr="A circle of colorful hands around a globe&#10;&#10;Description automatically generated">
            <a:extLst>
              <a:ext uri="{FF2B5EF4-FFF2-40B4-BE49-F238E27FC236}">
                <a16:creationId xmlns:a16="http://schemas.microsoft.com/office/drawing/2014/main" id="{25AA4BE2-11CD-093E-AE7F-EE47D7A1F004}"/>
              </a:ext>
            </a:extLst>
          </p:cNvPr>
          <p:cNvPicPr>
            <a:picLocks noChangeAspect="1"/>
          </p:cNvPicPr>
          <p:nvPr/>
        </p:nvPicPr>
        <p:blipFill rotWithShape="1">
          <a:blip r:embed="rId5"/>
          <a:srcRect l="16759" r="17000"/>
          <a:stretch/>
        </p:blipFill>
        <p:spPr>
          <a:xfrm>
            <a:off x="8337768" y="1285829"/>
            <a:ext cx="3799491" cy="3221623"/>
          </a:xfrm>
          <a:prstGeom prst="rect">
            <a:avLst/>
          </a:prstGeom>
        </p:spPr>
      </p:pic>
      <p:pic>
        <p:nvPicPr>
          <p:cNvPr id="47" name="Audio 46">
            <a:extLst>
              <a:ext uri="{FF2B5EF4-FFF2-40B4-BE49-F238E27FC236}">
                <a16:creationId xmlns:a16="http://schemas.microsoft.com/office/drawing/2014/main" id="{5683D043-211C-6283-53CE-70829F13435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659626369"/>
      </p:ext>
    </p:extLst>
  </p:cSld>
  <p:clrMapOvr>
    <a:masterClrMapping/>
  </p:clrMapOvr>
  <mc:AlternateContent xmlns:mc="http://schemas.openxmlformats.org/markup-compatibility/2006">
    <mc:Choice xmlns:p14="http://schemas.microsoft.com/office/powerpoint/2010/main" Requires="p14">
      <p:transition spd="slow" p14:dur="2000" advTm="84813"/>
    </mc:Choice>
    <mc:Fallback>
      <p:transition spd="slow" advTm="848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D815C-AF0A-BB3C-0F16-3448BFF052E5}"/>
              </a:ext>
            </a:extLst>
          </p:cNvPr>
          <p:cNvSpPr>
            <a:spLocks noGrp="1"/>
          </p:cNvSpPr>
          <p:nvPr>
            <p:ph type="title"/>
          </p:nvPr>
        </p:nvSpPr>
        <p:spPr>
          <a:xfrm>
            <a:off x="0" y="0"/>
            <a:ext cx="6892159" cy="1293028"/>
          </a:xfrm>
        </p:spPr>
        <p:txBody>
          <a:bodyPr/>
          <a:lstStyle/>
          <a:p>
            <a:r>
              <a:rPr lang="en-US" dirty="0"/>
              <a:t>Organizational culture</a:t>
            </a:r>
          </a:p>
        </p:txBody>
      </p:sp>
      <p:sp>
        <p:nvSpPr>
          <p:cNvPr id="3" name="Content Placeholder 2">
            <a:extLst>
              <a:ext uri="{FF2B5EF4-FFF2-40B4-BE49-F238E27FC236}">
                <a16:creationId xmlns:a16="http://schemas.microsoft.com/office/drawing/2014/main" id="{4DC70928-825A-441A-5765-5B78DFDDC88D}"/>
              </a:ext>
            </a:extLst>
          </p:cNvPr>
          <p:cNvSpPr>
            <a:spLocks noGrp="1"/>
          </p:cNvSpPr>
          <p:nvPr>
            <p:ph idx="1"/>
          </p:nvPr>
        </p:nvSpPr>
        <p:spPr>
          <a:xfrm>
            <a:off x="307426" y="1264399"/>
            <a:ext cx="7647973" cy="2992292"/>
          </a:xfrm>
        </p:spPr>
        <p:txBody>
          <a:bodyPr>
            <a:normAutofit/>
          </a:bodyPr>
          <a:lstStyle/>
          <a:p>
            <a:pPr algn="l"/>
            <a:r>
              <a:rPr lang="en-CA" b="0" i="0" u="none" strike="noStrike" dirty="0">
                <a:effectLst/>
              </a:rPr>
              <a:t>Schein’s iceberg model illustrates what people can see in an organization.</a:t>
            </a:r>
          </a:p>
          <a:p>
            <a:pPr algn="l"/>
            <a:endParaRPr lang="en-CA" b="0" i="0" u="none" strike="noStrike" dirty="0">
              <a:effectLst/>
            </a:endParaRPr>
          </a:p>
          <a:p>
            <a:pPr algn="l"/>
            <a:endParaRPr lang="en-CA" b="0" i="0" u="none" strike="noStrike" dirty="0">
              <a:effectLst/>
            </a:endParaRPr>
          </a:p>
          <a:p>
            <a:pPr algn="l"/>
            <a:r>
              <a:rPr lang="en-CA" b="0" i="0" u="none" strike="noStrike" dirty="0">
                <a:effectLst/>
              </a:rPr>
              <a:t>The Handy model of organizational culture has 4 different classes of culture in the image below. </a:t>
            </a:r>
          </a:p>
          <a:p>
            <a:pPr marL="0" indent="0" algn="l">
              <a:buNone/>
            </a:pPr>
            <a:r>
              <a:rPr lang="en-CA" b="0" i="0" u="none" strike="noStrike" dirty="0">
                <a:effectLst/>
              </a:rPr>
              <a:t> </a:t>
            </a:r>
          </a:p>
        </p:txBody>
      </p:sp>
      <p:pic>
        <p:nvPicPr>
          <p:cNvPr id="8" name="Picture 7" descr="A poster of a diagram of a iceberg&#10;&#10;Description automatically generated">
            <a:extLst>
              <a:ext uri="{FF2B5EF4-FFF2-40B4-BE49-F238E27FC236}">
                <a16:creationId xmlns:a16="http://schemas.microsoft.com/office/drawing/2014/main" id="{E736BBFB-DA7A-60DA-DA69-B95F88371B4E}"/>
              </a:ext>
            </a:extLst>
          </p:cNvPr>
          <p:cNvPicPr>
            <a:picLocks noChangeAspect="1"/>
          </p:cNvPicPr>
          <p:nvPr/>
        </p:nvPicPr>
        <p:blipFill>
          <a:blip r:embed="rId5"/>
          <a:stretch>
            <a:fillRect/>
          </a:stretch>
        </p:blipFill>
        <p:spPr>
          <a:xfrm>
            <a:off x="8287246" y="646514"/>
            <a:ext cx="3421080" cy="4024800"/>
          </a:xfrm>
          <a:prstGeom prst="rect">
            <a:avLst/>
          </a:prstGeom>
        </p:spPr>
      </p:pic>
      <p:sp>
        <p:nvSpPr>
          <p:cNvPr id="9" name="TextBox 8">
            <a:extLst>
              <a:ext uri="{FF2B5EF4-FFF2-40B4-BE49-F238E27FC236}">
                <a16:creationId xmlns:a16="http://schemas.microsoft.com/office/drawing/2014/main" id="{6F955210-E913-808C-2317-0EFD7BFF2BE4}"/>
              </a:ext>
            </a:extLst>
          </p:cNvPr>
          <p:cNvSpPr txBox="1"/>
          <p:nvPr/>
        </p:nvSpPr>
        <p:spPr>
          <a:xfrm>
            <a:off x="7955399" y="4705299"/>
            <a:ext cx="4084773" cy="338554"/>
          </a:xfrm>
          <a:prstGeom prst="rect">
            <a:avLst/>
          </a:prstGeom>
          <a:noFill/>
        </p:spPr>
        <p:txBody>
          <a:bodyPr wrap="none" rtlCol="0">
            <a:spAutoFit/>
          </a:bodyPr>
          <a:lstStyle/>
          <a:p>
            <a:r>
              <a:rPr lang="en-CA" sz="1600" dirty="0">
                <a:latin typeface="Times New Roman" panose="02020603050405020304" pitchFamily="18" charset="0"/>
                <a:cs typeface="Times New Roman" panose="02020603050405020304" pitchFamily="18" charset="0"/>
              </a:rPr>
              <a:t>(Improvement Method Olympics Day 7., 2021)</a:t>
            </a:r>
            <a:endParaRPr lang="en-US" sz="1600" dirty="0"/>
          </a:p>
        </p:txBody>
      </p:sp>
      <p:sp>
        <p:nvSpPr>
          <p:cNvPr id="10" name="TextBox 9">
            <a:extLst>
              <a:ext uri="{FF2B5EF4-FFF2-40B4-BE49-F238E27FC236}">
                <a16:creationId xmlns:a16="http://schemas.microsoft.com/office/drawing/2014/main" id="{C8D2634C-0CC1-734F-078E-81CFF441DABD}"/>
              </a:ext>
            </a:extLst>
          </p:cNvPr>
          <p:cNvSpPr txBox="1"/>
          <p:nvPr/>
        </p:nvSpPr>
        <p:spPr>
          <a:xfrm>
            <a:off x="4661853" y="6459723"/>
            <a:ext cx="1769523" cy="338554"/>
          </a:xfrm>
          <a:prstGeom prst="rect">
            <a:avLst/>
          </a:prstGeom>
          <a:noFill/>
        </p:spPr>
        <p:txBody>
          <a:bodyPr wrap="none" rtlCol="0">
            <a:spAutoFit/>
          </a:bodyPr>
          <a:lstStyle/>
          <a:p>
            <a:r>
              <a:rPr lang="en-CA" sz="1600" dirty="0">
                <a:latin typeface="Times New Roman" panose="02020603050405020304" pitchFamily="18" charset="0"/>
                <a:cs typeface="Times New Roman" panose="02020603050405020304" pitchFamily="18" charset="0"/>
              </a:rPr>
              <a:t>(</a:t>
            </a:r>
            <a:r>
              <a:rPr lang="en-CA" sz="1600" dirty="0" err="1">
                <a:latin typeface="Times New Roman" panose="02020603050405020304" pitchFamily="18" charset="0"/>
                <a:cs typeface="Times New Roman" panose="02020603050405020304" pitchFamily="18" charset="0"/>
              </a:rPr>
              <a:t>Culajuduay</a:t>
            </a:r>
            <a:r>
              <a:rPr lang="en-CA" sz="1600" dirty="0">
                <a:latin typeface="Times New Roman" panose="02020603050405020304" pitchFamily="18" charset="0"/>
                <a:cs typeface="Times New Roman" panose="02020603050405020304" pitchFamily="18" charset="0"/>
              </a:rPr>
              <a:t>, 2019)</a:t>
            </a:r>
            <a:endParaRPr lang="en-US" sz="1600" dirty="0"/>
          </a:p>
        </p:txBody>
      </p:sp>
      <p:pic>
        <p:nvPicPr>
          <p:cNvPr id="12" name="Picture 11" descr="A screenshot of a computer&#10;&#10;Description automatically generated">
            <a:extLst>
              <a:ext uri="{FF2B5EF4-FFF2-40B4-BE49-F238E27FC236}">
                <a16:creationId xmlns:a16="http://schemas.microsoft.com/office/drawing/2014/main" id="{6C8E3B81-DF0B-ED02-BDE1-433D98DACBCB}"/>
              </a:ext>
            </a:extLst>
          </p:cNvPr>
          <p:cNvPicPr>
            <a:picLocks noChangeAspect="1"/>
          </p:cNvPicPr>
          <p:nvPr/>
        </p:nvPicPr>
        <p:blipFill>
          <a:blip r:embed="rId6"/>
          <a:stretch>
            <a:fillRect/>
          </a:stretch>
        </p:blipFill>
        <p:spPr>
          <a:xfrm>
            <a:off x="2656277" y="3720869"/>
            <a:ext cx="3651805" cy="2738854"/>
          </a:xfrm>
          <a:prstGeom prst="rect">
            <a:avLst/>
          </a:prstGeom>
        </p:spPr>
      </p:pic>
      <p:pic>
        <p:nvPicPr>
          <p:cNvPr id="73" name="Audio 72">
            <a:extLst>
              <a:ext uri="{FF2B5EF4-FFF2-40B4-BE49-F238E27FC236}">
                <a16:creationId xmlns:a16="http://schemas.microsoft.com/office/drawing/2014/main" id="{E405888D-F6E3-DF7C-A5BC-48433D51AC1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826720841"/>
      </p:ext>
    </p:extLst>
  </p:cSld>
  <p:clrMapOvr>
    <a:masterClrMapping/>
  </p:clrMapOvr>
  <mc:AlternateContent xmlns:mc="http://schemas.openxmlformats.org/markup-compatibility/2006">
    <mc:Choice xmlns:p14="http://schemas.microsoft.com/office/powerpoint/2010/main" Requires="p14">
      <p:transition spd="slow" p14:dur="2000" advTm="104618"/>
    </mc:Choice>
    <mc:Fallback>
      <p:transition spd="slow" advTm="1046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B4FDB-2881-E6D1-0E87-CD778F0D0FD6}"/>
              </a:ext>
            </a:extLst>
          </p:cNvPr>
          <p:cNvSpPr>
            <a:spLocks noGrp="1"/>
          </p:cNvSpPr>
          <p:nvPr>
            <p:ph type="title"/>
          </p:nvPr>
        </p:nvSpPr>
        <p:spPr>
          <a:xfrm>
            <a:off x="-288470" y="209317"/>
            <a:ext cx="8610600" cy="1293028"/>
          </a:xfrm>
        </p:spPr>
        <p:txBody>
          <a:bodyPr/>
          <a:lstStyle/>
          <a:p>
            <a:r>
              <a:rPr lang="en-US" dirty="0"/>
              <a:t>More HR &amp; HRM</a:t>
            </a:r>
          </a:p>
        </p:txBody>
      </p:sp>
      <p:sp>
        <p:nvSpPr>
          <p:cNvPr id="3" name="Content Placeholder 2">
            <a:extLst>
              <a:ext uri="{FF2B5EF4-FFF2-40B4-BE49-F238E27FC236}">
                <a16:creationId xmlns:a16="http://schemas.microsoft.com/office/drawing/2014/main" id="{997DBFAD-DE2A-810B-4846-25FFD1EB8A0C}"/>
              </a:ext>
            </a:extLst>
          </p:cNvPr>
          <p:cNvSpPr>
            <a:spLocks noGrp="1"/>
          </p:cNvSpPr>
          <p:nvPr>
            <p:ph idx="1"/>
          </p:nvPr>
        </p:nvSpPr>
        <p:spPr>
          <a:xfrm>
            <a:off x="444253" y="1012374"/>
            <a:ext cx="9377207" cy="6074226"/>
          </a:xfrm>
        </p:spPr>
        <p:txBody>
          <a:bodyPr/>
          <a:lstStyle/>
          <a:p>
            <a:pPr marL="0" indent="0" algn="l">
              <a:buNone/>
            </a:pPr>
            <a:r>
              <a:rPr lang="en-CA" b="0" i="0" u="none" strike="noStrike" dirty="0">
                <a:effectLst/>
              </a:rPr>
              <a:t>SWOT</a:t>
            </a:r>
          </a:p>
          <a:p>
            <a:pPr algn="l"/>
            <a:r>
              <a:rPr lang="en-CA" b="0" i="0" u="none" strike="noStrike" dirty="0">
                <a:effectLst/>
              </a:rPr>
              <a:t>Strengths, Weaknesses, Opportunities and Threats</a:t>
            </a:r>
          </a:p>
          <a:p>
            <a:pPr marL="0" indent="0" algn="l">
              <a:buNone/>
            </a:pPr>
            <a:endParaRPr lang="en-CA" b="0" i="0" u="none" strike="noStrike" dirty="0">
              <a:effectLst/>
            </a:endParaRPr>
          </a:p>
          <a:p>
            <a:pPr marL="0" indent="0" algn="l">
              <a:buNone/>
            </a:pPr>
            <a:r>
              <a:rPr lang="en-CA" b="0" i="0" u="none" strike="noStrike" dirty="0">
                <a:effectLst/>
              </a:rPr>
              <a:t>PESTLE</a:t>
            </a:r>
          </a:p>
          <a:p>
            <a:pPr algn="l"/>
            <a:r>
              <a:rPr lang="en-CA" b="0" i="0" u="none" strike="noStrike" dirty="0">
                <a:effectLst/>
              </a:rPr>
              <a:t>Political, Economical, Social, Technology, Legal and Environmental</a:t>
            </a:r>
          </a:p>
          <a:p>
            <a:pPr marL="0" indent="0" algn="l">
              <a:buNone/>
            </a:pPr>
            <a:endParaRPr lang="en-CA" b="0" i="0" u="none" strike="noStrike" dirty="0">
              <a:effectLst/>
            </a:endParaRPr>
          </a:p>
          <a:p>
            <a:pPr marL="0" indent="0" algn="l">
              <a:buNone/>
            </a:pPr>
            <a:r>
              <a:rPr lang="en-CA" b="0" i="0" u="none" strike="noStrike" dirty="0">
                <a:effectLst/>
              </a:rPr>
              <a:t>What it is like to Work in HR, Quotes from (InternationalHub,2017):</a:t>
            </a:r>
          </a:p>
          <a:p>
            <a:pPr marL="0" indent="0" algn="l">
              <a:buNone/>
            </a:pPr>
            <a:r>
              <a:rPr lang="en-CA" b="0" i="0" u="none" strike="noStrike" dirty="0">
                <a:effectLst/>
              </a:rPr>
              <a:t>-“I love the variety in HR”</a:t>
            </a:r>
          </a:p>
          <a:p>
            <a:pPr marL="0" indent="0" algn="l">
              <a:buNone/>
            </a:pPr>
            <a:r>
              <a:rPr lang="en-CA" b="0" i="0" u="none" strike="noStrike" dirty="0">
                <a:effectLst/>
              </a:rPr>
              <a:t>-“Every single organization issue ultimately becomes a people issue”</a:t>
            </a:r>
          </a:p>
          <a:p>
            <a:pPr marL="0" indent="0" algn="l">
              <a:buNone/>
            </a:pPr>
            <a:r>
              <a:rPr lang="en-CA" b="0" i="0" u="none" strike="noStrike" dirty="0">
                <a:effectLst/>
              </a:rPr>
              <a:t>-“Liking people is helpful but it is not what drives the field”</a:t>
            </a:r>
          </a:p>
          <a:p>
            <a:pPr marL="0" indent="0" algn="l">
              <a:buNone/>
            </a:pPr>
            <a:r>
              <a:rPr lang="en-CA" b="0" i="0" u="none" strike="noStrike" dirty="0">
                <a:effectLst/>
              </a:rPr>
              <a:t>-“Everything I loved about sports is translatable to the world of organizations”</a:t>
            </a:r>
          </a:p>
        </p:txBody>
      </p:sp>
      <p:pic>
        <p:nvPicPr>
          <p:cNvPr id="9" name="Picture 8" descr="A group of people standing next to a large letter&#10;&#10;Description automatically generated">
            <a:extLst>
              <a:ext uri="{FF2B5EF4-FFF2-40B4-BE49-F238E27FC236}">
                <a16:creationId xmlns:a16="http://schemas.microsoft.com/office/drawing/2014/main" id="{5CF36BCF-BEBA-5E39-D979-EFA4BAE34953}"/>
              </a:ext>
            </a:extLst>
          </p:cNvPr>
          <p:cNvPicPr>
            <a:picLocks noChangeAspect="1"/>
          </p:cNvPicPr>
          <p:nvPr/>
        </p:nvPicPr>
        <p:blipFill rotWithShape="1">
          <a:blip r:embed="rId5"/>
          <a:srcRect l="4590"/>
          <a:stretch/>
        </p:blipFill>
        <p:spPr>
          <a:xfrm>
            <a:off x="8456615" y="764602"/>
            <a:ext cx="3749712" cy="2778698"/>
          </a:xfrm>
          <a:prstGeom prst="rect">
            <a:avLst/>
          </a:prstGeom>
        </p:spPr>
      </p:pic>
      <p:sp>
        <p:nvSpPr>
          <p:cNvPr id="10" name="TextBox 9">
            <a:extLst>
              <a:ext uri="{FF2B5EF4-FFF2-40B4-BE49-F238E27FC236}">
                <a16:creationId xmlns:a16="http://schemas.microsoft.com/office/drawing/2014/main" id="{110F7BC3-B8FE-8D69-DD0D-124A510BC07D}"/>
              </a:ext>
            </a:extLst>
          </p:cNvPr>
          <p:cNvSpPr txBox="1"/>
          <p:nvPr/>
        </p:nvSpPr>
        <p:spPr>
          <a:xfrm>
            <a:off x="9821461" y="3543300"/>
            <a:ext cx="1859805" cy="369332"/>
          </a:xfrm>
          <a:prstGeom prst="rect">
            <a:avLst/>
          </a:prstGeom>
          <a:noFill/>
        </p:spPr>
        <p:txBody>
          <a:bodyPr wrap="none" rtlCol="0">
            <a:spAutoFit/>
          </a:bodyPr>
          <a:lstStyle/>
          <a:p>
            <a:r>
              <a:rPr lang="en-US" dirty="0"/>
              <a:t>(</a:t>
            </a:r>
            <a:r>
              <a:rPr lang="en-US" dirty="0" err="1"/>
              <a:t>Dhileep</a:t>
            </a:r>
            <a:r>
              <a:rPr lang="en-US" dirty="0"/>
              <a:t>, 2023)</a:t>
            </a:r>
          </a:p>
        </p:txBody>
      </p:sp>
      <p:pic>
        <p:nvPicPr>
          <p:cNvPr id="52" name="Audio 51">
            <a:extLst>
              <a:ext uri="{FF2B5EF4-FFF2-40B4-BE49-F238E27FC236}">
                <a16:creationId xmlns:a16="http://schemas.microsoft.com/office/drawing/2014/main" id="{CE257500-CBF4-4F78-CC37-2A6A42792EB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54395472"/>
      </p:ext>
    </p:extLst>
  </p:cSld>
  <p:clrMapOvr>
    <a:masterClrMapping/>
  </p:clrMapOvr>
  <mc:AlternateContent xmlns:mc="http://schemas.openxmlformats.org/markup-compatibility/2006">
    <mc:Choice xmlns:p14="http://schemas.microsoft.com/office/powerpoint/2010/main" Requires="p14">
      <p:transition spd="slow" p14:dur="2000" advTm="89647"/>
    </mc:Choice>
    <mc:Fallback>
      <p:transition spd="slow" advTm="896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BD603-B340-0B1F-E3F7-A4134AA370D5}"/>
              </a:ext>
            </a:extLst>
          </p:cNvPr>
          <p:cNvSpPr>
            <a:spLocks noGrp="1"/>
          </p:cNvSpPr>
          <p:nvPr>
            <p:ph type="title"/>
          </p:nvPr>
        </p:nvSpPr>
        <p:spPr>
          <a:xfrm>
            <a:off x="0" y="571155"/>
            <a:ext cx="8610600" cy="1293028"/>
          </a:xfrm>
        </p:spPr>
        <p:txBody>
          <a:bodyPr/>
          <a:lstStyle/>
          <a:p>
            <a:r>
              <a:rPr lang="en-US" dirty="0"/>
              <a:t>Networking&amp; International relationships</a:t>
            </a:r>
          </a:p>
        </p:txBody>
      </p:sp>
      <p:sp>
        <p:nvSpPr>
          <p:cNvPr id="3" name="Content Placeholder 2">
            <a:extLst>
              <a:ext uri="{FF2B5EF4-FFF2-40B4-BE49-F238E27FC236}">
                <a16:creationId xmlns:a16="http://schemas.microsoft.com/office/drawing/2014/main" id="{0A5E7A92-65D4-1D4B-35D0-36BBD8CAE0B8}"/>
              </a:ext>
            </a:extLst>
          </p:cNvPr>
          <p:cNvSpPr>
            <a:spLocks noGrp="1"/>
          </p:cNvSpPr>
          <p:nvPr>
            <p:ph idx="1"/>
          </p:nvPr>
        </p:nvSpPr>
        <p:spPr>
          <a:xfrm>
            <a:off x="350520" y="2242520"/>
            <a:ext cx="8153400" cy="4044325"/>
          </a:xfrm>
        </p:spPr>
        <p:txBody>
          <a:bodyPr/>
          <a:lstStyle/>
          <a:p>
            <a:pPr marL="0" indent="0">
              <a:buNone/>
            </a:pPr>
            <a:r>
              <a:rPr lang="en-US" dirty="0"/>
              <a:t>Creating relationships is fundamental in business. It is also important to be able to navigate different cultures and what may come with them.</a:t>
            </a:r>
          </a:p>
        </p:txBody>
      </p:sp>
      <p:pic>
        <p:nvPicPr>
          <p:cNvPr id="5" name="Picture 4">
            <a:extLst>
              <a:ext uri="{FF2B5EF4-FFF2-40B4-BE49-F238E27FC236}">
                <a16:creationId xmlns:a16="http://schemas.microsoft.com/office/drawing/2014/main" id="{F59F6403-E0DD-8CD3-86E8-B7695E5E7825}"/>
              </a:ext>
            </a:extLst>
          </p:cNvPr>
          <p:cNvPicPr>
            <a:picLocks noChangeAspect="1"/>
          </p:cNvPicPr>
          <p:nvPr/>
        </p:nvPicPr>
        <p:blipFill>
          <a:blip r:embed="rId5"/>
          <a:stretch>
            <a:fillRect/>
          </a:stretch>
        </p:blipFill>
        <p:spPr>
          <a:xfrm>
            <a:off x="8528890" y="1765177"/>
            <a:ext cx="3466042" cy="3228641"/>
          </a:xfrm>
          <a:prstGeom prst="rect">
            <a:avLst/>
          </a:prstGeom>
        </p:spPr>
      </p:pic>
      <p:sp>
        <p:nvSpPr>
          <p:cNvPr id="6" name="TextBox 5">
            <a:extLst>
              <a:ext uri="{FF2B5EF4-FFF2-40B4-BE49-F238E27FC236}">
                <a16:creationId xmlns:a16="http://schemas.microsoft.com/office/drawing/2014/main" id="{1D996A51-839B-0937-4BDF-EA713B8E5F5E}"/>
              </a:ext>
            </a:extLst>
          </p:cNvPr>
          <p:cNvSpPr txBox="1"/>
          <p:nvPr/>
        </p:nvSpPr>
        <p:spPr>
          <a:xfrm>
            <a:off x="8894462" y="4587239"/>
            <a:ext cx="2252540" cy="369332"/>
          </a:xfrm>
          <a:prstGeom prst="rect">
            <a:avLst/>
          </a:prstGeom>
          <a:noFill/>
        </p:spPr>
        <p:txBody>
          <a:bodyPr wrap="none" rtlCol="0">
            <a:spAutoFit/>
          </a:bodyPr>
          <a:lstStyle/>
          <a:p>
            <a:r>
              <a:rPr lang="en-US" dirty="0">
                <a:solidFill>
                  <a:schemeClr val="bg1"/>
                </a:solidFill>
              </a:rPr>
              <a:t>(</a:t>
            </a:r>
            <a:r>
              <a:rPr lang="en-US" dirty="0" err="1">
                <a:solidFill>
                  <a:schemeClr val="bg1"/>
                </a:solidFill>
              </a:rPr>
              <a:t>Melitas</a:t>
            </a:r>
            <a:r>
              <a:rPr lang="en-US" dirty="0">
                <a:solidFill>
                  <a:schemeClr val="bg1"/>
                </a:solidFill>
              </a:rPr>
              <a:t> et al., </a:t>
            </a:r>
            <a:r>
              <a:rPr lang="en-US" dirty="0" err="1">
                <a:solidFill>
                  <a:schemeClr val="bg1"/>
                </a:solidFill>
              </a:rPr>
              <a:t>n.d</a:t>
            </a:r>
            <a:r>
              <a:rPr lang="en-US" dirty="0">
                <a:solidFill>
                  <a:schemeClr val="bg1"/>
                </a:solidFill>
              </a:rPr>
              <a:t>)</a:t>
            </a:r>
          </a:p>
        </p:txBody>
      </p:sp>
      <p:pic>
        <p:nvPicPr>
          <p:cNvPr id="11" name="Picture 10" descr="Hands shaking hands with a map&#10;&#10;Description automatically generated">
            <a:extLst>
              <a:ext uri="{FF2B5EF4-FFF2-40B4-BE49-F238E27FC236}">
                <a16:creationId xmlns:a16="http://schemas.microsoft.com/office/drawing/2014/main" id="{E6A987D1-12F5-9744-C319-28CB339B0BC5}"/>
              </a:ext>
            </a:extLst>
          </p:cNvPr>
          <p:cNvPicPr>
            <a:picLocks noChangeAspect="1"/>
          </p:cNvPicPr>
          <p:nvPr/>
        </p:nvPicPr>
        <p:blipFill>
          <a:blip r:embed="rId6"/>
          <a:stretch>
            <a:fillRect/>
          </a:stretch>
        </p:blipFill>
        <p:spPr>
          <a:xfrm>
            <a:off x="1975690" y="3474720"/>
            <a:ext cx="4882310" cy="3247797"/>
          </a:xfrm>
          <a:prstGeom prst="rect">
            <a:avLst/>
          </a:prstGeom>
        </p:spPr>
      </p:pic>
      <p:sp>
        <p:nvSpPr>
          <p:cNvPr id="12" name="TextBox 11">
            <a:extLst>
              <a:ext uri="{FF2B5EF4-FFF2-40B4-BE49-F238E27FC236}">
                <a16:creationId xmlns:a16="http://schemas.microsoft.com/office/drawing/2014/main" id="{68185649-B009-1EBA-0847-D67F4E240C7B}"/>
              </a:ext>
            </a:extLst>
          </p:cNvPr>
          <p:cNvSpPr txBox="1"/>
          <p:nvPr/>
        </p:nvSpPr>
        <p:spPr>
          <a:xfrm>
            <a:off x="4427220" y="6320015"/>
            <a:ext cx="2537874" cy="369332"/>
          </a:xfrm>
          <a:prstGeom prst="rect">
            <a:avLst/>
          </a:prstGeom>
          <a:noFill/>
        </p:spPr>
        <p:txBody>
          <a:bodyPr wrap="none" rtlCol="0">
            <a:spAutoFit/>
          </a:bodyPr>
          <a:lstStyle/>
          <a:p>
            <a:r>
              <a:rPr lang="en-US" dirty="0">
                <a:solidFill>
                  <a:schemeClr val="bg1"/>
                </a:solidFill>
              </a:rPr>
              <a:t>(Development, 2018)</a:t>
            </a:r>
          </a:p>
        </p:txBody>
      </p:sp>
      <p:pic>
        <p:nvPicPr>
          <p:cNvPr id="25" name="Audio 24">
            <a:extLst>
              <a:ext uri="{FF2B5EF4-FFF2-40B4-BE49-F238E27FC236}">
                <a16:creationId xmlns:a16="http://schemas.microsoft.com/office/drawing/2014/main" id="{45F92B41-848C-539A-9ADC-40C656517FF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45796908"/>
      </p:ext>
    </p:extLst>
  </p:cSld>
  <p:clrMapOvr>
    <a:masterClrMapping/>
  </p:clrMapOvr>
  <mc:AlternateContent xmlns:mc="http://schemas.openxmlformats.org/markup-compatibility/2006">
    <mc:Choice xmlns:p14="http://schemas.microsoft.com/office/powerpoint/2010/main" Requires="p14">
      <p:transition spd="slow" p14:dur="2000" advTm="63310"/>
    </mc:Choice>
    <mc:Fallback>
      <p:transition spd="slow" advTm="633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93DF1-3DD1-BE2E-81B0-6A51F718874F}"/>
              </a:ext>
            </a:extLst>
          </p:cNvPr>
          <p:cNvSpPr>
            <a:spLocks noGrp="1"/>
          </p:cNvSpPr>
          <p:nvPr>
            <p:ph type="title"/>
          </p:nvPr>
        </p:nvSpPr>
        <p:spPr>
          <a:xfrm>
            <a:off x="2895600" y="413853"/>
            <a:ext cx="8610600" cy="1293028"/>
          </a:xfrm>
        </p:spPr>
        <p:txBody>
          <a:bodyPr/>
          <a:lstStyle/>
          <a:p>
            <a:r>
              <a:rPr lang="en-US" dirty="0"/>
              <a:t>Human resources</a:t>
            </a:r>
          </a:p>
        </p:txBody>
      </p:sp>
      <p:sp>
        <p:nvSpPr>
          <p:cNvPr id="3" name="Content Placeholder 2">
            <a:extLst>
              <a:ext uri="{FF2B5EF4-FFF2-40B4-BE49-F238E27FC236}">
                <a16:creationId xmlns:a16="http://schemas.microsoft.com/office/drawing/2014/main" id="{206921F7-ACFC-6D89-B739-EC3B85B87B1E}"/>
              </a:ext>
            </a:extLst>
          </p:cNvPr>
          <p:cNvSpPr>
            <a:spLocks noGrp="1"/>
          </p:cNvSpPr>
          <p:nvPr>
            <p:ph idx="1"/>
          </p:nvPr>
        </p:nvSpPr>
        <p:spPr>
          <a:xfrm>
            <a:off x="318589" y="1023453"/>
            <a:ext cx="7072811" cy="5605947"/>
          </a:xfrm>
        </p:spPr>
        <p:txBody>
          <a:bodyPr>
            <a:normAutofit/>
          </a:bodyPr>
          <a:lstStyle/>
          <a:p>
            <a:pPr marL="0" indent="0">
              <a:buNone/>
            </a:pPr>
            <a:r>
              <a:rPr lang="en-US" dirty="0"/>
              <a:t>Main functions of HR:</a:t>
            </a:r>
          </a:p>
          <a:p>
            <a:pPr>
              <a:buFontTx/>
              <a:buChar char="-"/>
            </a:pPr>
            <a:r>
              <a:rPr lang="en-CA" dirty="0"/>
              <a:t>Compensation and Benefits</a:t>
            </a:r>
          </a:p>
          <a:p>
            <a:pPr>
              <a:buFontTx/>
              <a:buChar char="-"/>
            </a:pPr>
            <a:r>
              <a:rPr lang="en-CA" dirty="0"/>
              <a:t>Employee Relations</a:t>
            </a:r>
          </a:p>
          <a:p>
            <a:pPr>
              <a:buFontTx/>
              <a:buChar char="-"/>
            </a:pPr>
            <a:r>
              <a:rPr lang="en-CA" dirty="0"/>
              <a:t>Performance Management</a:t>
            </a:r>
          </a:p>
          <a:p>
            <a:pPr>
              <a:buFontTx/>
              <a:buChar char="-"/>
            </a:pPr>
            <a:r>
              <a:rPr lang="en-CA" dirty="0"/>
              <a:t>Recruitment and Selection</a:t>
            </a:r>
          </a:p>
          <a:p>
            <a:pPr>
              <a:buFontTx/>
              <a:buChar char="-"/>
            </a:pPr>
            <a:r>
              <a:rPr lang="en-CA" dirty="0"/>
              <a:t>Training and Development</a:t>
            </a:r>
          </a:p>
          <a:p>
            <a:pPr>
              <a:buFontTx/>
              <a:buChar char="-"/>
            </a:pPr>
            <a:r>
              <a:rPr lang="en-CA" dirty="0"/>
              <a:t>Onboarding and Orientation</a:t>
            </a:r>
          </a:p>
          <a:p>
            <a:pPr marL="0" indent="0">
              <a:buNone/>
            </a:pPr>
            <a:r>
              <a:rPr lang="en-CA" dirty="0"/>
              <a:t>- Managing employment cycle</a:t>
            </a:r>
          </a:p>
          <a:p>
            <a:pPr>
              <a:buFontTx/>
              <a:buChar char="-"/>
            </a:pPr>
            <a:r>
              <a:rPr lang="en-CA" dirty="0"/>
              <a:t>Add value to a business by delivering top-notch administrative services</a:t>
            </a:r>
          </a:p>
          <a:p>
            <a:pPr>
              <a:buFontTx/>
              <a:buChar char="-"/>
            </a:pPr>
            <a:r>
              <a:rPr lang="en-CA" dirty="0"/>
              <a:t>Advocating for efficient personnel management</a:t>
            </a:r>
          </a:p>
          <a:p>
            <a:pPr>
              <a:buFontTx/>
              <a:buChar char="-"/>
            </a:pPr>
            <a:r>
              <a:rPr lang="en-CA" dirty="0" err="1"/>
              <a:t>Etc</a:t>
            </a:r>
            <a:r>
              <a:rPr lang="en-CA" dirty="0"/>
              <a:t>…</a:t>
            </a:r>
          </a:p>
          <a:p>
            <a:pPr marL="0" indent="0">
              <a:buNone/>
            </a:pPr>
            <a:endParaRPr lang="en-US" dirty="0"/>
          </a:p>
        </p:txBody>
      </p:sp>
      <p:pic>
        <p:nvPicPr>
          <p:cNvPr id="7" name="Picture 6" descr="A person touching a screen with a touch screen&#10;&#10;Description automatically generated">
            <a:extLst>
              <a:ext uri="{FF2B5EF4-FFF2-40B4-BE49-F238E27FC236}">
                <a16:creationId xmlns:a16="http://schemas.microsoft.com/office/drawing/2014/main" id="{198B4966-07CD-9C1B-7EA9-F5EA0C869385}"/>
              </a:ext>
            </a:extLst>
          </p:cNvPr>
          <p:cNvPicPr>
            <a:picLocks noChangeAspect="1"/>
          </p:cNvPicPr>
          <p:nvPr/>
        </p:nvPicPr>
        <p:blipFill rotWithShape="1">
          <a:blip r:embed="rId5"/>
          <a:srcRect l="14671" r="19408"/>
          <a:stretch/>
        </p:blipFill>
        <p:spPr>
          <a:xfrm>
            <a:off x="7629624" y="2021438"/>
            <a:ext cx="4230551" cy="3609975"/>
          </a:xfrm>
          <a:prstGeom prst="rect">
            <a:avLst/>
          </a:prstGeom>
        </p:spPr>
      </p:pic>
      <p:sp>
        <p:nvSpPr>
          <p:cNvPr id="9" name="TextBox 8">
            <a:extLst>
              <a:ext uri="{FF2B5EF4-FFF2-40B4-BE49-F238E27FC236}">
                <a16:creationId xmlns:a16="http://schemas.microsoft.com/office/drawing/2014/main" id="{C1A2659A-3917-F88E-0A23-694635324A56}"/>
              </a:ext>
            </a:extLst>
          </p:cNvPr>
          <p:cNvSpPr txBox="1"/>
          <p:nvPr/>
        </p:nvSpPr>
        <p:spPr>
          <a:xfrm>
            <a:off x="8235768" y="5446747"/>
            <a:ext cx="1509131" cy="369332"/>
          </a:xfrm>
          <a:prstGeom prst="rect">
            <a:avLst/>
          </a:prstGeom>
          <a:noFill/>
        </p:spPr>
        <p:txBody>
          <a:bodyPr wrap="none" rtlCol="0">
            <a:spAutoFit/>
          </a:bodyPr>
          <a:lstStyle/>
          <a:p>
            <a:r>
              <a:rPr lang="en-CA" sz="1800" dirty="0">
                <a:latin typeface="Times New Roman" panose="02020603050405020304" pitchFamily="18" charset="0"/>
                <a:cs typeface="Times New Roman" panose="02020603050405020304" pitchFamily="18" charset="0"/>
              </a:rPr>
              <a:t>(Zahair, 2021)</a:t>
            </a:r>
            <a:endParaRPr lang="en-US" dirty="0"/>
          </a:p>
        </p:txBody>
      </p:sp>
      <p:pic>
        <p:nvPicPr>
          <p:cNvPr id="25" name="Audio 24">
            <a:extLst>
              <a:ext uri="{FF2B5EF4-FFF2-40B4-BE49-F238E27FC236}">
                <a16:creationId xmlns:a16="http://schemas.microsoft.com/office/drawing/2014/main" id="{75A0D16A-DDEC-3C39-75AE-59D4A27F8B1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54823141"/>
      </p:ext>
    </p:extLst>
  </p:cSld>
  <p:clrMapOvr>
    <a:masterClrMapping/>
  </p:clrMapOvr>
  <mc:AlternateContent xmlns:mc="http://schemas.openxmlformats.org/markup-compatibility/2006">
    <mc:Choice xmlns:p14="http://schemas.microsoft.com/office/powerpoint/2010/main" Requires="p14">
      <p:transition spd="slow" p14:dur="2000" advTm="44411"/>
    </mc:Choice>
    <mc:Fallback>
      <p:transition spd="slow" advTm="444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E186A-B38C-88FD-9C02-69B119056E2F}"/>
              </a:ext>
            </a:extLst>
          </p:cNvPr>
          <p:cNvSpPr>
            <a:spLocks noGrp="1"/>
          </p:cNvSpPr>
          <p:nvPr>
            <p:ph type="title"/>
          </p:nvPr>
        </p:nvSpPr>
        <p:spPr/>
        <p:txBody>
          <a:bodyPr/>
          <a:lstStyle/>
          <a:p>
            <a:r>
              <a:rPr lang="en-US" dirty="0"/>
              <a:t>Other Personal Learnings</a:t>
            </a:r>
          </a:p>
        </p:txBody>
      </p:sp>
      <p:sp>
        <p:nvSpPr>
          <p:cNvPr id="3" name="Content Placeholder 2">
            <a:extLst>
              <a:ext uri="{FF2B5EF4-FFF2-40B4-BE49-F238E27FC236}">
                <a16:creationId xmlns:a16="http://schemas.microsoft.com/office/drawing/2014/main" id="{2110DC30-331F-0BA3-5AB7-A44C192C3B69}"/>
              </a:ext>
            </a:extLst>
          </p:cNvPr>
          <p:cNvSpPr>
            <a:spLocks noGrp="1"/>
          </p:cNvSpPr>
          <p:nvPr>
            <p:ph idx="1"/>
          </p:nvPr>
        </p:nvSpPr>
        <p:spPr>
          <a:xfrm>
            <a:off x="4082142" y="1828800"/>
            <a:ext cx="7834127" cy="4735286"/>
          </a:xfrm>
        </p:spPr>
        <p:txBody>
          <a:bodyPr/>
          <a:lstStyle/>
          <a:p>
            <a:r>
              <a:rPr lang="en-CA" dirty="0"/>
              <a:t>E</a:t>
            </a:r>
            <a:r>
              <a:rPr lang="en-CA" b="0" i="0" u="none" strike="noStrike" dirty="0">
                <a:effectLst/>
              </a:rPr>
              <a:t>nvironmental sustainability</a:t>
            </a:r>
          </a:p>
          <a:p>
            <a:r>
              <a:rPr lang="en-CA" b="0" i="0" u="none" strike="noStrike" dirty="0">
                <a:effectLst/>
              </a:rPr>
              <a:t>Organizational culture</a:t>
            </a:r>
            <a:endParaRPr lang="en-US" dirty="0"/>
          </a:p>
        </p:txBody>
      </p:sp>
      <p:pic>
        <p:nvPicPr>
          <p:cNvPr id="5" name="Picture 4" descr="A hand holding a leaf with a globe and icons around it&#10;&#10;Description automatically generated">
            <a:extLst>
              <a:ext uri="{FF2B5EF4-FFF2-40B4-BE49-F238E27FC236}">
                <a16:creationId xmlns:a16="http://schemas.microsoft.com/office/drawing/2014/main" id="{920D81F6-0CD2-33E6-DA11-5166867BFAD8}"/>
              </a:ext>
            </a:extLst>
          </p:cNvPr>
          <p:cNvPicPr>
            <a:picLocks noChangeAspect="1"/>
          </p:cNvPicPr>
          <p:nvPr/>
        </p:nvPicPr>
        <p:blipFill>
          <a:blip r:embed="rId5"/>
          <a:stretch>
            <a:fillRect/>
          </a:stretch>
        </p:blipFill>
        <p:spPr>
          <a:xfrm>
            <a:off x="275731" y="1707203"/>
            <a:ext cx="3485283" cy="3485283"/>
          </a:xfrm>
          <a:prstGeom prst="rect">
            <a:avLst/>
          </a:prstGeom>
        </p:spPr>
      </p:pic>
      <p:sp>
        <p:nvSpPr>
          <p:cNvPr id="6" name="TextBox 5">
            <a:extLst>
              <a:ext uri="{FF2B5EF4-FFF2-40B4-BE49-F238E27FC236}">
                <a16:creationId xmlns:a16="http://schemas.microsoft.com/office/drawing/2014/main" id="{046E2731-89C9-3AA9-75C2-399C97E5095C}"/>
              </a:ext>
            </a:extLst>
          </p:cNvPr>
          <p:cNvSpPr txBox="1"/>
          <p:nvPr/>
        </p:nvSpPr>
        <p:spPr>
          <a:xfrm>
            <a:off x="199531" y="5306786"/>
            <a:ext cx="1941557" cy="369332"/>
          </a:xfrm>
          <a:prstGeom prst="rect">
            <a:avLst/>
          </a:prstGeom>
          <a:noFill/>
        </p:spPr>
        <p:txBody>
          <a:bodyPr wrap="none" rtlCol="0">
            <a:spAutoFit/>
          </a:bodyPr>
          <a:lstStyle/>
          <a:p>
            <a:r>
              <a:rPr lang="en-US" dirty="0"/>
              <a:t>(</a:t>
            </a:r>
            <a:r>
              <a:rPr lang="en-US" dirty="0" err="1"/>
              <a:t>AquaML</a:t>
            </a:r>
            <a:r>
              <a:rPr lang="en-US" dirty="0"/>
              <a:t>, 2023)</a:t>
            </a:r>
          </a:p>
        </p:txBody>
      </p:sp>
      <p:pic>
        <p:nvPicPr>
          <p:cNvPr id="33" name="Audio 32">
            <a:extLst>
              <a:ext uri="{FF2B5EF4-FFF2-40B4-BE49-F238E27FC236}">
                <a16:creationId xmlns:a16="http://schemas.microsoft.com/office/drawing/2014/main" id="{1D66058D-0EF7-2F98-1B1C-C6E6B32E4BD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647697479"/>
      </p:ext>
    </p:extLst>
  </p:cSld>
  <p:clrMapOvr>
    <a:masterClrMapping/>
  </p:clrMapOvr>
  <mc:AlternateContent xmlns:mc="http://schemas.openxmlformats.org/markup-compatibility/2006">
    <mc:Choice xmlns:p14="http://schemas.microsoft.com/office/powerpoint/2010/main" Requires="p14">
      <p:transition spd="slow" p14:dur="2000" advTm="62262"/>
    </mc:Choice>
    <mc:Fallback>
      <p:transition spd="slow" advTm="622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50AB4-A646-CCEF-8816-3A697DF0D9BD}"/>
              </a:ext>
            </a:extLst>
          </p:cNvPr>
          <p:cNvSpPr>
            <a:spLocks noGrp="1"/>
          </p:cNvSpPr>
          <p:nvPr>
            <p:ph type="title"/>
          </p:nvPr>
        </p:nvSpPr>
        <p:spPr>
          <a:xfrm>
            <a:off x="1502229" y="764373"/>
            <a:ext cx="10003971" cy="1293028"/>
          </a:xfrm>
        </p:spPr>
        <p:txBody>
          <a:bodyPr/>
          <a:lstStyle/>
          <a:p>
            <a:r>
              <a:rPr lang="en-US" dirty="0"/>
              <a:t>Areas that were less interesting </a:t>
            </a:r>
          </a:p>
        </p:txBody>
      </p:sp>
      <p:sp>
        <p:nvSpPr>
          <p:cNvPr id="3" name="Content Placeholder 2">
            <a:extLst>
              <a:ext uri="{FF2B5EF4-FFF2-40B4-BE49-F238E27FC236}">
                <a16:creationId xmlns:a16="http://schemas.microsoft.com/office/drawing/2014/main" id="{5E4C20D5-6EBD-57C8-7149-8350F35A0868}"/>
              </a:ext>
            </a:extLst>
          </p:cNvPr>
          <p:cNvSpPr>
            <a:spLocks noGrp="1"/>
          </p:cNvSpPr>
          <p:nvPr>
            <p:ph idx="1"/>
          </p:nvPr>
        </p:nvSpPr>
        <p:spPr/>
        <p:txBody>
          <a:bodyPr/>
          <a:lstStyle/>
          <a:p>
            <a:r>
              <a:rPr lang="en-US" dirty="0"/>
              <a:t>Corporate social responsibility (CSR) </a:t>
            </a:r>
          </a:p>
          <a:p>
            <a:r>
              <a:rPr lang="en-US" dirty="0" err="1"/>
              <a:t>Flixibilty</a:t>
            </a:r>
            <a:endParaRPr lang="en-US" dirty="0"/>
          </a:p>
          <a:p>
            <a:r>
              <a:rPr lang="en-US" dirty="0"/>
              <a:t>Agility </a:t>
            </a:r>
          </a:p>
        </p:txBody>
      </p:sp>
      <p:pic>
        <p:nvPicPr>
          <p:cNvPr id="8" name="Audio 7">
            <a:extLst>
              <a:ext uri="{FF2B5EF4-FFF2-40B4-BE49-F238E27FC236}">
                <a16:creationId xmlns:a16="http://schemas.microsoft.com/office/drawing/2014/main" id="{F4398C0A-50E6-7DF6-4FC0-DBFAC704FB7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849987437"/>
      </p:ext>
    </p:extLst>
  </p:cSld>
  <p:clrMapOvr>
    <a:masterClrMapping/>
  </p:clrMapOvr>
  <mc:AlternateContent xmlns:mc="http://schemas.openxmlformats.org/markup-compatibility/2006">
    <mc:Choice xmlns:p14="http://schemas.microsoft.com/office/powerpoint/2010/main" Requires="p14">
      <p:transition spd="slow" p14:dur="2000" advTm="57149"/>
    </mc:Choice>
    <mc:Fallback>
      <p:transition spd="slow" advTm="571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44C1B-72EB-5A4B-3B55-C4AD32BA00A4}"/>
              </a:ext>
            </a:extLst>
          </p:cNvPr>
          <p:cNvSpPr>
            <a:spLocks noGrp="1"/>
          </p:cNvSpPr>
          <p:nvPr>
            <p:ph type="title"/>
          </p:nvPr>
        </p:nvSpPr>
        <p:spPr/>
        <p:txBody>
          <a:bodyPr/>
          <a:lstStyle/>
          <a:p>
            <a:r>
              <a:rPr lang="en-US" dirty="0"/>
              <a:t>Course Feedback</a:t>
            </a:r>
          </a:p>
        </p:txBody>
      </p:sp>
      <p:pic>
        <p:nvPicPr>
          <p:cNvPr id="10" name="Content Placeholder 9" descr="A group of people holding up colorful blocks&#10;&#10;Description automatically generated">
            <a:extLst>
              <a:ext uri="{FF2B5EF4-FFF2-40B4-BE49-F238E27FC236}">
                <a16:creationId xmlns:a16="http://schemas.microsoft.com/office/drawing/2014/main" id="{C8A0C1CA-85AD-B08A-E9EE-081C517EDE43}"/>
              </a:ext>
            </a:extLst>
          </p:cNvPr>
          <p:cNvPicPr>
            <a:picLocks noGrp="1" noChangeAspect="1"/>
          </p:cNvPicPr>
          <p:nvPr>
            <p:ph idx="1"/>
          </p:nvPr>
        </p:nvPicPr>
        <p:blipFill>
          <a:blip r:embed="rId5"/>
          <a:stretch>
            <a:fillRect/>
          </a:stretch>
        </p:blipFill>
        <p:spPr>
          <a:xfrm>
            <a:off x="1921089" y="2193925"/>
            <a:ext cx="8349821" cy="4024313"/>
          </a:xfrm>
        </p:spPr>
      </p:pic>
      <p:sp>
        <p:nvSpPr>
          <p:cNvPr id="16" name="TextBox 15">
            <a:extLst>
              <a:ext uri="{FF2B5EF4-FFF2-40B4-BE49-F238E27FC236}">
                <a16:creationId xmlns:a16="http://schemas.microsoft.com/office/drawing/2014/main" id="{E4FC3563-4D13-F1DB-7AD5-A91E9F1AFD8E}"/>
              </a:ext>
            </a:extLst>
          </p:cNvPr>
          <p:cNvSpPr txBox="1"/>
          <p:nvPr/>
        </p:nvSpPr>
        <p:spPr>
          <a:xfrm>
            <a:off x="8826284" y="6218238"/>
            <a:ext cx="1444626" cy="369332"/>
          </a:xfrm>
          <a:prstGeom prst="rect">
            <a:avLst/>
          </a:prstGeom>
          <a:noFill/>
        </p:spPr>
        <p:txBody>
          <a:bodyPr wrap="none" rtlCol="0">
            <a:spAutoFit/>
          </a:bodyPr>
          <a:lstStyle/>
          <a:p>
            <a:r>
              <a:rPr lang="en-US" dirty="0"/>
              <a:t>(Pike, 2022)</a:t>
            </a:r>
          </a:p>
        </p:txBody>
      </p:sp>
      <p:pic>
        <p:nvPicPr>
          <p:cNvPr id="28" name="Audio 27">
            <a:extLst>
              <a:ext uri="{FF2B5EF4-FFF2-40B4-BE49-F238E27FC236}">
                <a16:creationId xmlns:a16="http://schemas.microsoft.com/office/drawing/2014/main" id="{A96F3DA9-8112-0FAB-F43F-DF6714E5849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33370300"/>
      </p:ext>
    </p:extLst>
  </p:cSld>
  <p:clrMapOvr>
    <a:masterClrMapping/>
  </p:clrMapOvr>
  <mc:AlternateContent xmlns:mc="http://schemas.openxmlformats.org/markup-compatibility/2006">
    <mc:Choice xmlns:p14="http://schemas.microsoft.com/office/powerpoint/2010/main" Requires="p14">
      <p:transition spd="slow" p14:dur="2000" advTm="30033"/>
    </mc:Choice>
    <mc:Fallback>
      <p:transition spd="slow" advTm="300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AE5DE-96CD-C0C3-DE6B-925E29CC5593}"/>
              </a:ext>
            </a:extLst>
          </p:cNvPr>
          <p:cNvSpPr>
            <a:spLocks noGrp="1"/>
          </p:cNvSpPr>
          <p:nvPr>
            <p:ph type="title"/>
          </p:nvPr>
        </p:nvSpPr>
        <p:spPr>
          <a:xfrm>
            <a:off x="4076700" y="370673"/>
            <a:ext cx="4038600" cy="1293028"/>
          </a:xfrm>
        </p:spPr>
        <p:txBody>
          <a:bodyPr/>
          <a:lstStyle/>
          <a:p>
            <a:r>
              <a:rPr lang="en-US" dirty="0"/>
              <a:t>Conclusion</a:t>
            </a:r>
          </a:p>
        </p:txBody>
      </p:sp>
      <p:sp>
        <p:nvSpPr>
          <p:cNvPr id="3" name="Content Placeholder 2">
            <a:extLst>
              <a:ext uri="{FF2B5EF4-FFF2-40B4-BE49-F238E27FC236}">
                <a16:creationId xmlns:a16="http://schemas.microsoft.com/office/drawing/2014/main" id="{7BAB2F67-6552-7749-BCC1-5D33FB19899E}"/>
              </a:ext>
            </a:extLst>
          </p:cNvPr>
          <p:cNvSpPr>
            <a:spLocks noGrp="1"/>
          </p:cNvSpPr>
          <p:nvPr>
            <p:ph idx="1"/>
          </p:nvPr>
        </p:nvSpPr>
        <p:spPr>
          <a:xfrm>
            <a:off x="4869180" y="2499361"/>
            <a:ext cx="3246120" cy="2819400"/>
          </a:xfrm>
        </p:spPr>
        <p:txBody>
          <a:bodyPr/>
          <a:lstStyle/>
          <a:p>
            <a:r>
              <a:rPr lang="en-US" dirty="0"/>
              <a:t>Thanks for listening!</a:t>
            </a:r>
          </a:p>
        </p:txBody>
      </p:sp>
    </p:spTree>
    <p:extLst>
      <p:ext uri="{BB962C8B-B14F-4D97-AF65-F5344CB8AC3E}">
        <p14:creationId xmlns:p14="http://schemas.microsoft.com/office/powerpoint/2010/main" val="34901243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68673-A9BF-2063-B6A8-5EA1A8310B0B}"/>
              </a:ext>
            </a:extLst>
          </p:cNvPr>
          <p:cNvSpPr>
            <a:spLocks noGrp="1"/>
          </p:cNvSpPr>
          <p:nvPr>
            <p:ph type="title"/>
          </p:nvPr>
        </p:nvSpPr>
        <p:spPr>
          <a:xfrm>
            <a:off x="4494770" y="148664"/>
            <a:ext cx="3202460" cy="557800"/>
          </a:xfrm>
        </p:spPr>
        <p:txBody>
          <a:bodyPr>
            <a:normAutofit fontScale="90000"/>
          </a:bodyPr>
          <a:lstStyle/>
          <a:p>
            <a:r>
              <a:rPr lang="en-US" dirty="0"/>
              <a:t>References</a:t>
            </a:r>
          </a:p>
        </p:txBody>
      </p:sp>
      <p:sp>
        <p:nvSpPr>
          <p:cNvPr id="3" name="Content Placeholder 2">
            <a:extLst>
              <a:ext uri="{FF2B5EF4-FFF2-40B4-BE49-F238E27FC236}">
                <a16:creationId xmlns:a16="http://schemas.microsoft.com/office/drawing/2014/main" id="{B0F42DEC-C277-DE8A-CCFD-8647D8D46946}"/>
              </a:ext>
            </a:extLst>
          </p:cNvPr>
          <p:cNvSpPr>
            <a:spLocks noGrp="1"/>
          </p:cNvSpPr>
          <p:nvPr>
            <p:ph idx="1"/>
          </p:nvPr>
        </p:nvSpPr>
        <p:spPr>
          <a:xfrm>
            <a:off x="110359" y="753762"/>
            <a:ext cx="11950262" cy="5955574"/>
          </a:xfrm>
        </p:spPr>
        <p:txBody>
          <a:bodyPr>
            <a:noAutofit/>
          </a:bodyPr>
          <a:lstStyle/>
          <a:p>
            <a:pPr marL="0" indent="0">
              <a:lnSpc>
                <a:spcPct val="120000"/>
              </a:lnSpc>
              <a:buNone/>
            </a:pPr>
            <a:r>
              <a:rPr lang="en-CA" sz="1200" b="0" i="0" u="none" strike="noStrike" dirty="0" err="1">
                <a:effectLst/>
                <a:latin typeface="Times New Roman" panose="02020603050405020304" pitchFamily="18" charset="0"/>
                <a:cs typeface="Times New Roman" panose="02020603050405020304" pitchFamily="18" charset="0"/>
              </a:rPr>
              <a:t>Channell</a:t>
            </a:r>
            <a:r>
              <a:rPr lang="en-CA" sz="1200" b="0" i="0" u="none" strike="noStrike" dirty="0">
                <a:effectLst/>
                <a:latin typeface="Times New Roman" panose="02020603050405020304" pitchFamily="18" charset="0"/>
                <a:cs typeface="Times New Roman" panose="02020603050405020304" pitchFamily="18" charset="0"/>
              </a:rPr>
              <a:t>, M., &amp; </a:t>
            </a:r>
            <a:r>
              <a:rPr lang="en-CA" sz="1200" b="0" i="0" u="none" strike="noStrike" dirty="0" err="1">
                <a:effectLst/>
                <a:latin typeface="Times New Roman" panose="02020603050405020304" pitchFamily="18" charset="0"/>
                <a:cs typeface="Times New Roman" panose="02020603050405020304" pitchFamily="18" charset="0"/>
              </a:rPr>
              <a:t>Channell</a:t>
            </a:r>
            <a:r>
              <a:rPr lang="en-CA" sz="1200" b="0" i="0" u="none" strike="noStrike" dirty="0">
                <a:effectLst/>
                <a:latin typeface="Times New Roman" panose="02020603050405020304" pitchFamily="18" charset="0"/>
                <a:cs typeface="Times New Roman" panose="02020603050405020304" pitchFamily="18" charset="0"/>
              </a:rPr>
              <a:t>, M. (2023, November 15). </a:t>
            </a:r>
            <a:r>
              <a:rPr lang="en-CA" sz="1200" b="0" i="1" u="none" strike="noStrike" dirty="0">
                <a:effectLst/>
                <a:latin typeface="Times New Roman" panose="02020603050405020304" pitchFamily="18" charset="0"/>
                <a:cs typeface="Times New Roman" panose="02020603050405020304" pitchFamily="18" charset="0"/>
              </a:rPr>
              <a:t>Gibbs Reflective Cycle – a Practical guide</a:t>
            </a:r>
            <a:r>
              <a:rPr lang="en-CA" sz="1200" b="0" i="0" u="none" strike="noStrike" dirty="0">
                <a:effectLst/>
                <a:latin typeface="Times New Roman" panose="02020603050405020304" pitchFamily="18" charset="0"/>
                <a:cs typeface="Times New Roman" panose="02020603050405020304" pitchFamily="18" charset="0"/>
              </a:rPr>
              <a:t>. TSW Training. https://</a:t>
            </a:r>
            <a:r>
              <a:rPr lang="en-CA" sz="1200" b="0" i="0" u="none" strike="noStrike" dirty="0" err="1">
                <a:effectLst/>
                <a:latin typeface="Times New Roman" panose="02020603050405020304" pitchFamily="18" charset="0"/>
                <a:cs typeface="Times New Roman" panose="02020603050405020304" pitchFamily="18" charset="0"/>
              </a:rPr>
              <a:t>www.tsw.co.uk</a:t>
            </a:r>
            <a:r>
              <a:rPr lang="en-CA" sz="1200" b="0" i="0" u="none" strike="noStrike" dirty="0">
                <a:effectLst/>
                <a:latin typeface="Times New Roman" panose="02020603050405020304" pitchFamily="18" charset="0"/>
                <a:cs typeface="Times New Roman" panose="02020603050405020304" pitchFamily="18" charset="0"/>
              </a:rPr>
              <a:t>/blog/leadership-and-management/</a:t>
            </a:r>
            <a:r>
              <a:rPr lang="en-CA" sz="1200" b="0" i="0" u="none" strike="noStrike" dirty="0" err="1">
                <a:effectLst/>
                <a:latin typeface="Times New Roman" panose="02020603050405020304" pitchFamily="18" charset="0"/>
                <a:cs typeface="Times New Roman" panose="02020603050405020304" pitchFamily="18" charset="0"/>
              </a:rPr>
              <a:t>gibbs</a:t>
            </a:r>
            <a:r>
              <a:rPr lang="en-CA" sz="1200" b="0" i="0" u="none" strike="noStrike" dirty="0">
                <a:effectLst/>
                <a:latin typeface="Times New Roman" panose="02020603050405020304" pitchFamily="18" charset="0"/>
                <a:cs typeface="Times New Roman" panose="02020603050405020304" pitchFamily="18" charset="0"/>
              </a:rPr>
              <a:t>-reflective-cycle/</a:t>
            </a:r>
          </a:p>
          <a:p>
            <a:pPr marL="0" indent="0">
              <a:lnSpc>
                <a:spcPct val="120000"/>
              </a:lnSpc>
              <a:buNone/>
            </a:pPr>
            <a:endParaRPr lang="en-CA" sz="1200" b="0" i="0" u="none" strike="noStrike" dirty="0">
              <a:effectLst/>
              <a:latin typeface="Times New Roman" panose="02020603050405020304" pitchFamily="18" charset="0"/>
              <a:cs typeface="Times New Roman" panose="02020603050405020304" pitchFamily="18" charset="0"/>
            </a:endParaRPr>
          </a:p>
          <a:p>
            <a:pPr marL="0" indent="0">
              <a:lnSpc>
                <a:spcPct val="120000"/>
              </a:lnSpc>
              <a:buNone/>
            </a:pPr>
            <a:r>
              <a:rPr lang="en-CA" sz="1200" dirty="0">
                <a:effectLst/>
                <a:latin typeface="Times New Roman" panose="02020603050405020304" pitchFamily="18" charset="0"/>
                <a:ea typeface="Times New Roman" panose="02020603050405020304" pitchFamily="18" charset="0"/>
                <a:cs typeface="Times New Roman" panose="02020603050405020304" pitchFamily="18" charset="0"/>
              </a:rPr>
              <a:t>Prahalad, C. (2024</a:t>
            </a:r>
            <a:r>
              <a:rPr lang="en-CA" sz="1200" dirty="0">
                <a:latin typeface="Times New Roman" panose="02020603050405020304" pitchFamily="18" charset="0"/>
                <a:cs typeface="Times New Roman" panose="02020603050405020304" pitchFamily="18" charset="0"/>
              </a:rPr>
              <a:t>, April 16). The core competence of the corporation. Harvard Business Review. https://</a:t>
            </a:r>
            <a:r>
              <a:rPr lang="en-CA" sz="1200" dirty="0" err="1">
                <a:latin typeface="Times New Roman" panose="02020603050405020304" pitchFamily="18" charset="0"/>
                <a:cs typeface="Times New Roman" panose="02020603050405020304" pitchFamily="18" charset="0"/>
              </a:rPr>
              <a:t>hbr.org</a:t>
            </a:r>
            <a:r>
              <a:rPr lang="en-CA" sz="1200" dirty="0">
                <a:latin typeface="Times New Roman" panose="02020603050405020304" pitchFamily="18" charset="0"/>
                <a:cs typeface="Times New Roman" panose="02020603050405020304" pitchFamily="18" charset="0"/>
              </a:rPr>
              <a:t>/1990/05/the-core-competence-of-the-corporation </a:t>
            </a:r>
          </a:p>
          <a:p>
            <a:pPr marL="0" indent="0">
              <a:lnSpc>
                <a:spcPct val="120000"/>
              </a:lnSpc>
              <a:buNone/>
            </a:pPr>
            <a:endParaRPr lang="en-CA" sz="1200" dirty="0">
              <a:latin typeface="Times New Roman" panose="02020603050405020304" pitchFamily="18" charset="0"/>
              <a:cs typeface="Times New Roman" panose="02020603050405020304" pitchFamily="18" charset="0"/>
            </a:endParaRPr>
          </a:p>
          <a:p>
            <a:pPr marL="0" indent="0">
              <a:lnSpc>
                <a:spcPct val="120000"/>
              </a:lnSpc>
              <a:buNone/>
            </a:pPr>
            <a:r>
              <a:rPr lang="en-CA" sz="1200" dirty="0">
                <a:latin typeface="Times New Roman" panose="02020603050405020304" pitchFamily="18" charset="0"/>
                <a:cs typeface="Times New Roman" panose="02020603050405020304" pitchFamily="18" charset="0"/>
              </a:rPr>
              <a:t>Kelly, N. (2021, August 27). Implementing inclusive policies across a global organization. Harvard Business Review. https://</a:t>
            </a:r>
            <a:r>
              <a:rPr lang="en-CA" sz="1200" dirty="0" err="1">
                <a:latin typeface="Times New Roman" panose="02020603050405020304" pitchFamily="18" charset="0"/>
                <a:cs typeface="Times New Roman" panose="02020603050405020304" pitchFamily="18" charset="0"/>
              </a:rPr>
              <a:t>hbr.org</a:t>
            </a:r>
            <a:r>
              <a:rPr lang="en-CA" sz="1200" dirty="0">
                <a:latin typeface="Times New Roman" panose="02020603050405020304" pitchFamily="18" charset="0"/>
                <a:cs typeface="Times New Roman" panose="02020603050405020304" pitchFamily="18" charset="0"/>
              </a:rPr>
              <a:t>/2021/03/implementing-inclusive-policies-across-a-global-organization</a:t>
            </a:r>
          </a:p>
          <a:p>
            <a:pPr marL="0" indent="0">
              <a:lnSpc>
                <a:spcPct val="120000"/>
              </a:lnSpc>
              <a:buNone/>
            </a:pPr>
            <a:endParaRPr lang="en-CA" sz="1200" dirty="0">
              <a:latin typeface="Times New Roman" panose="02020603050405020304" pitchFamily="18" charset="0"/>
              <a:cs typeface="Times New Roman" panose="02020603050405020304" pitchFamily="18" charset="0"/>
            </a:endParaRPr>
          </a:p>
          <a:p>
            <a:pPr marL="0" indent="0">
              <a:lnSpc>
                <a:spcPct val="120000"/>
              </a:lnSpc>
              <a:buNone/>
            </a:pPr>
            <a:r>
              <a:rPr lang="en-CA" sz="1200" dirty="0">
                <a:latin typeface="Times New Roman" panose="02020603050405020304" pitchFamily="18" charset="0"/>
                <a:cs typeface="Times New Roman" panose="02020603050405020304" pitchFamily="18" charset="0"/>
              </a:rPr>
              <a:t>Improvement Method Olympics Day 7. (2021, August 10). NHS Horizons. https://</a:t>
            </a:r>
            <a:r>
              <a:rPr lang="en-CA" sz="1200" dirty="0" err="1">
                <a:latin typeface="Times New Roman" panose="02020603050405020304" pitchFamily="18" charset="0"/>
                <a:cs typeface="Times New Roman" panose="02020603050405020304" pitchFamily="18" charset="0"/>
              </a:rPr>
              <a:t>horizonsnhs.com</a:t>
            </a:r>
            <a:r>
              <a:rPr lang="en-CA" sz="1200" dirty="0">
                <a:latin typeface="Times New Roman" panose="02020603050405020304" pitchFamily="18" charset="0"/>
                <a:cs typeface="Times New Roman" panose="02020603050405020304" pitchFamily="18" charset="0"/>
              </a:rPr>
              <a:t>/improvement-method-olympics-day-7</a:t>
            </a:r>
          </a:p>
          <a:p>
            <a:pPr marL="0" indent="0">
              <a:lnSpc>
                <a:spcPct val="120000"/>
              </a:lnSpc>
              <a:buNone/>
            </a:pPr>
            <a:endParaRPr lang="en-CA" sz="1200" dirty="0">
              <a:latin typeface="Times New Roman" panose="02020603050405020304" pitchFamily="18" charset="0"/>
              <a:cs typeface="Times New Roman" panose="02020603050405020304" pitchFamily="18" charset="0"/>
            </a:endParaRPr>
          </a:p>
          <a:p>
            <a:pPr marL="0" indent="0">
              <a:lnSpc>
                <a:spcPct val="120000"/>
              </a:lnSpc>
              <a:buNone/>
            </a:pPr>
            <a:r>
              <a:rPr lang="en-CA" sz="1200" dirty="0" err="1">
                <a:latin typeface="Times New Roman" panose="02020603050405020304" pitchFamily="18" charset="0"/>
                <a:cs typeface="Times New Roman" panose="02020603050405020304" pitchFamily="18" charset="0"/>
              </a:rPr>
              <a:t>Culajuduay</a:t>
            </a:r>
            <a:r>
              <a:rPr lang="en-CA" sz="1200" dirty="0">
                <a:latin typeface="Times New Roman" panose="02020603050405020304" pitchFamily="18" charset="0"/>
                <a:cs typeface="Times New Roman" panose="02020603050405020304" pitchFamily="18" charset="0"/>
              </a:rPr>
              <a:t>, V. a. P. B. (2019, January 7). Can cultures be managed within organisations? </a:t>
            </a:r>
            <a:r>
              <a:rPr lang="en-CA" sz="1200" dirty="0" err="1">
                <a:latin typeface="Times New Roman" panose="02020603050405020304" pitchFamily="18" charset="0"/>
                <a:cs typeface="Times New Roman" panose="02020603050405020304" pitchFamily="18" charset="0"/>
              </a:rPr>
              <a:t>Culajuduay</a:t>
            </a:r>
            <a:r>
              <a:rPr lang="en-CA" sz="1200" dirty="0">
                <a:latin typeface="Times New Roman" panose="02020603050405020304" pitchFamily="18" charset="0"/>
                <a:cs typeface="Times New Roman" panose="02020603050405020304" pitchFamily="18" charset="0"/>
              </a:rPr>
              <a:t>. https://</a:t>
            </a:r>
            <a:r>
              <a:rPr lang="en-CA" sz="1200" dirty="0" err="1">
                <a:latin typeface="Times New Roman" panose="02020603050405020304" pitchFamily="18" charset="0"/>
                <a:cs typeface="Times New Roman" panose="02020603050405020304" pitchFamily="18" charset="0"/>
              </a:rPr>
              <a:t>culajuduay.wordpress.com</a:t>
            </a:r>
            <a:r>
              <a:rPr lang="en-CA" sz="1200" dirty="0">
                <a:latin typeface="Times New Roman" panose="02020603050405020304" pitchFamily="18" charset="0"/>
                <a:cs typeface="Times New Roman" panose="02020603050405020304" pitchFamily="18" charset="0"/>
              </a:rPr>
              <a:t>/2019/01/05/can-cultures-be-managed-within-organisations/</a:t>
            </a:r>
          </a:p>
          <a:p>
            <a:pPr marL="0" indent="0">
              <a:lnSpc>
                <a:spcPct val="120000"/>
              </a:lnSpc>
              <a:buNone/>
            </a:pPr>
            <a:endParaRPr lang="en-CA" sz="1200" dirty="0">
              <a:latin typeface="Times New Roman" panose="02020603050405020304" pitchFamily="18" charset="0"/>
              <a:cs typeface="Times New Roman" panose="02020603050405020304" pitchFamily="18" charset="0"/>
            </a:endParaRPr>
          </a:p>
          <a:p>
            <a:pPr marL="0" indent="0">
              <a:lnSpc>
                <a:spcPct val="120000"/>
              </a:lnSpc>
              <a:buNone/>
            </a:pPr>
            <a:r>
              <a:rPr lang="en-CA" sz="1200" dirty="0" err="1">
                <a:effectLst/>
                <a:latin typeface="Times New Roman" panose="02020603050405020304" pitchFamily="18" charset="0"/>
                <a:cs typeface="Times New Roman" panose="02020603050405020304" pitchFamily="18" charset="0"/>
              </a:rPr>
              <a:t>Melitas</a:t>
            </a:r>
            <a:r>
              <a:rPr lang="en-CA" sz="1200" dirty="0">
                <a:effectLst/>
                <a:latin typeface="Times New Roman" panose="02020603050405020304" pitchFamily="18" charset="0"/>
                <a:cs typeface="Times New Roman" panose="02020603050405020304" pitchFamily="18" charset="0"/>
              </a:rPr>
              <a:t>, </a:t>
            </a:r>
            <a:r>
              <a:rPr lang="en-CA" sz="1200" dirty="0" err="1">
                <a:effectLst/>
                <a:latin typeface="Times New Roman" panose="02020603050405020304" pitchFamily="18" charset="0"/>
                <a:cs typeface="Times New Roman" panose="02020603050405020304" pitchFamily="18" charset="0"/>
              </a:rPr>
              <a:t>Sensvector</a:t>
            </a:r>
            <a:r>
              <a:rPr lang="en-CA" sz="1200" dirty="0">
                <a:effectLst/>
                <a:latin typeface="Times New Roman" panose="02020603050405020304" pitchFamily="18" charset="0"/>
                <a:cs typeface="Times New Roman" panose="02020603050405020304" pitchFamily="18" charset="0"/>
              </a:rPr>
              <a:t>, </a:t>
            </a:r>
            <a:r>
              <a:rPr lang="en-CA" sz="1200" dirty="0" err="1">
                <a:effectLst/>
                <a:latin typeface="Times New Roman" panose="02020603050405020304" pitchFamily="18" charset="0"/>
                <a:cs typeface="Times New Roman" panose="02020603050405020304" pitchFamily="18" charset="0"/>
              </a:rPr>
              <a:t>Ibnat</a:t>
            </a:r>
            <a:r>
              <a:rPr lang="en-CA" sz="1200" dirty="0">
                <a:effectLst/>
                <a:latin typeface="Times New Roman" panose="02020603050405020304" pitchFamily="18" charset="0"/>
                <a:cs typeface="Times New Roman" panose="02020603050405020304" pitchFamily="18" charset="0"/>
              </a:rPr>
              <a:t>, N., </a:t>
            </a:r>
            <a:r>
              <a:rPr lang="en-CA" sz="1200" dirty="0" err="1">
                <a:effectLst/>
                <a:latin typeface="Times New Roman" panose="02020603050405020304" pitchFamily="18" charset="0"/>
                <a:cs typeface="Times New Roman" panose="02020603050405020304" pitchFamily="18" charset="0"/>
              </a:rPr>
              <a:t>Normform</a:t>
            </a:r>
            <a:r>
              <a:rPr lang="en-CA" sz="1200" dirty="0">
                <a:effectLst/>
                <a:latin typeface="Times New Roman" panose="02020603050405020304" pitchFamily="18" charset="0"/>
                <a:cs typeface="Times New Roman" panose="02020603050405020304" pitchFamily="18" charset="0"/>
              </a:rPr>
              <a:t>, Bambina, A., </a:t>
            </a:r>
            <a:r>
              <a:rPr lang="en-CA" sz="1200" dirty="0" err="1">
                <a:effectLst/>
                <a:latin typeface="Times New Roman" panose="02020603050405020304" pitchFamily="18" charset="0"/>
                <a:cs typeface="Times New Roman" panose="02020603050405020304" pitchFamily="18" charset="0"/>
              </a:rPr>
              <a:t>Elenabs</a:t>
            </a:r>
            <a:r>
              <a:rPr lang="en-CA" sz="1200" dirty="0">
                <a:effectLst/>
                <a:latin typeface="Times New Roman" panose="02020603050405020304" pitchFamily="18" charset="0"/>
                <a:cs typeface="Times New Roman" panose="02020603050405020304" pitchFamily="18" charset="0"/>
              </a:rPr>
              <a:t>, </a:t>
            </a:r>
            <a:r>
              <a:rPr lang="en-CA" sz="1200" dirty="0" err="1">
                <a:effectLst/>
                <a:latin typeface="Times New Roman" panose="02020603050405020304" pitchFamily="18" charset="0"/>
                <a:cs typeface="Times New Roman" panose="02020603050405020304" pitchFamily="18" charset="0"/>
              </a:rPr>
              <a:t>Annasunny</a:t>
            </a:r>
            <a:r>
              <a:rPr lang="en-CA" sz="1200" dirty="0">
                <a:effectLst/>
                <a:latin typeface="Times New Roman" panose="02020603050405020304" pitchFamily="18" charset="0"/>
                <a:cs typeface="Times New Roman" panose="02020603050405020304" pitchFamily="18" charset="0"/>
              </a:rPr>
              <a:t>, </a:t>
            </a:r>
            <a:r>
              <a:rPr lang="en-CA" sz="1200" dirty="0" err="1">
                <a:effectLst/>
                <a:latin typeface="Times New Roman" panose="02020603050405020304" pitchFamily="18" charset="0"/>
                <a:cs typeface="Times New Roman" panose="02020603050405020304" pitchFamily="18" charset="0"/>
              </a:rPr>
              <a:t>Katerina_Andronchik</a:t>
            </a:r>
            <a:r>
              <a:rPr lang="en-CA" sz="1200" dirty="0">
                <a:effectLst/>
                <a:latin typeface="Times New Roman" panose="02020603050405020304" pitchFamily="18" charset="0"/>
                <a:cs typeface="Times New Roman" panose="02020603050405020304" pitchFamily="18" charset="0"/>
              </a:rPr>
              <a:t>, </a:t>
            </a:r>
            <a:r>
              <a:rPr lang="en-CA" sz="1200" dirty="0" err="1">
                <a:effectLst/>
                <a:latin typeface="Times New Roman" panose="02020603050405020304" pitchFamily="18" charset="0"/>
                <a:cs typeface="Times New Roman" panose="02020603050405020304" pitchFamily="18" charset="0"/>
              </a:rPr>
              <a:t>Kubkoo</a:t>
            </a:r>
            <a:r>
              <a:rPr lang="en-CA" sz="1200" dirty="0">
                <a:effectLst/>
                <a:latin typeface="Times New Roman" panose="02020603050405020304" pitchFamily="18" charset="0"/>
                <a:cs typeface="Times New Roman" panose="02020603050405020304" pitchFamily="18" charset="0"/>
              </a:rPr>
              <a:t>, </a:t>
            </a:r>
            <a:r>
              <a:rPr lang="en-CA" sz="1200" dirty="0" err="1">
                <a:effectLst/>
                <a:latin typeface="Times New Roman" panose="02020603050405020304" pitchFamily="18" charset="0"/>
                <a:cs typeface="Times New Roman" panose="02020603050405020304" pitchFamily="18" charset="0"/>
              </a:rPr>
              <a:t>Baks</a:t>
            </a:r>
            <a:r>
              <a:rPr lang="en-CA" sz="1200" dirty="0">
                <a:effectLst/>
                <a:latin typeface="Times New Roman" panose="02020603050405020304" pitchFamily="18" charset="0"/>
                <a:cs typeface="Times New Roman" panose="02020603050405020304" pitchFamily="18" charset="0"/>
              </a:rPr>
              <a:t>, </a:t>
            </a:r>
            <a:r>
              <a:rPr lang="en-CA" sz="1200" dirty="0" err="1">
                <a:effectLst/>
                <a:latin typeface="Times New Roman" panose="02020603050405020304" pitchFamily="18" charset="0"/>
                <a:cs typeface="Times New Roman" panose="02020603050405020304" pitchFamily="18" charset="0"/>
              </a:rPr>
              <a:t>Prachyapanaprai</a:t>
            </a:r>
            <a:r>
              <a:rPr lang="en-CA" sz="1200" dirty="0">
                <a:effectLst/>
                <a:latin typeface="Times New Roman" panose="02020603050405020304" pitchFamily="18" charset="0"/>
                <a:cs typeface="Times New Roman" panose="02020603050405020304" pitchFamily="18" charset="0"/>
              </a:rPr>
              <a:t>, W., </a:t>
            </a:r>
            <a:r>
              <a:rPr lang="en-CA" sz="1200" dirty="0" err="1">
                <a:effectLst/>
                <a:latin typeface="Times New Roman" panose="02020603050405020304" pitchFamily="18" charset="0"/>
                <a:cs typeface="Times New Roman" panose="02020603050405020304" pitchFamily="18" charset="0"/>
              </a:rPr>
              <a:t>Robuart</a:t>
            </a:r>
            <a:r>
              <a:rPr lang="en-CA" sz="1200" dirty="0">
                <a:effectLst/>
                <a:latin typeface="Times New Roman" panose="02020603050405020304" pitchFamily="18" charset="0"/>
                <a:cs typeface="Times New Roman" panose="02020603050405020304" pitchFamily="18" charset="0"/>
              </a:rPr>
              <a:t>, </a:t>
            </a:r>
            <a:r>
              <a:rPr lang="en-CA" sz="1200" dirty="0" err="1">
                <a:effectLst/>
                <a:latin typeface="Times New Roman" panose="02020603050405020304" pitchFamily="18" charset="0"/>
                <a:cs typeface="Times New Roman" panose="02020603050405020304" pitchFamily="18" charset="0"/>
              </a:rPr>
              <a:t>Piyakanont</a:t>
            </a:r>
            <a:r>
              <a:rPr lang="en-CA" sz="1200" dirty="0">
                <a:effectLst/>
                <a:latin typeface="Times New Roman" panose="02020603050405020304" pitchFamily="18" charset="0"/>
                <a:cs typeface="Times New Roman" panose="02020603050405020304" pitchFamily="18" charset="0"/>
              </a:rPr>
              <a:t>, S., </a:t>
            </a:r>
            <a:r>
              <a:rPr lang="en-CA" sz="1200" dirty="0" err="1">
                <a:effectLst/>
                <a:latin typeface="Times New Roman" panose="02020603050405020304" pitchFamily="18" charset="0"/>
                <a:cs typeface="Times New Roman" panose="02020603050405020304" pitchFamily="18" charset="0"/>
              </a:rPr>
              <a:t>Cienpies</a:t>
            </a:r>
            <a:r>
              <a:rPr lang="en-CA" sz="1200" dirty="0">
                <a:effectLst/>
                <a:latin typeface="Times New Roman" panose="02020603050405020304" pitchFamily="18" charset="0"/>
                <a:cs typeface="Times New Roman" panose="02020603050405020304" pitchFamily="18" charset="0"/>
              </a:rPr>
              <a:t>, </a:t>
            </a:r>
            <a:r>
              <a:rPr lang="en-CA" sz="1200" dirty="0" err="1">
                <a:effectLst/>
                <a:latin typeface="Times New Roman" panose="02020603050405020304" pitchFamily="18" charset="0"/>
                <a:cs typeface="Times New Roman" panose="02020603050405020304" pitchFamily="18" charset="0"/>
              </a:rPr>
              <a:t>Marthadavies</a:t>
            </a:r>
            <a:r>
              <a:rPr lang="en-CA" sz="1200" dirty="0">
                <a:effectLst/>
                <a:latin typeface="Times New Roman" panose="02020603050405020304" pitchFamily="18" charset="0"/>
                <a:cs typeface="Times New Roman" panose="02020603050405020304" pitchFamily="18" charset="0"/>
              </a:rPr>
              <a:t>, </a:t>
            </a:r>
            <a:r>
              <a:rPr lang="en-CA" sz="1200" dirty="0" err="1">
                <a:effectLst/>
                <a:latin typeface="Times New Roman" panose="02020603050405020304" pitchFamily="18" charset="0"/>
                <a:cs typeface="Times New Roman" panose="02020603050405020304" pitchFamily="18" charset="0"/>
              </a:rPr>
              <a:t>SirVectorr</a:t>
            </a:r>
            <a:r>
              <a:rPr lang="en-CA" sz="1200" dirty="0">
                <a:effectLst/>
                <a:latin typeface="Times New Roman" panose="02020603050405020304" pitchFamily="18" charset="0"/>
                <a:cs typeface="Times New Roman" panose="02020603050405020304" pitchFamily="18" charset="0"/>
              </a:rPr>
              <a:t>, </a:t>
            </a:r>
            <a:r>
              <a:rPr lang="en-CA" sz="1200" dirty="0" err="1">
                <a:effectLst/>
                <a:latin typeface="Times New Roman" panose="02020603050405020304" pitchFamily="18" charset="0"/>
                <a:cs typeface="Times New Roman" panose="02020603050405020304" pitchFamily="18" charset="0"/>
              </a:rPr>
              <a:t>Nadia_Bormotova</a:t>
            </a:r>
            <a:r>
              <a:rPr lang="en-CA" sz="1200" dirty="0">
                <a:effectLst/>
                <a:latin typeface="Times New Roman" panose="02020603050405020304" pitchFamily="18" charset="0"/>
                <a:cs typeface="Times New Roman" panose="02020603050405020304" pitchFamily="18" charset="0"/>
              </a:rPr>
              <a:t>, </a:t>
            </a:r>
            <a:r>
              <a:rPr lang="en-CA" sz="1200" dirty="0" err="1">
                <a:effectLst/>
                <a:latin typeface="Times New Roman" panose="02020603050405020304" pitchFamily="18" charset="0"/>
                <a:cs typeface="Times New Roman" panose="02020603050405020304" pitchFamily="18" charset="0"/>
              </a:rPr>
              <a:t>Undrey</a:t>
            </a:r>
            <a:r>
              <a:rPr lang="en-CA" sz="1200" dirty="0">
                <a:effectLst/>
                <a:latin typeface="Times New Roman" panose="02020603050405020304" pitchFamily="18" charset="0"/>
                <a:cs typeface="Times New Roman" panose="02020603050405020304" pitchFamily="18" charset="0"/>
              </a:rPr>
              <a:t>, </a:t>
            </a:r>
            <a:r>
              <a:rPr lang="en-CA" sz="1200" dirty="0" err="1">
                <a:effectLst/>
                <a:latin typeface="Times New Roman" panose="02020603050405020304" pitchFamily="18" charset="0"/>
                <a:cs typeface="Times New Roman" panose="02020603050405020304" pitchFamily="18" charset="0"/>
              </a:rPr>
              <a:t>Sensvector</a:t>
            </a:r>
            <a:r>
              <a:rPr lang="en-CA" sz="1200" dirty="0">
                <a:effectLst/>
                <a:latin typeface="Times New Roman" panose="02020603050405020304" pitchFamily="18" charset="0"/>
                <a:cs typeface="Times New Roman" panose="02020603050405020304" pitchFamily="18" charset="0"/>
              </a:rPr>
              <a:t>, . . . </a:t>
            </a:r>
            <a:r>
              <a:rPr lang="en-CA" sz="1200" dirty="0" err="1">
                <a:effectLst/>
                <a:latin typeface="Times New Roman" panose="02020603050405020304" pitchFamily="18" charset="0"/>
                <a:cs typeface="Times New Roman" panose="02020603050405020304" pitchFamily="18" charset="0"/>
              </a:rPr>
              <a:t>Kubkoo</a:t>
            </a:r>
            <a:r>
              <a:rPr lang="en-CA" sz="1200" dirty="0">
                <a:effectLst/>
                <a:latin typeface="Times New Roman" panose="02020603050405020304" pitchFamily="18" charset="0"/>
                <a:cs typeface="Times New Roman" panose="02020603050405020304" pitchFamily="18" charset="0"/>
              </a:rPr>
              <a:t>. (n.d.). </a:t>
            </a:r>
            <a:r>
              <a:rPr lang="en-CA" sz="1200" i="1" dirty="0">
                <a:effectLst/>
                <a:latin typeface="Times New Roman" panose="02020603050405020304" pitchFamily="18" charset="0"/>
                <a:cs typeface="Times New Roman" panose="02020603050405020304" pitchFamily="18" charset="0"/>
              </a:rPr>
              <a:t>65,300+ Cultural Differences stock illustrations, Royalty-Free vector graphics &amp; clip art - iStock</a:t>
            </a:r>
            <a:r>
              <a:rPr lang="en-CA" sz="1200" dirty="0">
                <a:effectLst/>
                <a:latin typeface="Times New Roman" panose="02020603050405020304" pitchFamily="18" charset="0"/>
                <a:cs typeface="Times New Roman" panose="02020603050405020304" pitchFamily="18" charset="0"/>
              </a:rPr>
              <a:t>. https://</a:t>
            </a:r>
            <a:r>
              <a:rPr lang="en-CA" sz="1200" dirty="0" err="1">
                <a:effectLst/>
                <a:latin typeface="Times New Roman" panose="02020603050405020304" pitchFamily="18" charset="0"/>
                <a:cs typeface="Times New Roman" panose="02020603050405020304" pitchFamily="18" charset="0"/>
              </a:rPr>
              <a:t>www.istockphoto.com</a:t>
            </a:r>
            <a:r>
              <a:rPr lang="en-CA" sz="1200" dirty="0">
                <a:effectLst/>
                <a:latin typeface="Times New Roman" panose="02020603050405020304" pitchFamily="18" charset="0"/>
                <a:cs typeface="Times New Roman" panose="02020603050405020304" pitchFamily="18" charset="0"/>
              </a:rPr>
              <a:t>/illustrations/cultural-differences</a:t>
            </a:r>
            <a:br>
              <a:rPr lang="en-CA" sz="1200" dirty="0">
                <a:latin typeface="Times New Roman" panose="02020603050405020304" pitchFamily="18" charset="0"/>
                <a:cs typeface="Times New Roman" panose="02020603050405020304" pitchFamily="18" charset="0"/>
              </a:rPr>
            </a:br>
            <a:br>
              <a:rPr lang="en-CA" sz="1200" dirty="0">
                <a:latin typeface="Times New Roman" panose="02020603050405020304" pitchFamily="18" charset="0"/>
                <a:cs typeface="Times New Roman" panose="02020603050405020304" pitchFamily="18" charset="0"/>
              </a:rPr>
            </a:br>
            <a:endParaRPr lang="en-CA" sz="1200" dirty="0">
              <a:latin typeface="Times New Roman" panose="02020603050405020304" pitchFamily="18" charset="0"/>
              <a:cs typeface="Times New Roman" panose="02020603050405020304" pitchFamily="18" charset="0"/>
            </a:endParaRPr>
          </a:p>
          <a:p>
            <a:pPr marL="0" indent="0">
              <a:lnSpc>
                <a:spcPct val="120000"/>
              </a:lnSpc>
              <a:buNone/>
            </a:pPr>
            <a:r>
              <a:rPr lang="en-CA" sz="1200" dirty="0">
                <a:latin typeface="Times New Roman" panose="02020603050405020304" pitchFamily="18" charset="0"/>
                <a:cs typeface="Times New Roman" panose="02020603050405020304" pitchFamily="18" charset="0"/>
              </a:rPr>
              <a:t>Zahair, A. (2021, November 11). Shaping the Post-COVID-19 Recovery: Rethinking HR for the Digital World - CEO Monthly. CEO Monthly. https://</a:t>
            </a:r>
            <a:r>
              <a:rPr lang="en-CA" sz="1200" dirty="0" err="1">
                <a:latin typeface="Times New Roman" panose="02020603050405020304" pitchFamily="18" charset="0"/>
                <a:cs typeface="Times New Roman" panose="02020603050405020304" pitchFamily="18" charset="0"/>
              </a:rPr>
              <a:t>www.ceo-review.com</a:t>
            </a:r>
            <a:r>
              <a:rPr lang="en-CA" sz="1200" dirty="0">
                <a:latin typeface="Times New Roman" panose="02020603050405020304" pitchFamily="18" charset="0"/>
                <a:cs typeface="Times New Roman" panose="02020603050405020304" pitchFamily="18" charset="0"/>
              </a:rPr>
              <a:t>/shaping-the-post-covid-19-recovery-rethinking-hr-for-the-digital-world/</a:t>
            </a:r>
            <a:br>
              <a:rPr lang="en-CA" sz="1200" dirty="0">
                <a:latin typeface="Times New Roman" panose="02020603050405020304" pitchFamily="18" charset="0"/>
                <a:cs typeface="Times New Roman" panose="02020603050405020304" pitchFamily="18" charset="0"/>
              </a:rPr>
            </a:br>
            <a:endParaRPr lang="en-CA"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20949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783D25-5DAD-16B2-68E5-900AA493997C}"/>
              </a:ext>
            </a:extLst>
          </p:cNvPr>
          <p:cNvSpPr>
            <a:spLocks noGrp="1"/>
          </p:cNvSpPr>
          <p:nvPr>
            <p:ph idx="1"/>
          </p:nvPr>
        </p:nvSpPr>
        <p:spPr>
          <a:xfrm>
            <a:off x="121920" y="706464"/>
            <a:ext cx="11948160" cy="6002872"/>
          </a:xfrm>
        </p:spPr>
        <p:txBody>
          <a:bodyPr>
            <a:normAutofit lnSpcReduction="10000"/>
          </a:bodyPr>
          <a:lstStyle/>
          <a:p>
            <a:pPr marL="0" indent="0">
              <a:buNone/>
            </a:pPr>
            <a:r>
              <a:rPr lang="en-CA" sz="1800" b="0" i="0" u="none" strike="noStrike" dirty="0">
                <a:effectLst/>
                <a:latin typeface="Times New Roman" panose="02020603050405020304" pitchFamily="18" charset="0"/>
              </a:rPr>
              <a:t>Development, J. D. P. M. O. (2018, October 22). </a:t>
            </a:r>
            <a:r>
              <a:rPr lang="en-CA" sz="1800" b="0" i="1" u="none" strike="noStrike" dirty="0">
                <a:effectLst/>
                <a:latin typeface="Times New Roman" panose="02020603050405020304" pitchFamily="18" charset="0"/>
              </a:rPr>
              <a:t>My approach to coaching Cross-Cultural networking</a:t>
            </a:r>
            <a:r>
              <a:rPr lang="en-CA" sz="1800" b="0" i="0" u="none" strike="noStrike" dirty="0">
                <a:effectLst/>
                <a:latin typeface="Times New Roman" panose="02020603050405020304" pitchFamily="18" charset="0"/>
              </a:rPr>
              <a:t>. https://</a:t>
            </a:r>
            <a:r>
              <a:rPr lang="en-CA" sz="1800" b="0" i="0" u="none" strike="noStrike" dirty="0" err="1">
                <a:effectLst/>
                <a:latin typeface="Times New Roman" panose="02020603050405020304" pitchFamily="18" charset="0"/>
              </a:rPr>
              <a:t>www.linkedin.com</a:t>
            </a:r>
            <a:r>
              <a:rPr lang="en-CA" sz="1800" b="0" i="0" u="none" strike="noStrike" dirty="0">
                <a:effectLst/>
                <a:latin typeface="Times New Roman" panose="02020603050405020304" pitchFamily="18" charset="0"/>
              </a:rPr>
              <a:t>/pulse/my-approach-coaching-cross-cultural-networking-</a:t>
            </a:r>
            <a:r>
              <a:rPr lang="en-CA" sz="1800" b="0" i="0" u="none" strike="noStrike" dirty="0" err="1">
                <a:effectLst/>
                <a:latin typeface="Times New Roman" panose="02020603050405020304" pitchFamily="18" charset="0"/>
              </a:rPr>
              <a:t>jacques</a:t>
            </a:r>
            <a:r>
              <a:rPr lang="en-CA" sz="1800" b="0" i="0" u="none" strike="noStrike" dirty="0">
                <a:effectLst/>
                <a:latin typeface="Times New Roman" panose="02020603050405020304" pitchFamily="18" charset="0"/>
              </a:rPr>
              <a:t>/</a:t>
            </a:r>
          </a:p>
          <a:p>
            <a:pPr marL="0" indent="0">
              <a:buNone/>
            </a:pPr>
            <a:endParaRPr lang="en-CA" sz="1800" i="1" dirty="0">
              <a:latin typeface="Times New Roman" panose="02020603050405020304" pitchFamily="18" charset="0"/>
            </a:endParaRPr>
          </a:p>
          <a:p>
            <a:pPr marL="0" indent="0">
              <a:buNone/>
            </a:pPr>
            <a:r>
              <a:rPr lang="en-CA" sz="1800" i="1" dirty="0" err="1">
                <a:latin typeface="Times New Roman" panose="02020603050405020304" pitchFamily="18" charset="0"/>
              </a:rPr>
              <a:t>Dhileep</a:t>
            </a:r>
            <a:r>
              <a:rPr lang="en-CA" sz="1800" i="1" dirty="0">
                <a:latin typeface="Times New Roman" panose="02020603050405020304" pitchFamily="18" charset="0"/>
              </a:rPr>
              <a:t>. (2023</a:t>
            </a:r>
            <a:r>
              <a:rPr lang="en-CA" sz="1800" dirty="0">
                <a:latin typeface="Times New Roman" panose="02020603050405020304" pitchFamily="18" charset="0"/>
              </a:rPr>
              <a:t>, May 31). What is Human Resource Management and Why it is Important? </a:t>
            </a:r>
            <a:r>
              <a:rPr lang="en-CA" sz="1800" dirty="0" err="1">
                <a:latin typeface="Times New Roman" panose="02020603050405020304" pitchFamily="18" charset="0"/>
              </a:rPr>
              <a:t>TalentPro</a:t>
            </a:r>
            <a:r>
              <a:rPr lang="en-CA" sz="1800" dirty="0">
                <a:latin typeface="Times New Roman" panose="02020603050405020304" pitchFamily="18" charset="0"/>
              </a:rPr>
              <a:t>. https://</a:t>
            </a:r>
            <a:r>
              <a:rPr lang="en-CA" sz="1800" dirty="0" err="1">
                <a:latin typeface="Times New Roman" panose="02020603050405020304" pitchFamily="18" charset="0"/>
              </a:rPr>
              <a:t>www.talentproindia.com</a:t>
            </a:r>
            <a:r>
              <a:rPr lang="en-CA" sz="1800" dirty="0">
                <a:latin typeface="Times New Roman" panose="02020603050405020304" pitchFamily="18" charset="0"/>
              </a:rPr>
              <a:t>/2023/05/31/understanding-the-basics-of-human-resource-management-how-to-choose-the-right-hr-management-services-for-your-business/</a:t>
            </a:r>
          </a:p>
          <a:p>
            <a:pPr marL="0" indent="0">
              <a:buNone/>
            </a:pPr>
            <a:endParaRPr lang="en-CA" sz="1800" dirty="0">
              <a:latin typeface="Times New Roman" panose="02020603050405020304" pitchFamily="18" charset="0"/>
            </a:endParaRPr>
          </a:p>
          <a:p>
            <a:pPr marL="0" indent="0">
              <a:buNone/>
            </a:pPr>
            <a:r>
              <a:rPr lang="en-CA" sz="1800" dirty="0" err="1">
                <a:latin typeface="Times New Roman" panose="02020603050405020304" pitchFamily="18" charset="0"/>
              </a:rPr>
              <a:t>InternationalHub</a:t>
            </a:r>
            <a:r>
              <a:rPr lang="en-CA" sz="1800" dirty="0">
                <a:latin typeface="Times New Roman" panose="02020603050405020304" pitchFamily="18" charset="0"/>
              </a:rPr>
              <a:t>. (2017, February 7). Is Human Resource Management the right career for you? [Video]. YouTube. https://</a:t>
            </a:r>
            <a:r>
              <a:rPr lang="en-CA" sz="1800" dirty="0" err="1">
                <a:latin typeface="Times New Roman" panose="02020603050405020304" pitchFamily="18" charset="0"/>
              </a:rPr>
              <a:t>www.youtube.com</a:t>
            </a:r>
            <a:r>
              <a:rPr lang="en-CA" sz="1800" dirty="0">
                <a:latin typeface="Times New Roman" panose="02020603050405020304" pitchFamily="18" charset="0"/>
              </a:rPr>
              <a:t>/</a:t>
            </a:r>
            <a:r>
              <a:rPr lang="en-CA" sz="1800" dirty="0" err="1">
                <a:latin typeface="Times New Roman" panose="02020603050405020304" pitchFamily="18" charset="0"/>
              </a:rPr>
              <a:t>watch?v</a:t>
            </a:r>
            <a:r>
              <a:rPr lang="en-CA" sz="1800" dirty="0">
                <a:latin typeface="Times New Roman" panose="02020603050405020304" pitchFamily="18" charset="0"/>
              </a:rPr>
              <a:t>=Jp7oM9mAIXQ</a:t>
            </a:r>
          </a:p>
          <a:p>
            <a:pPr marL="0" indent="0">
              <a:buNone/>
            </a:pPr>
            <a:endParaRPr lang="en-CA" sz="1800" dirty="0">
              <a:latin typeface="Times New Roman" panose="02020603050405020304" pitchFamily="18" charset="0"/>
            </a:endParaRPr>
          </a:p>
          <a:p>
            <a:pPr marL="0" indent="0">
              <a:buNone/>
            </a:pPr>
            <a:r>
              <a:rPr lang="en-CA" sz="1800" dirty="0" err="1">
                <a:latin typeface="Times New Roman" panose="02020603050405020304" pitchFamily="18" charset="0"/>
              </a:rPr>
              <a:t>AquaML</a:t>
            </a:r>
            <a:r>
              <a:rPr lang="en-CA" sz="1800" dirty="0">
                <a:latin typeface="Times New Roman" panose="02020603050405020304" pitchFamily="18" charset="0"/>
              </a:rPr>
              <a:t>. (2023, February 26). Environmental sustainability: What does it mean? - </a:t>
            </a:r>
            <a:r>
              <a:rPr lang="en-CA" sz="1800" dirty="0" err="1">
                <a:latin typeface="Times New Roman" panose="02020603050405020304" pitchFamily="18" charset="0"/>
              </a:rPr>
              <a:t>AquaML</a:t>
            </a:r>
            <a:r>
              <a:rPr lang="en-CA" sz="1800" dirty="0">
                <a:latin typeface="Times New Roman" panose="02020603050405020304" pitchFamily="18" charset="0"/>
              </a:rPr>
              <a:t> - Medium. Medium. https://</a:t>
            </a:r>
            <a:r>
              <a:rPr lang="en-CA" sz="1800" dirty="0" err="1">
                <a:latin typeface="Times New Roman" panose="02020603050405020304" pitchFamily="18" charset="0"/>
              </a:rPr>
              <a:t>medium.com</a:t>
            </a:r>
            <a:r>
              <a:rPr lang="en-CA" sz="1800" dirty="0">
                <a:latin typeface="Times New Roman" panose="02020603050405020304" pitchFamily="18" charset="0"/>
              </a:rPr>
              <a:t>/@</a:t>
            </a:r>
            <a:r>
              <a:rPr lang="en-CA" sz="1800" dirty="0" err="1">
                <a:latin typeface="Times New Roman" panose="02020603050405020304" pitchFamily="18" charset="0"/>
              </a:rPr>
              <a:t>aquaml</a:t>
            </a:r>
            <a:r>
              <a:rPr lang="en-CA" sz="1800" dirty="0">
                <a:latin typeface="Times New Roman" panose="02020603050405020304" pitchFamily="18" charset="0"/>
              </a:rPr>
              <a:t>/environmental-sustainability-what-does-it-mean-a0cd55d8cb15</a:t>
            </a:r>
          </a:p>
          <a:p>
            <a:pPr marL="0" indent="0">
              <a:buNone/>
            </a:pPr>
            <a:endParaRPr lang="en-CA" sz="1800" dirty="0">
              <a:latin typeface="Times New Roman" panose="02020603050405020304" pitchFamily="18" charset="0"/>
            </a:endParaRPr>
          </a:p>
          <a:p>
            <a:pPr marL="0" indent="0">
              <a:buNone/>
            </a:pPr>
            <a:r>
              <a:rPr lang="en-CA" sz="1800" b="0" i="0" u="none" strike="noStrike" dirty="0">
                <a:effectLst/>
                <a:latin typeface="Times New Roman" panose="02020603050405020304" pitchFamily="18" charset="0"/>
              </a:rPr>
              <a:t>Pike, D. (2022, March 9). </a:t>
            </a:r>
            <a:r>
              <a:rPr lang="en-CA" sz="1800" b="0" i="1" u="none" strike="noStrike" dirty="0">
                <a:effectLst/>
                <a:latin typeface="Times New Roman" panose="02020603050405020304" pitchFamily="18" charset="0"/>
              </a:rPr>
              <a:t>How to ask for feedback</a:t>
            </a:r>
            <a:r>
              <a:rPr lang="en-CA" sz="1800" b="0" i="0" u="none" strike="noStrike" dirty="0">
                <a:effectLst/>
                <a:latin typeface="Times New Roman" panose="02020603050405020304" pitchFamily="18" charset="0"/>
              </a:rPr>
              <a:t>. Jefferson Maguire. https://</a:t>
            </a:r>
            <a:r>
              <a:rPr lang="en-CA" sz="1800" b="0" i="0" u="none" strike="noStrike" dirty="0" err="1">
                <a:effectLst/>
                <a:latin typeface="Times New Roman" panose="02020603050405020304" pitchFamily="18" charset="0"/>
              </a:rPr>
              <a:t>jeffersonmaguire.co.uk</a:t>
            </a:r>
            <a:r>
              <a:rPr lang="en-CA" sz="1800" b="0" i="0" u="none" strike="noStrike" dirty="0">
                <a:effectLst/>
                <a:latin typeface="Times New Roman" panose="02020603050405020304" pitchFamily="18" charset="0"/>
              </a:rPr>
              <a:t>/blog/2017/09/how-ask-feedback/</a:t>
            </a:r>
          </a:p>
          <a:p>
            <a:pPr marL="0" indent="0">
              <a:buNone/>
            </a:pPr>
            <a:endParaRPr lang="en-CA" sz="1800" dirty="0">
              <a:latin typeface="Times New Roman" panose="02020603050405020304" pitchFamily="18" charset="0"/>
            </a:endParaRPr>
          </a:p>
          <a:p>
            <a:pPr marL="0" indent="0">
              <a:buNone/>
            </a:pPr>
            <a:br>
              <a:rPr lang="en-CA" sz="1800" dirty="0">
                <a:latin typeface="Times New Roman" panose="02020603050405020304" pitchFamily="18" charset="0"/>
              </a:rPr>
            </a:br>
            <a:endParaRPr lang="en-CA" sz="1800" dirty="0">
              <a:latin typeface="Times New Roman" panose="02020603050405020304" pitchFamily="18" charset="0"/>
            </a:endParaRPr>
          </a:p>
          <a:p>
            <a:pPr marL="0" indent="0">
              <a:buNone/>
            </a:pPr>
            <a:br>
              <a:rPr lang="en-CA" sz="1800" dirty="0">
                <a:latin typeface="Times New Roman" panose="02020603050405020304" pitchFamily="18" charset="0"/>
              </a:rPr>
            </a:br>
            <a:endParaRPr lang="en-CA" sz="1800" dirty="0">
              <a:latin typeface="Times New Roman" panose="02020603050405020304" pitchFamily="18" charset="0"/>
            </a:endParaRPr>
          </a:p>
          <a:p>
            <a:pPr marL="0" indent="0">
              <a:buNone/>
            </a:pPr>
            <a:endParaRPr lang="en-US" dirty="0"/>
          </a:p>
        </p:txBody>
      </p:sp>
      <p:sp>
        <p:nvSpPr>
          <p:cNvPr id="4" name="Title 1">
            <a:extLst>
              <a:ext uri="{FF2B5EF4-FFF2-40B4-BE49-F238E27FC236}">
                <a16:creationId xmlns:a16="http://schemas.microsoft.com/office/drawing/2014/main" id="{E3B2A539-A443-8BC4-FBD7-F66FCD3157D1}"/>
              </a:ext>
            </a:extLst>
          </p:cNvPr>
          <p:cNvSpPr txBox="1">
            <a:spLocks/>
          </p:cNvSpPr>
          <p:nvPr/>
        </p:nvSpPr>
        <p:spPr>
          <a:xfrm>
            <a:off x="4494770" y="148664"/>
            <a:ext cx="3202460" cy="557800"/>
          </a:xfrm>
          <a:prstGeom prst="rect">
            <a:avLst/>
          </a:prstGeom>
        </p:spPr>
        <p:txBody>
          <a:bodyPr vert="horz" lIns="91440" tIns="45720" rIns="91440" bIns="45720" rtlCol="0" anchor="ctr">
            <a:normAutofit fontScale="90000" lnSpcReduction="10000"/>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US"/>
              <a:t>References</a:t>
            </a:r>
            <a:endParaRPr lang="en-US" dirty="0"/>
          </a:p>
        </p:txBody>
      </p:sp>
    </p:spTree>
    <p:extLst>
      <p:ext uri="{BB962C8B-B14F-4D97-AF65-F5344CB8AC3E}">
        <p14:creationId xmlns:p14="http://schemas.microsoft.com/office/powerpoint/2010/main" val="185873722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Vapor Trail</Template>
  <TotalTime>4724</TotalTime>
  <Words>2311</Words>
  <Application>Microsoft Macintosh PowerPoint</Application>
  <PresentationFormat>Widescreen</PresentationFormat>
  <Paragraphs>136</Paragraphs>
  <Slides>12</Slides>
  <Notes>10</Notes>
  <HiddenSlides>0</HiddenSlides>
  <MMClips>9</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Calibri</vt:lpstr>
      <vt:lpstr>Century Gothic</vt:lpstr>
      <vt:lpstr>Times New Roman</vt:lpstr>
      <vt:lpstr>Vapor Trail</vt:lpstr>
      <vt:lpstr>Assessment #2 Reflective Presentation  </vt:lpstr>
      <vt:lpstr>Working in an inclusive world &amp; Managing people</vt:lpstr>
      <vt:lpstr>Organizational culture</vt:lpstr>
      <vt:lpstr>More HR &amp; HRM</vt:lpstr>
      <vt:lpstr>Networking&amp; International relationships</vt:lpstr>
      <vt:lpstr>Human resources</vt:lpstr>
      <vt:lpstr>Other Personal Learnings</vt:lpstr>
      <vt:lpstr>Areas that were less interesting </vt:lpstr>
      <vt:lpstr>Course Feedback</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Oliver K</dc:creator>
  <cp:lastModifiedBy>Oliver K</cp:lastModifiedBy>
  <cp:revision>10</cp:revision>
  <dcterms:created xsi:type="dcterms:W3CDTF">2024-04-19T14:31:27Z</dcterms:created>
  <dcterms:modified xsi:type="dcterms:W3CDTF">2024-04-24T21:23:01Z</dcterms:modified>
</cp:coreProperties>
</file>